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3" r:id="rId4"/>
    <p:sldId id="257" r:id="rId6"/>
    <p:sldId id="314" r:id="rId7"/>
    <p:sldId id="316" r:id="rId8"/>
    <p:sldId id="315" r:id="rId9"/>
    <p:sldId id="335" r:id="rId10"/>
    <p:sldId id="336" r:id="rId11"/>
    <p:sldId id="381" r:id="rId12"/>
    <p:sldId id="337" r:id="rId13"/>
    <p:sldId id="406" r:id="rId14"/>
    <p:sldId id="347" r:id="rId15"/>
    <p:sldId id="389" r:id="rId16"/>
    <p:sldId id="382" r:id="rId17"/>
    <p:sldId id="390" r:id="rId18"/>
    <p:sldId id="391" r:id="rId19"/>
    <p:sldId id="392" r:id="rId20"/>
    <p:sldId id="393" r:id="rId21"/>
    <p:sldId id="394" r:id="rId22"/>
    <p:sldId id="395" r:id="rId23"/>
    <p:sldId id="396" r:id="rId24"/>
    <p:sldId id="397" r:id="rId25"/>
    <p:sldId id="408" r:id="rId26"/>
    <p:sldId id="412" r:id="rId27"/>
    <p:sldId id="409" r:id="rId28"/>
    <p:sldId id="383" r:id="rId29"/>
    <p:sldId id="384" r:id="rId30"/>
    <p:sldId id="385" r:id="rId31"/>
    <p:sldId id="286" r:id="rId3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 lastIdx="1" clrIdx="0"/>
  <p:cmAuthor id="1" name="sunjian" initials="s" lastIdx="1" clrIdx="0"/>
  <p:cmAuthor id="2" name="王爱华" initials="w" lastIdx="3" clrIdx="1"/>
  <p:cmAuthor id="7" name="00070164" initials="0" lastIdx="2" clrIdx="6"/>
  <p:cmAuthor id="3" name="10010557" initials="1" lastIdx="2" clrIdx="2"/>
  <p:cmAuthor id="4" name="10043354" initials="LCW" lastIdx="1" clrIdx="3"/>
  <p:cmAuthor id="5" name="10015127" initials="1" lastIdx="7" clrIdx="4"/>
  <p:cmAuthor id="6" name="10222520" initials="1" lastIdx="4" clrIdx="5"/>
  <p:cmAuthor id="8" name="00006891" initials="0" lastIdx="15" clrIdx="8"/>
  <p:cmAuthor id="9" name="熊先奎10009191" initials="熊先奎10009191" lastIdx="1" clrIdx="9"/>
  <p:cmAuthor id="10" name="Mingming Cai" initials="MC" lastIdx="1" clrIdx="9"/>
  <p:cmAuthor id="11" name="bokite" initials="b" lastIdx="2" clrIdx="10"/>
  <p:cmAuthor id="12" name="zhouwd" initials="1" lastIdx="1" clrIdx="11"/>
  <p:cmAuthor id="14" name="10247586" initials="Nikodemus" lastIdx="1" clrIdx="13"/>
  <p:cmAuthor id="15" name="10247451" initials="1" lastIdx="39" clrIdx="14"/>
  <p:cmAuthor id="13" name="Hans Neff" initials="HN" lastIdx="37" clrIdx="12"/>
  <p:cmAuthor id="16" name="10078380" initials="1" lastIdx="1" clrIdx="15"/>
  <p:cmAuthor id="17" name="00035181" initials="0" lastIdx="1" clrIdx="16"/>
  <p:cmAuthor id="19" name="Saku Uchikawa" initials="S" lastIdx="11" clrIdx="0"/>
  <p:cmAuthor id="20" name="10189177" initials="1" lastIdx="1" clrIdx="19"/>
  <p:cmAuthor id="31" name="Author" initials="A" lastIdx="0" clrIdx="30"/>
  <p:cmAuthor id="21" name="10066351" initials="1" lastIdx="2" clrIdx="0"/>
  <p:cmAuthor id="32" name="10033224" initials="1" lastIdx="1" clrIdx="31"/>
  <p:cmAuthor id="18" name="张燕" initials="MSOffice" lastIdx="1" clrIdx="17"/>
  <p:cmAuthor id="22" name="蔡建楠" initials="caijianna" lastIdx="15" clrIdx="17"/>
  <p:cmAuthor id="26" name="10270945" initials="1" lastIdx="2" clrIdx="25"/>
  <p:cmAuthor id="25" name="wyz" initials="w" lastIdx="1" clrIdx="24"/>
  <p:cmAuthor id="24" name="10196350" initials="rule" lastIdx="1" clrIdx="23"/>
  <p:cmAuthor id="23" name="赵诚荣10027092" initials="赵" lastIdx="2" clrIdx="25"/>
  <p:cmAuthor id="27" name="10295142" initials="1" lastIdx="1" clrIdx="26"/>
  <p:cmAuthor id="28" name="Hou Yingfeng" initials="H" lastIdx="10" clrIdx="23"/>
  <p:cmAuthor id="30" name="10056791" initials="ZTE" lastIdx="1" clrIdx="29"/>
  <p:cmAuthor id="33" name="610007" initials="6" lastIdx="0" clrIdx="32"/>
  <p:cmAuthor id="35" name="Administrator" initials="A" lastIdx="1" clrIdx="35"/>
  <p:cmAuthor id="36" name="关全全10258021" initials="关全全10258021" lastIdx="1" clrIdx="36"/>
  <p:cmAuthor id="29" name="10092001" initials="1" lastIdx="1" clrIdx="24"/>
  <p:cmAuthor id="34" name="Y Y" initials="YY" lastIdx="2" clrIdx="33"/>
  <p:cmAuthor id="37" name="黄珂10009187" initials="黄珂10009187" lastIdx="1" clrIdx="37"/>
  <p:cmAuthor id="38" name="赵欣" initials="zx" lastIdx="4" clrIdx="37"/>
  <p:cmAuthor id="691587970" name="小延魔法师" initials="小" lastIdx="1126286" clrIdx="0"/>
  <p:cmAuthor id="1411827" name="黄晓平" initials="黄" lastIdx="0" clrIdx="0"/>
  <p:cmAuthor id="39" name="10206899" initials="1" lastIdx="1" clrIdx="38"/>
  <p:cmAuthor id="40" name="10133177" initials="1" lastIdx="1" clrIdx="39"/>
  <p:cmAuthor id="41" name="10072453" initials="1" lastIdx="1" clrIdx="40"/>
  <p:cmAuthor id="44" name="10308000" initials="1" lastIdx="2" clrIdx="4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869"/>
    <a:srgbClr val="004E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æµè²æ ·å¼ 1 - å¼ºè°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5.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emf"/><Relationship Id="rId1" Type="http://schemas.openxmlformats.org/officeDocument/2006/relationships/image" Target="../media/image9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true"/>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true" noRot="true" noChangeAspect="true"/>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true"/>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true"/>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true"/>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eaLnBrk="1" latinLnBrk="0" hangingPunct="1">
              <a:lnSpc>
                <a:spcPct val="100000"/>
              </a:lnSpc>
              <a:spcBef>
                <a:spcPts val="0"/>
              </a:spcBef>
              <a:buFont typeface="+mj-lt"/>
              <a:buAutoNum type="arabicPeriod"/>
            </a:pPr>
            <a:r>
              <a:rPr lang="zh-CN" altLang="en-US" dirty="0" smtClean="0">
                <a:latin typeface="+mn-ea"/>
                <a:cs typeface="+mn-ea"/>
                <a:sym typeface="+mn-ea"/>
              </a:rPr>
              <a:t>具体说来，贪婪搜索是指在一次迭代中，将每一层的通道进行分组，尝试剪去每一层的最后一个分组，查看前向推理精度，此时对推理精度排序，把精度最高的那层剪去最后一个分组，如此循环，直到满足限制条件。通过通道分组的方式可以减小贪婪搜索的空间</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true"/>
          </p:cNvSpPr>
          <p:nvPr>
            <p:ph type="ftr" sz="quarter" idx="11"/>
          </p:nvPr>
        </p:nvSpPr>
        <p:spPr/>
        <p:txBody>
          <a:bodyPr/>
          <a:lstStyle/>
          <a:p>
            <a:endParaRPr lang="zh-CN" altLang="en-US"/>
          </a:p>
        </p:txBody>
      </p:sp>
      <p:sp>
        <p:nvSpPr>
          <p:cNvPr id="6" name="灯片编号占位符 5"/>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true"/>
          </p:cNvSpPr>
          <p:nvPr>
            <p:ph type="ftr" sz="quarter" idx="11"/>
          </p:nvPr>
        </p:nvSpPr>
        <p:spPr/>
        <p:txBody>
          <a:bodyPr/>
          <a:lstStyle/>
          <a:p>
            <a:endParaRPr lang="zh-CN" altLang="en-US"/>
          </a:p>
        </p:txBody>
      </p:sp>
      <p:sp>
        <p:nvSpPr>
          <p:cNvPr id="5" name="灯片编号占位符 4"/>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_2">
    <p:spTree>
      <p:nvGrpSpPr>
        <p:cNvPr id="1" name=""/>
        <p:cNvGrpSpPr/>
        <p:nvPr/>
      </p:nvGrpSpPr>
      <p:grpSpPr>
        <a:xfrm>
          <a:off x="0" y="0"/>
          <a:ext cx="0" cy="0"/>
          <a:chOff x="0" y="0"/>
          <a:chExt cx="0" cy="0"/>
        </a:xfrm>
      </p:grpSpPr>
      <p:pic>
        <p:nvPicPr>
          <p:cNvPr id="2" name="图片 4" descr="timg.jpg"/>
          <p:cNvPicPr>
            <a:picLocks noChangeAspect="true"/>
          </p:cNvPicPr>
          <p:nvPr userDrawn="true"/>
        </p:nvPicPr>
        <p:blipFill>
          <a:blip r:embed="rId2" cstate="print"/>
          <a:stretch>
            <a:fillRect/>
          </a:stretch>
        </p:blipFill>
        <p:spPr>
          <a:xfrm>
            <a:off x="0" y="0"/>
            <a:ext cx="12192000" cy="6859195"/>
          </a:xfrm>
          <a:prstGeom prst="rect">
            <a:avLst/>
          </a:prstGeom>
          <a:noFill/>
          <a:ln>
            <a:noFill/>
          </a:ln>
        </p:spPr>
      </p:pic>
      <p:sp>
        <p:nvSpPr>
          <p:cNvPr id="3" name="标题 1"/>
          <p:cNvSpPr txBox="true">
            <a:spLocks noGrp="true"/>
          </p:cNvSpPr>
          <p:nvPr>
            <p:ph type="title"/>
          </p:nvPr>
        </p:nvSpPr>
        <p:spPr>
          <a:xfrm>
            <a:off x="235024" y="220784"/>
            <a:ext cx="11355921" cy="543056"/>
          </a:xfrm>
        </p:spPr>
        <p:txBody>
          <a:bodyPr/>
          <a:lstStyle>
            <a:lvl1pPr>
              <a:defRPr sz="2600" b="1">
                <a:solidFill>
                  <a:srgbClr val="FFFFFF"/>
                </a:solidFill>
                <a:latin typeface="Calibri" panose="020F0502020204030204"/>
              </a:defRPr>
            </a:lvl1pPr>
          </a:lstStyle>
          <a:p>
            <a:pPr lvl="0"/>
            <a:r>
              <a:rPr lang="zh-CN"/>
              <a:t>单击此处编辑母版标题样式</a:t>
            </a:r>
            <a:endParaRPr lang="en-US"/>
          </a:p>
        </p:txBody>
      </p:sp>
      <p:pic>
        <p:nvPicPr>
          <p:cNvPr id="4" name="图片 3" descr="2015-07-15_171828 拷贝.png"/>
          <p:cNvPicPr>
            <a:picLocks noChangeAspect="true"/>
          </p:cNvPicPr>
          <p:nvPr userDrawn="true"/>
        </p:nvPicPr>
        <p:blipFill>
          <a:blip r:embed="rId3" cstate="print"/>
          <a:stretch>
            <a:fillRect/>
          </a:stretch>
        </p:blipFill>
        <p:spPr>
          <a:xfrm>
            <a:off x="10784116" y="6364931"/>
            <a:ext cx="1407883" cy="493068"/>
          </a:xfrm>
          <a:prstGeom prst="rect">
            <a:avLst/>
          </a:prstGeom>
          <a:noFill/>
          <a:ln>
            <a:noFill/>
          </a:ln>
        </p:spPr>
      </p:pic>
      <p:sp>
        <p:nvSpPr>
          <p:cNvPr id="4110" name="Slide Number Placeholder 5"/>
          <p:cNvSpPr>
            <a:spLocks noGrp="true" noChangeArrowheads="true"/>
          </p:cNvSpPr>
          <p:nvPr userDrawn="true"/>
        </p:nvSpPr>
        <p:spPr bwMode="auto">
          <a:xfrm>
            <a:off x="317500" y="6466417"/>
            <a:ext cx="558800" cy="486833"/>
          </a:xfrm>
          <a:prstGeom prst="rect">
            <a:avLst/>
          </a:prstGeom>
          <a:noFill/>
          <a:ln w="9525">
            <a:noFill/>
            <a:miter lim="800000"/>
          </a:ln>
        </p:spPr>
        <p:txBody>
          <a:bodyPr anchor="ctr"/>
          <a:lstStyle/>
          <a:p>
            <a:fld id="{63A232AC-B835-42C1-99DB-2C459B2C1403}" type="slidenum">
              <a:rPr lang="en-US" sz="1000">
                <a:solidFill>
                  <a:schemeClr val="bg1"/>
                </a:solidFill>
                <a:latin typeface="Arial" panose="02080604020202020204" pitchFamily="34" charset="0"/>
              </a:rPr>
            </a:fld>
            <a:endParaRPr lang="en-US" sz="1000">
              <a:solidFill>
                <a:schemeClr val="bg1"/>
              </a:solidFill>
              <a:latin typeface="Arial" panose="02080604020202020204" pitchFamily="34" charset="0"/>
            </a:endParaRPr>
          </a:p>
        </p:txBody>
      </p:sp>
    </p:spTree>
  </p:cSld>
  <p:clrMapOvr>
    <a:masterClrMapping/>
  </p:clrMapOvr>
  <p:transition/>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3" name="日期占位符 2"/>
          <p:cNvSpPr>
            <a:spLocks noGrp="true"/>
          </p:cNvSpPr>
          <p:nvPr>
            <p:ph type="dt" sz="half" idx="10"/>
          </p:nvPr>
        </p:nvSpPr>
        <p:spPr>
          <a:xfrm>
            <a:off x="838200" y="6356351"/>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true"/>
          </p:cNvSpPr>
          <p:nvPr>
            <p:ph type="ftr" sz="quarter" idx="11"/>
          </p:nvPr>
        </p:nvSpPr>
        <p:spPr>
          <a:xfrm>
            <a:off x="4038600" y="6356351"/>
            <a:ext cx="4114800" cy="365125"/>
          </a:xfrm>
        </p:spPr>
        <p:txBody>
          <a:bodyPr/>
          <a:lstStyle/>
          <a:p>
            <a:endParaRPr lang="zh-CN" altLang="en-US"/>
          </a:p>
        </p:txBody>
      </p:sp>
      <p:sp>
        <p:nvSpPr>
          <p:cNvPr id="5" name="灯片编号占位符 4"/>
          <p:cNvSpPr>
            <a:spLocks noGrp="true"/>
          </p:cNvSpPr>
          <p:nvPr>
            <p:ph type="sldNum" sz="quarter" idx="12"/>
          </p:nvPr>
        </p:nvSpPr>
        <p:spPr>
          <a:xfrm>
            <a:off x="8610600" y="6356351"/>
            <a:ext cx="2743200" cy="365125"/>
          </a:xfrm>
        </p:spPr>
        <p:txBody>
          <a:bodyPr/>
          <a:lstStyle/>
          <a:p>
            <a:fld id="{E077DA78-E013-4A8C-AD75-63A150561B1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4" name="内容占位符 3"/>
          <p:cNvSpPr>
            <a:spLocks noGrp="true"/>
          </p:cNvSpPr>
          <p:nvPr>
            <p:ph sz="quarter" idx="10"/>
          </p:nvPr>
        </p:nvSpPr>
        <p:spPr>
          <a:xfrm>
            <a:off x="444500" y="1775012"/>
            <a:ext cx="11355917" cy="44241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3" name="内容占位符 2"/>
          <p:cNvSpPr>
            <a:spLocks noGrp="true"/>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true"/>
          </p:cNvSpPr>
          <p:nvPr>
            <p:ph type="ftr" sz="quarter" idx="11"/>
          </p:nvPr>
        </p:nvSpPr>
        <p:spPr/>
        <p:txBody>
          <a:bodyPr/>
          <a:lstStyle/>
          <a:p>
            <a:endParaRPr lang="zh-CN" altLang="en-US"/>
          </a:p>
        </p:txBody>
      </p:sp>
      <p:sp>
        <p:nvSpPr>
          <p:cNvPr id="6" name="灯片编号占位符 5"/>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true"/>
          </p:cNvSpPr>
          <p:nvPr>
            <p:ph type="ftr" sz="quarter" idx="11"/>
          </p:nvPr>
        </p:nvSpPr>
        <p:spPr/>
        <p:txBody>
          <a:bodyPr/>
          <a:lstStyle/>
          <a:p>
            <a:endParaRPr lang="zh-CN" altLang="en-US"/>
          </a:p>
        </p:txBody>
      </p:sp>
      <p:sp>
        <p:nvSpPr>
          <p:cNvPr id="6" name="灯片编号占位符 5"/>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3" name="内容占位符 2"/>
          <p:cNvSpPr>
            <a:spLocks noGrp="true"/>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true"/>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true"/>
          </p:cNvSpPr>
          <p:nvPr>
            <p:ph type="ftr" sz="quarter" idx="11"/>
          </p:nvPr>
        </p:nvSpPr>
        <p:spPr/>
        <p:txBody>
          <a:bodyPr/>
          <a:lstStyle/>
          <a:p>
            <a:endParaRPr lang="zh-CN" altLang="en-US"/>
          </a:p>
        </p:txBody>
      </p:sp>
      <p:sp>
        <p:nvSpPr>
          <p:cNvPr id="7" name="灯片编号占位符 6"/>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true"/>
          </p:cNvSpPr>
          <p:nvPr>
            <p:ph type="body" idx="1"/>
          </p:nvPr>
        </p:nvSpPr>
        <p:spPr>
          <a:xfrm>
            <a:off x="1186774" y="1778438"/>
            <a:ext cx="4873574" cy="823912"/>
          </a:xfrm>
        </p:spPr>
        <p:txBody>
          <a:bodyPr anchor="ctr" anchorCtr="false"/>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true"/>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true"/>
          </p:cNvSpPr>
          <p:nvPr>
            <p:ph type="body" sz="quarter" idx="3"/>
          </p:nvPr>
        </p:nvSpPr>
        <p:spPr>
          <a:xfrm>
            <a:off x="6256938" y="1778438"/>
            <a:ext cx="4897576" cy="823912"/>
          </a:xfrm>
        </p:spPr>
        <p:txBody>
          <a:bodyPr anchor="ctr" anchorCtr="false"/>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true"/>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true"/>
          </p:cNvSpPr>
          <p:nvPr>
            <p:ph type="ftr" sz="quarter" idx="11"/>
          </p:nvPr>
        </p:nvSpPr>
        <p:spPr/>
        <p:txBody>
          <a:bodyPr/>
          <a:lstStyle/>
          <a:p>
            <a:endParaRPr lang="zh-CN" altLang="en-US"/>
          </a:p>
        </p:txBody>
      </p:sp>
      <p:sp>
        <p:nvSpPr>
          <p:cNvPr id="9" name="灯片编号占位符 8"/>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r>
              <a:rPr lang="zh-CN" altLang="en-US" smtClean="0"/>
              <a:t>单击此处编辑母版标题样式</a:t>
            </a:r>
            <a:endParaRPr lang="zh-CN" altLang="en-US"/>
          </a:p>
        </p:txBody>
      </p:sp>
      <p:sp>
        <p:nvSpPr>
          <p:cNvPr id="3" name="日期占位符 2"/>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true"/>
          </p:cNvSpPr>
          <p:nvPr>
            <p:ph type="ftr" sz="quarter" idx="11"/>
          </p:nvPr>
        </p:nvSpPr>
        <p:spPr/>
        <p:txBody>
          <a:bodyPr/>
          <a:lstStyle/>
          <a:p>
            <a:endParaRPr lang="zh-CN" altLang="en-US"/>
          </a:p>
        </p:txBody>
      </p:sp>
      <p:sp>
        <p:nvSpPr>
          <p:cNvPr id="5" name="灯片编号占位符 4"/>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true"/>
          </p:cNvSpPr>
          <p:nvPr>
            <p:ph type="ftr" sz="quarter" idx="11"/>
          </p:nvPr>
        </p:nvSpPr>
        <p:spPr/>
        <p:txBody>
          <a:bodyPr/>
          <a:lstStyle/>
          <a:p>
            <a:endParaRPr lang="zh-CN" altLang="en-US"/>
          </a:p>
        </p:txBody>
      </p:sp>
      <p:sp>
        <p:nvSpPr>
          <p:cNvPr id="4" name="灯片编号占位符 3"/>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true"/>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true"/>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true"/>
          </p:cNvSpPr>
          <p:nvPr>
            <p:ph type="ftr" sz="quarter" idx="11"/>
          </p:nvPr>
        </p:nvSpPr>
        <p:spPr/>
        <p:txBody>
          <a:bodyPr/>
          <a:lstStyle/>
          <a:p>
            <a:endParaRPr lang="zh-CN" altLang="en-US"/>
          </a:p>
        </p:txBody>
      </p:sp>
      <p:sp>
        <p:nvSpPr>
          <p:cNvPr id="7" name="灯片编号占位符 6"/>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true"/>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true"/>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true"/>
          </p:cNvSpPr>
          <p:nvPr>
            <p:ph type="ftr" sz="quarter" idx="11"/>
          </p:nvPr>
        </p:nvSpPr>
        <p:spPr/>
        <p:txBody>
          <a:bodyPr/>
          <a:lstStyle/>
          <a:p>
            <a:endParaRPr lang="zh-CN" altLang="en-US"/>
          </a:p>
        </p:txBody>
      </p:sp>
      <p:sp>
        <p:nvSpPr>
          <p:cNvPr id="6" name="灯片编号占位符 5"/>
          <p:cNvSpPr>
            <a:spLocks noGrp="true"/>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true"/>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true"/>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image" Target="../media/image62.png"/><Relationship Id="rId8" Type="http://schemas.openxmlformats.org/officeDocument/2006/relationships/image" Target="../media/image61.png"/><Relationship Id="rId7" Type="http://schemas.openxmlformats.org/officeDocument/2006/relationships/image" Target="../media/image60.png"/><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5" Type="http://schemas.openxmlformats.org/officeDocument/2006/relationships/slideLayout" Target="../slideLayouts/slideLayout1.xml"/><Relationship Id="rId14" Type="http://schemas.openxmlformats.org/officeDocument/2006/relationships/image" Target="../media/image67.png"/><Relationship Id="rId13" Type="http://schemas.openxmlformats.org/officeDocument/2006/relationships/image" Target="../media/image66.png"/><Relationship Id="rId12" Type="http://schemas.openxmlformats.org/officeDocument/2006/relationships/image" Target="../media/image65.png"/><Relationship Id="rId11" Type="http://schemas.openxmlformats.org/officeDocument/2006/relationships/image" Target="../media/image64.png"/><Relationship Id="rId10" Type="http://schemas.openxmlformats.org/officeDocument/2006/relationships/image" Target="../media/image63.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8.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2.xml"/><Relationship Id="rId5" Type="http://schemas.openxmlformats.org/officeDocument/2006/relationships/image" Target="../media/image72.png"/><Relationship Id="rId4" Type="http://schemas.openxmlformats.org/officeDocument/2006/relationships/image" Target="../media/image71.pn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3.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3.xml"/><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4.xml"/><Relationship Id="rId7" Type="http://schemas.openxmlformats.org/officeDocument/2006/relationships/image" Target="../media/image83.png"/><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84.emf"/><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3.xml"/><Relationship Id="rId3" Type="http://schemas.openxmlformats.org/officeDocument/2006/relationships/image" Target="../media/image85.png"/><Relationship Id="rId2" Type="http://schemas.openxmlformats.org/officeDocument/2006/relationships/oleObject" Target="../embeddings/oleObject1.bin"/><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89.png"/><Relationship Id="rId4" Type="http://schemas.openxmlformats.org/officeDocument/2006/relationships/image" Target="../media/image88.png"/><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68.png"/><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2.png"/><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xml"/><Relationship Id="rId7" Type="http://schemas.openxmlformats.org/officeDocument/2006/relationships/image" Target="../media/image95.emf"/><Relationship Id="rId6" Type="http://schemas.openxmlformats.org/officeDocument/2006/relationships/oleObject" Target="../embeddings/oleObject4.bin"/><Relationship Id="rId5" Type="http://schemas.openxmlformats.org/officeDocument/2006/relationships/image" Target="../media/image94.emf"/><Relationship Id="rId4" Type="http://schemas.openxmlformats.org/officeDocument/2006/relationships/oleObject" Target="../embeddings/oleObject3.bin"/><Relationship Id="rId3" Type="http://schemas.openxmlformats.org/officeDocument/2006/relationships/image" Target="../media/image93.emf"/><Relationship Id="rId2" Type="http://schemas.openxmlformats.org/officeDocument/2006/relationships/oleObject" Target="../embeddings/oleObject2.bin"/><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9" Type="http://schemas.openxmlformats.org/officeDocument/2006/relationships/image" Target="../media/image103.png"/><Relationship Id="rId8" Type="http://schemas.openxmlformats.org/officeDocument/2006/relationships/image" Target="../media/image102.png"/><Relationship Id="rId7" Type="http://schemas.openxmlformats.org/officeDocument/2006/relationships/image" Target="../media/image101.png"/><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 Id="rId3" Type="http://schemas.openxmlformats.org/officeDocument/2006/relationships/image" Target="../media/image97.png"/><Relationship Id="rId27" Type="http://schemas.openxmlformats.org/officeDocument/2006/relationships/slideLayout" Target="../slideLayouts/slideLayout1.xml"/><Relationship Id="rId26" Type="http://schemas.openxmlformats.org/officeDocument/2006/relationships/image" Target="../media/image120.png"/><Relationship Id="rId25" Type="http://schemas.openxmlformats.org/officeDocument/2006/relationships/image" Target="../media/image119.png"/><Relationship Id="rId24" Type="http://schemas.openxmlformats.org/officeDocument/2006/relationships/image" Target="../media/image118.png"/><Relationship Id="rId23" Type="http://schemas.openxmlformats.org/officeDocument/2006/relationships/image" Target="../media/image117.png"/><Relationship Id="rId22" Type="http://schemas.openxmlformats.org/officeDocument/2006/relationships/image" Target="../media/image116.png"/><Relationship Id="rId21" Type="http://schemas.openxmlformats.org/officeDocument/2006/relationships/image" Target="../media/image115.png"/><Relationship Id="rId20" Type="http://schemas.openxmlformats.org/officeDocument/2006/relationships/image" Target="../media/image114.png"/><Relationship Id="rId2" Type="http://schemas.openxmlformats.org/officeDocument/2006/relationships/image" Target="../media/image96.png"/><Relationship Id="rId19" Type="http://schemas.openxmlformats.org/officeDocument/2006/relationships/image" Target="../media/image113.png"/><Relationship Id="rId18" Type="http://schemas.openxmlformats.org/officeDocument/2006/relationships/image" Target="../media/image112.jpeg"/><Relationship Id="rId17" Type="http://schemas.openxmlformats.org/officeDocument/2006/relationships/image" Target="../media/image111.jpeg"/><Relationship Id="rId16" Type="http://schemas.openxmlformats.org/officeDocument/2006/relationships/image" Target="../media/image110.jpeg"/><Relationship Id="rId15" Type="http://schemas.openxmlformats.org/officeDocument/2006/relationships/image" Target="../media/image109.jpeg"/><Relationship Id="rId14" Type="http://schemas.openxmlformats.org/officeDocument/2006/relationships/image" Target="../media/image108.png"/><Relationship Id="rId13" Type="http://schemas.openxmlformats.org/officeDocument/2006/relationships/image" Target="../media/image107.png"/><Relationship Id="rId12" Type="http://schemas.openxmlformats.org/officeDocument/2006/relationships/image" Target="../media/image106.png"/><Relationship Id="rId11" Type="http://schemas.openxmlformats.org/officeDocument/2006/relationships/image" Target="../media/image105.png"/><Relationship Id="rId10" Type="http://schemas.openxmlformats.org/officeDocument/2006/relationships/image" Target="../media/image104.png"/><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24.jpeg"/><Relationship Id="rId4" Type="http://schemas.openxmlformats.org/officeDocument/2006/relationships/image" Target="../media/image123.png"/><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9" Type="http://schemas.openxmlformats.org/officeDocument/2006/relationships/slideLayout" Target="../slideLayouts/slideLayout1.xml"/><Relationship Id="rId48" Type="http://schemas.openxmlformats.org/officeDocument/2006/relationships/image" Target="../media/image51.png"/><Relationship Id="rId47" Type="http://schemas.openxmlformats.org/officeDocument/2006/relationships/image" Target="../media/image50.png"/><Relationship Id="rId46" Type="http://schemas.openxmlformats.org/officeDocument/2006/relationships/image" Target="../media/image49.png"/><Relationship Id="rId45" Type="http://schemas.openxmlformats.org/officeDocument/2006/relationships/image" Target="../media/image48.png"/><Relationship Id="rId44" Type="http://schemas.openxmlformats.org/officeDocument/2006/relationships/image" Target="../media/image47.png"/><Relationship Id="rId43" Type="http://schemas.openxmlformats.org/officeDocument/2006/relationships/image" Target="../media/image46.png"/><Relationship Id="rId42" Type="http://schemas.openxmlformats.org/officeDocument/2006/relationships/image" Target="../media/image45.png"/><Relationship Id="rId41" Type="http://schemas.openxmlformats.org/officeDocument/2006/relationships/image" Target="../media/image44.png"/><Relationship Id="rId40" Type="http://schemas.openxmlformats.org/officeDocument/2006/relationships/image" Target="../media/image43.png"/><Relationship Id="rId4" Type="http://schemas.openxmlformats.org/officeDocument/2006/relationships/image" Target="../media/image7.png"/><Relationship Id="rId39" Type="http://schemas.openxmlformats.org/officeDocument/2006/relationships/image" Target="../media/image42.png"/><Relationship Id="rId38" Type="http://schemas.openxmlformats.org/officeDocument/2006/relationships/image" Target="../media/image41.png"/><Relationship Id="rId37" Type="http://schemas.openxmlformats.org/officeDocument/2006/relationships/image" Target="../media/image40.png"/><Relationship Id="rId36" Type="http://schemas.openxmlformats.org/officeDocument/2006/relationships/image" Target="../media/image39.png"/><Relationship Id="rId35" Type="http://schemas.openxmlformats.org/officeDocument/2006/relationships/image" Target="../media/image38.png"/><Relationship Id="rId34" Type="http://schemas.openxmlformats.org/officeDocument/2006/relationships/image" Target="../media/image37.png"/><Relationship Id="rId33" Type="http://schemas.openxmlformats.org/officeDocument/2006/relationships/image" Target="../media/image36.png"/><Relationship Id="rId32" Type="http://schemas.openxmlformats.org/officeDocument/2006/relationships/image" Target="../media/image35.png"/><Relationship Id="rId31" Type="http://schemas.openxmlformats.org/officeDocument/2006/relationships/image" Target="../media/image34.png"/><Relationship Id="rId30" Type="http://schemas.openxmlformats.org/officeDocument/2006/relationships/image" Target="../media/image33.png"/><Relationship Id="rId3" Type="http://schemas.openxmlformats.org/officeDocument/2006/relationships/image" Target="../media/image6.png"/><Relationship Id="rId29" Type="http://schemas.openxmlformats.org/officeDocument/2006/relationships/image" Target="../media/image32.png"/><Relationship Id="rId28" Type="http://schemas.openxmlformats.org/officeDocument/2006/relationships/image" Target="../media/image31.png"/><Relationship Id="rId27" Type="http://schemas.openxmlformats.org/officeDocument/2006/relationships/image" Target="../media/image30.png"/><Relationship Id="rId26" Type="http://schemas.openxmlformats.org/officeDocument/2006/relationships/image" Target="../media/image29.png"/><Relationship Id="rId25" Type="http://schemas.openxmlformats.org/officeDocument/2006/relationships/image" Target="../media/image28.png"/><Relationship Id="rId24" Type="http://schemas.openxmlformats.org/officeDocument/2006/relationships/image" Target="../media/image27.png"/><Relationship Id="rId23" Type="http://schemas.openxmlformats.org/officeDocument/2006/relationships/image" Target="../media/image26.png"/><Relationship Id="rId22" Type="http://schemas.openxmlformats.org/officeDocument/2006/relationships/image" Target="../media/image25.png"/><Relationship Id="rId21" Type="http://schemas.openxmlformats.org/officeDocument/2006/relationships/image" Target="../media/image24.png"/><Relationship Id="rId20" Type="http://schemas.openxmlformats.org/officeDocument/2006/relationships/image" Target="../media/image23.png"/><Relationship Id="rId2" Type="http://schemas.openxmlformats.org/officeDocument/2006/relationships/image" Target="../media/image5.png"/><Relationship Id="rId19" Type="http://schemas.openxmlformats.org/officeDocument/2006/relationships/image" Target="../media/image22.png"/><Relationship Id="rId18" Type="http://schemas.openxmlformats.org/officeDocument/2006/relationships/image" Target="../media/image21.png"/><Relationship Id="rId17" Type="http://schemas.openxmlformats.org/officeDocument/2006/relationships/image" Target="../media/image20.png"/><Relationship Id="rId16" Type="http://schemas.openxmlformats.org/officeDocument/2006/relationships/image" Target="../media/image19.png"/><Relationship Id="rId15" Type="http://schemas.openxmlformats.org/officeDocument/2006/relationships/image" Target="../media/image18.png"/><Relationship Id="rId14" Type="http://schemas.openxmlformats.org/officeDocument/2006/relationships/image" Target="../media/image17.png"/><Relationship Id="rId13" Type="http://schemas.openxmlformats.org/officeDocument/2006/relationships/image" Target="../media/image16.png"/><Relationship Id="rId12" Type="http://schemas.openxmlformats.org/officeDocument/2006/relationships/image" Target="../media/image15.png"/><Relationship Id="rId11" Type="http://schemas.openxmlformats.org/officeDocument/2006/relationships/image" Target="../media/image14.png"/><Relationship Id="rId10" Type="http://schemas.openxmlformats.org/officeDocument/2006/relationships/image" Target="../media/image13.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2.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ctrTitle"/>
          </p:nvPr>
        </p:nvSpPr>
        <p:spPr/>
        <p:txBody>
          <a:bodyPr/>
          <a:p>
            <a:endParaRPr lang="zh-CN" altLang="en-US"/>
          </a:p>
        </p:txBody>
      </p:sp>
      <p:sp>
        <p:nvSpPr>
          <p:cNvPr id="3" name="副标题 2"/>
          <p:cNvSpPr>
            <a:spLocks noGrp="true"/>
          </p:cNvSpPr>
          <p:nvPr>
            <p:ph type="subTitle" idx="1"/>
          </p:nvPr>
        </p:nvSpPr>
        <p:spPr/>
        <p:txBody>
          <a:bodyPr/>
          <a:p>
            <a:endParaRPr lang="zh-CN" altLang="en-US"/>
          </a:p>
        </p:txBody>
      </p:sp>
      <p:pic>
        <p:nvPicPr>
          <p:cNvPr id="7" name="图片 6" descr="/Users/zhangqi/Desktop/ppt底图.jpgppt底图"/>
          <p:cNvPicPr>
            <a:picLocks noChangeAspect="true"/>
          </p:cNvPicPr>
          <p:nvPr/>
        </p:nvPicPr>
        <p:blipFill>
          <a:blip r:embed="rId1"/>
          <a:srcRect/>
          <a:stretch>
            <a:fillRect/>
          </a:stretch>
        </p:blipFill>
        <p:spPr>
          <a:xfrm>
            <a:off x="-952" y="-2540"/>
            <a:ext cx="12209145" cy="6868795"/>
          </a:xfrm>
          <a:prstGeom prst="rect">
            <a:avLst/>
          </a:prstGeom>
        </p:spPr>
      </p:pic>
      <p:sp>
        <p:nvSpPr>
          <p:cNvPr id="4" name="文本框 3"/>
          <p:cNvSpPr txBox="true"/>
          <p:nvPr/>
        </p:nvSpPr>
        <p:spPr>
          <a:xfrm>
            <a:off x="630555" y="1877060"/>
            <a:ext cx="7658735" cy="706755"/>
          </a:xfrm>
          <a:prstGeom prst="rect">
            <a:avLst/>
          </a:prstGeom>
          <a:noFill/>
        </p:spPr>
        <p:txBody>
          <a:bodyPr wrap="square" rtlCol="0">
            <a:spAutoFit/>
          </a:bodyPr>
          <a:p>
            <a:r>
              <a:rPr lang="en-US" altLang="zh-CN" sz="4000" b="1" dirty="0">
                <a:ea typeface="+mn-lt"/>
                <a:cs typeface="+mn-lt"/>
                <a:sym typeface="思源黑体 CN Regular" panose="020B0500000000000000" pitchFamily="34" charset="-122"/>
              </a:rPr>
              <a:t>MLOps</a:t>
            </a:r>
            <a:r>
              <a:rPr lang="zh-CN" altLang="en-US" sz="4000" b="1" dirty="0">
                <a:ea typeface="+mn-lt"/>
                <a:cs typeface="+mn-lt"/>
                <a:sym typeface="思源黑体 CN Regular" panose="020B0500000000000000" pitchFamily="34" charset="-122"/>
              </a:rPr>
              <a:t>的开源实践之路</a:t>
            </a:r>
            <a:endParaRPr lang="zh-CN" altLang="en-US" sz="4000" b="1">
              <a:solidFill>
                <a:srgbClr val="003869"/>
              </a:solidFill>
              <a:ea typeface="+mn-lt"/>
              <a:cs typeface="+mn-lt"/>
              <a:sym typeface="+mn-ea"/>
            </a:endParaRPr>
          </a:p>
        </p:txBody>
      </p:sp>
      <p:sp>
        <p:nvSpPr>
          <p:cNvPr id="5" name="文本框 4"/>
          <p:cNvSpPr txBox="true"/>
          <p:nvPr/>
        </p:nvSpPr>
        <p:spPr>
          <a:xfrm>
            <a:off x="630555" y="3232785"/>
            <a:ext cx="7157720" cy="398780"/>
          </a:xfrm>
          <a:prstGeom prst="rect">
            <a:avLst/>
          </a:prstGeom>
          <a:noFill/>
        </p:spPr>
        <p:txBody>
          <a:bodyPr wrap="square" rtlCol="0">
            <a:spAutoFit/>
          </a:bodyPr>
          <a:p>
            <a:r>
              <a:rPr lang="zh-CN" sz="2000">
                <a:latin typeface="Heiti SC Light" charset="-122"/>
                <a:ea typeface="Heiti SC Light" charset="-122"/>
                <a:sym typeface="+mn-ea"/>
              </a:rPr>
              <a:t>刘涛</a:t>
            </a:r>
            <a:endParaRPr lang="zh-CN" sz="2000">
              <a:latin typeface="Heiti SC Light" charset="-122"/>
              <a:ea typeface="Heiti SC Light" charset="-122"/>
              <a:sym typeface="+mn-ea"/>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 深度学习推理加速工具</a:t>
            </a:r>
            <a:r>
              <a:rPr lang="en-US" altLang="zh-CN" sz="3100" b="1" dirty="0">
                <a:latin typeface="Calibri" panose="020F0502020204030204"/>
                <a:ea typeface="微软雅黑" charset="-122"/>
                <a:cs typeface="Open Sans Light" panose="020B0306030504020204" pitchFamily="34" charset="0"/>
                <a:sym typeface="+mn-ea"/>
              </a:rPr>
              <a:t> </a:t>
            </a:r>
            <a:endParaRPr lang="en-US" altLang="zh-CN" sz="3100" b="1" dirty="0">
              <a:solidFill>
                <a:schemeClr val="tx1"/>
              </a:solidFill>
              <a:latin typeface="Calibri" panose="020F0502020204030204"/>
              <a:ea typeface="微软雅黑" charset="-122"/>
              <a:cs typeface="Open Sans Light" panose="020B0306030504020204" pitchFamily="34" charset="0"/>
              <a:sym typeface="+mn-ea"/>
            </a:endParaRPr>
          </a:p>
        </p:txBody>
      </p:sp>
      <p:pic>
        <p:nvPicPr>
          <p:cNvPr id="2" name="图片 1"/>
          <p:cNvPicPr>
            <a:picLocks noChangeAspect="true"/>
          </p:cNvPicPr>
          <p:nvPr/>
        </p:nvPicPr>
        <p:blipFill>
          <a:blip r:embed="rId2"/>
          <a:stretch>
            <a:fillRect/>
          </a:stretch>
        </p:blipFill>
        <p:spPr>
          <a:xfrm>
            <a:off x="551180" y="3816350"/>
            <a:ext cx="11045825" cy="2257425"/>
          </a:xfrm>
          <a:prstGeom prst="rect">
            <a:avLst/>
          </a:prstGeom>
        </p:spPr>
      </p:pic>
      <p:sp>
        <p:nvSpPr>
          <p:cNvPr id="3" name="文本框 2"/>
          <p:cNvSpPr txBox="true"/>
          <p:nvPr/>
        </p:nvSpPr>
        <p:spPr>
          <a:xfrm>
            <a:off x="438150" y="1267460"/>
            <a:ext cx="11271250" cy="2399665"/>
          </a:xfrm>
          <a:prstGeom prst="rect">
            <a:avLst/>
          </a:prstGeom>
          <a:noFill/>
        </p:spPr>
        <p:txBody>
          <a:bodyPr wrap="square" rtlCol="0">
            <a:spAutoFit/>
          </a:bodyPr>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一种将深度学习模型从训练完成，到部署到特定硬件并提供应用服务的端到端工具链，实现模型从研发状态到生产应用环境的高效切换</a:t>
            </a:r>
            <a:endParaRPr lang="zh-CN" altLang="en-US" sz="2000"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endParaRPr lang="zh-CN" altLang="en-US" sz="2000"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与多种推理引擎协作，提供灵活的模型加速、</a:t>
            </a:r>
            <a:r>
              <a:rPr lang="zh-CN" altLang="en-US" sz="2000" noProof="1" dirty="0">
                <a:solidFill>
                  <a:schemeClr val="tx1"/>
                </a:solidFill>
                <a:latin typeface="微软雅黑" charset="-122"/>
                <a:ea typeface="微软雅黑" charset="-122"/>
                <a:cs typeface="+mn-ea"/>
                <a:sym typeface="+mn-ea"/>
              </a:rPr>
              <a:t>部署、推理方案，助力用户构建高性能</a:t>
            </a:r>
            <a:r>
              <a:rPr lang="en-US" altLang="zh-CN" sz="2000" noProof="1" dirty="0">
                <a:solidFill>
                  <a:schemeClr val="tx1"/>
                </a:solidFill>
                <a:latin typeface="微软雅黑" charset="-122"/>
                <a:ea typeface="微软雅黑" charset="-122"/>
                <a:cs typeface="+mn-ea"/>
                <a:sym typeface="+mn-ea"/>
              </a:rPr>
              <a:t>AI</a:t>
            </a:r>
            <a:r>
              <a:rPr lang="zh-CN" altLang="en-US" sz="2000" noProof="1" dirty="0">
                <a:solidFill>
                  <a:schemeClr val="tx1"/>
                </a:solidFill>
                <a:latin typeface="微软雅黑" charset="-122"/>
                <a:ea typeface="微软雅黑" charset="-122"/>
                <a:cs typeface="+mn-ea"/>
                <a:sym typeface="+mn-ea"/>
              </a:rPr>
              <a:t>应用</a:t>
            </a:r>
            <a:endParaRPr lang="zh-CN" altLang="en-US" sz="2000" noProof="1" dirty="0">
              <a:solidFill>
                <a:schemeClr val="tx1"/>
              </a:solidFill>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endParaRPr kumimoji="1" lang="zh-CN" altLang="en-US" sz="2000" i="0" strike="noStrike" kern="1200" cap="none" spc="0" normalizeH="0" baseline="0" noProof="1" dirty="0">
              <a:ln>
                <a:noFill/>
              </a:ln>
              <a:solidFill>
                <a:schemeClr val="tx1"/>
              </a:solidFill>
              <a:effectLst/>
              <a:uLnTx/>
              <a:uFillTx/>
              <a:latin typeface="微软雅黑" charset="-122"/>
              <a:ea typeface="微软雅黑" charset="-122"/>
              <a:cs typeface="+mn-ea"/>
              <a:sym typeface="+mn-ea"/>
            </a:endParaRPr>
          </a:p>
          <a:p>
            <a:pPr marL="171450" marR="0" indent="-171450" defTabSz="457200">
              <a:lnSpc>
                <a:spcPct val="125000"/>
              </a:lnSpc>
              <a:buClrTx/>
              <a:buSzTx/>
              <a:buFont typeface="Arial" panose="02080604020202020204" pitchFamily="34" charset="0"/>
              <a:buChar char="•"/>
              <a:defRPr/>
            </a:pPr>
            <a:r>
              <a:rPr lang="zh-CN" altLang="en-US" sz="2000" dirty="0">
                <a:solidFill>
                  <a:schemeClr val="tx1"/>
                </a:solidFill>
                <a:latin typeface="微软雅黑" charset="-122"/>
                <a:ea typeface="微软雅黑" charset="-122"/>
                <a:cs typeface="+mn-ea"/>
                <a:sym typeface="+mn-ea"/>
              </a:rPr>
              <a:t>在Linux基金会AI和数据基金会（LF AI &amp; Data）开源</a:t>
            </a:r>
            <a:endParaRPr lang="zh-CN" altLang="en-US" sz="2000" i="0" strike="noStrike" kern="1200" cap="none" spc="0" normalizeH="0" baseline="0" noProof="1" dirty="0">
              <a:solidFill>
                <a:schemeClr val="tx1"/>
              </a:solidFill>
              <a:latin typeface="微软雅黑" charset="-122"/>
              <a:ea typeface="微软雅黑" charset="-122"/>
              <a:cs typeface="+mn-ea"/>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Adlik架构</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468" name="文本框 14"/>
          <p:cNvSpPr txBox="true"/>
          <p:nvPr/>
        </p:nvSpPr>
        <p:spPr>
          <a:xfrm>
            <a:off x="2458826" y="881963"/>
            <a:ext cx="7416800" cy="337185"/>
          </a:xfrm>
          <a:prstGeom prst="rect">
            <a:avLst/>
          </a:prstGeom>
          <a:noFill/>
        </p:spPr>
        <p:txBody>
          <a:bodyPr wrap="none" rtlCol="0" anchor="t">
            <a:spAutoFit/>
          </a:bodyPr>
          <a:p>
            <a:pPr fontAlgn="auto">
              <a:spcBef>
                <a:spcPts val="0"/>
              </a:spcBef>
              <a:spcAft>
                <a:spcPts val="0"/>
              </a:spcAft>
              <a:buFontTx/>
              <a:buNone/>
            </a:pPr>
            <a:r>
              <a:rPr kumimoji="1" lang="en-US" altLang="zh-CN" sz="1600" b="1" dirty="0">
                <a:solidFill>
                  <a:schemeClr val="accent5">
                    <a:lumMod val="75000"/>
                  </a:schemeClr>
                </a:solidFill>
                <a:latin typeface="微软雅黑" charset="-122"/>
                <a:ea typeface="微软雅黑" charset="-122"/>
                <a:cs typeface="+mn-ea"/>
                <a:sym typeface="微软雅黑" charset="-122"/>
              </a:rPr>
              <a:t>Model Optimizer &amp; Compiler</a:t>
            </a:r>
            <a:r>
              <a:rPr kumimoji="1" lang="zh-CN" altLang="en-US" sz="1600" b="1" dirty="0">
                <a:solidFill>
                  <a:schemeClr val="accent5">
                    <a:lumMod val="75000"/>
                  </a:schemeClr>
                </a:solidFill>
                <a:latin typeface="微软雅黑" charset="-122"/>
                <a:ea typeface="微软雅黑" charset="-122"/>
                <a:cs typeface="+mn-ea"/>
                <a:sym typeface="微软雅黑" charset="-122"/>
              </a:rPr>
              <a:t>：提升模型计算效率，减少能耗，降低推理时延</a:t>
            </a:r>
            <a:endParaRPr kumimoji="1" lang="zh-CN" altLang="en-US" sz="1600" b="1" dirty="0">
              <a:solidFill>
                <a:schemeClr val="accent5">
                  <a:lumMod val="75000"/>
                </a:schemeClr>
              </a:solidFill>
              <a:latin typeface="微软雅黑" charset="-122"/>
              <a:ea typeface="微软雅黑" charset="-122"/>
              <a:cs typeface="+mn-ea"/>
              <a:sym typeface="微软雅黑" charset="-122"/>
            </a:endParaRPr>
          </a:p>
        </p:txBody>
      </p:sp>
      <p:sp>
        <p:nvSpPr>
          <p:cNvPr id="469" name="文本框 14"/>
          <p:cNvSpPr txBox="true"/>
          <p:nvPr/>
        </p:nvSpPr>
        <p:spPr>
          <a:xfrm>
            <a:off x="3432387" y="6150187"/>
            <a:ext cx="6786035" cy="337185"/>
          </a:xfrm>
          <a:prstGeom prst="rect">
            <a:avLst/>
          </a:prstGeom>
          <a:noFill/>
        </p:spPr>
        <p:txBody>
          <a:bodyPr wrap="square" rtlCol="0" anchor="t">
            <a:spAutoFit/>
          </a:bodyPr>
          <a:p>
            <a:pPr fontAlgn="auto">
              <a:spcBef>
                <a:spcPts val="0"/>
              </a:spcBef>
              <a:spcAft>
                <a:spcPts val="0"/>
              </a:spcAft>
              <a:buFontTx/>
              <a:buNone/>
            </a:pPr>
            <a:r>
              <a:rPr kumimoji="1" lang="en-US" altLang="zh-CN" sz="1600" b="1" dirty="0">
                <a:solidFill>
                  <a:schemeClr val="accent5">
                    <a:lumMod val="75000"/>
                  </a:schemeClr>
                </a:solidFill>
                <a:latin typeface="微软雅黑" charset="-122"/>
                <a:ea typeface="微软雅黑" charset="-122"/>
                <a:cs typeface="+mn-ea"/>
                <a:sym typeface="微软雅黑" charset="-122"/>
              </a:rPr>
              <a:t>Adlik Engine: </a:t>
            </a:r>
            <a:r>
              <a:rPr kumimoji="1" lang="zh-CN" altLang="en-US" sz="1600" b="1" dirty="0">
                <a:solidFill>
                  <a:schemeClr val="accent5">
                    <a:lumMod val="75000"/>
                  </a:schemeClr>
                </a:solidFill>
                <a:latin typeface="微软雅黑" charset="-122"/>
                <a:ea typeface="微软雅黑" charset="-122"/>
                <a:cs typeface="+mn-ea"/>
                <a:sym typeface="微软雅黑" charset="-122"/>
              </a:rPr>
              <a:t>支持云边端等多种环境的模型部署</a:t>
            </a:r>
            <a:endParaRPr kumimoji="1" lang="zh-CN" altLang="en-US" sz="1600" b="1" dirty="0">
              <a:solidFill>
                <a:schemeClr val="accent5">
                  <a:lumMod val="75000"/>
                </a:schemeClr>
              </a:solidFill>
              <a:latin typeface="微软雅黑" charset="-122"/>
              <a:ea typeface="微软雅黑" charset="-122"/>
              <a:cs typeface="+mn-ea"/>
              <a:sym typeface="微软雅黑" charset="-122"/>
            </a:endParaRPr>
          </a:p>
        </p:txBody>
      </p:sp>
      <p:sp>
        <p:nvSpPr>
          <p:cNvPr id="9" name="圆角矩形 8"/>
          <p:cNvSpPr/>
          <p:nvPr/>
        </p:nvSpPr>
        <p:spPr>
          <a:xfrm>
            <a:off x="422275" y="1247775"/>
            <a:ext cx="11210925" cy="4896485"/>
          </a:xfrm>
          <a:prstGeom prst="roundRect">
            <a:avLst/>
          </a:prstGeom>
          <a:gradFill>
            <a:gsLst>
              <a:gs pos="0">
                <a:schemeClr val="tx1">
                  <a:lumMod val="75000"/>
                  <a:lumOff val="25000"/>
                </a:schemeClr>
              </a:gs>
              <a:gs pos="100000">
                <a:srgbClr val="0E2557"/>
              </a:gs>
            </a:gsLst>
            <a:lin ang="5400000" scaled="false"/>
          </a:gradFill>
          <a:ln w="9525" cap="flat" cmpd="sng" algn="ctr">
            <a:solidFill>
              <a:schemeClr val="tx1"/>
            </a:solidFill>
            <a:prstDash val="solid"/>
            <a:round/>
            <a:headEnd type="none" w="med" len="med"/>
            <a:tailEnd type="none" w="med" len="med"/>
          </a:ln>
        </p:spPr>
        <p:txBody>
          <a:bodyPr vert="horz" wrap="square" lIns="68580" tIns="34290" rIns="68580" bIns="34290" numCol="1" anchor="t" anchorCtr="false" compatLnSpc="true">
            <a:noAutofit/>
          </a:bodyPr>
          <a:p>
            <a:pPr lvl="0" algn="l" defTabSz="457200" fontAlgn="base">
              <a:buClrTx/>
              <a:buSzTx/>
              <a:buFont typeface="Arial" panose="02080604020202020204" pitchFamily="34" charset="0"/>
            </a:pPr>
            <a:endParaRPr lang="zh-CN" altLang="en-US" sz="100" smtClean="0">
              <a:ln>
                <a:noFill/>
              </a:ln>
              <a:effectLst/>
              <a:latin typeface="Calibri" charset="0"/>
              <a:ea typeface="宋体" pitchFamily="2" charset="-122"/>
              <a:cs typeface="Arial" panose="02080604020202020204" pitchFamily="34" charset="0"/>
              <a:sym typeface="+mn-ea"/>
            </a:endParaRPr>
          </a:p>
        </p:txBody>
      </p:sp>
      <p:sp>
        <p:nvSpPr>
          <p:cNvPr id="3" name="圆角矩形 2"/>
          <p:cNvSpPr>
            <a:spLocks noChangeAspect="true"/>
          </p:cNvSpPr>
          <p:nvPr/>
        </p:nvSpPr>
        <p:spPr>
          <a:xfrm>
            <a:off x="1090930" y="1386205"/>
            <a:ext cx="2095500" cy="142811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4" name="矩形 3"/>
          <p:cNvSpPr/>
          <p:nvPr/>
        </p:nvSpPr>
        <p:spPr>
          <a:xfrm>
            <a:off x="1284702" y="1419100"/>
            <a:ext cx="152400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rPr>
              <a:t>Model Training</a:t>
            </a:r>
            <a:endParaRPr lang="en-US" altLang="zh-CN" sz="1600" dirty="0">
              <a:solidFill>
                <a:schemeClr val="bg1"/>
              </a:solidFill>
              <a:latin typeface="微软雅黑" charset="-122"/>
              <a:ea typeface="微软雅黑" charset="-122"/>
            </a:endParaRPr>
          </a:p>
        </p:txBody>
      </p:sp>
      <p:sp>
        <p:nvSpPr>
          <p:cNvPr id="5" name="圆角矩形 4"/>
          <p:cNvSpPr>
            <a:spLocks noChangeAspect="true"/>
          </p:cNvSpPr>
          <p:nvPr/>
        </p:nvSpPr>
        <p:spPr>
          <a:xfrm>
            <a:off x="4047490" y="1386840"/>
            <a:ext cx="3456305" cy="1427480"/>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8" name="矩形 7"/>
          <p:cNvSpPr/>
          <p:nvPr/>
        </p:nvSpPr>
        <p:spPr>
          <a:xfrm>
            <a:off x="4867795" y="1419100"/>
            <a:ext cx="167132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sym typeface="+mn-ea"/>
              </a:rPr>
              <a:t>Graph Optimizer</a:t>
            </a:r>
            <a:endParaRPr lang="zh-CN" altLang="en-US" sz="1600" dirty="0">
              <a:solidFill>
                <a:schemeClr val="bg1"/>
              </a:solidFill>
              <a:latin typeface="微软雅黑" charset="-122"/>
              <a:ea typeface="微软雅黑" charset="-122"/>
              <a:sym typeface="+mn-ea"/>
            </a:endParaRPr>
          </a:p>
        </p:txBody>
      </p:sp>
      <p:sp>
        <p:nvSpPr>
          <p:cNvPr id="10" name="圆角矩形 9"/>
          <p:cNvSpPr>
            <a:spLocks noChangeAspect="true"/>
          </p:cNvSpPr>
          <p:nvPr/>
        </p:nvSpPr>
        <p:spPr>
          <a:xfrm>
            <a:off x="8776970" y="1394460"/>
            <a:ext cx="2095500" cy="1427480"/>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11" name="矩形 10"/>
          <p:cNvSpPr/>
          <p:nvPr/>
        </p:nvSpPr>
        <p:spPr>
          <a:xfrm>
            <a:off x="8949577" y="1396240"/>
            <a:ext cx="1602105"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sym typeface="+mn-ea"/>
              </a:rPr>
              <a:t>Model Compiler</a:t>
            </a:r>
            <a:endParaRPr lang="en-US" altLang="zh-CN" sz="1600" dirty="0">
              <a:solidFill>
                <a:schemeClr val="bg1"/>
              </a:solidFill>
              <a:latin typeface="微软雅黑" charset="-122"/>
              <a:ea typeface="微软雅黑" charset="-122"/>
              <a:sym typeface="+mn-ea"/>
            </a:endParaRPr>
          </a:p>
        </p:txBody>
      </p:sp>
      <p:sp>
        <p:nvSpPr>
          <p:cNvPr id="12" name="圆角矩形 11"/>
          <p:cNvSpPr>
            <a:spLocks noChangeAspect="true"/>
          </p:cNvSpPr>
          <p:nvPr/>
        </p:nvSpPr>
        <p:spPr>
          <a:xfrm>
            <a:off x="703580" y="3406140"/>
            <a:ext cx="334094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13" name="矩形 12"/>
          <p:cNvSpPr/>
          <p:nvPr/>
        </p:nvSpPr>
        <p:spPr>
          <a:xfrm>
            <a:off x="1123412" y="3587413"/>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sym typeface="+mn-ea"/>
              </a:rPr>
              <a:t>Adlik Inference Engine</a:t>
            </a:r>
            <a:endParaRPr lang="en-US" altLang="zh-CN" sz="1600" dirty="0">
              <a:solidFill>
                <a:schemeClr val="bg1"/>
              </a:solidFill>
              <a:latin typeface="微软雅黑" charset="-122"/>
              <a:ea typeface="微软雅黑" charset="-122"/>
              <a:sym typeface="+mn-ea"/>
            </a:endParaRPr>
          </a:p>
        </p:txBody>
      </p:sp>
      <p:sp>
        <p:nvSpPr>
          <p:cNvPr id="14" name="圆角矩形 13"/>
          <p:cNvSpPr/>
          <p:nvPr/>
        </p:nvSpPr>
        <p:spPr>
          <a:xfrm>
            <a:off x="7858760" y="3386667"/>
            <a:ext cx="349842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15" name="右箭头 14"/>
          <p:cNvSpPr/>
          <p:nvPr/>
        </p:nvSpPr>
        <p:spPr>
          <a:xfrm>
            <a:off x="3421805" y="1476587"/>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rgbClr val="00B0F0"/>
              </a:solidFill>
              <a:effectLst/>
              <a:uLnTx/>
              <a:uFillTx/>
              <a:latin typeface="Calibri" panose="020F0502020204030204"/>
              <a:ea typeface="微软雅黑" charset="-122"/>
              <a:sym typeface="+mn-ea"/>
            </a:endParaRPr>
          </a:p>
        </p:txBody>
      </p:sp>
      <p:sp>
        <p:nvSpPr>
          <p:cNvPr id="16" name="右箭头 15"/>
          <p:cNvSpPr/>
          <p:nvPr/>
        </p:nvSpPr>
        <p:spPr>
          <a:xfrm>
            <a:off x="7944697" y="1446955"/>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rgbClr val="00B0F0"/>
              </a:solidFill>
              <a:effectLst/>
              <a:uLnTx/>
              <a:uFillTx/>
              <a:latin typeface="Calibri" panose="020F0502020204030204"/>
              <a:ea typeface="微软雅黑" charset="-122"/>
              <a:sym typeface="+mn-ea"/>
            </a:endParaRPr>
          </a:p>
        </p:txBody>
      </p:sp>
      <p:sp>
        <p:nvSpPr>
          <p:cNvPr id="17" name="右箭头 16"/>
          <p:cNvSpPr/>
          <p:nvPr/>
        </p:nvSpPr>
        <p:spPr>
          <a:xfrm rot="9000000">
            <a:off x="2905760" y="2934547"/>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rgbClr val="00B0F0"/>
              </a:solidFill>
              <a:effectLst/>
              <a:uLnTx/>
              <a:uFillTx/>
              <a:latin typeface="Calibri" panose="020F0502020204030204"/>
              <a:ea typeface="微软雅黑" charset="-122"/>
              <a:sym typeface="+mn-ea"/>
            </a:endParaRPr>
          </a:p>
        </p:txBody>
      </p:sp>
      <p:sp>
        <p:nvSpPr>
          <p:cNvPr id="18" name="文本框 17"/>
          <p:cNvSpPr txBox="true"/>
          <p:nvPr/>
        </p:nvSpPr>
        <p:spPr>
          <a:xfrm>
            <a:off x="5237057" y="2470573"/>
            <a:ext cx="87376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Quantization</a:t>
            </a:r>
            <a:endParaRPr lang="en-US" altLang="zh-CN" sz="1075" b="1" dirty="0" smtClean="0">
              <a:solidFill>
                <a:schemeClr val="bg1"/>
              </a:solidFill>
              <a:latin typeface="+mn-ea"/>
              <a:ea typeface="+mn-ea"/>
            </a:endParaRPr>
          </a:p>
        </p:txBody>
      </p:sp>
      <p:sp>
        <p:nvSpPr>
          <p:cNvPr id="19" name="文本框 18"/>
          <p:cNvSpPr txBox="true"/>
          <p:nvPr/>
        </p:nvSpPr>
        <p:spPr>
          <a:xfrm>
            <a:off x="4237990" y="2459567"/>
            <a:ext cx="613410" cy="257175"/>
          </a:xfrm>
          <a:prstGeom prst="rect">
            <a:avLst/>
          </a:prstGeom>
          <a:noFill/>
        </p:spPr>
        <p:txBody>
          <a:bodyPr wrap="none" rtlCol="0" anchor="t">
            <a:spAutoFit/>
          </a:bodyPr>
          <a:p>
            <a:pPr lvl="0" algn="l"/>
            <a:r>
              <a:rPr lang="en-US" altLang="zh-CN" sz="1075" b="1" dirty="0" smtClean="0">
                <a:solidFill>
                  <a:schemeClr val="bg1"/>
                </a:solidFill>
                <a:latin typeface="+mn-ea"/>
                <a:ea typeface="+mn-ea"/>
                <a:sym typeface="+mn-ea"/>
              </a:rPr>
              <a:t>Pruning</a:t>
            </a:r>
            <a:endParaRPr lang="en-US" altLang="zh-CN" sz="1075" b="1" dirty="0" smtClean="0">
              <a:solidFill>
                <a:schemeClr val="bg1"/>
              </a:solidFill>
              <a:latin typeface="+mn-ea"/>
              <a:ea typeface="+mn-ea"/>
              <a:sym typeface="+mn-ea"/>
            </a:endParaRPr>
          </a:p>
        </p:txBody>
      </p:sp>
      <p:grpSp>
        <p:nvGrpSpPr>
          <p:cNvPr id="20" name="组合 19"/>
          <p:cNvGrpSpPr>
            <a:grpSpLocks noChangeAspect="true"/>
          </p:cNvGrpSpPr>
          <p:nvPr/>
        </p:nvGrpSpPr>
        <p:grpSpPr>
          <a:xfrm>
            <a:off x="3421805" y="1853104"/>
            <a:ext cx="480000" cy="422175"/>
            <a:chOff x="7612" y="5053"/>
            <a:chExt cx="938" cy="825"/>
          </a:xfrm>
        </p:grpSpPr>
        <p:sp>
          <p:nvSpPr>
            <p:cNvPr id="21" name="椭圆 20"/>
            <p:cNvSpPr>
              <a:spLocks noChangeAspect="true"/>
            </p:cNvSpPr>
            <p:nvPr/>
          </p:nvSpPr>
          <p:spPr>
            <a:xfrm>
              <a:off x="7612" y="522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2" name="椭圆 21"/>
            <p:cNvSpPr>
              <a:spLocks noChangeAspect="true"/>
            </p:cNvSpPr>
            <p:nvPr/>
          </p:nvSpPr>
          <p:spPr>
            <a:xfrm>
              <a:off x="7612" y="5620"/>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3" name="椭圆 22"/>
            <p:cNvSpPr>
              <a:spLocks noChangeAspect="true"/>
            </p:cNvSpPr>
            <p:nvPr/>
          </p:nvSpPr>
          <p:spPr>
            <a:xfrm>
              <a:off x="8009" y="505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4" name="椭圆 23"/>
            <p:cNvSpPr>
              <a:spLocks noChangeAspect="true"/>
            </p:cNvSpPr>
            <p:nvPr/>
          </p:nvSpPr>
          <p:spPr>
            <a:xfrm>
              <a:off x="8009" y="5281"/>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5" name="椭圆 24"/>
            <p:cNvSpPr>
              <a:spLocks noChangeAspect="true"/>
            </p:cNvSpPr>
            <p:nvPr/>
          </p:nvSpPr>
          <p:spPr>
            <a:xfrm>
              <a:off x="8009" y="55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6" name="椭圆 25"/>
            <p:cNvSpPr>
              <a:spLocks noChangeAspect="true"/>
            </p:cNvSpPr>
            <p:nvPr/>
          </p:nvSpPr>
          <p:spPr>
            <a:xfrm>
              <a:off x="8009" y="5734"/>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27" name="椭圆 26"/>
            <p:cNvSpPr>
              <a:spLocks noChangeAspect="true"/>
            </p:cNvSpPr>
            <p:nvPr/>
          </p:nvSpPr>
          <p:spPr>
            <a:xfrm>
              <a:off x="8406" y="5414"/>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28" name="直接连接符 27"/>
            <p:cNvCxnSpPr/>
            <p:nvPr/>
          </p:nvCxnSpPr>
          <p:spPr>
            <a:xfrm flipV="true">
              <a:off x="7736" y="5143"/>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9" name="直接连接符 28"/>
            <p:cNvCxnSpPr/>
            <p:nvPr/>
          </p:nvCxnSpPr>
          <p:spPr>
            <a:xfrm flipV="true">
              <a:off x="7689" y="5357"/>
              <a:ext cx="397"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 name="直接连接符 29"/>
            <p:cNvCxnSpPr/>
            <p:nvPr/>
          </p:nvCxnSpPr>
          <p:spPr>
            <a:xfrm>
              <a:off x="8080" y="5352"/>
              <a:ext cx="397" cy="136"/>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1" name="直接连接符 30"/>
            <p:cNvCxnSpPr/>
            <p:nvPr/>
          </p:nvCxnSpPr>
          <p:spPr>
            <a:xfrm>
              <a:off x="7682" y="5302"/>
              <a:ext cx="397" cy="5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 name="直接连接符 31"/>
            <p:cNvCxnSpPr/>
            <p:nvPr/>
          </p:nvCxnSpPr>
          <p:spPr>
            <a:xfrm>
              <a:off x="7682" y="5301"/>
              <a:ext cx="397" cy="28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3" name="直接连接符 32"/>
            <p:cNvCxnSpPr/>
            <p:nvPr/>
          </p:nvCxnSpPr>
          <p:spPr>
            <a:xfrm>
              <a:off x="7689" y="5298"/>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4" name="直接连接符 33"/>
            <p:cNvCxnSpPr/>
            <p:nvPr/>
          </p:nvCxnSpPr>
          <p:spPr>
            <a:xfrm flipV="true">
              <a:off x="7682" y="5130"/>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5" name="直接连接符 34"/>
            <p:cNvCxnSpPr/>
            <p:nvPr/>
          </p:nvCxnSpPr>
          <p:spPr>
            <a:xfrm flipV="true">
              <a:off x="7682" y="5580"/>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6" name="直接连接符 35"/>
            <p:cNvCxnSpPr/>
            <p:nvPr/>
          </p:nvCxnSpPr>
          <p:spPr>
            <a:xfrm>
              <a:off x="7682" y="5693"/>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 name="直接连接符 36"/>
            <p:cNvCxnSpPr/>
            <p:nvPr/>
          </p:nvCxnSpPr>
          <p:spPr>
            <a:xfrm>
              <a:off x="8079" y="5130"/>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8" name="直接连接符 37"/>
            <p:cNvCxnSpPr/>
            <p:nvPr/>
          </p:nvCxnSpPr>
          <p:spPr>
            <a:xfrm flipV="true">
              <a:off x="8079" y="5474"/>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 name="直接连接符 38"/>
            <p:cNvCxnSpPr/>
            <p:nvPr/>
          </p:nvCxnSpPr>
          <p:spPr>
            <a:xfrm flipV="true">
              <a:off x="8079" y="5495"/>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nvGrpSpPr>
          <p:cNvPr id="40" name="组合 39"/>
          <p:cNvGrpSpPr>
            <a:grpSpLocks noChangeAspect="true"/>
          </p:cNvGrpSpPr>
          <p:nvPr/>
        </p:nvGrpSpPr>
        <p:grpSpPr>
          <a:xfrm>
            <a:off x="8031057" y="1840655"/>
            <a:ext cx="432000" cy="379959"/>
            <a:chOff x="9128" y="5046"/>
            <a:chExt cx="938" cy="825"/>
          </a:xfrm>
        </p:grpSpPr>
        <p:sp>
          <p:nvSpPr>
            <p:cNvPr id="41" name="椭圆 40"/>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42" name="组合 41"/>
            <p:cNvGrpSpPr/>
            <p:nvPr/>
          </p:nvGrpSpPr>
          <p:grpSpPr>
            <a:xfrm>
              <a:off x="9128" y="5046"/>
              <a:ext cx="938" cy="754"/>
              <a:chOff x="9128" y="5046"/>
              <a:chExt cx="938" cy="754"/>
            </a:xfrm>
          </p:grpSpPr>
          <p:sp>
            <p:nvSpPr>
              <p:cNvPr id="43" name="椭圆 42"/>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4" name="椭圆 43"/>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5" name="椭圆 44"/>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6" name="椭圆 45"/>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7" name="椭圆 46"/>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48" name="直接连接符 47"/>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9" name="直接连接符 48"/>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0" name="直接连接符 49"/>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1" name="直接连接符 50"/>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2" name="直接连接符 51"/>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3" name="直接连接符 52"/>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4" name="直接连接符 53"/>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5" name="直接连接符 54"/>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56" name="直接连接符 55"/>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sp>
        <p:nvSpPr>
          <p:cNvPr id="57" name="文本框 56"/>
          <p:cNvSpPr txBox="true"/>
          <p:nvPr/>
        </p:nvSpPr>
        <p:spPr>
          <a:xfrm>
            <a:off x="3095837" y="2333413"/>
            <a:ext cx="1030395" cy="423545"/>
          </a:xfrm>
          <a:prstGeom prst="rect">
            <a:avLst/>
          </a:prstGeom>
          <a:noFill/>
        </p:spPr>
        <p:txBody>
          <a:bodyPr wrap="square" rtlCol="0" anchor="t">
            <a:spAutoFit/>
          </a:bodyPr>
          <a:p>
            <a:pPr algn="ctr"/>
            <a:r>
              <a:rPr lang="en-US" sz="1075" b="1" dirty="0" smtClean="0">
                <a:solidFill>
                  <a:schemeClr val="bg1"/>
                </a:solidFill>
                <a:latin typeface="+mn-ea"/>
                <a:ea typeface="+mn-ea"/>
                <a:sym typeface="+mn-ea"/>
              </a:rPr>
              <a:t>big model fp32</a:t>
            </a:r>
            <a:endParaRPr lang="en-US" altLang="zh-CN" sz="1075" b="1" dirty="0" smtClean="0">
              <a:solidFill>
                <a:schemeClr val="bg1"/>
              </a:solidFill>
              <a:latin typeface="+mn-ea"/>
              <a:ea typeface="+mn-ea"/>
              <a:sym typeface="+mn-ea"/>
            </a:endParaRPr>
          </a:p>
        </p:txBody>
      </p:sp>
      <p:sp>
        <p:nvSpPr>
          <p:cNvPr id="58" name="文本框 57"/>
          <p:cNvSpPr txBox="true"/>
          <p:nvPr/>
        </p:nvSpPr>
        <p:spPr>
          <a:xfrm>
            <a:off x="7623810" y="2333413"/>
            <a:ext cx="1126067" cy="423545"/>
          </a:xfrm>
          <a:prstGeom prst="rect">
            <a:avLst/>
          </a:prstGeom>
          <a:noFill/>
        </p:spPr>
        <p:txBody>
          <a:bodyPr wrap="square" rtlCol="0" anchor="t">
            <a:spAutoFit/>
          </a:bodyPr>
          <a:p>
            <a:pPr algn="ctr"/>
            <a:r>
              <a:rPr lang="en-US" sz="1075" b="1" dirty="0" smtClean="0">
                <a:solidFill>
                  <a:schemeClr val="bg1"/>
                </a:solidFill>
                <a:latin typeface="+mn-ea"/>
                <a:ea typeface="+mn-ea"/>
                <a:sym typeface="+mn-ea"/>
              </a:rPr>
              <a:t>small model int8</a:t>
            </a:r>
            <a:endParaRPr lang="en-US" altLang="zh-CN" sz="1075" b="1" dirty="0" smtClean="0">
              <a:solidFill>
                <a:schemeClr val="bg1"/>
              </a:solidFill>
              <a:latin typeface="+mn-ea"/>
              <a:ea typeface="+mn-ea"/>
              <a:sym typeface="+mn-ea"/>
            </a:endParaRPr>
          </a:p>
        </p:txBody>
      </p:sp>
      <p:sp>
        <p:nvSpPr>
          <p:cNvPr id="59" name="文本框 58"/>
          <p:cNvSpPr txBox="true"/>
          <p:nvPr/>
        </p:nvSpPr>
        <p:spPr>
          <a:xfrm>
            <a:off x="8819305" y="2389293"/>
            <a:ext cx="1177715" cy="257175"/>
          </a:xfrm>
          <a:prstGeom prst="rect">
            <a:avLst/>
          </a:prstGeom>
          <a:noFill/>
        </p:spPr>
        <p:txBody>
          <a:bodyPr wrap="square" rtlCol="0" anchor="t">
            <a:spAutoFit/>
          </a:bodyPr>
          <a:p>
            <a:pPr lvl="0" algn="ctr"/>
            <a:r>
              <a:rPr lang="en-US" altLang="zh-CN" sz="1075" b="1" dirty="0" smtClean="0">
                <a:solidFill>
                  <a:schemeClr val="bg1"/>
                </a:solidFill>
                <a:latin typeface="+mn-ea"/>
                <a:ea typeface="+mn-ea"/>
                <a:sym typeface="+mn-ea"/>
              </a:rPr>
              <a:t>Graph Conversion</a:t>
            </a:r>
            <a:endParaRPr lang="en-US" altLang="zh-CN" sz="1075" b="1" dirty="0" smtClean="0">
              <a:solidFill>
                <a:schemeClr val="bg1"/>
              </a:solidFill>
              <a:latin typeface="+mn-ea"/>
              <a:ea typeface="+mn-ea"/>
              <a:sym typeface="+mn-ea"/>
            </a:endParaRPr>
          </a:p>
        </p:txBody>
      </p:sp>
      <p:sp>
        <p:nvSpPr>
          <p:cNvPr id="60" name="文本框 59"/>
          <p:cNvSpPr txBox="true"/>
          <p:nvPr/>
        </p:nvSpPr>
        <p:spPr>
          <a:xfrm>
            <a:off x="9820910" y="2389293"/>
            <a:ext cx="1015155" cy="257175"/>
          </a:xfrm>
          <a:prstGeom prst="rect">
            <a:avLst/>
          </a:prstGeom>
          <a:noFill/>
        </p:spPr>
        <p:txBody>
          <a:bodyPr wrap="square" rtlCol="0" anchor="t">
            <a:spAutoFit/>
          </a:bodyPr>
          <a:p>
            <a:pPr lvl="0" algn="ctr"/>
            <a:r>
              <a:rPr lang="en-US" altLang="zh-CN" sz="1075" b="1" dirty="0" smtClean="0">
                <a:solidFill>
                  <a:schemeClr val="bg1"/>
                </a:solidFill>
                <a:latin typeface="+mn-ea"/>
                <a:ea typeface="+mn-ea"/>
                <a:sym typeface="+mn-ea"/>
              </a:rPr>
              <a:t>Layer Fusion</a:t>
            </a:r>
            <a:endParaRPr lang="en-US" altLang="zh-CN" sz="1075" b="1" dirty="0" smtClean="0">
              <a:solidFill>
                <a:schemeClr val="bg1"/>
              </a:solidFill>
              <a:latin typeface="+mn-ea"/>
              <a:ea typeface="+mn-ea"/>
              <a:sym typeface="+mn-ea"/>
            </a:endParaRPr>
          </a:p>
        </p:txBody>
      </p:sp>
      <p:sp>
        <p:nvSpPr>
          <p:cNvPr id="61" name="右箭头 60"/>
          <p:cNvSpPr/>
          <p:nvPr/>
        </p:nvSpPr>
        <p:spPr>
          <a:xfrm rot="2220000">
            <a:off x="8716435" y="2920155"/>
            <a:ext cx="48429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rgbClr val="00B0F0"/>
              </a:solidFill>
              <a:effectLst/>
              <a:uLnTx/>
              <a:uFillTx/>
              <a:latin typeface="Calibri" panose="020F0502020204030204"/>
              <a:ea typeface="微软雅黑" charset="-122"/>
              <a:sym typeface="+mn-ea"/>
            </a:endParaRPr>
          </a:p>
        </p:txBody>
      </p:sp>
      <p:sp>
        <p:nvSpPr>
          <p:cNvPr id="62" name="圆角矩形 61"/>
          <p:cNvSpPr/>
          <p:nvPr/>
        </p:nvSpPr>
        <p:spPr>
          <a:xfrm>
            <a:off x="860215" y="4889500"/>
            <a:ext cx="144695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Kubernetes</a:t>
            </a:r>
            <a:endParaRPr kumimoji="1" lang="en-US" sz="1200" kern="0" dirty="0">
              <a:solidFill>
                <a:srgbClr val="FFFFFF"/>
              </a:solidFill>
              <a:latin typeface="Calibri" panose="020F0502020204030204"/>
              <a:ea typeface="微软雅黑" charset="-122"/>
              <a:sym typeface="+mn-ea"/>
            </a:endParaRPr>
          </a:p>
        </p:txBody>
      </p:sp>
      <p:sp>
        <p:nvSpPr>
          <p:cNvPr id="63" name="圆角矩形 62"/>
          <p:cNvSpPr/>
          <p:nvPr/>
        </p:nvSpPr>
        <p:spPr>
          <a:xfrm>
            <a:off x="2592495" y="4889500"/>
            <a:ext cx="1247987"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Docker</a:t>
            </a:r>
            <a:endParaRPr kumimoji="1" lang="en-US" sz="1200" kern="0" dirty="0">
              <a:solidFill>
                <a:srgbClr val="FFFFFF"/>
              </a:solidFill>
              <a:latin typeface="Calibri" panose="020F0502020204030204"/>
              <a:ea typeface="微软雅黑" charset="-122"/>
              <a:sym typeface="+mn-ea"/>
            </a:endParaRPr>
          </a:p>
        </p:txBody>
      </p:sp>
      <p:sp>
        <p:nvSpPr>
          <p:cNvPr id="64" name="文本框 63"/>
          <p:cNvSpPr txBox="true"/>
          <p:nvPr/>
        </p:nvSpPr>
        <p:spPr>
          <a:xfrm>
            <a:off x="6320790" y="2389293"/>
            <a:ext cx="1203115" cy="423545"/>
          </a:xfrm>
          <a:prstGeom prst="rect">
            <a:avLst/>
          </a:prstGeom>
          <a:noFill/>
        </p:spPr>
        <p:txBody>
          <a:bodyPr wrap="square" rtlCol="0" anchor="t">
            <a:spAutoFit/>
          </a:bodyPr>
          <a:p>
            <a:pPr lvl="0" algn="ctr"/>
            <a:r>
              <a:rPr lang="en-US" altLang="zh-CN" sz="1075" b="1" dirty="0" smtClean="0">
                <a:solidFill>
                  <a:schemeClr val="bg1"/>
                </a:solidFill>
                <a:latin typeface="+mn-ea"/>
                <a:ea typeface="+mn-ea"/>
                <a:sym typeface="+mn-ea"/>
              </a:rPr>
              <a:t>Knowledge Distillation</a:t>
            </a:r>
            <a:endParaRPr lang="en-US" altLang="zh-CN" sz="1075" b="1" dirty="0" smtClean="0">
              <a:solidFill>
                <a:schemeClr val="bg1"/>
              </a:solidFill>
              <a:latin typeface="+mn-ea"/>
              <a:ea typeface="+mn-ea"/>
              <a:sym typeface="+mn-ea"/>
            </a:endParaRPr>
          </a:p>
        </p:txBody>
      </p:sp>
      <p:sp>
        <p:nvSpPr>
          <p:cNvPr id="65" name="文本框 64"/>
          <p:cNvSpPr txBox="true"/>
          <p:nvPr/>
        </p:nvSpPr>
        <p:spPr>
          <a:xfrm>
            <a:off x="1190415" y="2942167"/>
            <a:ext cx="1049020" cy="423545"/>
          </a:xfrm>
          <a:prstGeom prst="rect">
            <a:avLst/>
          </a:prstGeom>
          <a:noFill/>
        </p:spPr>
        <p:txBody>
          <a:bodyPr wrap="none" rtlCol="0" anchor="t">
            <a:spAutoFit/>
          </a:bodyPr>
          <a:p>
            <a:pPr algn="ctr"/>
            <a:r>
              <a:rPr lang="en-US" altLang="zh-CN" sz="1075" b="1" dirty="0" smtClean="0">
                <a:solidFill>
                  <a:schemeClr val="bg1"/>
                </a:solidFill>
                <a:latin typeface="+mn-ea"/>
                <a:ea typeface="+mn-ea"/>
              </a:rPr>
              <a:t>Image-based </a:t>
            </a:r>
            <a:endParaRPr lang="en-US" altLang="zh-CN" sz="1075" b="1" dirty="0" smtClean="0">
              <a:solidFill>
                <a:schemeClr val="bg1"/>
              </a:solidFill>
              <a:latin typeface="+mn-ea"/>
              <a:ea typeface="+mn-ea"/>
            </a:endParaRPr>
          </a:p>
          <a:p>
            <a:pPr algn="ctr"/>
            <a:r>
              <a:rPr lang="en-US" altLang="zh-CN" sz="1075" b="1" dirty="0" smtClean="0">
                <a:solidFill>
                  <a:schemeClr val="bg1"/>
                </a:solidFill>
                <a:latin typeface="+mn-ea"/>
                <a:ea typeface="+mn-ea"/>
              </a:rPr>
              <a:t>Engine + Model</a:t>
            </a:r>
            <a:endParaRPr lang="en-US" altLang="zh-CN" sz="1075" b="1" dirty="0" smtClean="0">
              <a:solidFill>
                <a:schemeClr val="bg1"/>
              </a:solidFill>
              <a:latin typeface="+mn-ea"/>
              <a:ea typeface="+mn-ea"/>
            </a:endParaRPr>
          </a:p>
        </p:txBody>
      </p:sp>
      <p:sp>
        <p:nvSpPr>
          <p:cNvPr id="66" name="文本框 65"/>
          <p:cNvSpPr txBox="true"/>
          <p:nvPr/>
        </p:nvSpPr>
        <p:spPr>
          <a:xfrm>
            <a:off x="7573118" y="2947247"/>
            <a:ext cx="831215" cy="423545"/>
          </a:xfrm>
          <a:prstGeom prst="rect">
            <a:avLst/>
          </a:prstGeom>
          <a:noFill/>
        </p:spPr>
        <p:txBody>
          <a:bodyPr wrap="none" rtlCol="0" anchor="t">
            <a:spAutoFit/>
          </a:bodyPr>
          <a:p>
            <a:pPr algn="ctr"/>
            <a:r>
              <a:rPr lang="en-US" altLang="zh-CN" sz="1075" b="1" dirty="0" smtClean="0">
                <a:solidFill>
                  <a:schemeClr val="bg1"/>
                </a:solidFill>
                <a:latin typeface="+mn-ea"/>
                <a:ea typeface="+mn-ea"/>
              </a:rPr>
              <a:t>Binary-file </a:t>
            </a:r>
            <a:endParaRPr lang="en-US" altLang="zh-CN" sz="1075" b="1" dirty="0" smtClean="0">
              <a:solidFill>
                <a:schemeClr val="bg1"/>
              </a:solidFill>
              <a:latin typeface="+mn-ea"/>
              <a:ea typeface="+mn-ea"/>
            </a:endParaRPr>
          </a:p>
          <a:p>
            <a:pPr algn="ctr"/>
            <a:r>
              <a:rPr lang="en-US" altLang="zh-CN" sz="1075" b="1" dirty="0" smtClean="0">
                <a:solidFill>
                  <a:schemeClr val="bg1"/>
                </a:solidFill>
                <a:latin typeface="+mn-ea"/>
                <a:ea typeface="+mn-ea"/>
                <a:sym typeface="+mn-ea"/>
              </a:rPr>
              <a:t>Engine</a:t>
            </a:r>
            <a:endParaRPr lang="en-US" altLang="zh-CN" sz="1075" b="1" dirty="0" smtClean="0">
              <a:solidFill>
                <a:schemeClr val="bg1"/>
              </a:solidFill>
              <a:latin typeface="+mn-ea"/>
              <a:ea typeface="+mn-ea"/>
            </a:endParaRPr>
          </a:p>
        </p:txBody>
      </p:sp>
      <p:sp>
        <p:nvSpPr>
          <p:cNvPr id="67" name="文本框 66"/>
          <p:cNvSpPr txBox="true"/>
          <p:nvPr/>
        </p:nvSpPr>
        <p:spPr>
          <a:xfrm>
            <a:off x="753535" y="5602395"/>
            <a:ext cx="86995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GPU</a:t>
            </a:r>
            <a:r>
              <a:rPr lang="zh-CN" altLang="en-US" sz="1075" b="1" dirty="0" smtClean="0">
                <a:solidFill>
                  <a:schemeClr val="bg1"/>
                </a:solidFill>
                <a:latin typeface="+mn-ea"/>
                <a:ea typeface="+mn-ea"/>
              </a:rPr>
              <a:t> </a:t>
            </a:r>
            <a:r>
              <a:rPr lang="en-US" altLang="zh-CN" sz="1075" b="1" dirty="0" smtClean="0">
                <a:solidFill>
                  <a:schemeClr val="bg1"/>
                </a:solidFill>
                <a:latin typeface="+mn-ea"/>
                <a:ea typeface="+mn-ea"/>
              </a:rPr>
              <a:t>Cluster</a:t>
            </a:r>
            <a:endParaRPr lang="en-US" altLang="zh-CN" sz="1075" b="1" dirty="0" smtClean="0">
              <a:solidFill>
                <a:schemeClr val="bg1"/>
              </a:solidFill>
              <a:latin typeface="+mn-ea"/>
              <a:ea typeface="+mn-ea"/>
            </a:endParaRPr>
          </a:p>
        </p:txBody>
      </p:sp>
      <p:sp>
        <p:nvSpPr>
          <p:cNvPr id="68" name="文本框 67"/>
          <p:cNvSpPr txBox="true"/>
          <p:nvPr/>
        </p:nvSpPr>
        <p:spPr>
          <a:xfrm>
            <a:off x="1691640" y="5602395"/>
            <a:ext cx="100838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Storage Cluster</a:t>
            </a:r>
            <a:endParaRPr lang="zh-CN" altLang="en-US" sz="1075" b="1" dirty="0" smtClean="0">
              <a:solidFill>
                <a:schemeClr val="bg1"/>
              </a:solidFill>
              <a:latin typeface="+mn-ea"/>
              <a:ea typeface="+mn-ea"/>
            </a:endParaRPr>
          </a:p>
        </p:txBody>
      </p:sp>
      <p:sp>
        <p:nvSpPr>
          <p:cNvPr id="69" name="文本框 68"/>
          <p:cNvSpPr txBox="true"/>
          <p:nvPr/>
        </p:nvSpPr>
        <p:spPr>
          <a:xfrm>
            <a:off x="2805855" y="5602395"/>
            <a:ext cx="831215" cy="257175"/>
          </a:xfrm>
          <a:prstGeom prst="rect">
            <a:avLst/>
          </a:prstGeom>
          <a:noFill/>
        </p:spPr>
        <p:txBody>
          <a:bodyPr wrap="none" rtlCol="0" anchor="t">
            <a:spAutoFit/>
          </a:bodyPr>
          <a:p>
            <a:pPr algn="l"/>
            <a:r>
              <a:rPr lang="en-US" altLang="zh-CN" sz="1075" b="1" dirty="0" smtClean="0">
                <a:solidFill>
                  <a:schemeClr val="bg1"/>
                </a:solidFill>
                <a:latin typeface="+mn-ea"/>
                <a:ea typeface="+mn-ea"/>
                <a:sym typeface="+mn-ea"/>
              </a:rPr>
              <a:t>  Mgt </a:t>
            </a:r>
            <a:r>
              <a:rPr lang="en-US" altLang="zh-CN" sz="1075" b="1" dirty="0" smtClean="0">
                <a:solidFill>
                  <a:schemeClr val="bg1"/>
                </a:solidFill>
                <a:latin typeface="+mn-ea"/>
                <a:ea typeface="+mn-ea"/>
              </a:rPr>
              <a:t>Nodes</a:t>
            </a:r>
            <a:endParaRPr lang="en-US" altLang="zh-CN" sz="1075" b="1" dirty="0" smtClean="0">
              <a:solidFill>
                <a:schemeClr val="bg1"/>
              </a:solidFill>
              <a:latin typeface="+mn-ea"/>
              <a:ea typeface="+mn-ea"/>
            </a:endParaRPr>
          </a:p>
        </p:txBody>
      </p:sp>
      <p:pic>
        <p:nvPicPr>
          <p:cNvPr id="70" name="图片 69" descr="box-closed"/>
          <p:cNvPicPr>
            <a:picLocks noChangeAspect="true"/>
          </p:cNvPicPr>
          <p:nvPr/>
        </p:nvPicPr>
        <p:blipFill>
          <a:blip r:embed="rId2"/>
          <a:stretch>
            <a:fillRect/>
          </a:stretch>
        </p:blipFill>
        <p:spPr>
          <a:xfrm>
            <a:off x="2403687" y="2989580"/>
            <a:ext cx="402167" cy="402167"/>
          </a:xfrm>
          <a:prstGeom prst="rect">
            <a:avLst/>
          </a:prstGeom>
        </p:spPr>
      </p:pic>
      <p:pic>
        <p:nvPicPr>
          <p:cNvPr id="71" name="图片 70" descr="ai-file-format-symbol"/>
          <p:cNvPicPr>
            <a:picLocks noChangeAspect="true"/>
          </p:cNvPicPr>
          <p:nvPr/>
        </p:nvPicPr>
        <p:blipFill>
          <a:blip r:embed="rId3"/>
          <a:stretch>
            <a:fillRect/>
          </a:stretch>
        </p:blipFill>
        <p:spPr>
          <a:xfrm>
            <a:off x="10143067" y="4041987"/>
            <a:ext cx="406400" cy="406400"/>
          </a:xfrm>
          <a:prstGeom prst="rect">
            <a:avLst/>
          </a:prstGeom>
        </p:spPr>
      </p:pic>
      <p:sp>
        <p:nvSpPr>
          <p:cNvPr id="72" name="圆角矩形 71"/>
          <p:cNvSpPr/>
          <p:nvPr/>
        </p:nvSpPr>
        <p:spPr>
          <a:xfrm>
            <a:off x="860215" y="4014047"/>
            <a:ext cx="2979420" cy="239607"/>
          </a:xfrm>
          <a:prstGeom prst="roundRect">
            <a:avLst/>
          </a:prstGeom>
          <a:noFill/>
          <a:ln w="12700" cap="flat" cmpd="sng" algn="ctr">
            <a:gradFill>
              <a:gsLst>
                <a:gs pos="0">
                  <a:schemeClr val="bg1"/>
                </a:gs>
                <a:gs pos="100000">
                  <a:schemeClr val="bg1"/>
                </a:gs>
              </a:gsLst>
              <a:lin ang="5400000" scaled="true"/>
            </a:gra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200" b="0" i="0" u="none" strike="noStrike" kern="0" cap="none" spc="0" normalizeH="0" baseline="0" noProof="0" dirty="0">
                <a:ln>
                  <a:noFill/>
                </a:ln>
                <a:solidFill>
                  <a:schemeClr val="bg1"/>
                </a:solidFill>
                <a:effectLst/>
                <a:uLnTx/>
                <a:uFillTx/>
                <a:latin typeface="Calibri" panose="020F0502020204030204"/>
                <a:ea typeface="微软雅黑" charset="-122"/>
              </a:rPr>
              <a:t>Service Portal</a:t>
            </a:r>
            <a:endParaRPr kumimoji="1" lang="en-US" sz="120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73" name="文本框 72"/>
          <p:cNvSpPr txBox="true"/>
          <p:nvPr/>
        </p:nvSpPr>
        <p:spPr>
          <a:xfrm>
            <a:off x="654475" y="4374727"/>
            <a:ext cx="85428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bg1"/>
                </a:solidFill>
                <a:latin typeface="+mn-ea"/>
                <a:ea typeface="+mn-ea"/>
              </a:rPr>
              <a:t>Micro Services</a:t>
            </a:r>
            <a:endParaRPr lang="en-US" altLang="zh-CN" sz="1075" b="1" dirty="0" smtClean="0">
              <a:solidFill>
                <a:schemeClr val="bg1"/>
              </a:solidFill>
              <a:latin typeface="+mn-ea"/>
              <a:ea typeface="+mn-ea"/>
            </a:endParaRPr>
          </a:p>
        </p:txBody>
      </p:sp>
      <p:pic>
        <p:nvPicPr>
          <p:cNvPr id="74" name="图片 73" descr="server"/>
          <p:cNvPicPr>
            <a:picLocks noChangeAspect="true"/>
          </p:cNvPicPr>
          <p:nvPr/>
        </p:nvPicPr>
        <p:blipFill>
          <a:blip r:embed="rId4"/>
          <a:stretch>
            <a:fillRect/>
          </a:stretch>
        </p:blipFill>
        <p:spPr>
          <a:xfrm>
            <a:off x="1303867" y="5221395"/>
            <a:ext cx="336000" cy="336000"/>
          </a:xfrm>
          <a:prstGeom prst="rect">
            <a:avLst/>
          </a:prstGeom>
        </p:spPr>
      </p:pic>
      <p:pic>
        <p:nvPicPr>
          <p:cNvPr id="75" name="图片 74" descr="server"/>
          <p:cNvPicPr>
            <a:picLocks noChangeAspect="true"/>
          </p:cNvPicPr>
          <p:nvPr/>
        </p:nvPicPr>
        <p:blipFill>
          <a:blip r:embed="rId4"/>
          <a:stretch>
            <a:fillRect/>
          </a:stretch>
        </p:blipFill>
        <p:spPr>
          <a:xfrm>
            <a:off x="850900" y="5211235"/>
            <a:ext cx="336000" cy="336000"/>
          </a:xfrm>
          <a:prstGeom prst="rect">
            <a:avLst/>
          </a:prstGeom>
        </p:spPr>
      </p:pic>
      <p:pic>
        <p:nvPicPr>
          <p:cNvPr id="76" name="图片 75" descr="database"/>
          <p:cNvPicPr>
            <a:picLocks noChangeAspect="true"/>
          </p:cNvPicPr>
          <p:nvPr/>
        </p:nvPicPr>
        <p:blipFill>
          <a:blip r:embed="rId5"/>
          <a:stretch>
            <a:fillRect/>
          </a:stretch>
        </p:blipFill>
        <p:spPr>
          <a:xfrm>
            <a:off x="1931247" y="5221395"/>
            <a:ext cx="336000" cy="336000"/>
          </a:xfrm>
          <a:prstGeom prst="rect">
            <a:avLst/>
          </a:prstGeom>
        </p:spPr>
      </p:pic>
      <p:pic>
        <p:nvPicPr>
          <p:cNvPr id="77" name="图片 76" descr="database"/>
          <p:cNvPicPr>
            <a:picLocks noChangeAspect="true"/>
          </p:cNvPicPr>
          <p:nvPr/>
        </p:nvPicPr>
        <p:blipFill>
          <a:blip r:embed="rId5"/>
          <a:stretch>
            <a:fillRect/>
          </a:stretch>
        </p:blipFill>
        <p:spPr>
          <a:xfrm>
            <a:off x="2394375" y="5221395"/>
            <a:ext cx="336000" cy="336000"/>
          </a:xfrm>
          <a:prstGeom prst="rect">
            <a:avLst/>
          </a:prstGeom>
        </p:spPr>
      </p:pic>
      <p:pic>
        <p:nvPicPr>
          <p:cNvPr id="78" name="图片 77" descr="server (3)"/>
          <p:cNvPicPr>
            <a:picLocks noChangeAspect="true"/>
          </p:cNvPicPr>
          <p:nvPr/>
        </p:nvPicPr>
        <p:blipFill>
          <a:blip r:embed="rId6"/>
          <a:stretch>
            <a:fillRect/>
          </a:stretch>
        </p:blipFill>
        <p:spPr>
          <a:xfrm>
            <a:off x="3344335" y="5211235"/>
            <a:ext cx="336000" cy="336000"/>
          </a:xfrm>
          <a:prstGeom prst="rect">
            <a:avLst/>
          </a:prstGeom>
        </p:spPr>
      </p:pic>
      <p:cxnSp>
        <p:nvCxnSpPr>
          <p:cNvPr id="79" name="直接连接符 78"/>
          <p:cNvCxnSpPr/>
          <p:nvPr/>
        </p:nvCxnSpPr>
        <p:spPr>
          <a:xfrm>
            <a:off x="879687" y="5612555"/>
            <a:ext cx="3000000" cy="1016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80" name="直接连接符 79"/>
          <p:cNvCxnSpPr/>
          <p:nvPr/>
        </p:nvCxnSpPr>
        <p:spPr>
          <a:xfrm>
            <a:off x="3518747" y="5537200"/>
            <a:ext cx="0" cy="96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81" name="直接连接符 80"/>
          <p:cNvCxnSpPr/>
          <p:nvPr/>
        </p:nvCxnSpPr>
        <p:spPr>
          <a:xfrm>
            <a:off x="2562860" y="555244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82" name="直接连接符 81"/>
          <p:cNvCxnSpPr/>
          <p:nvPr/>
        </p:nvCxnSpPr>
        <p:spPr>
          <a:xfrm>
            <a:off x="2099735" y="555752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83" name="直接连接符 82"/>
          <p:cNvCxnSpPr/>
          <p:nvPr/>
        </p:nvCxnSpPr>
        <p:spPr>
          <a:xfrm>
            <a:off x="1472355" y="5550747"/>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84" name="直接连接符 83"/>
          <p:cNvCxnSpPr/>
          <p:nvPr/>
        </p:nvCxnSpPr>
        <p:spPr>
          <a:xfrm>
            <a:off x="1004995" y="5550747"/>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sp>
        <p:nvSpPr>
          <p:cNvPr id="85" name="圆角矩形 84"/>
          <p:cNvSpPr/>
          <p:nvPr/>
        </p:nvSpPr>
        <p:spPr>
          <a:xfrm>
            <a:off x="1508760" y="4364567"/>
            <a:ext cx="2330875" cy="458895"/>
          </a:xfrm>
          <a:prstGeom prst="roundRect">
            <a:avLst/>
          </a:prstGeom>
          <a:noFill/>
          <a:ln w="9525" cap="flat" cmpd="sng" algn="ctr">
            <a:solidFill>
              <a:schemeClr val="bg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grpSp>
        <p:nvGrpSpPr>
          <p:cNvPr id="86" name="组合 85"/>
          <p:cNvGrpSpPr/>
          <p:nvPr/>
        </p:nvGrpSpPr>
        <p:grpSpPr>
          <a:xfrm>
            <a:off x="1741595" y="4418755"/>
            <a:ext cx="384387" cy="384387"/>
            <a:chOff x="2416" y="5594"/>
            <a:chExt cx="454" cy="454"/>
          </a:xfrm>
        </p:grpSpPr>
        <p:pic>
          <p:nvPicPr>
            <p:cNvPr id="87" name="图片 86" descr="multi-tab"/>
            <p:cNvPicPr>
              <a:picLocks noChangeAspect="true"/>
            </p:cNvPicPr>
            <p:nvPr/>
          </p:nvPicPr>
          <p:blipFill>
            <a:blip r:embed="rId7"/>
            <a:stretch>
              <a:fillRect/>
            </a:stretch>
          </p:blipFill>
          <p:spPr>
            <a:xfrm>
              <a:off x="2416" y="5594"/>
              <a:ext cx="454" cy="454"/>
            </a:xfrm>
            <a:prstGeom prst="rect">
              <a:avLst/>
            </a:prstGeom>
          </p:spPr>
        </p:pic>
        <p:grpSp>
          <p:nvGrpSpPr>
            <p:cNvPr id="88" name="组合 87"/>
            <p:cNvGrpSpPr>
              <a:grpSpLocks noChangeAspect="true"/>
            </p:cNvGrpSpPr>
            <p:nvPr/>
          </p:nvGrpSpPr>
          <p:grpSpPr>
            <a:xfrm>
              <a:off x="2448" y="5689"/>
              <a:ext cx="340" cy="299"/>
              <a:chOff x="9128" y="5046"/>
              <a:chExt cx="938" cy="825"/>
            </a:xfrm>
          </p:grpSpPr>
          <p:sp>
            <p:nvSpPr>
              <p:cNvPr id="89" name="椭圆 88"/>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90" name="组合 89"/>
              <p:cNvGrpSpPr/>
              <p:nvPr/>
            </p:nvGrpSpPr>
            <p:grpSpPr>
              <a:xfrm>
                <a:off x="9128" y="5046"/>
                <a:ext cx="938" cy="754"/>
                <a:chOff x="9128" y="5046"/>
                <a:chExt cx="938" cy="754"/>
              </a:xfrm>
            </p:grpSpPr>
            <p:sp>
              <p:nvSpPr>
                <p:cNvPr id="91" name="椭圆 90"/>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2" name="椭圆 91"/>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3" name="椭圆 92"/>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4" name="椭圆 93"/>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95" name="椭圆 94"/>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96" name="直接连接符 95"/>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97" name="直接连接符 96"/>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98" name="直接连接符 97"/>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99" name="直接连接符 98"/>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00" name="直接连接符 99"/>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01" name="直接连接符 100"/>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02" name="直接连接符 101"/>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03" name="直接连接符 102"/>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04" name="直接连接符 103"/>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grpSp>
        <p:nvGrpSpPr>
          <p:cNvPr id="105" name="组合 104"/>
          <p:cNvGrpSpPr/>
          <p:nvPr/>
        </p:nvGrpSpPr>
        <p:grpSpPr>
          <a:xfrm>
            <a:off x="2225887" y="4418755"/>
            <a:ext cx="384387" cy="384387"/>
            <a:chOff x="2416" y="5594"/>
            <a:chExt cx="454" cy="454"/>
          </a:xfrm>
        </p:grpSpPr>
        <p:pic>
          <p:nvPicPr>
            <p:cNvPr id="106" name="图片 105" descr="multi-tab"/>
            <p:cNvPicPr>
              <a:picLocks noChangeAspect="true"/>
            </p:cNvPicPr>
            <p:nvPr/>
          </p:nvPicPr>
          <p:blipFill>
            <a:blip r:embed="rId7"/>
            <a:stretch>
              <a:fillRect/>
            </a:stretch>
          </p:blipFill>
          <p:spPr>
            <a:xfrm>
              <a:off x="2416" y="5594"/>
              <a:ext cx="454" cy="454"/>
            </a:xfrm>
            <a:prstGeom prst="rect">
              <a:avLst/>
            </a:prstGeom>
          </p:spPr>
        </p:pic>
        <p:grpSp>
          <p:nvGrpSpPr>
            <p:cNvPr id="107" name="组合 106"/>
            <p:cNvGrpSpPr>
              <a:grpSpLocks noChangeAspect="true"/>
            </p:cNvGrpSpPr>
            <p:nvPr/>
          </p:nvGrpSpPr>
          <p:grpSpPr>
            <a:xfrm>
              <a:off x="2448" y="5689"/>
              <a:ext cx="340" cy="299"/>
              <a:chOff x="9128" y="5046"/>
              <a:chExt cx="938" cy="825"/>
            </a:xfrm>
          </p:grpSpPr>
          <p:sp>
            <p:nvSpPr>
              <p:cNvPr id="108" name="椭圆 107"/>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109" name="组合 108"/>
              <p:cNvGrpSpPr/>
              <p:nvPr/>
            </p:nvGrpSpPr>
            <p:grpSpPr>
              <a:xfrm>
                <a:off x="9128" y="5046"/>
                <a:ext cx="938" cy="754"/>
                <a:chOff x="9128" y="5046"/>
                <a:chExt cx="938" cy="754"/>
              </a:xfrm>
            </p:grpSpPr>
            <p:sp>
              <p:nvSpPr>
                <p:cNvPr id="110" name="椭圆 109"/>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11" name="椭圆 110"/>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12" name="椭圆 111"/>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13" name="椭圆 112"/>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14" name="椭圆 113"/>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115" name="直接连接符 114"/>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16" name="直接连接符 115"/>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17" name="直接连接符 116"/>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18" name="直接连接符 117"/>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19" name="直接连接符 118"/>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20" name="直接连接符 119"/>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21" name="直接连接符 120"/>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22" name="直接连接符 121"/>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23" name="直接连接符 122"/>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grpSp>
        <p:nvGrpSpPr>
          <p:cNvPr id="124" name="组合 123"/>
          <p:cNvGrpSpPr/>
          <p:nvPr/>
        </p:nvGrpSpPr>
        <p:grpSpPr>
          <a:xfrm>
            <a:off x="2732195" y="4418755"/>
            <a:ext cx="384387" cy="384387"/>
            <a:chOff x="2416" y="5594"/>
            <a:chExt cx="454" cy="454"/>
          </a:xfrm>
        </p:grpSpPr>
        <p:pic>
          <p:nvPicPr>
            <p:cNvPr id="125" name="图片 124" descr="multi-tab"/>
            <p:cNvPicPr>
              <a:picLocks noChangeAspect="true"/>
            </p:cNvPicPr>
            <p:nvPr/>
          </p:nvPicPr>
          <p:blipFill>
            <a:blip r:embed="rId7"/>
            <a:stretch>
              <a:fillRect/>
            </a:stretch>
          </p:blipFill>
          <p:spPr>
            <a:xfrm>
              <a:off x="2416" y="5594"/>
              <a:ext cx="454" cy="454"/>
            </a:xfrm>
            <a:prstGeom prst="rect">
              <a:avLst/>
            </a:prstGeom>
          </p:spPr>
        </p:pic>
        <p:grpSp>
          <p:nvGrpSpPr>
            <p:cNvPr id="126" name="组合 125"/>
            <p:cNvGrpSpPr>
              <a:grpSpLocks noChangeAspect="true"/>
            </p:cNvGrpSpPr>
            <p:nvPr/>
          </p:nvGrpSpPr>
          <p:grpSpPr>
            <a:xfrm>
              <a:off x="2448" y="5689"/>
              <a:ext cx="340" cy="299"/>
              <a:chOff x="9128" y="5046"/>
              <a:chExt cx="938" cy="825"/>
            </a:xfrm>
          </p:grpSpPr>
          <p:sp>
            <p:nvSpPr>
              <p:cNvPr id="127" name="椭圆 126"/>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128" name="组合 127"/>
              <p:cNvGrpSpPr/>
              <p:nvPr/>
            </p:nvGrpSpPr>
            <p:grpSpPr>
              <a:xfrm>
                <a:off x="9128" y="5046"/>
                <a:ext cx="938" cy="754"/>
                <a:chOff x="9128" y="5046"/>
                <a:chExt cx="938" cy="754"/>
              </a:xfrm>
            </p:grpSpPr>
            <p:sp>
              <p:nvSpPr>
                <p:cNvPr id="129" name="椭圆 128"/>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30" name="椭圆 129"/>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31" name="椭圆 130"/>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32" name="椭圆 131"/>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33" name="椭圆 132"/>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134" name="直接连接符 133"/>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35" name="直接连接符 134"/>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36" name="直接连接符 135"/>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37" name="直接连接符 136"/>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38" name="直接连接符 137"/>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39" name="直接连接符 138"/>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40" name="直接连接符 139"/>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41" name="直接连接符 140"/>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42" name="直接连接符 141"/>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grpSp>
        <p:nvGrpSpPr>
          <p:cNvPr id="143" name="组合 142"/>
          <p:cNvGrpSpPr/>
          <p:nvPr/>
        </p:nvGrpSpPr>
        <p:grpSpPr>
          <a:xfrm>
            <a:off x="3241887" y="4418755"/>
            <a:ext cx="384387" cy="384387"/>
            <a:chOff x="2416" y="5594"/>
            <a:chExt cx="454" cy="454"/>
          </a:xfrm>
        </p:grpSpPr>
        <p:pic>
          <p:nvPicPr>
            <p:cNvPr id="144" name="图片 143" descr="multi-tab"/>
            <p:cNvPicPr>
              <a:picLocks noChangeAspect="true"/>
            </p:cNvPicPr>
            <p:nvPr/>
          </p:nvPicPr>
          <p:blipFill>
            <a:blip r:embed="rId7"/>
            <a:stretch>
              <a:fillRect/>
            </a:stretch>
          </p:blipFill>
          <p:spPr>
            <a:xfrm>
              <a:off x="2416" y="5594"/>
              <a:ext cx="454" cy="454"/>
            </a:xfrm>
            <a:prstGeom prst="rect">
              <a:avLst/>
            </a:prstGeom>
          </p:spPr>
        </p:pic>
        <p:grpSp>
          <p:nvGrpSpPr>
            <p:cNvPr id="145" name="组合 144"/>
            <p:cNvGrpSpPr>
              <a:grpSpLocks noChangeAspect="true"/>
            </p:cNvGrpSpPr>
            <p:nvPr/>
          </p:nvGrpSpPr>
          <p:grpSpPr>
            <a:xfrm>
              <a:off x="2448" y="5689"/>
              <a:ext cx="340" cy="299"/>
              <a:chOff x="9128" y="5046"/>
              <a:chExt cx="938" cy="825"/>
            </a:xfrm>
          </p:grpSpPr>
          <p:sp>
            <p:nvSpPr>
              <p:cNvPr id="146" name="椭圆 145"/>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147" name="组合 146"/>
              <p:cNvGrpSpPr/>
              <p:nvPr/>
            </p:nvGrpSpPr>
            <p:grpSpPr>
              <a:xfrm>
                <a:off x="9128" y="5046"/>
                <a:ext cx="938" cy="754"/>
                <a:chOff x="9128" y="5046"/>
                <a:chExt cx="938" cy="754"/>
              </a:xfrm>
            </p:grpSpPr>
            <p:sp>
              <p:nvSpPr>
                <p:cNvPr id="148" name="椭圆 147"/>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49" name="椭圆 148"/>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50" name="椭圆 149"/>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51" name="椭圆 150"/>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152" name="椭圆 151"/>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153" name="直接连接符 152"/>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4" name="直接连接符 153"/>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5" name="直接连接符 154"/>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6" name="直接连接符 155"/>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7" name="直接连接符 156"/>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8" name="直接连接符 157"/>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59" name="直接连接符 158"/>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60" name="直接连接符 159"/>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161" name="直接连接符 160"/>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pic>
        <p:nvPicPr>
          <p:cNvPr id="162" name="图片 161" descr="cpu"/>
          <p:cNvPicPr>
            <a:picLocks noChangeAspect="true"/>
          </p:cNvPicPr>
          <p:nvPr/>
        </p:nvPicPr>
        <p:blipFill>
          <a:blip r:embed="rId8"/>
          <a:stretch>
            <a:fillRect/>
          </a:stretch>
        </p:blipFill>
        <p:spPr>
          <a:xfrm>
            <a:off x="8116995" y="5252720"/>
            <a:ext cx="480000" cy="480000"/>
          </a:xfrm>
          <a:prstGeom prst="rect">
            <a:avLst/>
          </a:prstGeom>
        </p:spPr>
      </p:pic>
      <p:sp>
        <p:nvSpPr>
          <p:cNvPr id="163" name="圆角矩形 162"/>
          <p:cNvSpPr/>
          <p:nvPr/>
        </p:nvSpPr>
        <p:spPr>
          <a:xfrm>
            <a:off x="8102600" y="4575387"/>
            <a:ext cx="278807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Inference Runtime</a:t>
            </a:r>
            <a:endParaRPr kumimoji="1" lang="en-US" sz="1200" kern="0" dirty="0">
              <a:solidFill>
                <a:srgbClr val="FFFFFF"/>
              </a:solidFill>
              <a:latin typeface="Calibri" panose="020F0502020204030204"/>
              <a:ea typeface="微软雅黑" charset="-122"/>
              <a:sym typeface="+mn-ea"/>
            </a:endParaRPr>
          </a:p>
        </p:txBody>
      </p:sp>
      <p:pic>
        <p:nvPicPr>
          <p:cNvPr id="164" name="图片 163" descr="cpu"/>
          <p:cNvPicPr>
            <a:picLocks noChangeAspect="true"/>
          </p:cNvPicPr>
          <p:nvPr/>
        </p:nvPicPr>
        <p:blipFill>
          <a:blip r:embed="rId8"/>
          <a:stretch>
            <a:fillRect/>
          </a:stretch>
        </p:blipFill>
        <p:spPr>
          <a:xfrm>
            <a:off x="8753687" y="5252720"/>
            <a:ext cx="480000" cy="480000"/>
          </a:xfrm>
          <a:prstGeom prst="rect">
            <a:avLst/>
          </a:prstGeom>
        </p:spPr>
      </p:pic>
      <p:pic>
        <p:nvPicPr>
          <p:cNvPr id="165" name="图片 164" descr="cpu"/>
          <p:cNvPicPr>
            <a:picLocks noChangeAspect="true"/>
          </p:cNvPicPr>
          <p:nvPr/>
        </p:nvPicPr>
        <p:blipFill>
          <a:blip r:embed="rId8"/>
          <a:stretch>
            <a:fillRect/>
          </a:stretch>
        </p:blipFill>
        <p:spPr>
          <a:xfrm>
            <a:off x="9400540" y="5252720"/>
            <a:ext cx="480000" cy="480000"/>
          </a:xfrm>
          <a:prstGeom prst="rect">
            <a:avLst/>
          </a:prstGeom>
        </p:spPr>
      </p:pic>
      <p:sp>
        <p:nvSpPr>
          <p:cNvPr id="166" name="圆角矩形 165"/>
          <p:cNvSpPr/>
          <p:nvPr/>
        </p:nvSpPr>
        <p:spPr>
          <a:xfrm>
            <a:off x="8102600" y="4891195"/>
            <a:ext cx="2788075" cy="239607"/>
          </a:xfrm>
          <a:prstGeom prst="roundRect">
            <a:avLst/>
          </a:prstGeom>
          <a:solidFill>
            <a:srgbClr val="0067B4">
              <a:lumMod val="60000"/>
              <a:lumOff val="40000"/>
            </a:srgbClr>
          </a:solidFill>
          <a:ln w="3175" cap="flat" cmpd="sng" algn="ctr">
            <a:noFill/>
            <a:prstDash val="dash"/>
          </a:ln>
          <a:effectLst/>
        </p:spPr>
        <p:txBody>
          <a:bodyPr lIns="0" tIns="45720" rIns="0"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Operation System &amp; Device Drivers</a:t>
            </a:r>
            <a:endParaRPr kumimoji="1" lang="en-US" sz="1200" kern="0" dirty="0">
              <a:solidFill>
                <a:srgbClr val="FFFFFF"/>
              </a:solidFill>
              <a:latin typeface="Calibri" panose="020F0502020204030204"/>
              <a:ea typeface="微软雅黑" charset="-122"/>
              <a:sym typeface="+mn-ea"/>
            </a:endParaRPr>
          </a:p>
        </p:txBody>
      </p:sp>
      <p:sp>
        <p:nvSpPr>
          <p:cNvPr id="167" name="文本框 166"/>
          <p:cNvSpPr txBox="true"/>
          <p:nvPr/>
        </p:nvSpPr>
        <p:spPr>
          <a:xfrm>
            <a:off x="8182187" y="5367232"/>
            <a:ext cx="38227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x86</a:t>
            </a:r>
            <a:endParaRPr lang="en-US" altLang="zh-CN" sz="1075" b="1" dirty="0" smtClean="0">
              <a:solidFill>
                <a:schemeClr val="bg1"/>
              </a:solidFill>
              <a:latin typeface="+mn-ea"/>
              <a:ea typeface="+mn-ea"/>
            </a:endParaRPr>
          </a:p>
        </p:txBody>
      </p:sp>
      <p:sp>
        <p:nvSpPr>
          <p:cNvPr id="168" name="文本框 167"/>
          <p:cNvSpPr txBox="true"/>
          <p:nvPr/>
        </p:nvSpPr>
        <p:spPr>
          <a:xfrm>
            <a:off x="8780780" y="5367232"/>
            <a:ext cx="473075"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ARM</a:t>
            </a:r>
            <a:endParaRPr lang="en-US" altLang="zh-CN" sz="1075" b="1" dirty="0" smtClean="0">
              <a:solidFill>
                <a:schemeClr val="bg1"/>
              </a:solidFill>
              <a:latin typeface="+mn-ea"/>
              <a:ea typeface="+mn-ea"/>
            </a:endParaRPr>
          </a:p>
        </p:txBody>
      </p:sp>
      <p:sp>
        <p:nvSpPr>
          <p:cNvPr id="169" name="文本框 168"/>
          <p:cNvSpPr txBox="true"/>
          <p:nvPr/>
        </p:nvSpPr>
        <p:spPr>
          <a:xfrm>
            <a:off x="9454727" y="5377392"/>
            <a:ext cx="442595"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GPU</a:t>
            </a:r>
            <a:endParaRPr lang="en-US" altLang="zh-CN" sz="1075" b="1" dirty="0" smtClean="0">
              <a:solidFill>
                <a:schemeClr val="bg1"/>
              </a:solidFill>
              <a:latin typeface="+mn-ea"/>
              <a:ea typeface="+mn-ea"/>
            </a:endParaRPr>
          </a:p>
        </p:txBody>
      </p:sp>
      <p:sp>
        <p:nvSpPr>
          <p:cNvPr id="170" name="文本框 169"/>
          <p:cNvSpPr txBox="true"/>
          <p:nvPr/>
        </p:nvSpPr>
        <p:spPr>
          <a:xfrm>
            <a:off x="8019627" y="4039447"/>
            <a:ext cx="69934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bg1"/>
                </a:solidFill>
                <a:latin typeface="+mn-ea"/>
                <a:ea typeface="+mn-ea"/>
                <a:sym typeface="+mn-ea"/>
              </a:rPr>
              <a:t>BinaryFile</a:t>
            </a:r>
            <a:endParaRPr lang="en-US" altLang="zh-CN" sz="1075" b="1" dirty="0" smtClean="0">
              <a:solidFill>
                <a:schemeClr val="bg1"/>
              </a:solidFill>
              <a:latin typeface="+mn-ea"/>
              <a:ea typeface="+mn-ea"/>
            </a:endParaRPr>
          </a:p>
        </p:txBody>
      </p:sp>
      <p:sp>
        <p:nvSpPr>
          <p:cNvPr id="171" name="文本框 170"/>
          <p:cNvSpPr txBox="true"/>
          <p:nvPr/>
        </p:nvSpPr>
        <p:spPr>
          <a:xfrm>
            <a:off x="10506287" y="4015740"/>
            <a:ext cx="93048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bg1"/>
                </a:solidFill>
                <a:latin typeface="+mn-ea"/>
                <a:ea typeface="+mn-ea"/>
              </a:rPr>
              <a:t>AI-based</a:t>
            </a:r>
            <a:endParaRPr lang="en-US" altLang="zh-CN" sz="1075" b="1" dirty="0" smtClean="0">
              <a:solidFill>
                <a:schemeClr val="bg1"/>
              </a:solidFill>
              <a:latin typeface="+mn-ea"/>
              <a:ea typeface="+mn-ea"/>
            </a:endParaRPr>
          </a:p>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bg1"/>
                </a:solidFill>
                <a:latin typeface="+mn-ea"/>
                <a:ea typeface="+mn-ea"/>
              </a:rPr>
              <a:t>Programs</a:t>
            </a:r>
            <a:endParaRPr lang="en-US" altLang="zh-CN" sz="1075" b="1" dirty="0" smtClean="0">
              <a:solidFill>
                <a:schemeClr val="bg1"/>
              </a:solidFill>
              <a:latin typeface="+mn-ea"/>
              <a:ea typeface="+mn-ea"/>
            </a:endParaRPr>
          </a:p>
        </p:txBody>
      </p:sp>
      <p:pic>
        <p:nvPicPr>
          <p:cNvPr id="172" name="图片 171" descr="rdf-file"/>
          <p:cNvPicPr>
            <a:picLocks noChangeAspect="true"/>
          </p:cNvPicPr>
          <p:nvPr/>
        </p:nvPicPr>
        <p:blipFill>
          <a:blip r:embed="rId9"/>
          <a:stretch>
            <a:fillRect/>
          </a:stretch>
        </p:blipFill>
        <p:spPr>
          <a:xfrm>
            <a:off x="8588587" y="4035215"/>
            <a:ext cx="432000" cy="432000"/>
          </a:xfrm>
          <a:prstGeom prst="rect">
            <a:avLst/>
          </a:prstGeom>
        </p:spPr>
      </p:pic>
      <p:pic>
        <p:nvPicPr>
          <p:cNvPr id="173" name="图片 172" descr="rdf-file"/>
          <p:cNvPicPr>
            <a:picLocks noChangeAspect="true"/>
          </p:cNvPicPr>
          <p:nvPr/>
        </p:nvPicPr>
        <p:blipFill>
          <a:blip r:embed="rId9"/>
          <a:stretch>
            <a:fillRect/>
          </a:stretch>
        </p:blipFill>
        <p:spPr>
          <a:xfrm>
            <a:off x="8347287" y="2956560"/>
            <a:ext cx="432000" cy="432000"/>
          </a:xfrm>
          <a:prstGeom prst="rect">
            <a:avLst/>
          </a:prstGeom>
        </p:spPr>
      </p:pic>
      <p:sp>
        <p:nvSpPr>
          <p:cNvPr id="174" name="文本框 173"/>
          <p:cNvSpPr txBox="true"/>
          <p:nvPr/>
        </p:nvSpPr>
        <p:spPr>
          <a:xfrm>
            <a:off x="8799407" y="3971715"/>
            <a:ext cx="1690793" cy="25717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dirty="0" smtClean="0">
                <a:solidFill>
                  <a:schemeClr val="bg1"/>
                </a:solidFill>
                <a:latin typeface="+mn-ea"/>
                <a:ea typeface="+mn-ea"/>
              </a:rPr>
              <a:t>static/dynamic</a:t>
            </a:r>
            <a:endParaRPr lang="en-US" altLang="zh-CN" sz="1075" dirty="0" smtClean="0">
              <a:solidFill>
                <a:schemeClr val="bg1"/>
              </a:solidFill>
              <a:latin typeface="+mn-ea"/>
              <a:ea typeface="+mn-ea"/>
            </a:endParaRPr>
          </a:p>
        </p:txBody>
      </p:sp>
      <p:sp>
        <p:nvSpPr>
          <p:cNvPr id="175" name="文本框 174"/>
          <p:cNvSpPr txBox="true"/>
          <p:nvPr/>
        </p:nvSpPr>
        <p:spPr>
          <a:xfrm>
            <a:off x="8874760" y="4238415"/>
            <a:ext cx="1547707" cy="25717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dirty="0" smtClean="0">
                <a:solidFill>
                  <a:schemeClr val="bg1"/>
                </a:solidFill>
                <a:latin typeface="+mn-ea"/>
                <a:ea typeface="+mn-ea"/>
              </a:rPr>
              <a:t>load</a:t>
            </a:r>
            <a:endParaRPr lang="en-US" altLang="zh-CN" sz="1075" dirty="0" smtClean="0">
              <a:solidFill>
                <a:schemeClr val="bg1"/>
              </a:solidFill>
              <a:latin typeface="+mn-ea"/>
              <a:ea typeface="+mn-ea"/>
            </a:endParaRPr>
          </a:p>
        </p:txBody>
      </p:sp>
      <p:cxnSp>
        <p:nvCxnSpPr>
          <p:cNvPr id="176" name="直接箭头连接符 175"/>
          <p:cNvCxnSpPr/>
          <p:nvPr/>
        </p:nvCxnSpPr>
        <p:spPr>
          <a:xfrm>
            <a:off x="8972127" y="4251115"/>
            <a:ext cx="1210735" cy="0"/>
          </a:xfrm>
          <a:prstGeom prst="straightConnector1">
            <a:avLst/>
          </a:prstGeom>
          <a:solidFill>
            <a:schemeClr val="accent1"/>
          </a:solidFill>
          <a:ln w="15875" cap="flat" cmpd="sng" algn="ctr">
            <a:solidFill>
              <a:schemeClr val="bg1"/>
            </a:solidFill>
            <a:prstDash val="solid"/>
            <a:round/>
            <a:headEnd type="arrow" w="med" len="med"/>
            <a:tailEnd type="arrow" w="med" len="med"/>
          </a:ln>
        </p:spPr>
      </p:cxnSp>
      <p:pic>
        <p:nvPicPr>
          <p:cNvPr id="177" name="图片 176" descr="pruning-shears"/>
          <p:cNvPicPr>
            <a:picLocks noChangeAspect="true"/>
          </p:cNvPicPr>
          <p:nvPr/>
        </p:nvPicPr>
        <p:blipFill>
          <a:blip r:embed="rId10"/>
          <a:stretch>
            <a:fillRect/>
          </a:stretch>
        </p:blipFill>
        <p:spPr>
          <a:xfrm>
            <a:off x="4446270" y="1965960"/>
            <a:ext cx="384000" cy="384000"/>
          </a:xfrm>
          <a:prstGeom prst="rect">
            <a:avLst/>
          </a:prstGeom>
        </p:spPr>
      </p:pic>
      <p:pic>
        <p:nvPicPr>
          <p:cNvPr id="178" name="图片 177" descr="cube (1)"/>
          <p:cNvPicPr>
            <a:picLocks noChangeAspect="true"/>
          </p:cNvPicPr>
          <p:nvPr/>
        </p:nvPicPr>
        <p:blipFill>
          <a:blip r:embed="rId11"/>
          <a:stretch>
            <a:fillRect/>
          </a:stretch>
        </p:blipFill>
        <p:spPr>
          <a:xfrm>
            <a:off x="6730577" y="1969347"/>
            <a:ext cx="384000" cy="384000"/>
          </a:xfrm>
          <a:prstGeom prst="rect">
            <a:avLst/>
          </a:prstGeom>
        </p:spPr>
      </p:pic>
      <p:pic>
        <p:nvPicPr>
          <p:cNvPr id="179" name="图片 178" descr="cpu"/>
          <p:cNvPicPr>
            <a:picLocks noChangeAspect="true"/>
          </p:cNvPicPr>
          <p:nvPr/>
        </p:nvPicPr>
        <p:blipFill>
          <a:blip r:embed="rId8"/>
          <a:stretch>
            <a:fillRect/>
          </a:stretch>
        </p:blipFill>
        <p:spPr>
          <a:xfrm>
            <a:off x="5583345" y="1918547"/>
            <a:ext cx="432000" cy="432000"/>
          </a:xfrm>
          <a:prstGeom prst="rect">
            <a:avLst/>
          </a:prstGeom>
        </p:spPr>
      </p:pic>
      <p:sp>
        <p:nvSpPr>
          <p:cNvPr id="180" name="文本框 179"/>
          <p:cNvSpPr txBox="true"/>
          <p:nvPr/>
        </p:nvSpPr>
        <p:spPr>
          <a:xfrm>
            <a:off x="5544397" y="2031153"/>
            <a:ext cx="396240" cy="257175"/>
          </a:xfrm>
          <a:prstGeom prst="rect">
            <a:avLst/>
          </a:prstGeom>
          <a:noFill/>
        </p:spPr>
        <p:txBody>
          <a:bodyPr wrap="none" rtlCol="0" anchor="t">
            <a:spAutoFit/>
          </a:bodyPr>
          <a:p>
            <a:pPr algn="l"/>
            <a:r>
              <a:rPr lang="en-US" altLang="zh-CN" sz="1075" b="1" dirty="0" smtClean="0">
                <a:solidFill>
                  <a:schemeClr val="bg1"/>
                </a:solidFill>
                <a:latin typeface="Comic Sans MS" panose="030F0702030302020204" charset="0"/>
                <a:ea typeface="+mn-ea"/>
              </a:rPr>
              <a:t>8bit</a:t>
            </a:r>
            <a:endParaRPr lang="en-US" altLang="zh-CN" sz="1075" b="1" dirty="0" smtClean="0">
              <a:solidFill>
                <a:schemeClr val="bg1"/>
              </a:solidFill>
              <a:latin typeface="Comic Sans MS" panose="030F0702030302020204" charset="0"/>
              <a:ea typeface="+mn-ea"/>
            </a:endParaRPr>
          </a:p>
        </p:txBody>
      </p:sp>
      <p:pic>
        <p:nvPicPr>
          <p:cNvPr id="181" name="图片 180" descr="layers"/>
          <p:cNvPicPr>
            <a:picLocks noChangeAspect="true"/>
          </p:cNvPicPr>
          <p:nvPr/>
        </p:nvPicPr>
        <p:blipFill>
          <a:blip r:embed="rId12"/>
          <a:stretch>
            <a:fillRect/>
          </a:stretch>
        </p:blipFill>
        <p:spPr>
          <a:xfrm>
            <a:off x="10135870" y="1949375"/>
            <a:ext cx="384000" cy="384000"/>
          </a:xfrm>
          <a:prstGeom prst="rect">
            <a:avLst/>
          </a:prstGeom>
        </p:spPr>
      </p:pic>
      <p:pic>
        <p:nvPicPr>
          <p:cNvPr id="182" name="图片 181" descr="computing"/>
          <p:cNvPicPr>
            <a:picLocks noChangeAspect="true"/>
          </p:cNvPicPr>
          <p:nvPr/>
        </p:nvPicPr>
        <p:blipFill>
          <a:blip r:embed="rId13"/>
          <a:stretch>
            <a:fillRect/>
          </a:stretch>
        </p:blipFill>
        <p:spPr>
          <a:xfrm>
            <a:off x="9216390" y="1951567"/>
            <a:ext cx="384000" cy="384000"/>
          </a:xfrm>
          <a:prstGeom prst="rect">
            <a:avLst/>
          </a:prstGeom>
        </p:spPr>
      </p:pic>
      <p:pic>
        <p:nvPicPr>
          <p:cNvPr id="183" name="图片 182" descr="ai"/>
          <p:cNvPicPr>
            <a:picLocks noChangeAspect="true"/>
          </p:cNvPicPr>
          <p:nvPr/>
        </p:nvPicPr>
        <p:blipFill>
          <a:blip r:embed="rId14"/>
          <a:stretch>
            <a:fillRect/>
          </a:stretch>
        </p:blipFill>
        <p:spPr>
          <a:xfrm>
            <a:off x="1986705" y="1970568"/>
            <a:ext cx="384003" cy="384003"/>
          </a:xfrm>
          <a:prstGeom prst="rect">
            <a:avLst/>
          </a:prstGeom>
        </p:spPr>
      </p:pic>
      <p:sp>
        <p:nvSpPr>
          <p:cNvPr id="184" name="文本框 183"/>
          <p:cNvSpPr txBox="true"/>
          <p:nvPr/>
        </p:nvSpPr>
        <p:spPr>
          <a:xfrm>
            <a:off x="1593850" y="2471179"/>
            <a:ext cx="91567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Model Export</a:t>
            </a:r>
            <a:endParaRPr lang="zh-CN" altLang="en-US" sz="1075" b="1" dirty="0" smtClean="0">
              <a:solidFill>
                <a:schemeClr val="bg1"/>
              </a:solidFill>
              <a:latin typeface="+mn-ea"/>
              <a:ea typeface="+mn-ea"/>
            </a:endParaRPr>
          </a:p>
        </p:txBody>
      </p:sp>
      <p:sp>
        <p:nvSpPr>
          <p:cNvPr id="185" name="圆角矩形 184"/>
          <p:cNvSpPr/>
          <p:nvPr/>
        </p:nvSpPr>
        <p:spPr bwMode="gray">
          <a:xfrm>
            <a:off x="1005205" y="1344295"/>
            <a:ext cx="9989185" cy="1518285"/>
          </a:xfrm>
          <a:prstGeom prst="roundRect">
            <a:avLst>
              <a:gd name="adj" fmla="val 8632"/>
            </a:avLst>
          </a:prstGeom>
          <a:noFill/>
          <a:ln w="6350" cap="flat" cmpd="sng" algn="ctr">
            <a:gradFill flip="none" rotWithShape="true">
              <a:gsLst>
                <a:gs pos="0">
                  <a:srgbClr val="4BF0F0">
                    <a:alpha val="0"/>
                  </a:srgbClr>
                </a:gs>
                <a:gs pos="100000">
                  <a:srgbClr val="4BF0F0"/>
                </a:gs>
              </a:gsLst>
              <a:path path="circle">
                <a:fillToRect l="50000" t="50000" r="50000" b="50000"/>
              </a:path>
              <a:tileRect/>
            </a:gradFill>
            <a:prstDash val="solid"/>
          </a:ln>
          <a:effectLst/>
        </p:spPr>
        <p:txBody>
          <a:bodyPr vertOverflow="overflow" horzOverflow="overflow" vert="horz" wrap="square" numCol="1" spcCol="0" rtlCol="0" fromWordArt="false" anchor="ctr" anchorCtr="false" forceAA="false" compatLnSpc="true">
            <a:noAutofit/>
          </a:bodyPr>
          <a:p>
            <a:pPr lvl="0" algn="ctr" defTabSz="1851660" fontAlgn="auto">
              <a:spcBef>
                <a:spcPts val="0"/>
              </a:spcBef>
              <a:spcAft>
                <a:spcPts val="0"/>
              </a:spcAft>
              <a:buClr>
                <a:prstClr val="white"/>
              </a:buClr>
              <a:buSzPct val="60000"/>
              <a:buFontTx/>
              <a:defRPr/>
            </a:pPr>
            <a:endParaRPr lang="zh-CN" altLang="en-US" sz="5875" kern="0" noProof="0" dirty="0">
              <a:ln>
                <a:noFill/>
              </a:ln>
              <a:solidFill>
                <a:srgbClr val="000000"/>
              </a:solidFill>
              <a:effectLst>
                <a:outerShdw blurRad="38100" dist="38100" dir="2700000" algn="tl">
                  <a:srgbClr val="000000">
                    <a:alpha val="43137"/>
                  </a:srgbClr>
                </a:outerShdw>
              </a:effectLst>
              <a:uLnTx/>
              <a:uFillTx/>
              <a:latin typeface="Calibri" panose="020F0502020204030204"/>
              <a:cs typeface="+mn-cs"/>
              <a:sym typeface="+mn-ea"/>
            </a:endParaRPr>
          </a:p>
        </p:txBody>
      </p:sp>
      <p:pic>
        <p:nvPicPr>
          <p:cNvPr id="186" name="图片 185" descr="cpu"/>
          <p:cNvPicPr>
            <a:picLocks noChangeAspect="true"/>
          </p:cNvPicPr>
          <p:nvPr/>
        </p:nvPicPr>
        <p:blipFill>
          <a:blip r:embed="rId8"/>
          <a:stretch>
            <a:fillRect/>
          </a:stretch>
        </p:blipFill>
        <p:spPr>
          <a:xfrm>
            <a:off x="10061787" y="5248487"/>
            <a:ext cx="480000" cy="480000"/>
          </a:xfrm>
          <a:prstGeom prst="rect">
            <a:avLst/>
          </a:prstGeom>
        </p:spPr>
      </p:pic>
      <p:sp>
        <p:nvSpPr>
          <p:cNvPr id="187" name="文本框 186"/>
          <p:cNvSpPr txBox="true"/>
          <p:nvPr/>
        </p:nvSpPr>
        <p:spPr>
          <a:xfrm>
            <a:off x="10100735" y="5373159"/>
            <a:ext cx="51943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FPGA</a:t>
            </a:r>
            <a:endParaRPr lang="en-US" altLang="zh-CN" sz="1075" b="1" dirty="0" smtClean="0">
              <a:solidFill>
                <a:schemeClr val="bg1"/>
              </a:solidFill>
              <a:latin typeface="+mn-ea"/>
              <a:ea typeface="+mn-ea"/>
            </a:endParaRPr>
          </a:p>
        </p:txBody>
      </p:sp>
      <p:sp>
        <p:nvSpPr>
          <p:cNvPr id="188" name="圆角矩形 187"/>
          <p:cNvSpPr>
            <a:spLocks noChangeAspect="true"/>
          </p:cNvSpPr>
          <p:nvPr/>
        </p:nvSpPr>
        <p:spPr>
          <a:xfrm>
            <a:off x="4407747" y="3367195"/>
            <a:ext cx="2990427" cy="2452795"/>
          </a:xfrm>
          <a:prstGeom prst="roundRect">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400" b="0" i="0" u="none" strike="noStrike" kern="0" cap="none" spc="0" normalizeH="0" baseline="0" noProof="0" dirty="0">
              <a:ln>
                <a:noFill/>
              </a:ln>
              <a:solidFill>
                <a:srgbClr val="00B0F0"/>
              </a:solidFill>
              <a:effectLst/>
              <a:uLnTx/>
              <a:uFillTx/>
              <a:latin typeface="Calibri" panose="020F0502020204030204"/>
              <a:ea typeface="微软雅黑" charset="-122"/>
            </a:endParaRPr>
          </a:p>
        </p:txBody>
      </p:sp>
      <p:sp>
        <p:nvSpPr>
          <p:cNvPr id="189" name="圆角矩形 188"/>
          <p:cNvSpPr/>
          <p:nvPr/>
        </p:nvSpPr>
        <p:spPr>
          <a:xfrm>
            <a:off x="4699000" y="4850555"/>
            <a:ext cx="1074420" cy="239607"/>
          </a:xfrm>
          <a:prstGeom prst="roundRect">
            <a:avLst/>
          </a:prstGeom>
          <a:solidFill>
            <a:srgbClr val="0067B4">
              <a:lumMod val="60000"/>
              <a:lumOff val="40000"/>
            </a:srgbClr>
          </a:solidFill>
          <a:ln w="3175" cap="flat" cmpd="sng" algn="ctr">
            <a:noFill/>
            <a:prstDash val="dash"/>
          </a:ln>
          <a:effectLst/>
        </p:spPr>
        <p:txBody>
          <a:bodyPr lIns="71755" tIns="45720" rIns="71755"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Kubernetes</a:t>
            </a:r>
            <a:endParaRPr kumimoji="1" lang="en-US" sz="1200" kern="0" dirty="0">
              <a:solidFill>
                <a:srgbClr val="FFFFFF"/>
              </a:solidFill>
              <a:latin typeface="Calibri" panose="020F0502020204030204"/>
              <a:ea typeface="微软雅黑" charset="-122"/>
              <a:sym typeface="+mn-ea"/>
            </a:endParaRPr>
          </a:p>
        </p:txBody>
      </p:sp>
      <p:sp>
        <p:nvSpPr>
          <p:cNvPr id="190" name="圆角矩形 189"/>
          <p:cNvSpPr/>
          <p:nvPr/>
        </p:nvSpPr>
        <p:spPr>
          <a:xfrm>
            <a:off x="6057900" y="4850555"/>
            <a:ext cx="936415" cy="239607"/>
          </a:xfrm>
          <a:prstGeom prst="roundRect">
            <a:avLst/>
          </a:prstGeom>
          <a:solidFill>
            <a:srgbClr val="0067B4">
              <a:lumMod val="60000"/>
              <a:lumOff val="40000"/>
            </a:srgbClr>
          </a:solidFill>
          <a:ln w="3175" cap="flat" cmpd="sng" algn="ctr">
            <a:noFill/>
            <a:prstDash val="dash"/>
          </a:ln>
          <a:effectLst/>
        </p:spPr>
        <p:txBody>
          <a:bodyPr lIns="91440" tIns="45720" rIns="91440" bIns="45720" anchor="ctr">
            <a:noAutofit/>
          </a:bodyPr>
          <a:p>
            <a:pPr lvl="0" algn="ctr" defTabSz="914400" eaLnBrk="0" fontAlgn="auto" hangingPunct="0">
              <a:spcBef>
                <a:spcPts val="0"/>
              </a:spcBef>
              <a:spcAft>
                <a:spcPts val="0"/>
              </a:spcAft>
              <a:buClrTx/>
              <a:buSzTx/>
              <a:buFontTx/>
              <a:defRPr/>
            </a:pPr>
            <a:r>
              <a:rPr kumimoji="1" lang="en-US" sz="1200" kern="0" dirty="0">
                <a:solidFill>
                  <a:srgbClr val="FFFFFF"/>
                </a:solidFill>
                <a:latin typeface="Calibri" panose="020F0502020204030204"/>
                <a:ea typeface="微软雅黑" charset="-122"/>
                <a:sym typeface="+mn-ea"/>
              </a:rPr>
              <a:t>Docker</a:t>
            </a:r>
            <a:endParaRPr kumimoji="1" lang="en-US" sz="1200" kern="0" dirty="0">
              <a:solidFill>
                <a:srgbClr val="FFFFFF"/>
              </a:solidFill>
              <a:latin typeface="Calibri" panose="020F0502020204030204"/>
              <a:ea typeface="微软雅黑" charset="-122"/>
              <a:sym typeface="+mn-ea"/>
            </a:endParaRPr>
          </a:p>
        </p:txBody>
      </p:sp>
      <p:sp>
        <p:nvSpPr>
          <p:cNvPr id="191" name="文本框 190"/>
          <p:cNvSpPr txBox="true"/>
          <p:nvPr/>
        </p:nvSpPr>
        <p:spPr>
          <a:xfrm>
            <a:off x="4592320" y="5563447"/>
            <a:ext cx="442595"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GPU</a:t>
            </a:r>
            <a:endParaRPr lang="en-US" altLang="zh-CN" sz="1075" b="1" dirty="0" smtClean="0">
              <a:solidFill>
                <a:schemeClr val="bg1"/>
              </a:solidFill>
              <a:latin typeface="+mn-ea"/>
              <a:ea typeface="+mn-ea"/>
            </a:endParaRPr>
          </a:p>
        </p:txBody>
      </p:sp>
      <p:sp>
        <p:nvSpPr>
          <p:cNvPr id="192" name="文本框 191"/>
          <p:cNvSpPr txBox="true"/>
          <p:nvPr/>
        </p:nvSpPr>
        <p:spPr>
          <a:xfrm>
            <a:off x="5055447" y="5563447"/>
            <a:ext cx="898525"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Storage Node</a:t>
            </a:r>
            <a:endParaRPr lang="zh-CN" altLang="en-US" sz="1075" b="1" dirty="0" smtClean="0">
              <a:solidFill>
                <a:schemeClr val="bg1"/>
              </a:solidFill>
              <a:latin typeface="+mn-ea"/>
              <a:ea typeface="+mn-ea"/>
            </a:endParaRPr>
          </a:p>
        </p:txBody>
      </p:sp>
      <p:sp>
        <p:nvSpPr>
          <p:cNvPr id="193" name="文本框 192"/>
          <p:cNvSpPr txBox="true"/>
          <p:nvPr/>
        </p:nvSpPr>
        <p:spPr>
          <a:xfrm>
            <a:off x="6178975" y="5563447"/>
            <a:ext cx="707390" cy="257175"/>
          </a:xfrm>
          <a:prstGeom prst="rect">
            <a:avLst/>
          </a:prstGeom>
          <a:noFill/>
        </p:spPr>
        <p:txBody>
          <a:bodyPr wrap="none" rtlCol="0" anchor="t">
            <a:spAutoFit/>
          </a:bodyPr>
          <a:p>
            <a:pPr algn="l"/>
            <a:r>
              <a:rPr lang="en-US" altLang="zh-CN" sz="1075" b="1" dirty="0" smtClean="0">
                <a:solidFill>
                  <a:schemeClr val="bg1"/>
                </a:solidFill>
                <a:latin typeface="+mn-ea"/>
                <a:ea typeface="+mn-ea"/>
              </a:rPr>
              <a:t>Mgt Node</a:t>
            </a:r>
            <a:endParaRPr lang="en-US" altLang="zh-CN" sz="1075" b="1" dirty="0" smtClean="0">
              <a:solidFill>
                <a:schemeClr val="bg1"/>
              </a:solidFill>
              <a:latin typeface="+mn-ea"/>
              <a:ea typeface="+mn-ea"/>
            </a:endParaRPr>
          </a:p>
        </p:txBody>
      </p:sp>
      <p:sp>
        <p:nvSpPr>
          <p:cNvPr id="194" name="圆角矩形 193"/>
          <p:cNvSpPr/>
          <p:nvPr/>
        </p:nvSpPr>
        <p:spPr>
          <a:xfrm>
            <a:off x="4699000" y="3975100"/>
            <a:ext cx="2295315" cy="239607"/>
          </a:xfrm>
          <a:prstGeom prst="roundRect">
            <a:avLst/>
          </a:prstGeom>
          <a:noFill/>
          <a:ln w="12700" cap="flat" cmpd="sng" algn="ctr">
            <a:gradFill>
              <a:gsLst>
                <a:gs pos="0">
                  <a:schemeClr val="bg1"/>
                </a:gs>
                <a:gs pos="100000">
                  <a:schemeClr val="bg1"/>
                </a:gs>
              </a:gsLst>
              <a:lin ang="5400000" scaled="true"/>
            </a:gradFill>
            <a:prstDash val="solid"/>
          </a:ln>
          <a:effectLst/>
        </p:spPr>
        <p:txBody>
          <a:bodyPr lIns="91440" tIns="45720" rIns="91440" bIns="45720"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200" b="0" i="0" u="none" strike="noStrike" kern="0" cap="none" spc="0" normalizeH="0" baseline="0" noProof="0" dirty="0">
                <a:ln>
                  <a:noFill/>
                </a:ln>
                <a:solidFill>
                  <a:schemeClr val="bg1"/>
                </a:solidFill>
                <a:effectLst/>
                <a:uLnTx/>
                <a:uFillTx/>
                <a:latin typeface="Calibri" panose="020F0502020204030204"/>
                <a:ea typeface="微软雅黑" charset="-122"/>
              </a:rPr>
              <a:t>Service Portal</a:t>
            </a:r>
            <a:endParaRPr kumimoji="1" lang="en-US" sz="1200" b="0" i="0" u="none" strike="noStrike" kern="0" cap="none" spc="0" normalizeH="0" baseline="0" noProof="0" dirty="0">
              <a:ln>
                <a:noFill/>
              </a:ln>
              <a:solidFill>
                <a:schemeClr val="bg1"/>
              </a:solidFill>
              <a:effectLst/>
              <a:uLnTx/>
              <a:uFillTx/>
              <a:latin typeface="Calibri" panose="020F0502020204030204"/>
              <a:ea typeface="微软雅黑" charset="-122"/>
            </a:endParaRPr>
          </a:p>
        </p:txBody>
      </p:sp>
      <p:sp>
        <p:nvSpPr>
          <p:cNvPr id="195" name="文本框 194"/>
          <p:cNvSpPr txBox="true"/>
          <p:nvPr/>
        </p:nvSpPr>
        <p:spPr>
          <a:xfrm>
            <a:off x="4493260" y="4335780"/>
            <a:ext cx="854287" cy="423545"/>
          </a:xfrm>
          <a:prstGeom prst="rect">
            <a:avLst/>
          </a:prstGeom>
          <a:noFill/>
        </p:spPr>
        <p:txBody>
          <a:bodyPr wrap="square" rtlCol="0" anchor="t">
            <a:spAutoFit/>
          </a:bodyPr>
          <a:p>
            <a:pPr marL="0" marR="0" lvl="0" indent="0" algn="ctr" defTabSz="914400" eaLnBrk="0" fontAlgn="auto" latinLnBrk="0" hangingPunct="0">
              <a:lnSpc>
                <a:spcPct val="100000"/>
              </a:lnSpc>
              <a:spcBef>
                <a:spcPts val="0"/>
              </a:spcBef>
              <a:spcAft>
                <a:spcPts val="0"/>
              </a:spcAft>
              <a:buClrTx/>
              <a:buSzTx/>
              <a:buFontTx/>
              <a:buNone/>
              <a:defRPr/>
            </a:pPr>
            <a:r>
              <a:rPr lang="en-US" altLang="zh-CN" sz="1075" b="1" dirty="0" smtClean="0">
                <a:solidFill>
                  <a:schemeClr val="bg1"/>
                </a:solidFill>
                <a:latin typeface="+mn-ea"/>
                <a:ea typeface="+mn-ea"/>
              </a:rPr>
              <a:t>Micro Services</a:t>
            </a:r>
            <a:endParaRPr lang="en-US" altLang="zh-CN" sz="1075" b="1" dirty="0" smtClean="0">
              <a:solidFill>
                <a:schemeClr val="bg1"/>
              </a:solidFill>
              <a:latin typeface="+mn-ea"/>
              <a:ea typeface="+mn-ea"/>
            </a:endParaRPr>
          </a:p>
        </p:txBody>
      </p:sp>
      <p:pic>
        <p:nvPicPr>
          <p:cNvPr id="196" name="图片 195" descr="server"/>
          <p:cNvPicPr>
            <a:picLocks noChangeAspect="true"/>
          </p:cNvPicPr>
          <p:nvPr/>
        </p:nvPicPr>
        <p:blipFill>
          <a:blip r:embed="rId4"/>
          <a:stretch>
            <a:fillRect/>
          </a:stretch>
        </p:blipFill>
        <p:spPr>
          <a:xfrm>
            <a:off x="4689687" y="5172287"/>
            <a:ext cx="336000" cy="336000"/>
          </a:xfrm>
          <a:prstGeom prst="rect">
            <a:avLst/>
          </a:prstGeom>
        </p:spPr>
      </p:pic>
      <p:pic>
        <p:nvPicPr>
          <p:cNvPr id="197" name="图片 196" descr="database"/>
          <p:cNvPicPr>
            <a:picLocks noChangeAspect="true"/>
          </p:cNvPicPr>
          <p:nvPr/>
        </p:nvPicPr>
        <p:blipFill>
          <a:blip r:embed="rId5"/>
          <a:stretch>
            <a:fillRect/>
          </a:stretch>
        </p:blipFill>
        <p:spPr>
          <a:xfrm>
            <a:off x="5413587" y="5182447"/>
            <a:ext cx="336000" cy="336000"/>
          </a:xfrm>
          <a:prstGeom prst="rect">
            <a:avLst/>
          </a:prstGeom>
        </p:spPr>
      </p:pic>
      <p:pic>
        <p:nvPicPr>
          <p:cNvPr id="198" name="图片 197" descr="server (3)"/>
          <p:cNvPicPr>
            <a:picLocks noChangeAspect="true"/>
          </p:cNvPicPr>
          <p:nvPr/>
        </p:nvPicPr>
        <p:blipFill>
          <a:blip r:embed="rId6"/>
          <a:stretch>
            <a:fillRect/>
          </a:stretch>
        </p:blipFill>
        <p:spPr>
          <a:xfrm>
            <a:off x="6335607" y="5172287"/>
            <a:ext cx="336000" cy="336000"/>
          </a:xfrm>
          <a:prstGeom prst="rect">
            <a:avLst/>
          </a:prstGeom>
        </p:spPr>
      </p:pic>
      <p:cxnSp>
        <p:nvCxnSpPr>
          <p:cNvPr id="199" name="直接连接符 198"/>
          <p:cNvCxnSpPr/>
          <p:nvPr/>
        </p:nvCxnSpPr>
        <p:spPr>
          <a:xfrm>
            <a:off x="4718475" y="5573607"/>
            <a:ext cx="2362200" cy="11855"/>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200" name="直接连接符 199"/>
          <p:cNvCxnSpPr/>
          <p:nvPr/>
        </p:nvCxnSpPr>
        <p:spPr>
          <a:xfrm>
            <a:off x="6510020" y="5498255"/>
            <a:ext cx="0" cy="96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201" name="直接连接符 200"/>
          <p:cNvCxnSpPr/>
          <p:nvPr/>
        </p:nvCxnSpPr>
        <p:spPr>
          <a:xfrm>
            <a:off x="5582075" y="5513495"/>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cxnSp>
        <p:nvCxnSpPr>
          <p:cNvPr id="202" name="直接连接符 201"/>
          <p:cNvCxnSpPr/>
          <p:nvPr/>
        </p:nvCxnSpPr>
        <p:spPr>
          <a:xfrm>
            <a:off x="4843780" y="5511800"/>
            <a:ext cx="0" cy="72000"/>
          </a:xfrm>
          <a:prstGeom prst="line">
            <a:avLst/>
          </a:prstGeom>
          <a:solidFill>
            <a:schemeClr val="accent1"/>
          </a:solidFill>
          <a:ln w="9525" cap="flat" cmpd="sng" algn="ctr">
            <a:solidFill>
              <a:schemeClr val="bg1"/>
            </a:solidFill>
            <a:prstDash val="solid"/>
            <a:round/>
            <a:headEnd type="none" w="med" len="med"/>
            <a:tailEnd type="none" w="med" len="med"/>
          </a:ln>
        </p:spPr>
      </p:cxnSp>
      <p:sp>
        <p:nvSpPr>
          <p:cNvPr id="203" name="圆角矩形 202"/>
          <p:cNvSpPr/>
          <p:nvPr/>
        </p:nvSpPr>
        <p:spPr>
          <a:xfrm>
            <a:off x="5347547" y="4325620"/>
            <a:ext cx="1646767" cy="458895"/>
          </a:xfrm>
          <a:prstGeom prst="roundRect">
            <a:avLst/>
          </a:prstGeom>
          <a:noFill/>
          <a:ln w="9525" cap="flat" cmpd="sng" algn="ctr">
            <a:solidFill>
              <a:schemeClr val="bg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grpSp>
        <p:nvGrpSpPr>
          <p:cNvPr id="204" name="组合 203"/>
          <p:cNvGrpSpPr/>
          <p:nvPr/>
        </p:nvGrpSpPr>
        <p:grpSpPr>
          <a:xfrm>
            <a:off x="5463540" y="4334935"/>
            <a:ext cx="430955" cy="415715"/>
            <a:chOff x="11759" y="4279"/>
            <a:chExt cx="1094" cy="1094"/>
          </a:xfrm>
        </p:grpSpPr>
        <p:pic>
          <p:nvPicPr>
            <p:cNvPr id="205" name="图片 204" descr="multi-tab"/>
            <p:cNvPicPr>
              <a:picLocks noChangeAspect="true"/>
            </p:cNvPicPr>
            <p:nvPr/>
          </p:nvPicPr>
          <p:blipFill>
            <a:blip r:embed="rId7"/>
            <a:stretch>
              <a:fillRect/>
            </a:stretch>
          </p:blipFill>
          <p:spPr>
            <a:xfrm>
              <a:off x="11759" y="4279"/>
              <a:ext cx="1095" cy="1095"/>
            </a:xfrm>
            <a:prstGeom prst="rect">
              <a:avLst/>
            </a:prstGeom>
          </p:spPr>
        </p:pic>
        <p:grpSp>
          <p:nvGrpSpPr>
            <p:cNvPr id="206" name="组合 205"/>
            <p:cNvGrpSpPr>
              <a:grpSpLocks noChangeAspect="true"/>
            </p:cNvGrpSpPr>
            <p:nvPr/>
          </p:nvGrpSpPr>
          <p:grpSpPr>
            <a:xfrm rot="0">
              <a:off x="11830" y="4466"/>
              <a:ext cx="340" cy="299"/>
              <a:chOff x="9128" y="5046"/>
              <a:chExt cx="938" cy="825"/>
            </a:xfrm>
          </p:grpSpPr>
          <p:sp>
            <p:nvSpPr>
              <p:cNvPr id="207" name="椭圆 206"/>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08" name="组合 207"/>
              <p:cNvGrpSpPr/>
              <p:nvPr/>
            </p:nvGrpSpPr>
            <p:grpSpPr>
              <a:xfrm>
                <a:off x="9128" y="5046"/>
                <a:ext cx="938" cy="754"/>
                <a:chOff x="9128" y="5046"/>
                <a:chExt cx="938" cy="754"/>
              </a:xfrm>
            </p:grpSpPr>
            <p:sp>
              <p:nvSpPr>
                <p:cNvPr id="209" name="椭圆 208"/>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10" name="椭圆 209"/>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11" name="椭圆 210"/>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12" name="椭圆 211"/>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13" name="椭圆 212"/>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214" name="直接连接符 213"/>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15" name="直接连接符 214"/>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16" name="直接连接符 215"/>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17" name="直接连接符 216"/>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18" name="直接连接符 217"/>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19" name="直接连接符 218"/>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20" name="直接连接符 219"/>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21" name="直接连接符 220"/>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22" name="直接连接符 221"/>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223" name="组合 222"/>
            <p:cNvGrpSpPr>
              <a:grpSpLocks noChangeAspect="true"/>
            </p:cNvGrpSpPr>
            <p:nvPr/>
          </p:nvGrpSpPr>
          <p:grpSpPr>
            <a:xfrm rot="0">
              <a:off x="12254" y="4481"/>
              <a:ext cx="340" cy="299"/>
              <a:chOff x="9128" y="5046"/>
              <a:chExt cx="938" cy="825"/>
            </a:xfrm>
          </p:grpSpPr>
          <p:sp>
            <p:nvSpPr>
              <p:cNvPr id="224" name="椭圆 223"/>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25" name="组合 224"/>
              <p:cNvGrpSpPr/>
              <p:nvPr/>
            </p:nvGrpSpPr>
            <p:grpSpPr>
              <a:xfrm>
                <a:off x="9128" y="5046"/>
                <a:ext cx="938" cy="754"/>
                <a:chOff x="9128" y="5046"/>
                <a:chExt cx="938" cy="754"/>
              </a:xfrm>
            </p:grpSpPr>
            <p:sp>
              <p:nvSpPr>
                <p:cNvPr id="226" name="椭圆 225"/>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27" name="椭圆 226"/>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28" name="椭圆 227"/>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29" name="椭圆 228"/>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30" name="椭圆 229"/>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231" name="直接连接符 230"/>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2" name="直接连接符 231"/>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3" name="直接连接符 232"/>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4" name="直接连接符 233"/>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5" name="直接连接符 234"/>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6" name="直接连接符 235"/>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7" name="直接连接符 236"/>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8" name="直接连接符 237"/>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39" name="直接连接符 238"/>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240" name="组合 239"/>
            <p:cNvGrpSpPr>
              <a:grpSpLocks noChangeAspect="true"/>
            </p:cNvGrpSpPr>
            <p:nvPr/>
          </p:nvGrpSpPr>
          <p:grpSpPr>
            <a:xfrm rot="0">
              <a:off x="11820" y="4932"/>
              <a:ext cx="340" cy="299"/>
              <a:chOff x="9128" y="5046"/>
              <a:chExt cx="938" cy="825"/>
            </a:xfrm>
          </p:grpSpPr>
          <p:sp>
            <p:nvSpPr>
              <p:cNvPr id="241" name="椭圆 240"/>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42" name="组合 241"/>
              <p:cNvGrpSpPr/>
              <p:nvPr/>
            </p:nvGrpSpPr>
            <p:grpSpPr>
              <a:xfrm>
                <a:off x="9128" y="5046"/>
                <a:ext cx="938" cy="754"/>
                <a:chOff x="9128" y="5046"/>
                <a:chExt cx="938" cy="754"/>
              </a:xfrm>
            </p:grpSpPr>
            <p:sp>
              <p:nvSpPr>
                <p:cNvPr id="243" name="椭圆 242"/>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44" name="椭圆 243"/>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45" name="椭圆 244"/>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46" name="椭圆 245"/>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47" name="椭圆 246"/>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248" name="直接连接符 247"/>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49" name="直接连接符 248"/>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0" name="直接连接符 249"/>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1" name="直接连接符 250"/>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2" name="直接连接符 251"/>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3" name="直接连接符 252"/>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4" name="直接连接符 253"/>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5" name="直接连接符 254"/>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56" name="直接连接符 255"/>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257" name="组合 256"/>
            <p:cNvGrpSpPr>
              <a:grpSpLocks noChangeAspect="true"/>
            </p:cNvGrpSpPr>
            <p:nvPr/>
          </p:nvGrpSpPr>
          <p:grpSpPr>
            <a:xfrm rot="0">
              <a:off x="12254" y="4956"/>
              <a:ext cx="340" cy="299"/>
              <a:chOff x="9128" y="5046"/>
              <a:chExt cx="938" cy="825"/>
            </a:xfrm>
          </p:grpSpPr>
          <p:sp>
            <p:nvSpPr>
              <p:cNvPr id="258" name="椭圆 257"/>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59" name="组合 258"/>
              <p:cNvGrpSpPr/>
              <p:nvPr/>
            </p:nvGrpSpPr>
            <p:grpSpPr>
              <a:xfrm>
                <a:off x="9128" y="5046"/>
                <a:ext cx="938" cy="754"/>
                <a:chOff x="9128" y="5046"/>
                <a:chExt cx="938" cy="754"/>
              </a:xfrm>
            </p:grpSpPr>
            <p:sp>
              <p:nvSpPr>
                <p:cNvPr id="260" name="椭圆 259"/>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61" name="椭圆 260"/>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62" name="椭圆 261"/>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63" name="椭圆 262"/>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64" name="椭圆 263"/>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265" name="直接连接符 264"/>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66" name="直接连接符 265"/>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67" name="直接连接符 266"/>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68" name="直接连接符 267"/>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69" name="直接连接符 268"/>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70" name="直接连接符 269"/>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71" name="直接连接符 270"/>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72" name="直接连接符 271"/>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73" name="直接连接符 272"/>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grpSp>
        <p:nvGrpSpPr>
          <p:cNvPr id="274" name="组合 273"/>
          <p:cNvGrpSpPr/>
          <p:nvPr/>
        </p:nvGrpSpPr>
        <p:grpSpPr>
          <a:xfrm>
            <a:off x="5989320" y="4338320"/>
            <a:ext cx="430955" cy="415715"/>
            <a:chOff x="11759" y="4279"/>
            <a:chExt cx="1094" cy="1094"/>
          </a:xfrm>
        </p:grpSpPr>
        <p:pic>
          <p:nvPicPr>
            <p:cNvPr id="275" name="图片 274" descr="multi-tab"/>
            <p:cNvPicPr>
              <a:picLocks noChangeAspect="true"/>
            </p:cNvPicPr>
            <p:nvPr/>
          </p:nvPicPr>
          <p:blipFill>
            <a:blip r:embed="rId7"/>
            <a:stretch>
              <a:fillRect/>
            </a:stretch>
          </p:blipFill>
          <p:spPr>
            <a:xfrm>
              <a:off x="11759" y="4279"/>
              <a:ext cx="1095" cy="1095"/>
            </a:xfrm>
            <a:prstGeom prst="rect">
              <a:avLst/>
            </a:prstGeom>
          </p:spPr>
        </p:pic>
        <p:grpSp>
          <p:nvGrpSpPr>
            <p:cNvPr id="276" name="组合 275"/>
            <p:cNvGrpSpPr>
              <a:grpSpLocks noChangeAspect="true"/>
            </p:cNvGrpSpPr>
            <p:nvPr/>
          </p:nvGrpSpPr>
          <p:grpSpPr>
            <a:xfrm rot="0">
              <a:off x="11830" y="4466"/>
              <a:ext cx="340" cy="299"/>
              <a:chOff x="9128" y="5046"/>
              <a:chExt cx="938" cy="825"/>
            </a:xfrm>
          </p:grpSpPr>
          <p:sp>
            <p:nvSpPr>
              <p:cNvPr id="277" name="椭圆 276"/>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78" name="组合 277"/>
              <p:cNvGrpSpPr/>
              <p:nvPr/>
            </p:nvGrpSpPr>
            <p:grpSpPr>
              <a:xfrm>
                <a:off x="9128" y="5046"/>
                <a:ext cx="938" cy="754"/>
                <a:chOff x="9128" y="5046"/>
                <a:chExt cx="938" cy="754"/>
              </a:xfrm>
            </p:grpSpPr>
            <p:sp>
              <p:nvSpPr>
                <p:cNvPr id="279" name="椭圆 278"/>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80" name="椭圆 279"/>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81" name="椭圆 280"/>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82" name="椭圆 281"/>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83" name="椭圆 282"/>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284" name="直接连接符 283"/>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85" name="直接连接符 284"/>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86" name="直接连接符 285"/>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87" name="直接连接符 286"/>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88" name="直接连接符 287"/>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89" name="直接连接符 288"/>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90" name="直接连接符 289"/>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91" name="直接连接符 290"/>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292" name="直接连接符 291"/>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293" name="组合 292"/>
            <p:cNvGrpSpPr>
              <a:grpSpLocks noChangeAspect="true"/>
            </p:cNvGrpSpPr>
            <p:nvPr/>
          </p:nvGrpSpPr>
          <p:grpSpPr>
            <a:xfrm rot="0">
              <a:off x="12254" y="4481"/>
              <a:ext cx="340" cy="299"/>
              <a:chOff x="9128" y="5046"/>
              <a:chExt cx="938" cy="825"/>
            </a:xfrm>
          </p:grpSpPr>
          <p:sp>
            <p:nvSpPr>
              <p:cNvPr id="294" name="椭圆 293"/>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295" name="组合 294"/>
              <p:cNvGrpSpPr/>
              <p:nvPr/>
            </p:nvGrpSpPr>
            <p:grpSpPr>
              <a:xfrm>
                <a:off x="9128" y="5046"/>
                <a:ext cx="938" cy="754"/>
                <a:chOff x="9128" y="5046"/>
                <a:chExt cx="938" cy="754"/>
              </a:xfrm>
            </p:grpSpPr>
            <p:sp>
              <p:nvSpPr>
                <p:cNvPr id="296" name="椭圆 295"/>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97" name="椭圆 296"/>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98" name="椭圆 297"/>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299" name="椭圆 298"/>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00" name="椭圆 299"/>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01" name="直接连接符 300"/>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2" name="直接连接符 301"/>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3" name="直接连接符 302"/>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4" name="直接连接符 303"/>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5" name="直接连接符 304"/>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6" name="直接连接符 305"/>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7" name="直接连接符 306"/>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8" name="直接连接符 307"/>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09" name="直接连接符 308"/>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310" name="组合 309"/>
            <p:cNvGrpSpPr>
              <a:grpSpLocks noChangeAspect="true"/>
            </p:cNvGrpSpPr>
            <p:nvPr/>
          </p:nvGrpSpPr>
          <p:grpSpPr>
            <a:xfrm rot="0">
              <a:off x="11820" y="4932"/>
              <a:ext cx="340" cy="299"/>
              <a:chOff x="9128" y="5046"/>
              <a:chExt cx="938" cy="825"/>
            </a:xfrm>
          </p:grpSpPr>
          <p:sp>
            <p:nvSpPr>
              <p:cNvPr id="311" name="椭圆 310"/>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312" name="组合 311"/>
              <p:cNvGrpSpPr/>
              <p:nvPr/>
            </p:nvGrpSpPr>
            <p:grpSpPr>
              <a:xfrm>
                <a:off x="9128" y="5046"/>
                <a:ext cx="938" cy="754"/>
                <a:chOff x="9128" y="5046"/>
                <a:chExt cx="938" cy="754"/>
              </a:xfrm>
            </p:grpSpPr>
            <p:sp>
              <p:nvSpPr>
                <p:cNvPr id="313" name="椭圆 312"/>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14" name="椭圆 313"/>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15" name="椭圆 314"/>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16" name="椭圆 315"/>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17" name="椭圆 316"/>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18" name="直接连接符 317"/>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19" name="直接连接符 318"/>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0" name="直接连接符 319"/>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1" name="直接连接符 320"/>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2" name="直接连接符 321"/>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3" name="直接连接符 322"/>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4" name="直接连接符 323"/>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5" name="直接连接符 324"/>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26" name="直接连接符 325"/>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327" name="组合 326"/>
            <p:cNvGrpSpPr>
              <a:grpSpLocks noChangeAspect="true"/>
            </p:cNvGrpSpPr>
            <p:nvPr/>
          </p:nvGrpSpPr>
          <p:grpSpPr>
            <a:xfrm rot="0">
              <a:off x="12254" y="4956"/>
              <a:ext cx="340" cy="299"/>
              <a:chOff x="9128" y="5046"/>
              <a:chExt cx="938" cy="825"/>
            </a:xfrm>
          </p:grpSpPr>
          <p:sp>
            <p:nvSpPr>
              <p:cNvPr id="328" name="椭圆 327"/>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329" name="组合 328"/>
              <p:cNvGrpSpPr/>
              <p:nvPr/>
            </p:nvGrpSpPr>
            <p:grpSpPr>
              <a:xfrm>
                <a:off x="9128" y="5046"/>
                <a:ext cx="938" cy="754"/>
                <a:chOff x="9128" y="5046"/>
                <a:chExt cx="938" cy="754"/>
              </a:xfrm>
            </p:grpSpPr>
            <p:sp>
              <p:nvSpPr>
                <p:cNvPr id="330" name="椭圆 329"/>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31" name="椭圆 330"/>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32" name="椭圆 331"/>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33" name="椭圆 332"/>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34" name="椭圆 333"/>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35" name="直接连接符 334"/>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36" name="直接连接符 335"/>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37" name="直接连接符 336"/>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38" name="直接连接符 337"/>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39" name="直接连接符 338"/>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40" name="直接连接符 339"/>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41" name="直接连接符 340"/>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42" name="直接连接符 341"/>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43" name="直接连接符 342"/>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sp>
        <p:nvSpPr>
          <p:cNvPr id="344" name="矩形 343"/>
          <p:cNvSpPr/>
          <p:nvPr/>
        </p:nvSpPr>
        <p:spPr>
          <a:xfrm>
            <a:off x="4669252" y="3524760"/>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sym typeface="+mn-ea"/>
              </a:rPr>
              <a:t>Adlik Inference Engine</a:t>
            </a:r>
            <a:endParaRPr lang="en-US" altLang="zh-CN" sz="1600" dirty="0">
              <a:solidFill>
                <a:schemeClr val="bg1"/>
              </a:solidFill>
              <a:latin typeface="微软雅黑" charset="-122"/>
              <a:ea typeface="微软雅黑" charset="-122"/>
              <a:sym typeface="+mn-ea"/>
            </a:endParaRPr>
          </a:p>
        </p:txBody>
      </p:sp>
      <p:grpSp>
        <p:nvGrpSpPr>
          <p:cNvPr id="345" name="组合 344"/>
          <p:cNvGrpSpPr/>
          <p:nvPr/>
        </p:nvGrpSpPr>
        <p:grpSpPr>
          <a:xfrm>
            <a:off x="6524415" y="4333240"/>
            <a:ext cx="430955" cy="415715"/>
            <a:chOff x="11759" y="4279"/>
            <a:chExt cx="1094" cy="1094"/>
          </a:xfrm>
        </p:grpSpPr>
        <p:pic>
          <p:nvPicPr>
            <p:cNvPr id="346" name="图片 345" descr="multi-tab"/>
            <p:cNvPicPr>
              <a:picLocks noChangeAspect="true"/>
            </p:cNvPicPr>
            <p:nvPr/>
          </p:nvPicPr>
          <p:blipFill>
            <a:blip r:embed="rId7"/>
            <a:stretch>
              <a:fillRect/>
            </a:stretch>
          </p:blipFill>
          <p:spPr>
            <a:xfrm>
              <a:off x="11759" y="4279"/>
              <a:ext cx="1095" cy="1095"/>
            </a:xfrm>
            <a:prstGeom prst="rect">
              <a:avLst/>
            </a:prstGeom>
          </p:spPr>
        </p:pic>
        <p:grpSp>
          <p:nvGrpSpPr>
            <p:cNvPr id="347" name="组合 346"/>
            <p:cNvGrpSpPr>
              <a:grpSpLocks noChangeAspect="true"/>
            </p:cNvGrpSpPr>
            <p:nvPr/>
          </p:nvGrpSpPr>
          <p:grpSpPr>
            <a:xfrm rot="0">
              <a:off x="11830" y="4466"/>
              <a:ext cx="340" cy="299"/>
              <a:chOff x="9128" y="5046"/>
              <a:chExt cx="938" cy="825"/>
            </a:xfrm>
          </p:grpSpPr>
          <p:sp>
            <p:nvSpPr>
              <p:cNvPr id="348" name="椭圆 347"/>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349" name="组合 348"/>
              <p:cNvGrpSpPr/>
              <p:nvPr/>
            </p:nvGrpSpPr>
            <p:grpSpPr>
              <a:xfrm>
                <a:off x="9128" y="5046"/>
                <a:ext cx="938" cy="754"/>
                <a:chOff x="9128" y="5046"/>
                <a:chExt cx="938" cy="754"/>
              </a:xfrm>
            </p:grpSpPr>
            <p:sp>
              <p:nvSpPr>
                <p:cNvPr id="350" name="椭圆 349"/>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51" name="椭圆 350"/>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52" name="椭圆 351"/>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53" name="椭圆 352"/>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54" name="椭圆 353"/>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55" name="直接连接符 354"/>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56" name="直接连接符 355"/>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57" name="直接连接符 356"/>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58" name="直接连接符 357"/>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59" name="直接连接符 358"/>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60" name="直接连接符 359"/>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61" name="直接连接符 360"/>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62" name="直接连接符 361"/>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63" name="直接连接符 362"/>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364" name="组合 363"/>
            <p:cNvGrpSpPr>
              <a:grpSpLocks noChangeAspect="true"/>
            </p:cNvGrpSpPr>
            <p:nvPr/>
          </p:nvGrpSpPr>
          <p:grpSpPr>
            <a:xfrm rot="0">
              <a:off x="12254" y="4481"/>
              <a:ext cx="340" cy="299"/>
              <a:chOff x="9128" y="5046"/>
              <a:chExt cx="938" cy="825"/>
            </a:xfrm>
          </p:grpSpPr>
          <p:sp>
            <p:nvSpPr>
              <p:cNvPr id="365" name="椭圆 364"/>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366" name="组合 365"/>
              <p:cNvGrpSpPr/>
              <p:nvPr/>
            </p:nvGrpSpPr>
            <p:grpSpPr>
              <a:xfrm>
                <a:off x="9128" y="5046"/>
                <a:ext cx="938" cy="754"/>
                <a:chOff x="9128" y="5046"/>
                <a:chExt cx="938" cy="754"/>
              </a:xfrm>
            </p:grpSpPr>
            <p:sp>
              <p:nvSpPr>
                <p:cNvPr id="367" name="椭圆 366"/>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68" name="椭圆 367"/>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69" name="椭圆 368"/>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70" name="椭圆 369"/>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71" name="椭圆 370"/>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72" name="直接连接符 371"/>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3" name="直接连接符 372"/>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4" name="直接连接符 373"/>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5" name="直接连接符 374"/>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6" name="直接连接符 375"/>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7" name="直接连接符 376"/>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8" name="直接连接符 377"/>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79" name="直接连接符 378"/>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80" name="直接连接符 379"/>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381" name="组合 380"/>
            <p:cNvGrpSpPr>
              <a:grpSpLocks noChangeAspect="true"/>
            </p:cNvGrpSpPr>
            <p:nvPr/>
          </p:nvGrpSpPr>
          <p:grpSpPr>
            <a:xfrm rot="0">
              <a:off x="11820" y="4932"/>
              <a:ext cx="340" cy="299"/>
              <a:chOff x="9128" y="5046"/>
              <a:chExt cx="938" cy="825"/>
            </a:xfrm>
          </p:grpSpPr>
          <p:sp>
            <p:nvSpPr>
              <p:cNvPr id="382" name="椭圆 381"/>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383" name="组合 382"/>
              <p:cNvGrpSpPr/>
              <p:nvPr/>
            </p:nvGrpSpPr>
            <p:grpSpPr>
              <a:xfrm>
                <a:off x="9128" y="5046"/>
                <a:ext cx="938" cy="754"/>
                <a:chOff x="9128" y="5046"/>
                <a:chExt cx="938" cy="754"/>
              </a:xfrm>
            </p:grpSpPr>
            <p:sp>
              <p:nvSpPr>
                <p:cNvPr id="384" name="椭圆 383"/>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85" name="椭圆 384"/>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86" name="椭圆 385"/>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87" name="椭圆 386"/>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388" name="椭圆 387"/>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389" name="直接连接符 388"/>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0" name="直接连接符 389"/>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1" name="直接连接符 390"/>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2" name="直接连接符 391"/>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3" name="直接连接符 392"/>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4" name="直接连接符 393"/>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5" name="直接连接符 394"/>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6" name="直接连接符 395"/>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397" name="直接连接符 396"/>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nvGrpSpPr>
            <p:cNvPr id="398" name="组合 397"/>
            <p:cNvGrpSpPr>
              <a:grpSpLocks noChangeAspect="true"/>
            </p:cNvGrpSpPr>
            <p:nvPr/>
          </p:nvGrpSpPr>
          <p:grpSpPr>
            <a:xfrm rot="0">
              <a:off x="12254" y="4956"/>
              <a:ext cx="340" cy="299"/>
              <a:chOff x="9128" y="5046"/>
              <a:chExt cx="938" cy="825"/>
            </a:xfrm>
          </p:grpSpPr>
          <p:sp>
            <p:nvSpPr>
              <p:cNvPr id="399" name="椭圆 398"/>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grpSp>
            <p:nvGrpSpPr>
              <p:cNvPr id="400" name="组合 399"/>
              <p:cNvGrpSpPr/>
              <p:nvPr/>
            </p:nvGrpSpPr>
            <p:grpSpPr>
              <a:xfrm>
                <a:off x="9128" y="5046"/>
                <a:ext cx="938" cy="754"/>
                <a:chOff x="9128" y="5046"/>
                <a:chExt cx="938" cy="754"/>
              </a:xfrm>
            </p:grpSpPr>
            <p:sp>
              <p:nvSpPr>
                <p:cNvPr id="401" name="椭圆 400"/>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402" name="椭圆 401"/>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403" name="椭圆 402"/>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404" name="椭圆 403"/>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sp>
              <p:nvSpPr>
                <p:cNvPr id="405" name="椭圆 404"/>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mn-lt"/>
                    <a:ea typeface="微软雅黑" charset="-122"/>
                    <a:cs typeface="+mn-lt"/>
                  </a:endParaRPr>
                </a:p>
              </p:txBody>
            </p:sp>
            <p:cxnSp>
              <p:nvCxnSpPr>
                <p:cNvPr id="406" name="直接连接符 405"/>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07" name="直接连接符 406"/>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08" name="直接连接符 407"/>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09" name="直接连接符 408"/>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10" name="直接连接符 409"/>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11" name="直接连接符 410"/>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12" name="直接连接符 411"/>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13" name="直接连接符 412"/>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14" name="直接连接符 413"/>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sp>
        <p:nvSpPr>
          <p:cNvPr id="415" name="矩形 414"/>
          <p:cNvSpPr/>
          <p:nvPr/>
        </p:nvSpPr>
        <p:spPr>
          <a:xfrm>
            <a:off x="1131032" y="5803140"/>
            <a:ext cx="1928495"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b="1" dirty="0">
                <a:solidFill>
                  <a:schemeClr val="bg1"/>
                </a:solidFill>
                <a:latin typeface="微软雅黑" charset="-122"/>
                <a:ea typeface="微软雅黑" charset="-122"/>
                <a:sym typeface="+mn-ea"/>
              </a:rPr>
              <a:t>Cloud </a:t>
            </a:r>
            <a:r>
              <a:rPr kumimoji="1" lang="en-US" altLang="zh-CN" sz="1600" b="1" dirty="0">
                <a:solidFill>
                  <a:prstClr val="white"/>
                </a:solidFill>
                <a:effectLst>
                  <a:outerShdw blurRad="38100" dist="38100" dir="2700000" algn="tl">
                    <a:srgbClr val="000000">
                      <a:alpha val="43137"/>
                    </a:srgbClr>
                  </a:outerShdw>
                </a:effectLst>
                <a:latin typeface="微软雅黑" charset="-122"/>
                <a:ea typeface="微软雅黑" charset="-122"/>
                <a:sym typeface="+mn-ea"/>
              </a:rPr>
              <a:t>Deployment</a:t>
            </a:r>
            <a:r>
              <a:rPr lang="en-US" altLang="zh-CN" sz="1600" dirty="0">
                <a:solidFill>
                  <a:schemeClr val="bg1"/>
                </a:solidFill>
                <a:latin typeface="微软雅黑" charset="-122"/>
                <a:ea typeface="微软雅黑" charset="-122"/>
                <a:sym typeface="+mn-ea"/>
              </a:rPr>
              <a:t> </a:t>
            </a:r>
            <a:endParaRPr lang="en-US" altLang="zh-CN" sz="1600" dirty="0">
              <a:solidFill>
                <a:schemeClr val="bg1"/>
              </a:solidFill>
              <a:latin typeface="微软雅黑" charset="-122"/>
              <a:ea typeface="微软雅黑" charset="-122"/>
              <a:sym typeface="+mn-ea"/>
            </a:endParaRPr>
          </a:p>
        </p:txBody>
      </p:sp>
      <p:sp>
        <p:nvSpPr>
          <p:cNvPr id="416" name="矩形 415"/>
          <p:cNvSpPr/>
          <p:nvPr/>
        </p:nvSpPr>
        <p:spPr>
          <a:xfrm>
            <a:off x="4747145" y="5782820"/>
            <a:ext cx="187198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kumimoji="1" lang="en-US" altLang="zh-CN" sz="1600" b="1" dirty="0">
                <a:solidFill>
                  <a:prstClr val="white"/>
                </a:solidFill>
                <a:effectLst>
                  <a:outerShdw blurRad="38100" dist="38100" dir="2700000" algn="tl">
                    <a:srgbClr val="000000">
                      <a:alpha val="43137"/>
                    </a:srgbClr>
                  </a:outerShdw>
                </a:effectLst>
                <a:latin typeface="微软雅黑" charset="-122"/>
                <a:ea typeface="微软雅黑" charset="-122"/>
                <a:sym typeface="+mn-ea"/>
              </a:rPr>
              <a:t>Edge Deployment</a:t>
            </a:r>
            <a:r>
              <a:rPr lang="en-US" altLang="zh-CN" sz="1600" dirty="0">
                <a:solidFill>
                  <a:schemeClr val="bg1"/>
                </a:solidFill>
                <a:latin typeface="微软雅黑" charset="-122"/>
                <a:ea typeface="微软雅黑" charset="-122"/>
                <a:sym typeface="+mn-ea"/>
              </a:rPr>
              <a:t> </a:t>
            </a:r>
            <a:endParaRPr lang="en-US" altLang="zh-CN" sz="1600" dirty="0">
              <a:solidFill>
                <a:schemeClr val="bg1"/>
              </a:solidFill>
              <a:latin typeface="微软雅黑" charset="-122"/>
              <a:ea typeface="微软雅黑" charset="-122"/>
              <a:sym typeface="+mn-ea"/>
            </a:endParaRPr>
          </a:p>
        </p:txBody>
      </p:sp>
      <p:sp>
        <p:nvSpPr>
          <p:cNvPr id="417" name="矩形 416"/>
          <p:cNvSpPr/>
          <p:nvPr/>
        </p:nvSpPr>
        <p:spPr>
          <a:xfrm>
            <a:off x="8346327" y="5802295"/>
            <a:ext cx="237998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kumimoji="1" lang="en-US" altLang="zh-CN" sz="1600" b="1" dirty="0">
                <a:solidFill>
                  <a:prstClr val="white"/>
                </a:solidFill>
                <a:effectLst>
                  <a:outerShdw blurRad="38100" dist="38100" dir="2700000" algn="tl">
                    <a:srgbClr val="000000">
                      <a:alpha val="43137"/>
                    </a:srgbClr>
                  </a:outerShdw>
                </a:effectLst>
                <a:latin typeface="微软雅黑" charset="-122"/>
                <a:ea typeface="微软雅黑" charset="-122"/>
                <a:sym typeface="+mn-ea"/>
              </a:rPr>
              <a:t>On-device Deployment</a:t>
            </a:r>
            <a:r>
              <a:rPr lang="en-US" altLang="zh-CN" sz="1600" dirty="0">
                <a:solidFill>
                  <a:schemeClr val="bg1"/>
                </a:solidFill>
                <a:latin typeface="微软雅黑" charset="-122"/>
                <a:ea typeface="微软雅黑" charset="-122"/>
                <a:sym typeface="+mn-ea"/>
              </a:rPr>
              <a:t> </a:t>
            </a:r>
            <a:endParaRPr lang="en-US" altLang="zh-CN" sz="1600" dirty="0">
              <a:solidFill>
                <a:schemeClr val="bg1"/>
              </a:solidFill>
              <a:latin typeface="微软雅黑" charset="-122"/>
              <a:ea typeface="微软雅黑" charset="-122"/>
              <a:sym typeface="+mn-ea"/>
            </a:endParaRPr>
          </a:p>
        </p:txBody>
      </p:sp>
      <p:sp>
        <p:nvSpPr>
          <p:cNvPr id="418" name="矩形 417"/>
          <p:cNvSpPr/>
          <p:nvPr/>
        </p:nvSpPr>
        <p:spPr>
          <a:xfrm>
            <a:off x="8366647" y="3506980"/>
            <a:ext cx="2213610" cy="337185"/>
          </a:xfrm>
          <a:prstGeom prst="rect">
            <a:avLst/>
          </a:prstGeom>
        </p:spPr>
        <p:txBody>
          <a:bodyPr wrap="none">
            <a:spAutoFit/>
          </a:bodyPr>
          <a:p>
            <a:pPr marL="285750" indent="-285750" algn="l" defTabSz="914400" fontAlgn="auto">
              <a:spcBef>
                <a:spcPts val="0"/>
              </a:spcBef>
              <a:spcAft>
                <a:spcPts val="0"/>
              </a:spcAft>
              <a:buFont typeface="Wingdings" panose="05000000000000000000" pitchFamily="2" charset="2"/>
              <a:buNone/>
              <a:defRPr/>
            </a:pPr>
            <a:r>
              <a:rPr lang="en-US" altLang="zh-CN" sz="1600" dirty="0">
                <a:solidFill>
                  <a:schemeClr val="bg1"/>
                </a:solidFill>
                <a:latin typeface="微软雅黑" charset="-122"/>
                <a:ea typeface="微软雅黑" charset="-122"/>
                <a:sym typeface="+mn-ea"/>
              </a:rPr>
              <a:t>Adlik Inference Engine</a:t>
            </a:r>
            <a:endParaRPr lang="en-US" altLang="zh-CN" sz="1600" dirty="0">
              <a:solidFill>
                <a:schemeClr val="bg1"/>
              </a:solidFill>
              <a:latin typeface="微软雅黑" charset="-122"/>
              <a:ea typeface="微软雅黑" charset="-122"/>
              <a:sym typeface="+mn-ea"/>
            </a:endParaRPr>
          </a:p>
        </p:txBody>
      </p:sp>
      <p:grpSp>
        <p:nvGrpSpPr>
          <p:cNvPr id="419" name="组合 418"/>
          <p:cNvGrpSpPr/>
          <p:nvPr/>
        </p:nvGrpSpPr>
        <p:grpSpPr>
          <a:xfrm>
            <a:off x="5989320" y="2971800"/>
            <a:ext cx="384387" cy="384387"/>
            <a:chOff x="2416" y="5594"/>
            <a:chExt cx="454" cy="454"/>
          </a:xfrm>
        </p:grpSpPr>
        <p:pic>
          <p:nvPicPr>
            <p:cNvPr id="420" name="图片 419" descr="multi-tab"/>
            <p:cNvPicPr>
              <a:picLocks noChangeAspect="true"/>
            </p:cNvPicPr>
            <p:nvPr/>
          </p:nvPicPr>
          <p:blipFill>
            <a:blip r:embed="rId7"/>
            <a:stretch>
              <a:fillRect/>
            </a:stretch>
          </p:blipFill>
          <p:spPr>
            <a:xfrm>
              <a:off x="2416" y="5594"/>
              <a:ext cx="454" cy="454"/>
            </a:xfrm>
            <a:prstGeom prst="rect">
              <a:avLst/>
            </a:prstGeom>
          </p:spPr>
        </p:pic>
        <p:grpSp>
          <p:nvGrpSpPr>
            <p:cNvPr id="421" name="组合 420"/>
            <p:cNvGrpSpPr>
              <a:grpSpLocks noChangeAspect="true"/>
            </p:cNvGrpSpPr>
            <p:nvPr/>
          </p:nvGrpSpPr>
          <p:grpSpPr>
            <a:xfrm>
              <a:off x="2448" y="5689"/>
              <a:ext cx="340" cy="299"/>
              <a:chOff x="9128" y="5046"/>
              <a:chExt cx="938" cy="825"/>
            </a:xfrm>
          </p:grpSpPr>
          <p:sp>
            <p:nvSpPr>
              <p:cNvPr id="422" name="椭圆 421"/>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423" name="组合 422"/>
              <p:cNvGrpSpPr/>
              <p:nvPr/>
            </p:nvGrpSpPr>
            <p:grpSpPr>
              <a:xfrm>
                <a:off x="9128" y="5046"/>
                <a:ext cx="938" cy="754"/>
                <a:chOff x="9128" y="5046"/>
                <a:chExt cx="938" cy="754"/>
              </a:xfrm>
            </p:grpSpPr>
            <p:sp>
              <p:nvSpPr>
                <p:cNvPr id="424" name="椭圆 423"/>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25" name="椭圆 424"/>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26" name="椭圆 425"/>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27" name="椭圆 426"/>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28" name="椭圆 427"/>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429" name="直接连接符 428"/>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0" name="直接连接符 429"/>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1" name="直接连接符 430"/>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2" name="直接连接符 431"/>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3" name="直接连接符 432"/>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4" name="直接连接符 433"/>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5" name="直接连接符 434"/>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6" name="直接连接符 435"/>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37" name="直接连接符 436"/>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sp>
        <p:nvSpPr>
          <p:cNvPr id="438" name="右箭头 437"/>
          <p:cNvSpPr/>
          <p:nvPr/>
        </p:nvSpPr>
        <p:spPr>
          <a:xfrm rot="5400000">
            <a:off x="5534660" y="2973495"/>
            <a:ext cx="430955" cy="309035"/>
          </a:xfrm>
          <a:prstGeom prst="rightArrow">
            <a:avLst/>
          </a:prstGeom>
          <a:gradFill>
            <a:gsLst>
              <a:gs pos="0">
                <a:srgbClr val="00B0F0">
                  <a:alpha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vert="horz" wrap="square" lIns="91440" tIns="45720" rIns="91440" bIns="45720" numCol="1" anchor="ctr" anchorCtr="false" compatLnSpc="false">
            <a:noAutofit/>
          </a:bodyPr>
          <a:p>
            <a:pPr lvl="0" algn="ctr" defTabSz="914400" eaLnBrk="0" fontAlgn="auto" hangingPunct="0">
              <a:spcBef>
                <a:spcPts val="0"/>
              </a:spcBef>
              <a:spcAft>
                <a:spcPts val="0"/>
              </a:spcAft>
              <a:buClrTx/>
              <a:buSzTx/>
              <a:buFontTx/>
              <a:defRPr/>
            </a:pPr>
            <a:endParaRPr kumimoji="1" lang="zh-CN" altLang="en-US" sz="2400" kern="0" noProof="0" dirty="0">
              <a:ln>
                <a:noFill/>
              </a:ln>
              <a:solidFill>
                <a:srgbClr val="00B0F0"/>
              </a:solidFill>
              <a:effectLst/>
              <a:uLnTx/>
              <a:uFillTx/>
              <a:latin typeface="Calibri" panose="020F0502020204030204"/>
              <a:ea typeface="微软雅黑" charset="-122"/>
              <a:sym typeface="+mn-ea"/>
            </a:endParaRPr>
          </a:p>
        </p:txBody>
      </p:sp>
      <p:sp>
        <p:nvSpPr>
          <p:cNvPr id="439" name="文本框 438"/>
          <p:cNvSpPr txBox="true"/>
          <p:nvPr/>
        </p:nvSpPr>
        <p:spPr>
          <a:xfrm>
            <a:off x="6421544" y="2930315"/>
            <a:ext cx="822960" cy="423545"/>
          </a:xfrm>
          <a:prstGeom prst="rect">
            <a:avLst/>
          </a:prstGeom>
          <a:noFill/>
        </p:spPr>
        <p:txBody>
          <a:bodyPr wrap="none" rtlCol="0" anchor="t">
            <a:spAutoFit/>
          </a:bodyPr>
          <a:p>
            <a:pPr algn="ctr"/>
            <a:r>
              <a:rPr lang="en-US" altLang="zh-CN" sz="1075" b="1" dirty="0" smtClean="0">
                <a:solidFill>
                  <a:schemeClr val="bg1"/>
                </a:solidFill>
                <a:latin typeface="+mn-ea"/>
                <a:ea typeface="+mn-ea"/>
              </a:rPr>
              <a:t>File-based </a:t>
            </a:r>
            <a:endParaRPr lang="en-US" altLang="zh-CN" sz="1075" b="1" dirty="0" smtClean="0">
              <a:solidFill>
                <a:schemeClr val="bg1"/>
              </a:solidFill>
              <a:latin typeface="+mn-ea"/>
              <a:ea typeface="+mn-ea"/>
            </a:endParaRPr>
          </a:p>
          <a:p>
            <a:pPr algn="ctr"/>
            <a:r>
              <a:rPr lang="en-US" altLang="zh-CN" sz="1075" b="1" dirty="0" smtClean="0">
                <a:solidFill>
                  <a:schemeClr val="bg1"/>
                </a:solidFill>
                <a:latin typeface="+mn-ea"/>
                <a:ea typeface="+mn-ea"/>
                <a:sym typeface="+mn-ea"/>
              </a:rPr>
              <a:t>Model </a:t>
            </a:r>
            <a:endParaRPr lang="en-US" altLang="zh-CN" sz="1075" b="1" dirty="0" smtClean="0">
              <a:solidFill>
                <a:schemeClr val="bg1"/>
              </a:solidFill>
              <a:latin typeface="+mn-ea"/>
              <a:ea typeface="+mn-ea"/>
            </a:endParaRPr>
          </a:p>
        </p:txBody>
      </p:sp>
      <p:sp>
        <p:nvSpPr>
          <p:cNvPr id="440" name="文本框 439"/>
          <p:cNvSpPr txBox="true"/>
          <p:nvPr/>
        </p:nvSpPr>
        <p:spPr>
          <a:xfrm>
            <a:off x="4213649" y="2921847"/>
            <a:ext cx="935990" cy="423545"/>
          </a:xfrm>
          <a:prstGeom prst="rect">
            <a:avLst/>
          </a:prstGeom>
          <a:noFill/>
        </p:spPr>
        <p:txBody>
          <a:bodyPr wrap="none" rtlCol="0" anchor="t">
            <a:spAutoFit/>
          </a:bodyPr>
          <a:p>
            <a:pPr algn="ctr"/>
            <a:r>
              <a:rPr lang="en-US" altLang="zh-CN" sz="1075" b="1" dirty="0" smtClean="0">
                <a:solidFill>
                  <a:schemeClr val="bg1"/>
                </a:solidFill>
                <a:latin typeface="+mn-ea"/>
                <a:ea typeface="+mn-ea"/>
              </a:rPr>
              <a:t>Image-based </a:t>
            </a:r>
            <a:endParaRPr lang="en-US" altLang="zh-CN" sz="1075" b="1" dirty="0" smtClean="0">
              <a:solidFill>
                <a:schemeClr val="bg1"/>
              </a:solidFill>
              <a:latin typeface="+mn-ea"/>
              <a:ea typeface="+mn-ea"/>
            </a:endParaRPr>
          </a:p>
          <a:p>
            <a:pPr algn="ctr"/>
            <a:r>
              <a:rPr lang="en-US" altLang="zh-CN" sz="1075" b="1" dirty="0" smtClean="0">
                <a:solidFill>
                  <a:schemeClr val="bg1"/>
                </a:solidFill>
                <a:latin typeface="+mn-ea"/>
                <a:ea typeface="+mn-ea"/>
              </a:rPr>
              <a:t>Engine</a:t>
            </a:r>
            <a:endParaRPr lang="en-US" altLang="zh-CN" sz="1075" b="1" dirty="0" smtClean="0">
              <a:solidFill>
                <a:schemeClr val="bg1"/>
              </a:solidFill>
              <a:latin typeface="+mn-ea"/>
              <a:ea typeface="+mn-ea"/>
            </a:endParaRPr>
          </a:p>
        </p:txBody>
      </p:sp>
      <p:pic>
        <p:nvPicPr>
          <p:cNvPr id="441" name="图片 440" descr="box-closed"/>
          <p:cNvPicPr>
            <a:picLocks noChangeAspect="true"/>
          </p:cNvPicPr>
          <p:nvPr/>
        </p:nvPicPr>
        <p:blipFill>
          <a:blip r:embed="rId2"/>
          <a:stretch>
            <a:fillRect/>
          </a:stretch>
        </p:blipFill>
        <p:spPr>
          <a:xfrm>
            <a:off x="5151120" y="2946400"/>
            <a:ext cx="402167" cy="402167"/>
          </a:xfrm>
          <a:prstGeom prst="rect">
            <a:avLst/>
          </a:prstGeom>
        </p:spPr>
      </p:pic>
      <p:grpSp>
        <p:nvGrpSpPr>
          <p:cNvPr id="442" name="组合 441"/>
          <p:cNvGrpSpPr/>
          <p:nvPr/>
        </p:nvGrpSpPr>
        <p:grpSpPr>
          <a:xfrm>
            <a:off x="9203267" y="2970107"/>
            <a:ext cx="384387" cy="384387"/>
            <a:chOff x="2416" y="5594"/>
            <a:chExt cx="454" cy="454"/>
          </a:xfrm>
        </p:grpSpPr>
        <p:pic>
          <p:nvPicPr>
            <p:cNvPr id="443" name="图片 442" descr="multi-tab"/>
            <p:cNvPicPr>
              <a:picLocks noChangeAspect="true"/>
            </p:cNvPicPr>
            <p:nvPr/>
          </p:nvPicPr>
          <p:blipFill>
            <a:blip r:embed="rId7"/>
            <a:stretch>
              <a:fillRect/>
            </a:stretch>
          </p:blipFill>
          <p:spPr>
            <a:xfrm>
              <a:off x="2416" y="5594"/>
              <a:ext cx="454" cy="454"/>
            </a:xfrm>
            <a:prstGeom prst="rect">
              <a:avLst/>
            </a:prstGeom>
          </p:spPr>
        </p:pic>
        <p:grpSp>
          <p:nvGrpSpPr>
            <p:cNvPr id="444" name="组合 443"/>
            <p:cNvGrpSpPr>
              <a:grpSpLocks noChangeAspect="true"/>
            </p:cNvGrpSpPr>
            <p:nvPr/>
          </p:nvGrpSpPr>
          <p:grpSpPr>
            <a:xfrm>
              <a:off x="2448" y="5689"/>
              <a:ext cx="340" cy="299"/>
              <a:chOff x="9128" y="5046"/>
              <a:chExt cx="938" cy="825"/>
            </a:xfrm>
          </p:grpSpPr>
          <p:sp>
            <p:nvSpPr>
              <p:cNvPr id="445" name="椭圆 444"/>
              <p:cNvSpPr>
                <a:spLocks noChangeAspect="true"/>
              </p:cNvSpPr>
              <p:nvPr/>
            </p:nvSpPr>
            <p:spPr>
              <a:xfrm>
                <a:off x="9525" y="572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grpSp>
            <p:nvGrpSpPr>
              <p:cNvPr id="446" name="组合 445"/>
              <p:cNvGrpSpPr/>
              <p:nvPr/>
            </p:nvGrpSpPr>
            <p:grpSpPr>
              <a:xfrm>
                <a:off x="9128" y="5046"/>
                <a:ext cx="938" cy="754"/>
                <a:chOff x="9128" y="5046"/>
                <a:chExt cx="938" cy="754"/>
              </a:xfrm>
            </p:grpSpPr>
            <p:sp>
              <p:nvSpPr>
                <p:cNvPr id="447" name="椭圆 446"/>
                <p:cNvSpPr>
                  <a:spLocks noChangeAspect="true"/>
                </p:cNvSpPr>
                <p:nvPr/>
              </p:nvSpPr>
              <p:spPr>
                <a:xfrm>
                  <a:off x="9128" y="521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48" name="椭圆 447"/>
                <p:cNvSpPr>
                  <a:spLocks noChangeAspect="true"/>
                </p:cNvSpPr>
                <p:nvPr/>
              </p:nvSpPr>
              <p:spPr>
                <a:xfrm>
                  <a:off x="9128" y="5613"/>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49" name="椭圆 448"/>
                <p:cNvSpPr>
                  <a:spLocks noChangeAspect="true"/>
                </p:cNvSpPr>
                <p:nvPr/>
              </p:nvSpPr>
              <p:spPr>
                <a:xfrm>
                  <a:off x="9525" y="5046"/>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50" name="椭圆 449"/>
                <p:cNvSpPr>
                  <a:spLocks noChangeAspect="true"/>
                </p:cNvSpPr>
                <p:nvPr/>
              </p:nvSpPr>
              <p:spPr>
                <a:xfrm>
                  <a:off x="9525" y="5409"/>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sp>
              <p:nvSpPr>
                <p:cNvPr id="451" name="椭圆 450"/>
                <p:cNvSpPr>
                  <a:spLocks noChangeAspect="true"/>
                </p:cNvSpPr>
                <p:nvPr/>
              </p:nvSpPr>
              <p:spPr>
                <a:xfrm>
                  <a:off x="9922" y="5407"/>
                  <a:ext cx="144" cy="144"/>
                </a:xfrm>
                <a:prstGeom prst="ellipse">
                  <a:avLst/>
                </a:prstGeom>
                <a:solidFill>
                  <a:schemeClr val="bg1"/>
                </a:solidFill>
                <a:ln w="9525" cap="flat" cmpd="sng" algn="ctr">
                  <a:no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a:ln>
                      <a:noFill/>
                    </a:ln>
                    <a:solidFill>
                      <a:schemeClr val="tx1"/>
                    </a:solidFill>
                    <a:effectLst/>
                    <a:latin typeface="Calibri" charset="0"/>
                    <a:ea typeface="宋体" pitchFamily="2" charset="-122"/>
                    <a:cs typeface="Arial" panose="02080604020202020204" pitchFamily="34" charset="0"/>
                  </a:endParaRPr>
                </a:p>
              </p:txBody>
            </p:sp>
            <p:cxnSp>
              <p:nvCxnSpPr>
                <p:cNvPr id="452" name="直接连接符 451"/>
                <p:cNvCxnSpPr/>
                <p:nvPr/>
              </p:nvCxnSpPr>
              <p:spPr>
                <a:xfrm flipV="true">
                  <a:off x="9252" y="5136"/>
                  <a:ext cx="283" cy="13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3" name="直接连接符 452"/>
                <p:cNvCxnSpPr/>
                <p:nvPr/>
              </p:nvCxnSpPr>
              <p:spPr>
                <a:xfrm>
                  <a:off x="9198" y="5290"/>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4" name="直接连接符 453"/>
                <p:cNvCxnSpPr/>
                <p:nvPr/>
              </p:nvCxnSpPr>
              <p:spPr>
                <a:xfrm>
                  <a:off x="9205" y="5291"/>
                  <a:ext cx="397" cy="504"/>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5" name="直接连接符 454"/>
                <p:cNvCxnSpPr/>
                <p:nvPr/>
              </p:nvCxnSpPr>
              <p:spPr>
                <a:xfrm flipV="true">
                  <a:off x="9198" y="5123"/>
                  <a:ext cx="397" cy="567"/>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6" name="直接连接符 455"/>
                <p:cNvCxnSpPr/>
                <p:nvPr/>
              </p:nvCxnSpPr>
              <p:spPr>
                <a:xfrm flipV="true">
                  <a:off x="9198" y="5489"/>
                  <a:ext cx="397" cy="198"/>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7" name="直接连接符 456"/>
                <p:cNvCxnSpPr/>
                <p:nvPr/>
              </p:nvCxnSpPr>
              <p:spPr>
                <a:xfrm>
                  <a:off x="9198" y="5686"/>
                  <a:ext cx="397" cy="113"/>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8" name="直接连接符 457"/>
                <p:cNvCxnSpPr/>
                <p:nvPr/>
              </p:nvCxnSpPr>
              <p:spPr>
                <a:xfrm>
                  <a:off x="9595" y="5123"/>
                  <a:ext cx="398" cy="34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59" name="直接连接符 458"/>
                <p:cNvCxnSpPr/>
                <p:nvPr/>
              </p:nvCxnSpPr>
              <p:spPr>
                <a:xfrm flipV="true">
                  <a:off x="9595" y="5488"/>
                  <a:ext cx="397" cy="0"/>
                </a:xfrm>
                <a:prstGeom prst="line">
                  <a:avLst/>
                </a:prstGeom>
                <a:solidFill>
                  <a:schemeClr val="accent1"/>
                </a:solidFill>
                <a:ln w="12700" cap="flat" cmpd="sng" algn="ctr">
                  <a:solidFill>
                    <a:schemeClr val="bg1"/>
                  </a:solidFill>
                  <a:prstDash val="solid"/>
                  <a:round/>
                  <a:headEnd type="none" w="med" len="med"/>
                  <a:tailEnd type="none" w="med" len="med"/>
                </a:ln>
              </p:spPr>
            </p:cxnSp>
            <p:cxnSp>
              <p:nvCxnSpPr>
                <p:cNvPr id="460" name="直接连接符 459"/>
                <p:cNvCxnSpPr/>
                <p:nvPr/>
              </p:nvCxnSpPr>
              <p:spPr>
                <a:xfrm flipV="true">
                  <a:off x="9595" y="5488"/>
                  <a:ext cx="397" cy="312"/>
                </a:xfrm>
                <a:prstGeom prst="line">
                  <a:avLst/>
                </a:prstGeom>
                <a:solidFill>
                  <a:schemeClr val="accent1"/>
                </a:solidFill>
                <a:ln w="12700" cap="flat" cmpd="sng" algn="ctr">
                  <a:solidFill>
                    <a:schemeClr val="bg1"/>
                  </a:solidFill>
                  <a:prstDash val="solid"/>
                  <a:round/>
                  <a:headEnd type="none" w="med" len="med"/>
                  <a:tailEnd type="none" w="med" len="med"/>
                </a:ln>
              </p:spPr>
            </p:cxnSp>
          </p:grpSp>
        </p:grpSp>
      </p:grpSp>
      <p:sp>
        <p:nvSpPr>
          <p:cNvPr id="461" name="文本框 460"/>
          <p:cNvSpPr txBox="true"/>
          <p:nvPr/>
        </p:nvSpPr>
        <p:spPr>
          <a:xfrm>
            <a:off x="9683749" y="2978575"/>
            <a:ext cx="822960" cy="423545"/>
          </a:xfrm>
          <a:prstGeom prst="rect">
            <a:avLst/>
          </a:prstGeom>
          <a:noFill/>
        </p:spPr>
        <p:txBody>
          <a:bodyPr wrap="none" rtlCol="0" anchor="t">
            <a:spAutoFit/>
          </a:bodyPr>
          <a:p>
            <a:pPr algn="ctr"/>
            <a:r>
              <a:rPr lang="en-US" altLang="zh-CN" sz="1075" b="1" dirty="0" smtClean="0">
                <a:solidFill>
                  <a:schemeClr val="bg1"/>
                </a:solidFill>
                <a:latin typeface="+mn-ea"/>
                <a:ea typeface="+mn-ea"/>
              </a:rPr>
              <a:t>File-based </a:t>
            </a:r>
            <a:endParaRPr lang="en-US" altLang="zh-CN" sz="1075" b="1" dirty="0" smtClean="0">
              <a:solidFill>
                <a:schemeClr val="bg1"/>
              </a:solidFill>
              <a:latin typeface="+mn-ea"/>
              <a:ea typeface="+mn-ea"/>
            </a:endParaRPr>
          </a:p>
          <a:p>
            <a:pPr algn="ctr"/>
            <a:r>
              <a:rPr lang="en-US" altLang="zh-CN" sz="1075" b="1" dirty="0" smtClean="0">
                <a:solidFill>
                  <a:schemeClr val="bg1"/>
                </a:solidFill>
                <a:latin typeface="+mn-ea"/>
                <a:ea typeface="+mn-ea"/>
                <a:sym typeface="+mn-ea"/>
              </a:rPr>
              <a:t>Model </a:t>
            </a:r>
            <a:endParaRPr lang="en-US" altLang="zh-CN" sz="1075" b="1" dirty="0" smtClean="0">
              <a:solidFill>
                <a:schemeClr val="bg1"/>
              </a:solidFill>
              <a:latin typeface="+mn-ea"/>
              <a:ea typeface="+mn-ea"/>
            </a:endParaRPr>
          </a:p>
        </p:txBody>
      </p:sp>
      <p:pic>
        <p:nvPicPr>
          <p:cNvPr id="463" name="图片 462" descr="cpu"/>
          <p:cNvPicPr>
            <a:picLocks noChangeAspect="true"/>
          </p:cNvPicPr>
          <p:nvPr/>
        </p:nvPicPr>
        <p:blipFill>
          <a:blip r:embed="rId8"/>
          <a:stretch>
            <a:fillRect/>
          </a:stretch>
        </p:blipFill>
        <p:spPr>
          <a:xfrm>
            <a:off x="10674775" y="5234940"/>
            <a:ext cx="480000" cy="480000"/>
          </a:xfrm>
          <a:prstGeom prst="rect">
            <a:avLst/>
          </a:prstGeom>
        </p:spPr>
      </p:pic>
      <p:sp>
        <p:nvSpPr>
          <p:cNvPr id="464" name="文本框 463"/>
          <p:cNvSpPr txBox="true"/>
          <p:nvPr/>
        </p:nvSpPr>
        <p:spPr>
          <a:xfrm>
            <a:off x="10713720" y="5359612"/>
            <a:ext cx="435610" cy="257175"/>
          </a:xfrm>
          <a:prstGeom prst="rect">
            <a:avLst/>
          </a:prstGeom>
          <a:noFill/>
        </p:spPr>
        <p:txBody>
          <a:bodyPr wrap="none" rtlCol="0" anchor="t">
            <a:spAutoFit/>
          </a:bodyPr>
          <a:p>
            <a:pPr algn="l"/>
            <a:r>
              <a:rPr lang="en-US" altLang="zh-CN" sz="1075" b="1" dirty="0" smtClean="0">
                <a:solidFill>
                  <a:srgbClr val="FFC000"/>
                </a:solidFill>
                <a:latin typeface="微软雅黑" charset="-122"/>
                <a:ea typeface="微软雅黑" charset="-122"/>
              </a:rPr>
              <a:t>Mali</a:t>
            </a:r>
            <a:endParaRPr lang="en-US" altLang="zh-CN" sz="1075" b="1" dirty="0" smtClean="0">
              <a:solidFill>
                <a:srgbClr val="FFC000"/>
              </a:solidFill>
              <a:latin typeface="微软雅黑" charset="-122"/>
              <a:ea typeface="微软雅黑"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buClrTx/>
              <a:buSzTx/>
              <a:buFontTx/>
            </a:pPr>
            <a:b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b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Adlik：解决模型部署过程中挑战性问题</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4" name="灯片编号占位符 3"/>
          <p:cNvSpPr>
            <a:spLocks noGrp="true"/>
          </p:cNvSpPr>
          <p:nvPr>
            <p:ph type="sldNum" sz="quarter" idx="4294967295"/>
          </p:nvPr>
        </p:nvSpPr>
        <p:spPr>
          <a:xfrm>
            <a:off x="11824335" y="6583680"/>
            <a:ext cx="367665" cy="274320"/>
          </a:xfrm>
        </p:spPr>
        <p:txBody>
          <a:bodyPr/>
          <a:p>
            <a:fld id="{AD86CF49-6971-4508-8862-A2909EA0DB5B}" type="slidenum">
              <a:rPr lang="en-US" smtClean="0">
                <a:solidFill>
                  <a:schemeClr val="tx1"/>
                </a:solidFill>
              </a:rPr>
            </a:fld>
            <a:endParaRPr lang="en-US" dirty="0" smtClean="0">
              <a:solidFill>
                <a:schemeClr val="tx1"/>
              </a:solidFill>
            </a:endParaRPr>
          </a:p>
        </p:txBody>
      </p:sp>
      <p:grpSp>
        <p:nvGrpSpPr>
          <p:cNvPr id="13" name="组合 12"/>
          <p:cNvGrpSpPr/>
          <p:nvPr/>
        </p:nvGrpSpPr>
        <p:grpSpPr>
          <a:xfrm>
            <a:off x="794709" y="1530291"/>
            <a:ext cx="2784863" cy="3918446"/>
            <a:chOff x="986" y="2360"/>
            <a:chExt cx="4105" cy="6171"/>
          </a:xfrm>
        </p:grpSpPr>
        <p:grpSp>
          <p:nvGrpSpPr>
            <p:cNvPr id="2" name="组合 1"/>
            <p:cNvGrpSpPr/>
            <p:nvPr/>
          </p:nvGrpSpPr>
          <p:grpSpPr>
            <a:xfrm>
              <a:off x="1166" y="2360"/>
              <a:ext cx="3745" cy="1916"/>
              <a:chOff x="1245" y="2293"/>
              <a:chExt cx="3477" cy="1497"/>
            </a:xfrm>
            <a:solidFill>
              <a:schemeClr val="accent5">
                <a:lumMod val="20000"/>
                <a:lumOff val="80000"/>
              </a:schemeClr>
            </a:solidFill>
          </p:grpSpPr>
          <p:pic>
            <p:nvPicPr>
              <p:cNvPr id="9" name="Picture 2" descr="C:\Users\Administrator\Downloads\f5a8b82cc1a728ee5a809d55aeab21fe.png"/>
              <p:cNvPicPr/>
              <p:nvPr/>
            </p:nvPicPr>
            <p:blipFill>
              <a:blip r:embed="rId2" cstate="print">
                <a:lum bright="-48000" contrast="100000"/>
              </a:blip>
              <a:stretch>
                <a:fillRect/>
              </a:stretch>
            </p:blipFill>
            <p:spPr>
              <a:xfrm rot="10800000">
                <a:off x="1245" y="2808"/>
                <a:ext cx="3477" cy="982"/>
              </a:xfrm>
              <a:prstGeom prst="rect">
                <a:avLst/>
              </a:prstGeom>
              <a:noFill/>
              <a:ln w="9525">
                <a:noFill/>
              </a:ln>
            </p:spPr>
          </p:pic>
          <p:sp>
            <p:nvSpPr>
              <p:cNvPr id="10" name="文本框 9"/>
              <p:cNvSpPr txBox="true"/>
              <p:nvPr/>
            </p:nvSpPr>
            <p:spPr>
              <a:xfrm>
                <a:off x="1383" y="2293"/>
                <a:ext cx="3200" cy="517"/>
              </a:xfrm>
              <a:prstGeom prst="rect">
                <a:avLst/>
              </a:prstGeom>
              <a:noFill/>
            </p:spPr>
            <p:txBody>
              <a:bodyPr wrap="square" rtlCol="0">
                <a:spAutoFit/>
              </a:bodyPr>
              <a:lstStyle/>
              <a:p>
                <a:pPr algn="ctr" defTabSz="685800"/>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更省</a:t>
                </a:r>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grpSp>
        <p:sp>
          <p:nvSpPr>
            <p:cNvPr id="35" name="文本框 34"/>
            <p:cNvSpPr txBox="true"/>
            <p:nvPr/>
          </p:nvSpPr>
          <p:spPr>
            <a:xfrm>
              <a:off x="986" y="3540"/>
              <a:ext cx="4105" cy="4991"/>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工程化参数自适应优化，降低部署复杂度，更省部署人力</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简单方便的模型部署</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pipeline</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，缩短模型上线周期，更省部署时间</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600" noProof="0" dirty="0">
                  <a:solidFill>
                    <a:schemeClr val="tx1"/>
                  </a:solidFill>
                  <a:uLnTx/>
                  <a:latin typeface="微软雅黑" charset="-122"/>
                  <a:ea typeface="微软雅黑" charset="-122"/>
                  <a:cs typeface="微软雅黑" charset="-122"/>
                  <a:sym typeface="微软雅黑" charset="-122"/>
                </a:rPr>
                <a:t>统一的模型推理和管理接口，更省模型迁移成本</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微软雅黑" charset="-122"/>
              </a:endParaRPr>
            </a:p>
          </p:txBody>
        </p:sp>
      </p:grpSp>
      <p:grpSp>
        <p:nvGrpSpPr>
          <p:cNvPr id="11" name="组合 10"/>
          <p:cNvGrpSpPr/>
          <p:nvPr/>
        </p:nvGrpSpPr>
        <p:grpSpPr>
          <a:xfrm>
            <a:off x="4452620" y="1530291"/>
            <a:ext cx="2877858" cy="3918662"/>
            <a:chOff x="6557" y="2360"/>
            <a:chExt cx="4534" cy="6171"/>
          </a:xfrm>
        </p:grpSpPr>
        <p:grpSp>
          <p:nvGrpSpPr>
            <p:cNvPr id="12" name="组合 11"/>
            <p:cNvGrpSpPr/>
            <p:nvPr/>
          </p:nvGrpSpPr>
          <p:grpSpPr>
            <a:xfrm>
              <a:off x="6935" y="2360"/>
              <a:ext cx="4001" cy="1917"/>
              <a:chOff x="1236" y="2293"/>
              <a:chExt cx="3477" cy="1498"/>
            </a:xfrm>
            <a:solidFill>
              <a:schemeClr val="accent5">
                <a:lumMod val="20000"/>
                <a:lumOff val="80000"/>
              </a:schemeClr>
            </a:solidFill>
          </p:grpSpPr>
          <p:pic>
            <p:nvPicPr>
              <p:cNvPr id="15" name="Picture 2" descr="C:\Users\Administrator\Downloads\f5a8b82cc1a728ee5a809d55aeab21fe.png"/>
              <p:cNvPicPr/>
              <p:nvPr/>
            </p:nvPicPr>
            <p:blipFill>
              <a:blip r:embed="rId2" cstate="print">
                <a:lum bright="-48000" contrast="100000"/>
              </a:blip>
              <a:stretch>
                <a:fillRect/>
              </a:stretch>
            </p:blipFill>
            <p:spPr>
              <a:xfrm rot="10800000">
                <a:off x="1236" y="2809"/>
                <a:ext cx="3477" cy="982"/>
              </a:xfrm>
              <a:prstGeom prst="rect">
                <a:avLst/>
              </a:prstGeom>
              <a:noFill/>
              <a:ln w="9525">
                <a:noFill/>
              </a:ln>
            </p:spPr>
          </p:pic>
          <p:sp>
            <p:nvSpPr>
              <p:cNvPr id="16" name="文本框 15"/>
              <p:cNvSpPr txBox="true"/>
              <p:nvPr/>
            </p:nvSpPr>
            <p:spPr>
              <a:xfrm>
                <a:off x="1383" y="2293"/>
                <a:ext cx="3200" cy="517"/>
              </a:xfrm>
              <a:prstGeom prst="rect">
                <a:avLst/>
              </a:prstGeom>
              <a:noFill/>
            </p:spPr>
            <p:txBody>
              <a:bodyPr wrap="square" rtlCol="0">
                <a:spAutoFit/>
              </a:bodyPr>
              <a:lstStyle/>
              <a:p>
                <a:pPr algn="ctr" defTabSz="685800"/>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更快</a:t>
                </a:r>
                <a:endParaRPr kumimoji="1" lang="zh-CN" altLang="en-US" sz="2135" b="1" noProof="0" dirty="0">
                  <a:ln>
                    <a:noFill/>
                  </a:ln>
                  <a:solidFill>
                    <a:schemeClr val="tx1"/>
                  </a:solidFill>
                  <a:effectLst/>
                  <a:uLnTx/>
                  <a:uFillTx/>
                  <a:latin typeface="微软雅黑" charset="-122"/>
                  <a:ea typeface="微软雅黑" charset="-122"/>
                  <a:cs typeface="微软雅黑" charset="-122"/>
                  <a:sym typeface="+mn-ea"/>
                </a:endParaRPr>
              </a:p>
            </p:txBody>
          </p:sp>
        </p:grpSp>
        <p:sp>
          <p:nvSpPr>
            <p:cNvPr id="17" name="文本框 16"/>
            <p:cNvSpPr txBox="true"/>
            <p:nvPr/>
          </p:nvSpPr>
          <p:spPr>
            <a:xfrm>
              <a:off x="6557" y="3540"/>
              <a:ext cx="4534" cy="4991"/>
            </a:xfrm>
            <a:prstGeom prst="rect">
              <a:avLst/>
            </a:prstGeom>
            <a:noFill/>
          </p:spPr>
          <p:txBody>
            <a:bodyPr wrap="square" rtlCol="0" anchor="t">
              <a:spAutoFit/>
            </a:bodyPr>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solidFill>
                    <a:schemeClr val="tx1"/>
                  </a:solidFill>
                  <a:uLnTx/>
                  <a:latin typeface="微软雅黑" charset="-122"/>
                  <a:ea typeface="微软雅黑" charset="-122"/>
                  <a:cs typeface="微软雅黑" charset="-122"/>
                  <a:sym typeface="微软雅黑" charset="-122"/>
                </a:rPr>
                <a:t>内置多种高性能运行时，以供用户更快地按需选用</a:t>
              </a:r>
              <a:endParaRPr kumimoji="1" lang="zh-CN" altLang="en-US" sz="1600" noProof="0" dirty="0">
                <a:solidFill>
                  <a:schemeClr val="tx1"/>
                </a:solidFill>
                <a:uLnTx/>
                <a:latin typeface="微软雅黑" charset="-122"/>
                <a:ea typeface="微软雅黑" charset="-122"/>
                <a:cs typeface="微软雅黑" charset="-122"/>
                <a:sym typeface="微软雅黑" charset="-122"/>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solidFill>
                  <a:schemeClr val="tx1"/>
                </a:solidFill>
                <a:uLnTx/>
                <a:latin typeface="微软雅黑" charset="-122"/>
                <a:ea typeface="微软雅黑" charset="-122"/>
                <a:cs typeface="微软雅黑" charset="-122"/>
                <a:sym typeface="微软雅黑" charset="-122"/>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提供可拓展性强的</a:t>
              </a:r>
              <a:r>
                <a:rPr kumimoji="1" lang="en-US" altLang="zh-CN" sz="1600" noProof="0" dirty="0">
                  <a:ln>
                    <a:noFill/>
                  </a:ln>
                  <a:solidFill>
                    <a:schemeClr val="tx1"/>
                  </a:solidFill>
                  <a:effectLst/>
                  <a:uLnTx/>
                  <a:uFillTx/>
                  <a:latin typeface="微软雅黑" charset="-122"/>
                  <a:ea typeface="微软雅黑" charset="-122"/>
                  <a:cs typeface="微软雅黑" charset="-122"/>
                  <a:sym typeface="+mn-ea"/>
                </a:rPr>
                <a:t>Serving SDK</a:t>
              </a: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，可更快集成自定义推理运行时</a:t>
              </a: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提供灵活易用的推理</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API</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，更快实现</a:t>
              </a:r>
              <a:r>
                <a:rPr kumimoji="1" lang="en-US" altLang="zh-CN" sz="1600" kern="0" noProof="0" dirty="0" smtClean="0">
                  <a:ln>
                    <a:noFill/>
                  </a:ln>
                  <a:solidFill>
                    <a:schemeClr val="tx1"/>
                  </a:solidFill>
                  <a:effectLst/>
                  <a:uLnTx/>
                  <a:uFillTx/>
                  <a:latin typeface="微软雅黑" charset="-122"/>
                  <a:ea typeface="微软雅黑" charset="-122"/>
                  <a:cs typeface="微软雅黑" charset="-122"/>
                  <a:sym typeface="+mn-ea"/>
                </a:rPr>
                <a:t>AI</a:t>
              </a:r>
              <a:r>
                <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rPr>
                <a:t>应用的构建、迭代</a:t>
              </a:r>
              <a:endParaRPr kumimoji="1" lang="zh-CN" altLang="en-US" sz="1600" kern="0" noProof="0" dirty="0" smtClean="0">
                <a:ln>
                  <a:noFill/>
                </a:ln>
                <a:solidFill>
                  <a:schemeClr val="tx1"/>
                </a:solidFill>
                <a:effectLst/>
                <a:uLnTx/>
                <a:uFillTx/>
                <a:latin typeface="微软雅黑" charset="-122"/>
                <a:ea typeface="微软雅黑" charset="-122"/>
                <a:cs typeface="微软雅黑" charset="-122"/>
                <a:sym typeface="+mn-ea"/>
              </a:endParaRPr>
            </a:p>
          </p:txBody>
        </p:sp>
      </p:grpSp>
      <p:grpSp>
        <p:nvGrpSpPr>
          <p:cNvPr id="18" name="组合 17"/>
          <p:cNvGrpSpPr/>
          <p:nvPr/>
        </p:nvGrpSpPr>
        <p:grpSpPr>
          <a:xfrm>
            <a:off x="8284988" y="1530291"/>
            <a:ext cx="3045317" cy="4479984"/>
            <a:chOff x="12789" y="2360"/>
            <a:chExt cx="4598" cy="7055"/>
          </a:xfrm>
        </p:grpSpPr>
        <p:grpSp>
          <p:nvGrpSpPr>
            <p:cNvPr id="19" name="组合 18"/>
            <p:cNvGrpSpPr/>
            <p:nvPr/>
          </p:nvGrpSpPr>
          <p:grpSpPr>
            <a:xfrm>
              <a:off x="13091" y="2360"/>
              <a:ext cx="4000" cy="1917"/>
              <a:chOff x="1236" y="2293"/>
              <a:chExt cx="3477" cy="1498"/>
            </a:xfrm>
            <a:solidFill>
              <a:schemeClr val="accent5">
                <a:lumMod val="20000"/>
                <a:lumOff val="80000"/>
              </a:schemeClr>
            </a:solidFill>
          </p:grpSpPr>
          <p:pic>
            <p:nvPicPr>
              <p:cNvPr id="21" name="Picture 2" descr="C:\Users\Administrator\Downloads\f5a8b82cc1a728ee5a809d55aeab21fe.png"/>
              <p:cNvPicPr/>
              <p:nvPr/>
            </p:nvPicPr>
            <p:blipFill>
              <a:blip r:embed="rId2" cstate="print">
                <a:lum bright="-48000" contrast="100000"/>
              </a:blip>
              <a:stretch>
                <a:fillRect/>
              </a:stretch>
            </p:blipFill>
            <p:spPr>
              <a:xfrm rot="10800000">
                <a:off x="1236" y="2809"/>
                <a:ext cx="3477" cy="982"/>
              </a:xfrm>
              <a:prstGeom prst="rect">
                <a:avLst/>
              </a:prstGeom>
              <a:noFill/>
              <a:ln w="9525">
                <a:noFill/>
              </a:ln>
            </p:spPr>
          </p:pic>
          <p:sp>
            <p:nvSpPr>
              <p:cNvPr id="22" name="文本框 21"/>
              <p:cNvSpPr txBox="true"/>
              <p:nvPr/>
            </p:nvSpPr>
            <p:spPr>
              <a:xfrm>
                <a:off x="1383" y="2293"/>
                <a:ext cx="3200" cy="517"/>
              </a:xfrm>
              <a:prstGeom prst="rect">
                <a:avLst/>
              </a:prstGeom>
              <a:noFill/>
            </p:spPr>
            <p:txBody>
              <a:bodyPr wrap="square" rtlCol="0">
                <a:spAutoFit/>
              </a:bodyPr>
              <a:lstStyle/>
              <a:p>
                <a:pPr algn="ctr" defTabSz="685800">
                  <a:buClrTx/>
                  <a:buSzTx/>
                  <a:buFontTx/>
                </a:pPr>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更优</a:t>
                </a:r>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grpSp>
        <p:sp>
          <p:nvSpPr>
            <p:cNvPr id="23" name="文本框 22"/>
            <p:cNvSpPr txBox="true"/>
            <p:nvPr/>
          </p:nvSpPr>
          <p:spPr>
            <a:xfrm>
              <a:off x="12789" y="3540"/>
              <a:ext cx="4598" cy="5875"/>
            </a:xfrm>
            <a:prstGeom prst="rect">
              <a:avLst/>
            </a:prstGeom>
            <a:noFill/>
          </p:spPr>
          <p:txBody>
            <a:bodyPr wrap="square" rtlCol="0" anchor="t">
              <a:spAutoFit/>
            </a:bodyPr>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多种模型压缩、优化算法在实践中表现出出色性能</a:t>
              </a: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zh-CN" altLang="en-US"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面对异构的部署硬件、不同的应用场景，提供更优的端到端方案，保障更优的推理性能</a:t>
              </a:r>
              <a:endParaRPr kumimoji="1" lang="en-US" altLang="zh-CN"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en-US" altLang="zh-CN" sz="1600" b="0" i="0" u="none" strike="noStrike" kern="1200" cap="none" spc="0" normalizeH="0" baseline="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600" noProof="0" dirty="0">
                  <a:ln>
                    <a:noFill/>
                  </a:ln>
                  <a:solidFill>
                    <a:schemeClr val="tx1"/>
                  </a:solidFill>
                  <a:effectLst/>
                  <a:uLnTx/>
                  <a:uFillTx/>
                  <a:latin typeface="微软雅黑" charset="-122"/>
                  <a:ea typeface="微软雅黑" charset="-122"/>
                  <a:cs typeface="微软雅黑" charset="-122"/>
                  <a:sym typeface="+mn-ea"/>
                </a:rPr>
                <a:t>更优的模型管理、完善的模型运行监控</a:t>
              </a:r>
              <a:endParaRPr kumimoji="1" lang="en-US" altLang="zh-CN" sz="16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endParaRPr kumimoji="1" lang="en-US" altLang="zh-CN" sz="1400" noProof="0" dirty="0">
                <a:ln>
                  <a:noFill/>
                </a:ln>
                <a:solidFill>
                  <a:schemeClr val="tx1"/>
                </a:solidFill>
                <a:effectLst/>
                <a:uLnTx/>
                <a:uFillTx/>
                <a:latin typeface="微软雅黑" charset="-122"/>
                <a:ea typeface="微软雅黑" charset="-122"/>
                <a:cs typeface="微软雅黑" charset="-122"/>
                <a:sym typeface="+mn-ea"/>
              </a:endParaRPr>
            </a:p>
            <a:p>
              <a:pPr indent="0" algn="just" fontAlgn="auto">
                <a:spcBef>
                  <a:spcPts val="600"/>
                </a:spcBef>
                <a:spcAft>
                  <a:spcPts val="600"/>
                </a:spcAft>
                <a:buFont typeface="Arial" panose="02080604020202020204" pitchFamily="34" charset="0"/>
                <a:buNone/>
              </a:pPr>
              <a:endParaRPr kumimoji="1" lang="en-US" altLang="zh-CN" sz="1400" kern="0" noProof="0" dirty="0" smtClean="0">
                <a:ln>
                  <a:noFill/>
                </a:ln>
                <a:solidFill>
                  <a:schemeClr val="tx1"/>
                </a:solidFill>
                <a:effectLst/>
                <a:uLnTx/>
                <a:uFillTx/>
                <a:latin typeface="微软雅黑" charset="-122"/>
                <a:ea typeface="微软雅黑" charset="-122"/>
                <a:cs typeface="微软雅黑" charset="-122"/>
                <a:sym typeface="+mn-ea"/>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7" name="圆角矩形 6"/>
          <p:cNvSpPr>
            <a:spLocks noChangeAspect="true"/>
          </p:cNvSpPr>
          <p:nvPr/>
        </p:nvSpPr>
        <p:spPr>
          <a:xfrm>
            <a:off x="4922520" y="2191173"/>
            <a:ext cx="190076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endParaRPr lang="en-US" altLang="zh-CN" sz="2360">
              <a:solidFill>
                <a:schemeClr val="bg1"/>
              </a:solidFill>
              <a:sym typeface="+mn-ea"/>
            </a:endParaRPr>
          </a:p>
        </p:txBody>
      </p:sp>
      <p:sp>
        <p:nvSpPr>
          <p:cNvPr id="12" name="文本框 11"/>
          <p:cNvSpPr txBox="true"/>
          <p:nvPr/>
        </p:nvSpPr>
        <p:spPr>
          <a:xfrm>
            <a:off x="5003147" y="2347916"/>
            <a:ext cx="1702541" cy="798830"/>
          </a:xfrm>
          <a:prstGeom prst="rect">
            <a:avLst/>
          </a:prstGeom>
          <a:noFill/>
        </p:spPr>
        <p:txBody>
          <a:bodyPr wrap="square" rtlCol="0">
            <a:spAutoFit/>
          </a:bodyPr>
          <a:p>
            <a:pPr algn="ctr"/>
            <a:r>
              <a:rPr lang="en-US" altLang="zh-CN" sz="2295">
                <a:solidFill>
                  <a:schemeClr val="bg1"/>
                </a:solidFill>
              </a:rPr>
              <a:t>Model Store</a:t>
            </a:r>
            <a:endParaRPr lang="en-US" altLang="zh-CN" sz="2295">
              <a:solidFill>
                <a:schemeClr val="bg1"/>
              </a:solidFill>
            </a:endParaRPr>
          </a:p>
        </p:txBody>
      </p:sp>
      <p:sp>
        <p:nvSpPr>
          <p:cNvPr id="18" name="圆角矩形 17"/>
          <p:cNvSpPr>
            <a:spLocks noChangeAspect="true"/>
          </p:cNvSpPr>
          <p:nvPr/>
        </p:nvSpPr>
        <p:spPr>
          <a:xfrm>
            <a:off x="7225453" y="2859193"/>
            <a:ext cx="3533987" cy="3295227"/>
          </a:xfrm>
          <a:prstGeom prst="roundRect">
            <a:avLst>
              <a:gd name="adj" fmla="val 391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horz" lIns="90004" tIns="45001" rIns="90004" bIns="45001" anchor="ctr">
            <a:noAutofit/>
          </a:bodyPr>
          <a:p>
            <a:pPr lvl="0" algn="ctr">
              <a:buClrTx/>
              <a:buSzTx/>
              <a:buFontTx/>
            </a:pPr>
            <a:endParaRPr lang="en-US" altLang="zh-CN" sz="2360">
              <a:solidFill>
                <a:schemeClr val="bg1"/>
              </a:solidFill>
              <a:sym typeface="+mn-ea"/>
            </a:endParaRPr>
          </a:p>
        </p:txBody>
      </p:sp>
      <p:sp>
        <p:nvSpPr>
          <p:cNvPr id="19" name="圆角矩形 18"/>
          <p:cNvSpPr/>
          <p:nvPr/>
        </p:nvSpPr>
        <p:spPr>
          <a:xfrm>
            <a:off x="7351607" y="3075940"/>
            <a:ext cx="1128607"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httpd</a:t>
            </a:r>
            <a:endPar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20" name="圆角矩形 19"/>
          <p:cNvSpPr/>
          <p:nvPr/>
        </p:nvSpPr>
        <p:spPr>
          <a:xfrm>
            <a:off x="9499600" y="3075940"/>
            <a:ext cx="1096433"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RPC server</a:t>
            </a:r>
            <a:endPar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21" name="圆角矩形 20"/>
          <p:cNvSpPr/>
          <p:nvPr/>
        </p:nvSpPr>
        <p:spPr>
          <a:xfrm>
            <a:off x="7351607" y="3870960"/>
            <a:ext cx="1128607" cy="44534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Model Manager</a:t>
            </a:r>
            <a:endParaRPr kumimoji="1" lang="en-US" sz="133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48" name="圆角矩形 47"/>
          <p:cNvSpPr/>
          <p:nvPr/>
        </p:nvSpPr>
        <p:spPr>
          <a:xfrm>
            <a:off x="9477587" y="3856567"/>
            <a:ext cx="1128607" cy="45889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Scheduler</a:t>
            </a:r>
            <a:endParaRPr kumimoji="1" lang="en-US" sz="133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49" name="圆角矩形 48"/>
          <p:cNvSpPr>
            <a:spLocks noChangeAspect="true"/>
          </p:cNvSpPr>
          <p:nvPr/>
        </p:nvSpPr>
        <p:spPr>
          <a:xfrm>
            <a:off x="7301653" y="4526280"/>
            <a:ext cx="3315547" cy="1510453"/>
          </a:xfrm>
          <a:prstGeom prst="roundRect">
            <a:avLst/>
          </a:prstGeom>
          <a:gradFill>
            <a:gsLst>
              <a:gs pos="0">
                <a:srgbClr val="FFFFFF">
                  <a:lumMod val="50000"/>
                </a:srgbClr>
              </a:gs>
              <a:gs pos="68000">
                <a:srgbClr val="FFFFFF">
                  <a:lumMod val="95000"/>
                </a:srgbClr>
              </a:gs>
              <a:gs pos="100000">
                <a:sysClr val="window" lastClr="FFFFFF"/>
              </a:gs>
            </a:gsLst>
            <a:lin ang="5400000" scaled="false"/>
          </a:gradFill>
          <a:ln w="3175" cap="flat" cmpd="sng" algn="ctr">
            <a:solidFill>
              <a:srgbClr val="00B0F0"/>
            </a:solidFill>
            <a:prstDash val="solid"/>
          </a:ln>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236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cxnSp>
        <p:nvCxnSpPr>
          <p:cNvPr id="50" name="曲线连接符 49"/>
          <p:cNvCxnSpPr>
            <a:stCxn id="21" idx="1"/>
            <a:endCxn id="7" idx="3"/>
          </p:cNvCxnSpPr>
          <p:nvPr/>
        </p:nvCxnSpPr>
        <p:spPr>
          <a:xfrm rot="10800000">
            <a:off x="6823287" y="4059767"/>
            <a:ext cx="528320" cy="33867"/>
          </a:xfrm>
          <a:prstGeom prst="curvedConnector3">
            <a:avLst>
              <a:gd name="adj1" fmla="val 50000"/>
            </a:avLst>
          </a:prstGeom>
          <a:noFill/>
          <a:ln w="19050" cap="flat" cmpd="sng" algn="ctr">
            <a:solidFill>
              <a:srgbClr val="04A7FA"/>
            </a:solidFill>
            <a:prstDash val="solid"/>
            <a:tailEnd type="arrow"/>
          </a:ln>
          <a:effectLst/>
        </p:spPr>
      </p:cxnSp>
      <p:sp>
        <p:nvSpPr>
          <p:cNvPr id="66" name="圆角矩形 65"/>
          <p:cNvSpPr>
            <a:spLocks noChangeAspect="true"/>
          </p:cNvSpPr>
          <p:nvPr/>
        </p:nvSpPr>
        <p:spPr>
          <a:xfrm>
            <a:off x="7225453" y="2274147"/>
            <a:ext cx="3533987" cy="431800"/>
          </a:xfrm>
          <a:prstGeom prst="roundRect">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horz" lIns="90004" tIns="45001" rIns="90004" bIns="45001" anchor="ctr">
            <a:noAutofit/>
          </a:bodyPr>
          <a:p>
            <a:pPr lvl="0" algn="ctr">
              <a:buClrTx/>
              <a:buSzTx/>
              <a:buFontTx/>
            </a:pPr>
            <a:r>
              <a:rPr lang="en-US" altLang="zh-CN" sz="2360">
                <a:solidFill>
                  <a:schemeClr val="bg1"/>
                </a:solidFill>
                <a:sym typeface="+mn-ea"/>
              </a:rPr>
              <a:t>Serving Engine</a:t>
            </a:r>
            <a:endParaRPr lang="en-US" altLang="zh-CN" sz="2360">
              <a:solidFill>
                <a:schemeClr val="bg1"/>
              </a:solidFill>
              <a:sym typeface="+mn-ea"/>
            </a:endParaRPr>
          </a:p>
        </p:txBody>
      </p:sp>
      <p:sp>
        <p:nvSpPr>
          <p:cNvPr id="67" name="文本框 66"/>
          <p:cNvSpPr txBox="true"/>
          <p:nvPr/>
        </p:nvSpPr>
        <p:spPr>
          <a:xfrm>
            <a:off x="8116993" y="4526280"/>
            <a:ext cx="1751753" cy="460375"/>
          </a:xfrm>
          <a:prstGeom prst="rect">
            <a:avLst/>
          </a:prstGeom>
          <a:noFill/>
        </p:spPr>
        <p:txBody>
          <a:bodyPr wrap="square" rtlCol="0">
            <a:spAutoFit/>
          </a:bodyPr>
          <a:p>
            <a:r>
              <a:rPr lang="en-US" altLang="zh-CN" sz="2400" b="1">
                <a:solidFill>
                  <a:schemeClr val="bg1"/>
                </a:solidFill>
              </a:rPr>
              <a:t>Runtime</a:t>
            </a:r>
            <a:endParaRPr lang="en-US" altLang="zh-CN" sz="2400" b="1">
              <a:solidFill>
                <a:schemeClr val="bg1"/>
              </a:solidFill>
            </a:endParaRPr>
          </a:p>
        </p:txBody>
      </p:sp>
      <p:sp>
        <p:nvSpPr>
          <p:cNvPr id="94" name="圆角矩形 93"/>
          <p:cNvSpPr/>
          <p:nvPr/>
        </p:nvSpPr>
        <p:spPr>
          <a:xfrm>
            <a:off x="7335520" y="5066453"/>
            <a:ext cx="620607"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TensorFlow</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95" name="圆角矩形 94"/>
          <p:cNvSpPr/>
          <p:nvPr/>
        </p:nvSpPr>
        <p:spPr>
          <a:xfrm>
            <a:off x="7953587" y="5066453"/>
            <a:ext cx="562187"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OpenVino</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96" name="圆角矩形 95"/>
          <p:cNvSpPr/>
          <p:nvPr/>
        </p:nvSpPr>
        <p:spPr>
          <a:xfrm>
            <a:off x="8513233" y="5066453"/>
            <a:ext cx="662940"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TensorRT</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97" name="圆角矩形 96"/>
          <p:cNvSpPr/>
          <p:nvPr/>
        </p:nvSpPr>
        <p:spPr>
          <a:xfrm>
            <a:off x="7336367" y="5490541"/>
            <a:ext cx="620607" cy="418232"/>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CPU/GPU</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98" name="圆角矩形 97"/>
          <p:cNvSpPr/>
          <p:nvPr/>
        </p:nvSpPr>
        <p:spPr>
          <a:xfrm>
            <a:off x="7953587" y="5490541"/>
            <a:ext cx="562187"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CPU</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99" name="圆角矩形 98"/>
          <p:cNvSpPr/>
          <p:nvPr/>
        </p:nvSpPr>
        <p:spPr>
          <a:xfrm>
            <a:off x="8512387" y="5490541"/>
            <a:ext cx="662940"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GPU</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100" name="圆角矩形 99"/>
          <p:cNvSpPr/>
          <p:nvPr/>
        </p:nvSpPr>
        <p:spPr>
          <a:xfrm>
            <a:off x="9173633" y="5066453"/>
            <a:ext cx="679873"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MagicMind</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102" name="圆角矩形 101"/>
          <p:cNvSpPr/>
          <p:nvPr/>
        </p:nvSpPr>
        <p:spPr>
          <a:xfrm>
            <a:off x="9171940" y="5490541"/>
            <a:ext cx="682413"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kern="0" noProof="0" dirty="0">
                <a:ln>
                  <a:noFill/>
                </a:ln>
                <a:solidFill>
                  <a:schemeClr val="tx1">
                    <a:lumMod val="75000"/>
                    <a:lumOff val="25000"/>
                  </a:schemeClr>
                </a:solidFill>
                <a:effectLst/>
                <a:uLnTx/>
                <a:uFillTx/>
                <a:latin typeface="Calibri" panose="020F0502020204030204"/>
                <a:ea typeface="微软雅黑" charset="-122"/>
                <a:sym typeface="微软雅黑" charset="-122"/>
              </a:rPr>
              <a:t>MLU</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sym typeface="微软雅黑" charset="-122"/>
            </a:endParaRPr>
          </a:p>
        </p:txBody>
      </p:sp>
      <p:sp>
        <p:nvSpPr>
          <p:cNvPr id="103" name="圆角矩形 102"/>
          <p:cNvSpPr/>
          <p:nvPr/>
        </p:nvSpPr>
        <p:spPr>
          <a:xfrm>
            <a:off x="9850967" y="5066453"/>
            <a:ext cx="679873" cy="47582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kern="0" noProof="0" dirty="0">
                <a:ln>
                  <a:noFill/>
                </a:ln>
                <a:solidFill>
                  <a:schemeClr val="tx1">
                    <a:lumMod val="75000"/>
                    <a:lumOff val="25000"/>
                  </a:schemeClr>
                </a:solidFill>
                <a:effectLst/>
                <a:uLnTx/>
                <a:uFillTx/>
                <a:latin typeface="Calibri" panose="020F0502020204030204"/>
                <a:ea typeface="微软雅黑" charset="-122"/>
                <a:sym typeface="+mn-ea"/>
              </a:rPr>
              <a:t>TopInference</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104" name="圆角矩形 103"/>
          <p:cNvSpPr/>
          <p:nvPr/>
        </p:nvSpPr>
        <p:spPr>
          <a:xfrm>
            <a:off x="9850967" y="5490541"/>
            <a:ext cx="682413" cy="41823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sym typeface="微软雅黑" charset="-122"/>
              </a:rPr>
              <a:t>EnFlame i20</a:t>
            </a:r>
            <a:endParaRPr kumimoji="1" lang="en-US" sz="1065"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sym typeface="微软雅黑" charset="-122"/>
            </a:endParaRPr>
          </a:p>
        </p:txBody>
      </p:sp>
      <p:cxnSp>
        <p:nvCxnSpPr>
          <p:cNvPr id="105" name="直接箭头连接符 104"/>
          <p:cNvCxnSpPr>
            <a:stCxn id="79" idx="2"/>
            <a:endCxn id="19" idx="0"/>
          </p:cNvCxnSpPr>
          <p:nvPr/>
        </p:nvCxnSpPr>
        <p:spPr>
          <a:xfrm flipH="true">
            <a:off x="7916445" y="2746665"/>
            <a:ext cx="1074364" cy="329337"/>
          </a:xfrm>
          <a:prstGeom prst="straightConnector1">
            <a:avLst/>
          </a:prstGeom>
          <a:solidFill>
            <a:srgbClr val="FFDE40"/>
          </a:solidFill>
          <a:ln w="9525" cap="flat" cmpd="sng" algn="ctr">
            <a:solidFill>
              <a:srgbClr val="FFDE40">
                <a:lumMod val="20000"/>
                <a:lumOff val="80000"/>
              </a:srgbClr>
            </a:solidFill>
            <a:prstDash val="solid"/>
            <a:round/>
            <a:headEnd type="none" w="med" len="med"/>
            <a:tailEnd type="arrow" w="med" len="med"/>
          </a:ln>
        </p:spPr>
      </p:cxnSp>
      <p:cxnSp>
        <p:nvCxnSpPr>
          <p:cNvPr id="106" name="直接箭头连接符 105"/>
          <p:cNvCxnSpPr>
            <a:stCxn id="79" idx="2"/>
            <a:endCxn id="20" idx="0"/>
          </p:cNvCxnSpPr>
          <p:nvPr/>
        </p:nvCxnSpPr>
        <p:spPr>
          <a:xfrm>
            <a:off x="8893443" y="2746665"/>
            <a:ext cx="1154795" cy="329337"/>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cxnSp>
        <p:nvCxnSpPr>
          <p:cNvPr id="107" name="直接箭头连接符 106"/>
          <p:cNvCxnSpPr>
            <a:stCxn id="19" idx="2"/>
            <a:endCxn id="48" idx="0"/>
          </p:cNvCxnSpPr>
          <p:nvPr/>
        </p:nvCxnSpPr>
        <p:spPr>
          <a:xfrm>
            <a:off x="7916445" y="3605977"/>
            <a:ext cx="2125980" cy="250613"/>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cxnSp>
        <p:nvCxnSpPr>
          <p:cNvPr id="126" name="直接箭头连接符 125"/>
          <p:cNvCxnSpPr>
            <a:stCxn id="20" idx="2"/>
            <a:endCxn id="48" idx="0"/>
          </p:cNvCxnSpPr>
          <p:nvPr/>
        </p:nvCxnSpPr>
        <p:spPr>
          <a:xfrm flipH="true">
            <a:off x="10042311" y="3605977"/>
            <a:ext cx="5927" cy="250613"/>
          </a:xfrm>
          <a:prstGeom prst="straightConnector1">
            <a:avLst/>
          </a:prstGeom>
          <a:solidFill>
            <a:srgbClr val="FFDE40"/>
          </a:solidFill>
          <a:ln w="9525" cap="flat" cmpd="sng" algn="ctr">
            <a:solidFill>
              <a:srgbClr val="FFDE40">
                <a:lumMod val="40000"/>
                <a:lumOff val="60000"/>
              </a:srgbClr>
            </a:solidFill>
            <a:prstDash val="solid"/>
            <a:round/>
            <a:headEnd type="none" w="med" len="med"/>
            <a:tailEnd type="arrow" w="med" len="med"/>
          </a:ln>
        </p:spPr>
      </p:cxnSp>
      <p:sp>
        <p:nvSpPr>
          <p:cNvPr id="127" name="同心圆 126"/>
          <p:cNvSpPr/>
          <p:nvPr/>
        </p:nvSpPr>
        <p:spPr>
          <a:xfrm>
            <a:off x="8892972" y="4069120"/>
            <a:ext cx="385031" cy="345861"/>
          </a:xfrm>
          <a:prstGeom prst="donut">
            <a:avLst/>
          </a:prstGeom>
          <a:solidFill>
            <a:srgbClr val="04A7FA"/>
          </a:solidFill>
          <a:ln w="25400" cap="flat" cmpd="sng" algn="ctr">
            <a:noFill/>
            <a:prstDash val="solid"/>
          </a:ln>
          <a:effectLst/>
        </p:spPr>
        <p:txBody>
          <a:bodyPr rtlCol="0" anchor="ctr"/>
          <a:p>
            <a:pPr algn="ctr"/>
            <a:endParaRPr lang="zh-CN" altLang="en-US" sz="135">
              <a:solidFill>
                <a:schemeClr val="tx1">
                  <a:lumMod val="75000"/>
                  <a:lumOff val="25000"/>
                </a:schemeClr>
              </a:solidFill>
            </a:endParaRPr>
          </a:p>
        </p:txBody>
      </p:sp>
      <p:cxnSp>
        <p:nvCxnSpPr>
          <p:cNvPr id="128" name="曲线连接符 127"/>
          <p:cNvCxnSpPr>
            <a:stCxn id="21" idx="3"/>
            <a:endCxn id="127" idx="2"/>
          </p:cNvCxnSpPr>
          <p:nvPr/>
        </p:nvCxnSpPr>
        <p:spPr>
          <a:xfrm>
            <a:off x="8480213" y="4093633"/>
            <a:ext cx="413173" cy="148167"/>
          </a:xfrm>
          <a:prstGeom prst="curvedConnector3">
            <a:avLst>
              <a:gd name="adj1" fmla="val 50000"/>
            </a:avLst>
          </a:prstGeom>
          <a:solidFill>
            <a:srgbClr val="FFDE40"/>
          </a:solidFill>
          <a:ln w="9525" cap="flat" cmpd="sng" algn="ctr">
            <a:solidFill>
              <a:srgbClr val="61CCF0">
                <a:lumMod val="20000"/>
                <a:lumOff val="80000"/>
              </a:srgbClr>
            </a:solidFill>
            <a:prstDash val="solid"/>
            <a:round/>
            <a:headEnd type="none" w="med" len="med"/>
            <a:tailEnd type="arrow" w="med" len="med"/>
          </a:ln>
        </p:spPr>
      </p:cxnSp>
      <p:cxnSp>
        <p:nvCxnSpPr>
          <p:cNvPr id="129" name="曲线连接符 128"/>
          <p:cNvCxnSpPr>
            <a:stCxn id="48" idx="1"/>
            <a:endCxn id="127" idx="6"/>
          </p:cNvCxnSpPr>
          <p:nvPr/>
        </p:nvCxnSpPr>
        <p:spPr>
          <a:xfrm rot="10800000" flipV="true">
            <a:off x="9278620" y="4086013"/>
            <a:ext cx="198967" cy="155787"/>
          </a:xfrm>
          <a:prstGeom prst="curvedConnector3">
            <a:avLst>
              <a:gd name="adj1" fmla="val 49787"/>
            </a:avLst>
          </a:prstGeom>
          <a:solidFill>
            <a:srgbClr val="FFDE40"/>
          </a:solidFill>
          <a:ln w="9525" cap="flat" cmpd="sng" algn="ctr">
            <a:solidFill>
              <a:srgbClr val="EE3D8A">
                <a:lumMod val="40000"/>
                <a:lumOff val="60000"/>
              </a:srgbClr>
            </a:solidFill>
            <a:prstDash val="solid"/>
            <a:round/>
            <a:headEnd type="none" w="med" len="med"/>
            <a:tailEnd type="arrow" w="med" len="med"/>
          </a:ln>
        </p:spPr>
      </p:cxnSp>
      <p:sp>
        <p:nvSpPr>
          <p:cNvPr id="54" name="圆角矩形 53"/>
          <p:cNvSpPr/>
          <p:nvPr/>
        </p:nvSpPr>
        <p:spPr>
          <a:xfrm>
            <a:off x="5024408" y="3142880"/>
            <a:ext cx="1680547" cy="103034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vert="horz" wrap="square" lIns="90004" tIns="45001" rIns="90004" bIns="45001" numCol="1" anchor="t" anchorCtr="false" compatLnSpc="false">
            <a:noAutofit/>
          </a:bodyPr>
          <a:p>
            <a:pPr lvl="0" algn="ctr" defTabSz="914400" eaLnBrk="0" fontAlgn="auto" hangingPunct="0">
              <a:spcBef>
                <a:spcPts val="0"/>
              </a:spcBef>
              <a:spcAft>
                <a:spcPts val="0"/>
              </a:spcAft>
              <a:buClrTx/>
              <a:buSzTx/>
              <a:buFontTx/>
              <a:defRPr/>
            </a:pPr>
            <a:r>
              <a:rPr kumimoji="1" lang="en-US" altLang="zh-CN" sz="1840" kern="0" noProof="0" dirty="0">
                <a:ln>
                  <a:noFill/>
                </a:ln>
                <a:solidFill>
                  <a:schemeClr val="tx1">
                    <a:lumMod val="75000"/>
                    <a:lumOff val="25000"/>
                  </a:schemeClr>
                </a:solidFill>
                <a:effectLst/>
                <a:uLnTx/>
                <a:uFillTx/>
                <a:latin typeface="Calibri" panose="020F0502020204030204"/>
                <a:ea typeface="微软雅黑" charset="-122"/>
                <a:sym typeface="+mn-ea"/>
              </a:rPr>
              <a:t>model 1</a:t>
            </a:r>
            <a:endParaRPr kumimoji="1" lang="en-US" altLang="zh-CN" sz="1840" kern="0" noProof="0" dirty="0">
              <a:ln>
                <a:noFill/>
              </a:ln>
              <a:solidFill>
                <a:schemeClr val="tx1">
                  <a:lumMod val="75000"/>
                  <a:lumOff val="25000"/>
                </a:schemeClr>
              </a:solidFill>
              <a:effectLst/>
              <a:uLnTx/>
              <a:uFillTx/>
              <a:latin typeface="Calibri" panose="020F0502020204030204"/>
              <a:ea typeface="微软雅黑" charset="-122"/>
              <a:sym typeface="+mn-ea"/>
            </a:endParaRPr>
          </a:p>
        </p:txBody>
      </p:sp>
      <p:grpSp>
        <p:nvGrpSpPr>
          <p:cNvPr id="55" name="组合 54"/>
          <p:cNvGrpSpPr/>
          <p:nvPr/>
        </p:nvGrpSpPr>
        <p:grpSpPr>
          <a:xfrm rot="0">
            <a:off x="5195425" y="3605983"/>
            <a:ext cx="408072" cy="583323"/>
            <a:chOff x="1965" y="2780"/>
            <a:chExt cx="482" cy="689"/>
          </a:xfrm>
        </p:grpSpPr>
        <p:sp>
          <p:nvSpPr>
            <p:cNvPr id="56" name="椭圆 55"/>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57" name="文本框 56"/>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V1</a:t>
              </a:r>
              <a:endParaRPr lang="en-US" altLang="zh-CN" sz="1335">
                <a:solidFill>
                  <a:schemeClr val="tx1">
                    <a:lumMod val="75000"/>
                    <a:lumOff val="25000"/>
                  </a:schemeClr>
                </a:solidFill>
              </a:endParaRPr>
            </a:p>
          </p:txBody>
        </p:sp>
      </p:grpSp>
      <p:grpSp>
        <p:nvGrpSpPr>
          <p:cNvPr id="58" name="组合 57"/>
          <p:cNvGrpSpPr/>
          <p:nvPr/>
        </p:nvGrpSpPr>
        <p:grpSpPr>
          <a:xfrm rot="0">
            <a:off x="5691545" y="3605983"/>
            <a:ext cx="408072" cy="583323"/>
            <a:chOff x="1965" y="2780"/>
            <a:chExt cx="482" cy="689"/>
          </a:xfrm>
        </p:grpSpPr>
        <p:sp>
          <p:nvSpPr>
            <p:cNvPr id="101" name="椭圆 100"/>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59" name="文本框 58"/>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V2</a:t>
              </a:r>
              <a:endParaRPr lang="en-US" altLang="zh-CN" sz="1335">
                <a:solidFill>
                  <a:schemeClr val="tx1">
                    <a:lumMod val="75000"/>
                    <a:lumOff val="25000"/>
                  </a:schemeClr>
                </a:solidFill>
              </a:endParaRPr>
            </a:p>
          </p:txBody>
        </p:sp>
      </p:grpSp>
      <p:grpSp>
        <p:nvGrpSpPr>
          <p:cNvPr id="60" name="组合 59"/>
          <p:cNvGrpSpPr/>
          <p:nvPr/>
        </p:nvGrpSpPr>
        <p:grpSpPr>
          <a:xfrm rot="0">
            <a:off x="6184280" y="3605983"/>
            <a:ext cx="408072" cy="583323"/>
            <a:chOff x="1965" y="2780"/>
            <a:chExt cx="482" cy="689"/>
          </a:xfrm>
        </p:grpSpPr>
        <p:sp>
          <p:nvSpPr>
            <p:cNvPr id="61" name="椭圆 60"/>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62" name="文本框 61"/>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V3</a:t>
              </a:r>
              <a:endParaRPr lang="en-US" altLang="zh-CN" sz="1335">
                <a:solidFill>
                  <a:schemeClr val="tx1">
                    <a:lumMod val="75000"/>
                    <a:lumOff val="25000"/>
                  </a:schemeClr>
                </a:solidFill>
              </a:endParaRPr>
            </a:p>
          </p:txBody>
        </p:sp>
      </p:grpSp>
      <p:sp>
        <p:nvSpPr>
          <p:cNvPr id="63" name="圆角矩形 62"/>
          <p:cNvSpPr/>
          <p:nvPr/>
        </p:nvSpPr>
        <p:spPr>
          <a:xfrm>
            <a:off x="5024408" y="4459379"/>
            <a:ext cx="1680547" cy="103034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vert="horz" wrap="square" lIns="90004" tIns="45001" rIns="90004" bIns="45001" numCol="1" anchor="t" anchorCtr="false" compatLnSpc="false">
            <a:noAutofit/>
          </a:bodyPr>
          <a:p>
            <a:pPr lvl="0" algn="ctr" defTabSz="914400" eaLnBrk="0" fontAlgn="auto" hangingPunct="0">
              <a:spcBef>
                <a:spcPts val="0"/>
              </a:spcBef>
              <a:spcAft>
                <a:spcPts val="0"/>
              </a:spcAft>
              <a:buClrTx/>
              <a:buSzTx/>
              <a:buFontTx/>
              <a:defRPr/>
            </a:pPr>
            <a:r>
              <a:rPr kumimoji="1" lang="en-US" altLang="zh-CN" sz="1840" kern="0" noProof="0" dirty="0">
                <a:ln>
                  <a:noFill/>
                </a:ln>
                <a:solidFill>
                  <a:schemeClr val="tx1">
                    <a:lumMod val="75000"/>
                    <a:lumOff val="25000"/>
                  </a:schemeClr>
                </a:solidFill>
                <a:effectLst/>
                <a:uLnTx/>
                <a:uFillTx/>
                <a:latin typeface="Calibri" panose="020F0502020204030204"/>
                <a:ea typeface="微软雅黑" charset="-122"/>
                <a:sym typeface="+mn-ea"/>
              </a:rPr>
              <a:t>model 2</a:t>
            </a:r>
            <a:endParaRPr kumimoji="1" lang="en-US" altLang="zh-CN" sz="1840" kern="0" noProof="0" dirty="0">
              <a:ln>
                <a:noFill/>
              </a:ln>
              <a:solidFill>
                <a:schemeClr val="tx1">
                  <a:lumMod val="75000"/>
                  <a:lumOff val="25000"/>
                </a:schemeClr>
              </a:solidFill>
              <a:effectLst/>
              <a:uLnTx/>
              <a:uFillTx/>
              <a:latin typeface="Calibri" panose="020F0502020204030204"/>
              <a:ea typeface="微软雅黑" charset="-122"/>
              <a:sym typeface="+mn-ea"/>
            </a:endParaRPr>
          </a:p>
        </p:txBody>
      </p:sp>
      <p:grpSp>
        <p:nvGrpSpPr>
          <p:cNvPr id="64" name="组合 63"/>
          <p:cNvGrpSpPr/>
          <p:nvPr/>
        </p:nvGrpSpPr>
        <p:grpSpPr>
          <a:xfrm rot="0">
            <a:off x="5195425" y="4922480"/>
            <a:ext cx="408072" cy="583323"/>
            <a:chOff x="1965" y="2780"/>
            <a:chExt cx="482" cy="689"/>
          </a:xfrm>
        </p:grpSpPr>
        <p:sp>
          <p:nvSpPr>
            <p:cNvPr id="65" name="椭圆 64"/>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68" name="文本框 67"/>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V1</a:t>
              </a:r>
              <a:endParaRPr lang="en-US" altLang="zh-CN" sz="1335">
                <a:solidFill>
                  <a:schemeClr val="tx1">
                    <a:lumMod val="75000"/>
                    <a:lumOff val="25000"/>
                  </a:schemeClr>
                </a:solidFill>
              </a:endParaRPr>
            </a:p>
          </p:txBody>
        </p:sp>
      </p:grpSp>
      <p:grpSp>
        <p:nvGrpSpPr>
          <p:cNvPr id="69" name="组合 68"/>
          <p:cNvGrpSpPr/>
          <p:nvPr/>
        </p:nvGrpSpPr>
        <p:grpSpPr>
          <a:xfrm rot="0">
            <a:off x="5691545" y="4922480"/>
            <a:ext cx="408072" cy="583323"/>
            <a:chOff x="1965" y="2780"/>
            <a:chExt cx="482" cy="689"/>
          </a:xfrm>
        </p:grpSpPr>
        <p:sp>
          <p:nvSpPr>
            <p:cNvPr id="70" name="椭圆 69"/>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71" name="文本框 70"/>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V2</a:t>
              </a:r>
              <a:endParaRPr lang="en-US" altLang="zh-CN" sz="1335">
                <a:solidFill>
                  <a:schemeClr val="tx1">
                    <a:lumMod val="75000"/>
                    <a:lumOff val="25000"/>
                  </a:schemeClr>
                </a:solidFill>
              </a:endParaRPr>
            </a:p>
          </p:txBody>
        </p:sp>
      </p:grpSp>
      <p:grpSp>
        <p:nvGrpSpPr>
          <p:cNvPr id="72" name="组合 71"/>
          <p:cNvGrpSpPr/>
          <p:nvPr/>
        </p:nvGrpSpPr>
        <p:grpSpPr>
          <a:xfrm rot="0">
            <a:off x="6184280" y="4922480"/>
            <a:ext cx="408072" cy="583323"/>
            <a:chOff x="1965" y="2780"/>
            <a:chExt cx="482" cy="689"/>
          </a:xfrm>
        </p:grpSpPr>
        <p:sp>
          <p:nvSpPr>
            <p:cNvPr id="73" name="椭圆 72"/>
            <p:cNvSpPr/>
            <p:nvPr/>
          </p:nvSpPr>
          <p:spPr>
            <a:xfrm>
              <a:off x="1972" y="2780"/>
              <a:ext cx="390" cy="378"/>
            </a:xfrm>
            <a:prstGeom prst="ellipse">
              <a:avLst/>
            </a:prstGeom>
            <a:noFill/>
            <a:ln w="76200" cap="flat" cmpd="sng" algn="ctr">
              <a:solidFill>
                <a:srgbClr val="0089CF"/>
              </a:solidFill>
              <a:prstDash val="solid"/>
              <a:round/>
              <a:headEnd type="none" w="med" len="med"/>
              <a:tailEnd type="none" w="med" len="med"/>
            </a:ln>
          </p:spPr>
          <p:txBody>
            <a:bodyPr vert="horz" wrap="square" lIns="121912" tIns="60956" rIns="121912" bIns="60956"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2400" b="0" i="0" u="none" strike="noStrike" cap="none" normalizeH="0" baseline="0" smtClean="0">
                <a:ln>
                  <a:noFill/>
                </a:ln>
                <a:solidFill>
                  <a:schemeClr val="tx1">
                    <a:lumMod val="75000"/>
                    <a:lumOff val="25000"/>
                  </a:schemeClr>
                </a:solidFill>
                <a:effectLst/>
                <a:latin typeface="Calibri" charset="0"/>
                <a:ea typeface="宋体" pitchFamily="2" charset="-122"/>
                <a:cs typeface="Arial" panose="02080604020202020204" pitchFamily="34" charset="0"/>
              </a:endParaRPr>
            </a:p>
          </p:txBody>
        </p:sp>
        <p:sp>
          <p:nvSpPr>
            <p:cNvPr id="74" name="文本框 73"/>
            <p:cNvSpPr txBox="true"/>
            <p:nvPr/>
          </p:nvSpPr>
          <p:spPr>
            <a:xfrm>
              <a:off x="1965" y="3118"/>
              <a:ext cx="482" cy="351"/>
            </a:xfrm>
            <a:prstGeom prst="rect">
              <a:avLst/>
            </a:prstGeom>
            <a:noFill/>
          </p:spPr>
          <p:txBody>
            <a:bodyPr wrap="none" rtlCol="0">
              <a:spAutoFit/>
            </a:bodyPr>
            <a:p>
              <a:r>
                <a:rPr lang="en-US" altLang="zh-CN" sz="1335">
                  <a:solidFill>
                    <a:schemeClr val="tx1">
                      <a:lumMod val="75000"/>
                      <a:lumOff val="25000"/>
                    </a:schemeClr>
                  </a:solidFill>
                </a:rPr>
                <a:t>V3</a:t>
              </a:r>
              <a:endParaRPr lang="en-US" altLang="zh-CN" sz="1335">
                <a:solidFill>
                  <a:schemeClr val="tx1">
                    <a:lumMod val="75000"/>
                    <a:lumOff val="25000"/>
                  </a:schemeClr>
                </a:solidFill>
              </a:endParaRPr>
            </a:p>
          </p:txBody>
        </p:sp>
      </p:grpSp>
      <p:grpSp>
        <p:nvGrpSpPr>
          <p:cNvPr id="8" name="组合 7"/>
          <p:cNvGrpSpPr/>
          <p:nvPr/>
        </p:nvGrpSpPr>
        <p:grpSpPr>
          <a:xfrm>
            <a:off x="621453" y="2708487"/>
            <a:ext cx="1193800" cy="2696633"/>
            <a:chOff x="1841" y="1510"/>
            <a:chExt cx="1122" cy="2724"/>
          </a:xfrm>
        </p:grpSpPr>
        <p:sp>
          <p:nvSpPr>
            <p:cNvPr id="4" name="圆角矩形 3"/>
            <p:cNvSpPr/>
            <p:nvPr/>
          </p:nvSpPr>
          <p:spPr>
            <a:xfrm>
              <a:off x="1843" y="1510"/>
              <a:ext cx="1120" cy="2724"/>
            </a:xfrm>
            <a:prstGeom prst="roundRect">
              <a:avLst>
                <a:gd name="adj" fmla="val 12815"/>
              </a:avLst>
            </a:prstGeom>
            <a:solidFill>
              <a:srgbClr val="EBF7FF"/>
            </a:solidFill>
            <a:ln w="12700">
              <a:solidFill>
                <a:srgbClr val="50B4FF"/>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22" tIns="45710" rIns="91422" bIns="45710"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600" b="1" i="0" u="none" strike="noStrike" cap="none" normalizeH="0" baseline="0" smtClean="0">
                <a:ln>
                  <a:noFill/>
                </a:ln>
                <a:solidFill>
                  <a:schemeClr val="tx1"/>
                </a:solidFill>
                <a:effectLst/>
                <a:latin typeface="微软雅黑" charset="-122"/>
                <a:ea typeface="微软雅黑" charset="-122"/>
                <a:cs typeface="微软雅黑" charset="-122"/>
              </a:endParaRPr>
            </a:p>
          </p:txBody>
        </p:sp>
        <p:pic>
          <p:nvPicPr>
            <p:cNvPr id="87" name="图片 86"/>
            <p:cNvPicPr>
              <a:picLocks noChangeAspect="true"/>
            </p:cNvPicPr>
            <p:nvPr/>
          </p:nvPicPr>
          <p:blipFill>
            <a:blip r:embed="rId2">
              <a:clrChange>
                <a:clrFrom>
                  <a:srgbClr val="FFFFFF">
                    <a:alpha val="100000"/>
                  </a:srgbClr>
                </a:clrFrom>
                <a:clrTo>
                  <a:srgbClr val="FFFFFF">
                    <a:alpha val="100000"/>
                    <a:alpha val="0"/>
                  </a:srgbClr>
                </a:clrTo>
              </a:clrChange>
            </a:blip>
            <a:stretch>
              <a:fillRect/>
            </a:stretch>
          </p:blipFill>
          <p:spPr>
            <a:xfrm>
              <a:off x="1843" y="2232"/>
              <a:ext cx="985" cy="483"/>
            </a:xfrm>
            <a:prstGeom prst="rect">
              <a:avLst/>
            </a:prstGeom>
          </p:spPr>
        </p:pic>
        <p:pic>
          <p:nvPicPr>
            <p:cNvPr id="88" name="图片 87"/>
            <p:cNvPicPr>
              <a:picLocks noChangeAspect="true"/>
            </p:cNvPicPr>
            <p:nvPr/>
          </p:nvPicPr>
          <p:blipFill>
            <a:blip r:embed="rId3">
              <a:clrChange>
                <a:clrFrom>
                  <a:srgbClr val="FFFFFF">
                    <a:alpha val="100000"/>
                  </a:srgbClr>
                </a:clrFrom>
                <a:clrTo>
                  <a:srgbClr val="FFFFFF">
                    <a:alpha val="100000"/>
                    <a:alpha val="0"/>
                  </a:srgbClr>
                </a:clrTo>
              </a:clrChange>
            </a:blip>
            <a:srcRect l="16288" t="18549" r="16324" b="13375"/>
            <a:stretch>
              <a:fillRect/>
            </a:stretch>
          </p:blipFill>
          <p:spPr>
            <a:xfrm>
              <a:off x="1843" y="1531"/>
              <a:ext cx="1121" cy="580"/>
            </a:xfrm>
            <a:prstGeom prst="rect">
              <a:avLst/>
            </a:prstGeom>
          </p:spPr>
        </p:pic>
        <p:pic>
          <p:nvPicPr>
            <p:cNvPr id="5" name="图片 4"/>
            <p:cNvPicPr>
              <a:picLocks noChangeAspect="true"/>
            </p:cNvPicPr>
            <p:nvPr/>
          </p:nvPicPr>
          <p:blipFill>
            <a:blip r:embed="rId4">
              <a:clrChange>
                <a:clrFrom>
                  <a:srgbClr val="FFFEFF">
                    <a:alpha val="100000"/>
                  </a:srgbClr>
                </a:clrFrom>
                <a:clrTo>
                  <a:srgbClr val="FFFEFF">
                    <a:alpha val="100000"/>
                    <a:alpha val="0"/>
                  </a:srgbClr>
                </a:clrTo>
              </a:clrChange>
            </a:blip>
            <a:srcRect l="27704" t="22071" r="32393" b="14793"/>
            <a:stretch>
              <a:fillRect/>
            </a:stretch>
          </p:blipFill>
          <p:spPr>
            <a:xfrm>
              <a:off x="1874" y="2933"/>
              <a:ext cx="954" cy="292"/>
            </a:xfrm>
            <a:prstGeom prst="rect">
              <a:avLst/>
            </a:prstGeom>
            <a:noFill/>
          </p:spPr>
        </p:pic>
        <p:pic>
          <p:nvPicPr>
            <p:cNvPr id="36" name="图片 35"/>
            <p:cNvPicPr>
              <a:picLocks noChangeAspect="true"/>
            </p:cNvPicPr>
            <p:nvPr/>
          </p:nvPicPr>
          <p:blipFill>
            <a:blip r:embed="rId5">
              <a:clrChange>
                <a:clrFrom>
                  <a:srgbClr val="FFFFFF">
                    <a:alpha val="100000"/>
                  </a:srgbClr>
                </a:clrFrom>
                <a:clrTo>
                  <a:srgbClr val="FFFFFF">
                    <a:alpha val="100000"/>
                    <a:alpha val="0"/>
                  </a:srgbClr>
                </a:clrTo>
              </a:clrChange>
            </a:blip>
            <a:stretch>
              <a:fillRect/>
            </a:stretch>
          </p:blipFill>
          <p:spPr>
            <a:xfrm>
              <a:off x="1841" y="3501"/>
              <a:ext cx="987" cy="494"/>
            </a:xfrm>
            <a:prstGeom prst="rect">
              <a:avLst/>
            </a:prstGeom>
          </p:spPr>
        </p:pic>
      </p:grpSp>
      <p:sp>
        <p:nvSpPr>
          <p:cNvPr id="9" name="圆角矩形 8"/>
          <p:cNvSpPr>
            <a:spLocks noChangeAspect="true"/>
          </p:cNvSpPr>
          <p:nvPr/>
        </p:nvSpPr>
        <p:spPr>
          <a:xfrm>
            <a:off x="2433320" y="2188633"/>
            <a:ext cx="82634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r>
              <a:rPr lang="en-US" altLang="zh-CN" sz="2360">
                <a:solidFill>
                  <a:schemeClr val="bg1"/>
                </a:solidFill>
                <a:sym typeface="+mn-ea"/>
              </a:rPr>
              <a:t>Model Optimizer</a:t>
            </a:r>
            <a:endParaRPr lang="en-US" altLang="zh-CN" sz="2360">
              <a:solidFill>
                <a:schemeClr val="bg1"/>
              </a:solidFill>
              <a:sym typeface="+mn-ea"/>
            </a:endParaRPr>
          </a:p>
        </p:txBody>
      </p:sp>
      <p:sp>
        <p:nvSpPr>
          <p:cNvPr id="10" name="圆角矩形 9"/>
          <p:cNvSpPr>
            <a:spLocks noChangeAspect="true"/>
          </p:cNvSpPr>
          <p:nvPr/>
        </p:nvSpPr>
        <p:spPr>
          <a:xfrm>
            <a:off x="3687233" y="2191173"/>
            <a:ext cx="826347" cy="3737187"/>
          </a:xfrm>
          <a:prstGeom prst="roundRect">
            <a:avLst>
              <a:gd name="adj" fmla="val 9140"/>
            </a:avLst>
          </a:prstGeom>
          <a:gradFill>
            <a:gsLst>
              <a:gs pos="0">
                <a:schemeClr val="accent5">
                  <a:lumMod val="75000"/>
                </a:schemeClr>
              </a:gs>
              <a:gs pos="100000">
                <a:schemeClr val="accent1">
                  <a:lumMod val="40000"/>
                  <a:lumOff val="60000"/>
                </a:schemeClr>
              </a:gs>
            </a:gsLst>
            <a:lin ang="5400000" scaled="false"/>
          </a:gradFill>
          <a:ln w="3175" cap="flat" cmpd="sng" algn="ctr">
            <a:solidFill>
              <a:srgbClr val="00B0F0"/>
            </a:solidFill>
            <a:prstDash val="solid"/>
          </a:ln>
          <a:effectLst/>
        </p:spPr>
        <p:txBody>
          <a:bodyPr vert="eaVert" lIns="90004" tIns="45001" rIns="90004" bIns="45001" anchor="ctr">
            <a:noAutofit/>
          </a:bodyPr>
          <a:p>
            <a:pPr lvl="0" algn="ctr">
              <a:buClrTx/>
              <a:buSzTx/>
              <a:buFontTx/>
            </a:pPr>
            <a:r>
              <a:rPr lang="en-US" altLang="zh-CN" sz="2360">
                <a:solidFill>
                  <a:schemeClr val="bg1"/>
                </a:solidFill>
                <a:sym typeface="+mn-ea"/>
              </a:rPr>
              <a:t>Model Compiler</a:t>
            </a:r>
            <a:endParaRPr lang="en-US" altLang="zh-CN" sz="2360">
              <a:solidFill>
                <a:schemeClr val="bg1"/>
              </a:solidFill>
              <a:sym typeface="+mn-ea"/>
            </a:endParaRPr>
          </a:p>
        </p:txBody>
      </p:sp>
      <p:cxnSp>
        <p:nvCxnSpPr>
          <p:cNvPr id="11" name="曲线连接符 10"/>
          <p:cNvCxnSpPr>
            <a:stCxn id="4" idx="3"/>
            <a:endCxn id="9" idx="1"/>
          </p:cNvCxnSpPr>
          <p:nvPr/>
        </p:nvCxnSpPr>
        <p:spPr>
          <a:xfrm>
            <a:off x="1815253" y="4066540"/>
            <a:ext cx="618067" cy="4233"/>
          </a:xfrm>
          <a:prstGeom prst="curvedConnector2">
            <a:avLst/>
          </a:prstGeom>
          <a:noFill/>
          <a:ln w="19050" cap="flat" cmpd="sng" algn="ctr">
            <a:solidFill>
              <a:srgbClr val="04A7FA"/>
            </a:solidFill>
            <a:prstDash val="solid"/>
            <a:tailEnd type="arrow"/>
          </a:ln>
          <a:effectLst/>
        </p:spPr>
      </p:cxnSp>
      <p:cxnSp>
        <p:nvCxnSpPr>
          <p:cNvPr id="13" name="曲线连接符 12"/>
          <p:cNvCxnSpPr>
            <a:stCxn id="9" idx="3"/>
            <a:endCxn id="10" idx="1"/>
          </p:cNvCxnSpPr>
          <p:nvPr/>
        </p:nvCxnSpPr>
        <p:spPr>
          <a:xfrm>
            <a:off x="3259667" y="4066540"/>
            <a:ext cx="427567" cy="2540"/>
          </a:xfrm>
          <a:prstGeom prst="curvedConnector3">
            <a:avLst>
              <a:gd name="adj1" fmla="val 50099"/>
            </a:avLst>
          </a:prstGeom>
          <a:noFill/>
          <a:ln w="19050" cap="flat" cmpd="sng" algn="ctr">
            <a:solidFill>
              <a:srgbClr val="04A7FA"/>
            </a:solidFill>
            <a:prstDash val="solid"/>
            <a:tailEnd type="arrow"/>
          </a:ln>
          <a:effectLst/>
        </p:spPr>
      </p:cxnSp>
      <p:cxnSp>
        <p:nvCxnSpPr>
          <p:cNvPr id="14" name="曲线连接符 13"/>
          <p:cNvCxnSpPr>
            <a:stCxn id="10" idx="3"/>
            <a:endCxn id="7" idx="1"/>
          </p:cNvCxnSpPr>
          <p:nvPr/>
        </p:nvCxnSpPr>
        <p:spPr>
          <a:xfrm>
            <a:off x="4513580" y="4069080"/>
            <a:ext cx="408940" cy="4233"/>
          </a:xfrm>
          <a:prstGeom prst="curvedConnector2">
            <a:avLst/>
          </a:prstGeom>
          <a:noFill/>
          <a:ln w="19050" cap="flat" cmpd="sng" algn="ctr">
            <a:solidFill>
              <a:srgbClr val="04A7FA"/>
            </a:solidFill>
            <a:prstDash val="solid"/>
            <a:tailEnd type="arrow"/>
          </a:ln>
          <a:effectLst/>
        </p:spPr>
      </p:cxnSp>
      <p:sp>
        <p:nvSpPr>
          <p:cNvPr id="15" name="圆角矩形 14"/>
          <p:cNvSpPr/>
          <p:nvPr/>
        </p:nvSpPr>
        <p:spPr>
          <a:xfrm>
            <a:off x="7225453" y="1522307"/>
            <a:ext cx="1467273" cy="49953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Python Client</a:t>
            </a:r>
            <a:endPar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sp>
        <p:nvSpPr>
          <p:cNvPr id="16" name="圆角矩形 15"/>
          <p:cNvSpPr/>
          <p:nvPr/>
        </p:nvSpPr>
        <p:spPr>
          <a:xfrm>
            <a:off x="9308253" y="1531620"/>
            <a:ext cx="1451187" cy="49953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rPr>
              <a:t>C++ Client</a:t>
            </a:r>
            <a:endParaRPr kumimoji="1" lang="en-US" sz="1840" b="0" i="0" u="none" strike="noStrike" kern="0" cap="none" spc="0" normalizeH="0" baseline="0" noProof="0" dirty="0">
              <a:ln>
                <a:noFill/>
              </a:ln>
              <a:solidFill>
                <a:schemeClr val="tx1">
                  <a:lumMod val="75000"/>
                  <a:lumOff val="25000"/>
                </a:schemeClr>
              </a:solidFill>
              <a:effectLst/>
              <a:uLnTx/>
              <a:uFillTx/>
              <a:latin typeface="Calibri" panose="020F0502020204030204"/>
              <a:ea typeface="微软雅黑" charset="-122"/>
            </a:endParaRPr>
          </a:p>
        </p:txBody>
      </p:sp>
      <p:cxnSp>
        <p:nvCxnSpPr>
          <p:cNvPr id="17" name="曲线连接符 16"/>
          <p:cNvCxnSpPr>
            <a:stCxn id="15" idx="2"/>
            <a:endCxn id="66" idx="0"/>
          </p:cNvCxnSpPr>
          <p:nvPr/>
        </p:nvCxnSpPr>
        <p:spPr>
          <a:xfrm rot="5400000" flipV="true">
            <a:off x="8349827" y="1631527"/>
            <a:ext cx="252307" cy="1032933"/>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w="med" len="med"/>
          </a:ln>
        </p:spPr>
      </p:cxnSp>
      <p:cxnSp>
        <p:nvCxnSpPr>
          <p:cNvPr id="22" name="曲线连接符 21"/>
          <p:cNvCxnSpPr>
            <a:stCxn id="16" idx="2"/>
            <a:endCxn id="66" idx="0"/>
          </p:cNvCxnSpPr>
          <p:nvPr/>
        </p:nvCxnSpPr>
        <p:spPr>
          <a:xfrm rot="5400000">
            <a:off x="9391651" y="1631951"/>
            <a:ext cx="242993" cy="1041400"/>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w="med" len="med"/>
          </a:ln>
        </p:spPr>
      </p:cxnSp>
      <p:sp>
        <p:nvSpPr>
          <p:cNvPr id="37" name="矩形标注 36"/>
          <p:cNvSpPr/>
          <p:nvPr/>
        </p:nvSpPr>
        <p:spPr>
          <a:xfrm>
            <a:off x="8105987" y="769620"/>
            <a:ext cx="2490047" cy="469900"/>
          </a:xfrm>
          <a:prstGeom prst="wedgeRectCallout">
            <a:avLst>
              <a:gd name="adj1" fmla="val -18888"/>
              <a:gd name="adj2" fmla="val 95585"/>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r>
              <a:rPr kumimoji="1" lang="zh-CN" altLang="en-US" sz="1865" kern="0" noProof="0" dirty="0" smtClean="0">
                <a:ln>
                  <a:noFill/>
                </a:ln>
                <a:effectLst/>
                <a:uLnTx/>
                <a:uFillTx/>
                <a:latin typeface="微软雅黑" charset="-122"/>
                <a:ea typeface="微软雅黑" charset="-122"/>
                <a:cs typeface="微软雅黑" charset="-122"/>
                <a:sym typeface="+mn-ea"/>
              </a:rPr>
              <a:t>支持多语言客户端</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38" name="矩形标注 37"/>
          <p:cNvSpPr/>
          <p:nvPr/>
        </p:nvSpPr>
        <p:spPr>
          <a:xfrm>
            <a:off x="4596553" y="1239520"/>
            <a:ext cx="2490047" cy="669713"/>
          </a:xfrm>
          <a:prstGeom prst="wedgeRectCallout">
            <a:avLst>
              <a:gd name="adj1" fmla="val 56426"/>
              <a:gd name="adj2" fmla="val 110682"/>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r>
              <a:rPr kumimoji="1" lang="zh-CN" altLang="en-US" sz="1865" kern="0" noProof="0" dirty="0" smtClean="0">
                <a:ln>
                  <a:noFill/>
                </a:ln>
                <a:effectLst/>
                <a:uLnTx/>
                <a:uFillTx/>
                <a:latin typeface="微软雅黑" charset="-122"/>
                <a:ea typeface="微软雅黑" charset="-122"/>
                <a:cs typeface="微软雅黑" charset="-122"/>
                <a:sym typeface="+mn-ea"/>
              </a:rPr>
              <a:t>支持统一的网络服务接口，多种协议支持</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39" name="矩形标注 38"/>
          <p:cNvSpPr/>
          <p:nvPr/>
        </p:nvSpPr>
        <p:spPr>
          <a:xfrm>
            <a:off x="217593" y="1645073"/>
            <a:ext cx="2215727" cy="386080"/>
          </a:xfrm>
          <a:prstGeom prst="wedgeRectCallout">
            <a:avLst>
              <a:gd name="adj1" fmla="val -4948"/>
              <a:gd name="adj2" fmla="val 197587"/>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支持主流训练框架</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0" name="矩形标注 39"/>
          <p:cNvSpPr/>
          <p:nvPr/>
        </p:nvSpPr>
        <p:spPr>
          <a:xfrm>
            <a:off x="2585720" y="1267460"/>
            <a:ext cx="1561465" cy="642620"/>
          </a:xfrm>
          <a:prstGeom prst="wedgeRectCallout">
            <a:avLst>
              <a:gd name="adj1" fmla="val -26030"/>
              <a:gd name="adj2" fmla="val 110475"/>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高性能模型优化器</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1" name="矩形标注 40"/>
          <p:cNvSpPr/>
          <p:nvPr/>
        </p:nvSpPr>
        <p:spPr>
          <a:xfrm>
            <a:off x="7508240" y="6349153"/>
            <a:ext cx="3250353" cy="436033"/>
          </a:xfrm>
          <a:prstGeom prst="wedgeRectCallout">
            <a:avLst>
              <a:gd name="adj1" fmla="val 13584"/>
              <a:gd name="adj2" fmla="val -135825"/>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支持多种硬件，多种运行时</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2" name="矩形标注 41"/>
          <p:cNvSpPr/>
          <p:nvPr/>
        </p:nvSpPr>
        <p:spPr>
          <a:xfrm rot="5400000">
            <a:off x="10053320" y="4062307"/>
            <a:ext cx="2713567" cy="436033"/>
          </a:xfrm>
          <a:prstGeom prst="wedgeRectCallout">
            <a:avLst>
              <a:gd name="adj1" fmla="val -8035"/>
              <a:gd name="adj2" fmla="val 175631"/>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kern="0" noProof="0" dirty="0" smtClean="0">
                <a:ln>
                  <a:noFill/>
                </a:ln>
                <a:effectLst/>
                <a:uLnTx/>
                <a:uFillTx/>
                <a:latin typeface="微软雅黑" charset="-122"/>
                <a:ea typeface="微软雅黑" charset="-122"/>
                <a:cs typeface="微软雅黑" charset="-122"/>
                <a:sym typeface="+mn-ea"/>
              </a:rPr>
              <a:t>支持多模型调度，编排</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3" name="矩形标注 42"/>
          <p:cNvSpPr/>
          <p:nvPr/>
        </p:nvSpPr>
        <p:spPr>
          <a:xfrm>
            <a:off x="1670473" y="6037580"/>
            <a:ext cx="2948093" cy="747607"/>
          </a:xfrm>
          <a:prstGeom prst="wedgeRectCallout">
            <a:avLst>
              <a:gd name="adj1" fmla="val 26094"/>
              <a:gd name="adj2" fmla="val -94733"/>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统一接口，端到端完成训练模型到推理模型的编译</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44" name="矩形标注 43"/>
          <p:cNvSpPr/>
          <p:nvPr/>
        </p:nvSpPr>
        <p:spPr>
          <a:xfrm>
            <a:off x="4922520" y="6036733"/>
            <a:ext cx="1900767" cy="650240"/>
          </a:xfrm>
          <a:prstGeom prst="wedgeRectCallout">
            <a:avLst>
              <a:gd name="adj1" fmla="val 18253"/>
              <a:gd name="adj2" fmla="val -107757"/>
            </a:avLst>
          </a:prstGeom>
          <a:solidFill>
            <a:schemeClr val="accent2">
              <a:lumMod val="20000"/>
              <a:lumOff val="80000"/>
            </a:schemeClr>
          </a:solidFill>
          <a:ln w="9525" cap="flat" cmpd="sng" algn="ctr">
            <a:solidFill>
              <a:schemeClr val="tx1"/>
            </a:solidFill>
            <a:prstDash val="solid"/>
            <a:round/>
            <a:headEnd type="none" w="med" len="med"/>
            <a:tailEnd type="none" w="med" len="med"/>
          </a:ln>
        </p:spPr>
        <p:txBody>
          <a:bodyPr vert="horz" wrap="square" lIns="121920" tIns="60960" rIns="121920" bIns="60960" numCol="1" anchor="t" anchorCtr="false" compatLnSpc="true"/>
          <a:p>
            <a:pPr eaLnBrk="1" hangingPunct="1"/>
            <a:r>
              <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rPr>
              <a:t>模型版本管理，高可用</a:t>
            </a:r>
            <a:endParaRPr kumimoji="1" lang="zh-CN" altLang="en-US" sz="1865" b="0" i="0" u="none" strike="noStrike" kern="0" cap="none" normalizeH="0" baseline="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端到端工具链</a:t>
            </a:r>
            <a:endPar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a:t>
            </a:r>
            <a:endPar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5" name="圆角矩形 4"/>
          <p:cNvSpPr/>
          <p:nvPr/>
        </p:nvSpPr>
        <p:spPr bwMode="auto">
          <a:xfrm>
            <a:off x="6185535" y="1384935"/>
            <a:ext cx="5420995" cy="4516755"/>
          </a:xfrm>
          <a:prstGeom prst="round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lvl="0" algn="ctr" defTabSz="913765">
              <a:buClrTx/>
              <a:buSzTx/>
              <a:buFont typeface="Arial" panose="02080604020202020204" pitchFamily="34" charset="0"/>
            </a:pPr>
            <a:endParaRPr lang="zh-CN" altLang="en-US" sz="2665" kern="0">
              <a:solidFill>
                <a:srgbClr val="000000"/>
              </a:solidFill>
              <a:latin typeface="微软雅黑" charset="-122"/>
              <a:ea typeface="微软雅黑" charset="-122"/>
              <a:sym typeface="等线" charset="0"/>
            </a:endParaRPr>
          </a:p>
        </p:txBody>
      </p:sp>
      <p:sp>
        <p:nvSpPr>
          <p:cNvPr id="2" name="矩形 44"/>
          <p:cNvSpPr>
            <a:spLocks noChangeArrowheads="true"/>
          </p:cNvSpPr>
          <p:nvPr/>
        </p:nvSpPr>
        <p:spPr bwMode="auto">
          <a:xfrm>
            <a:off x="6276340" y="1499870"/>
            <a:ext cx="5205095" cy="422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3750" rIns="67500" bIns="33750">
            <a:spAutoFit/>
          </a:bodyPr>
          <a:lstStyle>
            <a:lvl1pPr eaLnBrk="0" hangingPunct="0">
              <a:defRPr>
                <a:solidFill>
                  <a:sysClr val="windowText" lastClr="000000"/>
                </a:solidFill>
                <a:latin typeface="Arial" panose="02080604020202020204" pitchFamily="34" charset="0"/>
                <a:ea typeface="宋体" pitchFamily="2" charset="-122"/>
              </a:defRPr>
            </a:lvl1pPr>
            <a:lvl2pPr marL="742950" indent="-285750" eaLnBrk="0" hangingPunct="0">
              <a:defRPr>
                <a:solidFill>
                  <a:sysClr val="windowText" lastClr="000000"/>
                </a:solidFill>
                <a:latin typeface="Arial" panose="02080604020202020204" pitchFamily="34" charset="0"/>
                <a:ea typeface="宋体" pitchFamily="2" charset="-122"/>
              </a:defRPr>
            </a:lvl2pPr>
            <a:lvl3pPr marL="1143000" indent="-228600" eaLnBrk="0" hangingPunct="0">
              <a:defRPr>
                <a:solidFill>
                  <a:sysClr val="windowText" lastClr="000000"/>
                </a:solidFill>
                <a:latin typeface="Arial" panose="02080604020202020204" pitchFamily="34" charset="0"/>
                <a:ea typeface="宋体" pitchFamily="2" charset="-122"/>
              </a:defRPr>
            </a:lvl3pPr>
            <a:lvl4pPr marL="1600200" indent="-228600" eaLnBrk="0" hangingPunct="0">
              <a:defRPr>
                <a:solidFill>
                  <a:sysClr val="windowText" lastClr="000000"/>
                </a:solidFill>
                <a:latin typeface="Arial" panose="02080604020202020204" pitchFamily="34" charset="0"/>
                <a:ea typeface="宋体" pitchFamily="2" charset="-122"/>
              </a:defRPr>
            </a:lvl4pPr>
            <a:lvl5pPr marL="2057400" indent="-228600" eaLnBrk="0" hangingPunct="0">
              <a:defRPr>
                <a:solidFill>
                  <a:sysClr val="windowText" lastClr="000000"/>
                </a:solidFill>
                <a:latin typeface="Arial" panose="02080604020202020204" pitchFamily="34" charset="0"/>
                <a:ea typeface="宋体" pitchFamily="2" charset="-122"/>
              </a:defRPr>
            </a:lvl5pPr>
            <a:lvl6pPr marL="25146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6pPr>
            <a:lvl7pPr marL="29718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7pPr>
            <a:lvl8pPr marL="34290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8pPr>
            <a:lvl9pPr marL="3886200" indent="-228600" eaLnBrk="0" fontAlgn="base" hangingPunct="0">
              <a:spcBef>
                <a:spcPct val="0"/>
              </a:spcBef>
              <a:spcAft>
                <a:spcPct val="0"/>
              </a:spcAft>
              <a:buFont typeface="Arial" panose="02080604020202020204" pitchFamily="34" charset="0"/>
              <a:defRPr>
                <a:solidFill>
                  <a:sysClr val="windowText" lastClr="000000"/>
                </a:solidFill>
                <a:latin typeface="Arial" panose="02080604020202020204" pitchFamily="34" charset="0"/>
                <a:ea typeface="宋体" pitchFamily="2" charset="-122"/>
              </a:defRPr>
            </a:lvl9pPr>
          </a:lstStyle>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支持多种结构化剪枝方法，并可通过多节点，多GPU进行剪枝；支持自动剪枝，根据网络类型（如ResNet-50 等）和限制条件（如FLOPs，Latency），就能自动决定模型每一层的通道数，得到在限制条件下最优的模型结构</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支持多种蒸馏方法，使用剪枝和多教师蒸馏组合优化，进一步压缩模型，同时提升模型精度，完成图像分类，目标检查等任务精度提升</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a:p>
            <a:pPr marL="285750" marR="0" indent="-285750" algn="l" defTabSz="914400" eaLnBrk="1" fontAlgn="auto" hangingPunct="1">
              <a:lnSpc>
                <a:spcPct val="150000"/>
              </a:lnSpc>
              <a:buClrTx/>
              <a:buSzTx/>
              <a:buFont typeface="Arial" panose="02080604020202020204" pitchFamily="34" charset="0"/>
              <a:buChar char="•"/>
            </a:pP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利用少量校准数据快速实现</a:t>
            </a:r>
            <a:r>
              <a:rPr lang="en-US" altLang="zh-CN" dirty="0" smtClean="0">
                <a:solidFill>
                  <a:srgbClr val="000000">
                    <a:lumMod val="75000"/>
                    <a:lumOff val="25000"/>
                  </a:srgbClr>
                </a:solidFill>
                <a:ea typeface="微软雅黑" charset="-122"/>
                <a:cs typeface="Arial" panose="02080604020202020204" pitchFamily="34" charset="0"/>
                <a:sym typeface="微软雅黑" charset="-122"/>
              </a:rPr>
              <a:t>8-bit PTQ</a:t>
            </a: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量化；支持</a:t>
            </a:r>
            <a:r>
              <a:rPr lang="en-US" altLang="zh-CN" dirty="0" smtClean="0">
                <a:solidFill>
                  <a:srgbClr val="000000">
                    <a:lumMod val="75000"/>
                    <a:lumOff val="25000"/>
                  </a:srgbClr>
                </a:solidFill>
                <a:ea typeface="微软雅黑" charset="-122"/>
                <a:cs typeface="Arial" panose="02080604020202020204" pitchFamily="34" charset="0"/>
                <a:sym typeface="微软雅黑" charset="-122"/>
              </a:rPr>
              <a:t>QAT</a:t>
            </a:r>
            <a:r>
              <a:rPr lang="zh-CN" altLang="en-US" dirty="0" smtClean="0">
                <a:solidFill>
                  <a:srgbClr val="000000">
                    <a:lumMod val="75000"/>
                    <a:lumOff val="25000"/>
                  </a:srgbClr>
                </a:solidFill>
                <a:ea typeface="微软雅黑" charset="-122"/>
                <a:cs typeface="Arial" panose="02080604020202020204" pitchFamily="34" charset="0"/>
                <a:sym typeface="微软雅黑" charset="-122"/>
              </a:rPr>
              <a:t>量化算法，提升量化模型精度</a:t>
            </a:r>
            <a:endParaRPr lang="zh-CN" altLang="en-US" dirty="0" smtClean="0">
              <a:solidFill>
                <a:srgbClr val="000000">
                  <a:lumMod val="75000"/>
                  <a:lumOff val="25000"/>
                </a:srgbClr>
              </a:solidFill>
              <a:ea typeface="微软雅黑" charset="-122"/>
              <a:cs typeface="Arial" panose="02080604020202020204" pitchFamily="34" charset="0"/>
              <a:sym typeface="微软雅黑" charset="-122"/>
            </a:endParaRPr>
          </a:p>
        </p:txBody>
      </p:sp>
      <p:pic>
        <p:nvPicPr>
          <p:cNvPr id="3" name="图片 2" descr="Adlik 系统框图1"/>
          <p:cNvPicPr>
            <a:picLocks noChangeAspect="true"/>
          </p:cNvPicPr>
          <p:nvPr/>
        </p:nvPicPr>
        <p:blipFill>
          <a:blip r:embed="rId2"/>
          <a:srcRect l="14987" r="20653"/>
          <a:stretch>
            <a:fillRect/>
          </a:stretch>
        </p:blipFill>
        <p:spPr>
          <a:xfrm>
            <a:off x="981075" y="1384935"/>
            <a:ext cx="4027805" cy="469519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129" name="圆角矩形 128"/>
          <p:cNvSpPr/>
          <p:nvPr/>
        </p:nvSpPr>
        <p:spPr>
          <a:xfrm>
            <a:off x="472492" y="1340707"/>
            <a:ext cx="2231537" cy="2276405"/>
          </a:xfrm>
          <a:prstGeom prst="roundRect">
            <a:avLst>
              <a:gd name="adj" fmla="val 12815"/>
            </a:avLst>
          </a:prstGeom>
          <a:solidFill>
            <a:schemeClr val="accent1">
              <a:lumMod val="60000"/>
              <a:lumOff val="40000"/>
              <a:alpha val="30000"/>
            </a:schemeClr>
          </a:solidFill>
          <a:ln w="12700">
            <a:solidFill>
              <a:schemeClr val="accent1">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defTabSz="457200" fontAlgn="base">
              <a:buClrTx/>
              <a:buSzTx/>
              <a:buFont typeface="Arial" panose="02080604020202020204" pitchFamily="34" charset="0"/>
            </a:pPr>
            <a:r>
              <a:rPr lang="zh-CN" altLang="en-US" sz="1600" smtClean="0">
                <a:ln>
                  <a:noFill/>
                </a:ln>
                <a:solidFill>
                  <a:schemeClr val="tx1"/>
                </a:solidFill>
                <a:effectLst/>
                <a:latin typeface="微软雅黑" charset="-122"/>
                <a:ea typeface="微软雅黑" charset="-122"/>
                <a:cs typeface="微软雅黑" charset="-122"/>
                <a:sym typeface="+mn-ea"/>
              </a:rPr>
              <a:t>网络结构</a:t>
            </a:r>
            <a:endParaRPr lang="zh-CN" altLang="en-US" sz="1600" smtClean="0">
              <a:ln>
                <a:noFill/>
              </a:ln>
              <a:solidFill>
                <a:schemeClr val="tx1"/>
              </a:solidFill>
              <a:effectLst/>
              <a:latin typeface="微软雅黑" charset="-122"/>
              <a:ea typeface="微软雅黑" charset="-122"/>
              <a:cs typeface="微软雅黑" charset="-122"/>
              <a:sym typeface="+mn-ea"/>
            </a:endParaRPr>
          </a:p>
        </p:txBody>
      </p:sp>
      <p:sp>
        <p:nvSpPr>
          <p:cNvPr id="22" name="圆角矩形 21"/>
          <p:cNvSpPr/>
          <p:nvPr/>
        </p:nvSpPr>
        <p:spPr>
          <a:xfrm>
            <a:off x="3392285" y="1340707"/>
            <a:ext cx="2231537" cy="2276405"/>
          </a:xfrm>
          <a:prstGeom prst="roundRect">
            <a:avLst>
              <a:gd name="adj" fmla="val 12815"/>
            </a:avLst>
          </a:prstGeom>
          <a:solidFill>
            <a:schemeClr val="accent1">
              <a:lumMod val="60000"/>
              <a:lumOff val="40000"/>
              <a:alpha val="30000"/>
            </a:schemeClr>
          </a:solidFill>
          <a:ln w="12700">
            <a:solidFill>
              <a:schemeClr val="accent1">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defTabSz="457200" fontAlgn="base">
              <a:buClrTx/>
              <a:buSzTx/>
              <a:buFont typeface="Arial" panose="02080604020202020204" pitchFamily="34" charset="0"/>
            </a:pPr>
            <a:r>
              <a:rPr lang="zh-CN" altLang="en-US" sz="1600" smtClean="0">
                <a:ln>
                  <a:noFill/>
                </a:ln>
                <a:solidFill>
                  <a:schemeClr val="tx1"/>
                </a:solidFill>
                <a:effectLst/>
                <a:latin typeface="微软雅黑" charset="-122"/>
                <a:ea typeface="微软雅黑" charset="-122"/>
                <a:cs typeface="微软雅黑" charset="-122"/>
                <a:sym typeface="+mn-ea"/>
              </a:rPr>
              <a:t>训练一个supernet</a:t>
            </a:r>
            <a:endParaRPr lang="zh-CN" altLang="en-US" sz="1200" smtClean="0">
              <a:ln>
                <a:noFill/>
              </a:ln>
              <a:solidFill>
                <a:schemeClr val="tx1"/>
              </a:solidFill>
              <a:effectLst/>
              <a:latin typeface="微软雅黑" charset="-122"/>
              <a:ea typeface="微软雅黑" charset="-122"/>
              <a:cs typeface="微软雅黑" charset="-122"/>
              <a:sym typeface="+mn-ea"/>
            </a:endParaRPr>
          </a:p>
          <a:p>
            <a:pPr lvl="0" algn="ctr" defTabSz="457200" fontAlgn="base">
              <a:buClrTx/>
              <a:buSzTx/>
              <a:buFont typeface="Arial" panose="02080604020202020204" pitchFamily="34" charset="0"/>
            </a:pPr>
            <a:endParaRPr lang="zh-CN" altLang="en-US" sz="1200" smtClean="0">
              <a:ln>
                <a:noFill/>
              </a:ln>
              <a:solidFill>
                <a:schemeClr val="tx1"/>
              </a:solidFill>
              <a:effectLst/>
              <a:latin typeface="微软雅黑" charset="-122"/>
              <a:ea typeface="微软雅黑" charset="-122"/>
              <a:cs typeface="微软雅黑" charset="-122"/>
              <a:sym typeface="+mn-ea"/>
            </a:endParaRPr>
          </a:p>
        </p:txBody>
      </p:sp>
      <p:sp>
        <p:nvSpPr>
          <p:cNvPr id="23" name="圆角矩形 22"/>
          <p:cNvSpPr/>
          <p:nvPr/>
        </p:nvSpPr>
        <p:spPr>
          <a:xfrm>
            <a:off x="6272289" y="1340707"/>
            <a:ext cx="2231537" cy="2276405"/>
          </a:xfrm>
          <a:prstGeom prst="roundRect">
            <a:avLst>
              <a:gd name="adj" fmla="val 12815"/>
            </a:avLst>
          </a:prstGeom>
          <a:solidFill>
            <a:schemeClr val="accent1">
              <a:lumMod val="60000"/>
              <a:lumOff val="40000"/>
              <a:alpha val="30000"/>
            </a:schemeClr>
          </a:solidFill>
          <a:ln w="12700">
            <a:solidFill>
              <a:schemeClr val="accent1">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defTabSz="457200" fontAlgn="base">
              <a:buClrTx/>
              <a:buSzTx/>
              <a:buFont typeface="Arial" panose="02080604020202020204" pitchFamily="34" charset="0"/>
            </a:pPr>
            <a:r>
              <a:rPr lang="zh-CN" altLang="en-US" sz="1600" smtClean="0">
                <a:ln>
                  <a:noFill/>
                </a:ln>
                <a:solidFill>
                  <a:schemeClr val="tx1"/>
                </a:solidFill>
                <a:effectLst/>
                <a:latin typeface="微软雅黑" charset="-122"/>
                <a:ea typeface="微软雅黑" charset="-122"/>
                <a:cs typeface="微软雅黑" charset="-122"/>
                <a:sym typeface="+mn-ea"/>
              </a:rPr>
              <a:t>贪婪搜索与评估</a:t>
            </a:r>
            <a:endParaRPr lang="zh-CN" altLang="en-US" sz="1600" smtClean="0">
              <a:ln>
                <a:noFill/>
              </a:ln>
              <a:solidFill>
                <a:schemeClr val="tx1"/>
              </a:solidFill>
              <a:effectLst/>
              <a:latin typeface="微软雅黑" charset="-122"/>
              <a:ea typeface="微软雅黑" charset="-122"/>
              <a:cs typeface="微软雅黑" charset="-122"/>
              <a:sym typeface="+mn-ea"/>
            </a:endParaRPr>
          </a:p>
        </p:txBody>
      </p:sp>
      <p:sp>
        <p:nvSpPr>
          <p:cNvPr id="24" name="圆角矩形 23"/>
          <p:cNvSpPr/>
          <p:nvPr/>
        </p:nvSpPr>
        <p:spPr>
          <a:xfrm>
            <a:off x="9218325" y="1340707"/>
            <a:ext cx="2231537" cy="2276405"/>
          </a:xfrm>
          <a:prstGeom prst="roundRect">
            <a:avLst>
              <a:gd name="adj" fmla="val 12815"/>
            </a:avLst>
          </a:prstGeom>
          <a:solidFill>
            <a:schemeClr val="accent1">
              <a:lumMod val="60000"/>
              <a:lumOff val="40000"/>
              <a:alpha val="30000"/>
            </a:schemeClr>
          </a:solidFill>
          <a:ln w="12700">
            <a:solidFill>
              <a:schemeClr val="accent1">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10" tIns="45704" rIns="91410" bIns="45704"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lang="zh-CN" altLang="en-US" sz="1600" smtClean="0">
                <a:ln>
                  <a:noFill/>
                </a:ln>
                <a:solidFill>
                  <a:schemeClr val="tx1"/>
                </a:solidFill>
                <a:effectLst/>
                <a:latin typeface="微软雅黑" charset="-122"/>
                <a:ea typeface="微软雅黑" charset="-122"/>
                <a:cs typeface="微软雅黑" charset="-122"/>
                <a:sym typeface="+mn-ea"/>
              </a:rPr>
              <a:t>优化后的网络结构</a:t>
            </a:r>
            <a:endParaRPr kumimoji="0" lang="zh-CN" altLang="en-US" sz="1600" b="0" i="0" u="none" strike="noStrike" cap="none" normalizeH="0" baseline="0" smtClean="0">
              <a:ln>
                <a:noFill/>
              </a:ln>
              <a:solidFill>
                <a:schemeClr val="tx1"/>
              </a:solidFill>
              <a:effectLst/>
              <a:latin typeface="微软雅黑" charset="-122"/>
              <a:ea typeface="微软雅黑" charset="-122"/>
              <a:cs typeface="微软雅黑" charset="-122"/>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zh-CN" altLang="en-US" sz="1600" b="0" i="0" u="none" strike="noStrike" cap="none" normalizeH="0" baseline="0" smtClean="0">
                <a:ln>
                  <a:noFill/>
                </a:ln>
                <a:solidFill>
                  <a:schemeClr val="tx1"/>
                </a:solidFill>
                <a:effectLst/>
                <a:latin typeface="微软雅黑" charset="-122"/>
                <a:ea typeface="微软雅黑" charset="-122"/>
                <a:cs typeface="微软雅黑" charset="-122"/>
              </a:rPr>
              <a:t>重新训练</a:t>
            </a:r>
            <a:endParaRPr kumimoji="0" lang="zh-CN" altLang="en-US" sz="1600" b="0" i="0" u="none" strike="noStrike" cap="none" normalizeH="0" baseline="0" smtClean="0">
              <a:ln>
                <a:noFill/>
              </a:ln>
              <a:solidFill>
                <a:schemeClr val="tx1"/>
              </a:solidFill>
              <a:effectLst/>
              <a:latin typeface="微软雅黑" charset="-122"/>
              <a:ea typeface="微软雅黑" charset="-122"/>
              <a:cs typeface="微软雅黑" charset="-122"/>
            </a:endParaRPr>
          </a:p>
        </p:txBody>
      </p:sp>
      <p:pic>
        <p:nvPicPr>
          <p:cNvPr id="28" name="图片 27" descr="test2(已去底)"/>
          <p:cNvPicPr>
            <a:picLocks noChangeAspect="true"/>
          </p:cNvPicPr>
          <p:nvPr/>
        </p:nvPicPr>
        <p:blipFill>
          <a:blip r:embed="rId2"/>
          <a:stretch>
            <a:fillRect/>
          </a:stretch>
        </p:blipFill>
        <p:spPr>
          <a:xfrm>
            <a:off x="3680962" y="1966104"/>
            <a:ext cx="1653336" cy="1330796"/>
          </a:xfrm>
          <a:prstGeom prst="rect">
            <a:avLst/>
          </a:prstGeom>
        </p:spPr>
      </p:pic>
      <p:sp>
        <p:nvSpPr>
          <p:cNvPr id="31" name="右箭头 30"/>
          <p:cNvSpPr/>
          <p:nvPr/>
        </p:nvSpPr>
        <p:spPr>
          <a:xfrm>
            <a:off x="2786146" y="2354888"/>
            <a:ext cx="524868" cy="248043"/>
          </a:xfrm>
          <a:prstGeom prst="rightArrow">
            <a:avLst/>
          </a:prstGeom>
          <a:solidFill>
            <a:schemeClr val="accent6">
              <a:lumMod val="20000"/>
              <a:lumOff val="80000"/>
              <a:alpha val="30000"/>
            </a:schemeClr>
          </a:solidFill>
          <a:ln w="12700">
            <a:solidFill>
              <a:schemeClr val="accent6">
                <a:lumMod val="60000"/>
                <a:lumOff val="4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a:buClrTx/>
              <a:buSzTx/>
            </a:pPr>
            <a:endParaRPr lang="zh-CN" altLang="en-US" sz="1200" smtClean="0">
              <a:ln>
                <a:noFill/>
              </a:ln>
              <a:solidFill>
                <a:schemeClr val="tx1"/>
              </a:solidFill>
              <a:effectLst/>
              <a:latin typeface="微软雅黑" charset="-122"/>
              <a:ea typeface="微软雅黑" charset="-122"/>
              <a:cs typeface="微软雅黑" charset="-122"/>
              <a:sym typeface="+mn-ea"/>
            </a:endParaRPr>
          </a:p>
        </p:txBody>
      </p:sp>
      <p:sp>
        <p:nvSpPr>
          <p:cNvPr id="32" name="右箭头 31"/>
          <p:cNvSpPr/>
          <p:nvPr/>
        </p:nvSpPr>
        <p:spPr>
          <a:xfrm>
            <a:off x="5700860" y="2354888"/>
            <a:ext cx="524868" cy="248043"/>
          </a:xfrm>
          <a:prstGeom prst="rightArrow">
            <a:avLst/>
          </a:prstGeom>
          <a:solidFill>
            <a:schemeClr val="accent6">
              <a:lumMod val="20000"/>
              <a:lumOff val="80000"/>
              <a:alpha val="30000"/>
            </a:schemeClr>
          </a:solidFill>
          <a:ln w="12700">
            <a:solidFill>
              <a:schemeClr val="accent6">
                <a:lumMod val="60000"/>
                <a:lumOff val="4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a:buClrTx/>
              <a:buSzTx/>
            </a:pPr>
            <a:endParaRPr lang="zh-CN" altLang="en-US" sz="1200" smtClean="0">
              <a:ln>
                <a:noFill/>
              </a:ln>
              <a:solidFill>
                <a:schemeClr val="tx1"/>
              </a:solidFill>
              <a:effectLst/>
              <a:latin typeface="微软雅黑" charset="-122"/>
              <a:ea typeface="微软雅黑" charset="-122"/>
              <a:cs typeface="微软雅黑" charset="-122"/>
              <a:sym typeface="+mn-ea"/>
            </a:endParaRPr>
          </a:p>
        </p:txBody>
      </p:sp>
      <p:sp>
        <p:nvSpPr>
          <p:cNvPr id="33" name="右箭头 32"/>
          <p:cNvSpPr/>
          <p:nvPr/>
        </p:nvSpPr>
        <p:spPr>
          <a:xfrm>
            <a:off x="8616420" y="2354888"/>
            <a:ext cx="524868" cy="248043"/>
          </a:xfrm>
          <a:prstGeom prst="rightArrow">
            <a:avLst/>
          </a:prstGeom>
          <a:solidFill>
            <a:schemeClr val="accent6">
              <a:lumMod val="20000"/>
              <a:lumOff val="80000"/>
              <a:alpha val="30000"/>
            </a:schemeClr>
          </a:solidFill>
          <a:ln w="12700">
            <a:solidFill>
              <a:schemeClr val="accent6">
                <a:lumMod val="60000"/>
                <a:lumOff val="4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Overflow="overflow" horzOverflow="overflow" vert="horz" wrap="square" lIns="91410" tIns="45704" rIns="91410" bIns="45704" numCol="1" spcCol="0" rtlCol="0" fromWordArt="false" anchor="t" anchorCtr="false" forceAA="false" compatLnSpc="true">
            <a:noAutofit/>
          </a:bodyPr>
          <a:p>
            <a:pPr lvl="0" algn="ctr">
              <a:buClrTx/>
              <a:buSzTx/>
            </a:pPr>
            <a:endParaRPr lang="zh-CN" altLang="en-US" sz="1200" smtClean="0">
              <a:ln>
                <a:noFill/>
              </a:ln>
              <a:solidFill>
                <a:schemeClr val="tx1"/>
              </a:solidFill>
              <a:effectLst/>
              <a:latin typeface="微软雅黑" charset="-122"/>
              <a:ea typeface="微软雅黑" charset="-122"/>
              <a:cs typeface="微软雅黑" charset="-122"/>
              <a:sym typeface="+mn-ea"/>
            </a:endParaRPr>
          </a:p>
        </p:txBody>
      </p:sp>
      <p:sp>
        <p:nvSpPr>
          <p:cNvPr id="9219" name="内容占位符 5"/>
          <p:cNvSpPr>
            <a:spLocks noGrp="true"/>
          </p:cNvSpPr>
          <p:nvPr>
            <p:ph sz="half" idx="1"/>
          </p:nvPr>
        </p:nvSpPr>
        <p:spPr>
          <a:xfrm>
            <a:off x="472440" y="3988435"/>
            <a:ext cx="11089005" cy="1615440"/>
          </a:xfrm>
        </p:spPr>
        <p:txBody>
          <a:bodyPr>
            <a:noAutofit/>
          </a:bodyPr>
          <a:p>
            <a:pPr eaLnBrk="1" latinLnBrk="0" hangingPunct="1">
              <a:lnSpc>
                <a:spcPct val="100000"/>
              </a:lnSpc>
              <a:spcBef>
                <a:spcPts val="0"/>
              </a:spcBef>
              <a:buFont typeface="+mj-lt"/>
              <a:buAutoNum type="arabicPeriod"/>
            </a:pPr>
            <a:r>
              <a:rPr kumimoji="1" lang="zh-CN" altLang="en-US" sz="2000" noProof="0" dirty="0">
                <a:ln>
                  <a:noFill/>
                </a:ln>
                <a:effectLst/>
                <a:uLnTx/>
                <a:uFillTx/>
                <a:latin typeface="微软雅黑" charset="-122"/>
                <a:ea typeface="微软雅黑" charset="-122"/>
                <a:cs typeface="微软雅黑" charset="-122"/>
              </a:rPr>
              <a:t>给出一个需要优化的网络结构和对应的限制条件（如 FLOPs）</a:t>
            </a:r>
            <a:endParaRPr kumimoji="1" lang="zh-CN" altLang="en-US" sz="2000" noProof="0" dirty="0">
              <a:ln>
                <a:noFill/>
              </a:ln>
              <a:effectLst/>
              <a:uLnTx/>
              <a:uFillTx/>
              <a:latin typeface="微软雅黑" charset="-122"/>
              <a:ea typeface="微软雅黑" charset="-122"/>
              <a:cs typeface="微软雅黑" charset="-122"/>
            </a:endParaRPr>
          </a:p>
          <a:p>
            <a:pPr eaLnBrk="1" latinLnBrk="0" hangingPunct="1">
              <a:lnSpc>
                <a:spcPct val="100000"/>
              </a:lnSpc>
              <a:spcBef>
                <a:spcPts val="0"/>
              </a:spcBef>
              <a:buFont typeface="+mj-lt"/>
              <a:buAutoNum type="arabicPeriod"/>
            </a:pPr>
            <a:r>
              <a:rPr kumimoji="1" lang="zh-CN" altLang="en-US" sz="2000" noProof="0" dirty="0">
                <a:ln>
                  <a:noFill/>
                </a:ln>
                <a:effectLst/>
                <a:uLnTx/>
                <a:uFillTx/>
                <a:latin typeface="微软雅黑" charset="-122"/>
                <a:ea typeface="微软雅黑" charset="-122"/>
                <a:cs typeface="微软雅黑" charset="-122"/>
              </a:rPr>
              <a:t>基于该网络结构联合训练一个权重共享的 supernet。训练的 epochs 数大约为常规训练的 20%-50%。</a:t>
            </a:r>
            <a:endParaRPr kumimoji="1" lang="zh-CN" altLang="en-US" sz="2000" noProof="0" dirty="0">
              <a:ln>
                <a:noFill/>
              </a:ln>
              <a:effectLst/>
              <a:uLnTx/>
              <a:uFillTx/>
              <a:latin typeface="微软雅黑" charset="-122"/>
              <a:ea typeface="微软雅黑" charset="-122"/>
              <a:cs typeface="微软雅黑" charset="-122"/>
            </a:endParaRPr>
          </a:p>
          <a:p>
            <a:pPr eaLnBrk="1" latinLnBrk="0" hangingPunct="1">
              <a:lnSpc>
                <a:spcPct val="100000"/>
              </a:lnSpc>
              <a:spcBef>
                <a:spcPts val="0"/>
              </a:spcBef>
              <a:buFont typeface="+mj-lt"/>
              <a:buAutoNum type="arabicPeriod"/>
            </a:pPr>
            <a:r>
              <a:rPr kumimoji="1" lang="zh-CN" altLang="en-US" sz="2000" noProof="0" dirty="0">
                <a:ln>
                  <a:noFill/>
                </a:ln>
                <a:effectLst/>
                <a:uLnTx/>
                <a:uFillTx/>
                <a:latin typeface="微软雅黑" charset="-122"/>
                <a:ea typeface="微软雅黑" charset="-122"/>
                <a:cs typeface="微软雅黑" charset="-122"/>
              </a:rPr>
              <a:t>在验证集上，采用贪婪搜索的方式，迭代评估、剪枝，直到找到满足限制条件，同时精度降低最小的网络作为子网，该子网即为优化后的网络结构。</a:t>
            </a:r>
            <a:endParaRPr kumimoji="1" lang="zh-CN" altLang="en-US" sz="2000" noProof="0" dirty="0">
              <a:ln>
                <a:noFill/>
              </a:ln>
              <a:effectLst/>
              <a:uLnTx/>
              <a:uFillTx/>
              <a:latin typeface="微软雅黑" charset="-122"/>
              <a:ea typeface="微软雅黑" charset="-122"/>
              <a:cs typeface="微软雅黑" charset="-122"/>
            </a:endParaRPr>
          </a:p>
          <a:p>
            <a:pPr eaLnBrk="1" latinLnBrk="0" hangingPunct="1">
              <a:lnSpc>
                <a:spcPct val="100000"/>
              </a:lnSpc>
              <a:spcBef>
                <a:spcPts val="0"/>
              </a:spcBef>
              <a:buFont typeface="+mj-lt"/>
              <a:buAutoNum type="arabicPeriod"/>
            </a:pPr>
            <a:r>
              <a:rPr kumimoji="1" lang="zh-CN" altLang="en-US" sz="2000" noProof="0" dirty="0">
                <a:ln>
                  <a:noFill/>
                </a:ln>
                <a:effectLst/>
                <a:uLnTx/>
                <a:uFillTx/>
                <a:latin typeface="微软雅黑" charset="-122"/>
                <a:ea typeface="微软雅黑" charset="-122"/>
                <a:cs typeface="微软雅黑" charset="-122"/>
              </a:rPr>
              <a:t>重新训练一个或多个子网。</a:t>
            </a:r>
            <a:endParaRPr kumimoji="1" lang="zh-CN" altLang="en-US" sz="2000" noProof="0" dirty="0">
              <a:ln>
                <a:noFill/>
              </a:ln>
              <a:effectLst/>
              <a:uLnTx/>
              <a:uFillTx/>
              <a:latin typeface="微软雅黑" charset="-122"/>
              <a:ea typeface="微软雅黑" charset="-122"/>
              <a:cs typeface="微软雅黑" charset="-122"/>
            </a:endParaRPr>
          </a:p>
        </p:txBody>
      </p:sp>
      <p:pic>
        <p:nvPicPr>
          <p:cNvPr id="36" name="图片 35" descr="test5(已去底)"/>
          <p:cNvPicPr>
            <a:picLocks noChangeAspect="true"/>
          </p:cNvPicPr>
          <p:nvPr/>
        </p:nvPicPr>
        <p:blipFill>
          <a:blip r:embed="rId3"/>
          <a:stretch>
            <a:fillRect/>
          </a:stretch>
        </p:blipFill>
        <p:spPr>
          <a:xfrm>
            <a:off x="6269749" y="1987480"/>
            <a:ext cx="2237464" cy="1104764"/>
          </a:xfrm>
          <a:prstGeom prst="rect">
            <a:avLst/>
          </a:prstGeom>
        </p:spPr>
      </p:pic>
      <p:pic>
        <p:nvPicPr>
          <p:cNvPr id="37" name="图片 36" descr="test6(已去底)"/>
          <p:cNvPicPr>
            <a:picLocks noChangeAspect="true"/>
          </p:cNvPicPr>
          <p:nvPr/>
        </p:nvPicPr>
        <p:blipFill>
          <a:blip r:embed="rId4"/>
          <a:stretch>
            <a:fillRect/>
          </a:stretch>
        </p:blipFill>
        <p:spPr>
          <a:xfrm>
            <a:off x="9822770" y="2117004"/>
            <a:ext cx="1066668" cy="1028573"/>
          </a:xfrm>
          <a:prstGeom prst="rect">
            <a:avLst/>
          </a:prstGeom>
        </p:spPr>
      </p:pic>
      <p:pic>
        <p:nvPicPr>
          <p:cNvPr id="40" name="图片 39" descr="test9(已去底)"/>
          <p:cNvPicPr>
            <a:picLocks noChangeAspect="true"/>
          </p:cNvPicPr>
          <p:nvPr/>
        </p:nvPicPr>
        <p:blipFill>
          <a:blip r:embed="rId5"/>
          <a:stretch>
            <a:fillRect/>
          </a:stretch>
        </p:blipFill>
        <p:spPr>
          <a:xfrm>
            <a:off x="766249" y="1807161"/>
            <a:ext cx="1577992" cy="1582224"/>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模型优化器：自动剪枝</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graphicFrame>
        <p:nvGraphicFramePr>
          <p:cNvPr id="5" name="内容占位符 4"/>
          <p:cNvGraphicFramePr/>
          <p:nvPr>
            <p:ph sz="half" idx="2"/>
          </p:nvPr>
        </p:nvGraphicFramePr>
        <p:xfrm>
          <a:off x="681991" y="3724911"/>
          <a:ext cx="5083175" cy="2175510"/>
        </p:xfrm>
        <a:graphic>
          <a:graphicData uri="http://schemas.openxmlformats.org/drawingml/2006/table">
            <a:tbl>
              <a:tblPr firstRow="true" bandRow="true">
                <a:tableStyleId>{68D230F3-CF80-4859-8CE7-A43EE81993B5}</a:tableStyleId>
              </a:tblPr>
              <a:tblGrid>
                <a:gridCol w="2194560"/>
                <a:gridCol w="1374775"/>
                <a:gridCol w="1513840"/>
              </a:tblGrid>
              <a:tr h="753745">
                <a:tc>
                  <a:txBody>
                    <a:bodyPr/>
                    <a:p>
                      <a:pPr algn="ctr">
                        <a:buNone/>
                      </a:pPr>
                      <a:r>
                        <a:rPr lang="zh-CN" altLang="en-US" sz="1300">
                          <a:solidFill>
                            <a:schemeClr val="tx1"/>
                          </a:solidFill>
                          <a:uFillTx/>
                          <a:ea typeface="微软雅黑" charset="-122"/>
                          <a:sym typeface="+mn-ea"/>
                        </a:rPr>
                        <a:t>模型优化方法</a:t>
                      </a:r>
                      <a:endParaRPr lang="zh-CN" altLang="en-US" sz="1300">
                        <a:solidFill>
                          <a:schemeClr val="tx1"/>
                        </a:solidFill>
                        <a:uFillTx/>
                        <a:ea typeface="微软雅黑" charset="-122"/>
                        <a:sym typeface="+mn-ea"/>
                      </a:endParaRPr>
                    </a:p>
                  </a:txBody>
                  <a:tcPr marL="71754" marR="71754" marT="46989" marB="46989" anchor="ctr" anchorCtr="false"/>
                </a:tc>
                <a:tc>
                  <a:txBody>
                    <a:bodyPr/>
                    <a:p>
                      <a:pPr algn="ctr">
                        <a:buNone/>
                      </a:pPr>
                      <a:r>
                        <a:rPr lang="en-US" sz="1300">
                          <a:solidFill>
                            <a:schemeClr val="tx1"/>
                          </a:solidFill>
                          <a:uFillTx/>
                          <a:ea typeface="微软雅黑" charset="-122"/>
                          <a:sym typeface="+mn-ea"/>
                        </a:rPr>
                        <a:t>ThroughPut (OpenVINO)</a:t>
                      </a:r>
                      <a:endParaRPr lang="en-US" altLang="en-US" sz="1300">
                        <a:solidFill>
                          <a:schemeClr val="tx1"/>
                        </a:solidFill>
                        <a:uFillTx/>
                        <a:ea typeface="微软雅黑" charset="-122"/>
                        <a:sym typeface="+mn-ea"/>
                      </a:endParaRPr>
                    </a:p>
                  </a:txBody>
                  <a:tcPr marL="71754" marR="71754" marT="46989" marB="46989" anchor="ctr" anchorCtr="false"/>
                </a:tc>
                <a:tc>
                  <a:txBody>
                    <a:bodyPr/>
                    <a:p>
                      <a:pPr algn="ctr">
                        <a:buNone/>
                      </a:pPr>
                      <a:r>
                        <a:rPr lang="en-US" altLang="en-US" sz="1300">
                          <a:solidFill>
                            <a:schemeClr val="tx1"/>
                          </a:solidFill>
                          <a:uFillTx/>
                          <a:ea typeface="微软雅黑" charset="-122"/>
                          <a:sym typeface="+mn-ea"/>
                        </a:rPr>
                        <a:t>Accuracy</a:t>
                      </a:r>
                      <a:endParaRPr lang="en-US" altLang="en-US" sz="1300">
                        <a:solidFill>
                          <a:schemeClr val="tx1"/>
                        </a:solidFill>
                        <a:uFillTx/>
                        <a:ea typeface="微软雅黑" charset="-122"/>
                        <a:sym typeface="+mn-ea"/>
                      </a:endParaRPr>
                    </a:p>
                  </a:txBody>
                  <a:tcPr marL="71754" marR="107949" marT="71754" marB="71754" vert="horz" anchor="ctr" anchorCtr="false"/>
                </a:tc>
              </a:tr>
              <a:tr h="292100">
                <a:tc>
                  <a:txBody>
                    <a:bodyPr/>
                    <a:p>
                      <a:pPr algn="ctr">
                        <a:buNone/>
                      </a:pPr>
                      <a:r>
                        <a:rPr lang="zh-CN" altLang="en-US" sz="1300">
                          <a:solidFill>
                            <a:schemeClr val="tx1"/>
                          </a:solidFill>
                          <a:uFillTx/>
                          <a:ea typeface="微软雅黑" charset="-122"/>
                        </a:rPr>
                        <a:t>baseline</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zh-CN" altLang="en-US" sz="1300" b="0">
                          <a:solidFill>
                            <a:schemeClr val="tx1"/>
                          </a:solidFill>
                          <a:uFillTx/>
                          <a:ea typeface="微软雅黑" charset="-122"/>
                        </a:rPr>
                        <a:t>432</a:t>
                      </a:r>
                      <a:endParaRPr lang="zh-CN" altLang="en-US" sz="1300" b="0">
                        <a:solidFill>
                          <a:schemeClr val="tx1"/>
                        </a:solidFill>
                        <a:uFillTx/>
                        <a:ea typeface="微软雅黑" charset="-122"/>
                      </a:endParaRPr>
                    </a:p>
                  </a:txBody>
                  <a:tcPr marL="12700" marR="12700" marT="12700" vert="horz" anchor="ctr" anchorCtr="false"/>
                </a:tc>
                <a:tc>
                  <a:txBody>
                    <a:bodyPr/>
                    <a:p>
                      <a:pPr algn="ctr">
                        <a:buClrTx/>
                        <a:buSzTx/>
                        <a:buFontTx/>
                        <a:buNone/>
                      </a:pPr>
                      <a:r>
                        <a:rPr lang="en-US" altLang="zh-CN" sz="1300" b="0">
                          <a:solidFill>
                            <a:schemeClr val="tx1"/>
                          </a:solidFill>
                          <a:uFillTx/>
                          <a:ea typeface="微软雅黑" charset="-122"/>
                        </a:rPr>
                        <a:t>76.80%</a:t>
                      </a:r>
                      <a:endParaRPr lang="en-US" altLang="zh-CN" sz="1300" b="0">
                        <a:solidFill>
                          <a:schemeClr val="tx1"/>
                        </a:solidFill>
                        <a:uFillTx/>
                        <a:ea typeface="微软雅黑" charset="-122"/>
                      </a:endParaRPr>
                    </a:p>
                  </a:txBody>
                  <a:tcPr marL="12700" marR="12700" marT="12700" vert="horz" anchor="ctr" anchorCtr="false"/>
                </a:tc>
              </a:tr>
              <a:tr h="292100">
                <a:tc>
                  <a:txBody>
                    <a:bodyPr/>
                    <a:p>
                      <a:pPr algn="ctr">
                        <a:buNone/>
                      </a:pPr>
                      <a:r>
                        <a:rPr lang="zh-CN" altLang="en-US" sz="1300">
                          <a:solidFill>
                            <a:schemeClr val="tx1"/>
                          </a:solidFill>
                          <a:uFillTx/>
                          <a:ea typeface="微软雅黑" charset="-122"/>
                        </a:rPr>
                        <a:t>自动剪枝</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zh-CN" altLang="en-US" sz="1300" b="0">
                          <a:solidFill>
                            <a:schemeClr val="tx1"/>
                          </a:solidFill>
                          <a:uFillTx/>
                          <a:ea typeface="微软雅黑" charset="-122"/>
                        </a:rPr>
                        <a:t>1615</a:t>
                      </a:r>
                      <a:endParaRPr lang="zh-CN" altLang="en-US" sz="1300" b="0">
                        <a:solidFill>
                          <a:schemeClr val="tx1"/>
                        </a:solidFill>
                        <a:uFillTx/>
                        <a:ea typeface="微软雅黑" charset="-122"/>
                      </a:endParaRPr>
                    </a:p>
                  </a:txBody>
                  <a:tcPr marL="12700" marR="12700" marT="12700" vert="horz" anchor="ctr" anchorCtr="false"/>
                </a:tc>
                <a:tc>
                  <a:txBody>
                    <a:bodyPr/>
                    <a:p>
                      <a:pPr algn="ctr">
                        <a:buClrTx/>
                        <a:buSzTx/>
                        <a:buFontTx/>
                        <a:buNone/>
                      </a:pPr>
                      <a:r>
                        <a:rPr lang="en-US" altLang="zh-CN" sz="1300" b="0">
                          <a:solidFill>
                            <a:schemeClr val="tx1"/>
                          </a:solidFill>
                          <a:uFillTx/>
                          <a:ea typeface="微软雅黑" charset="-122"/>
                        </a:rPr>
                        <a:t>73.30%</a:t>
                      </a:r>
                      <a:endParaRPr lang="en-US" altLang="zh-CN" sz="1300" b="0">
                        <a:solidFill>
                          <a:schemeClr val="tx1"/>
                        </a:solidFill>
                        <a:uFillTx/>
                        <a:ea typeface="微软雅黑" charset="-122"/>
                      </a:endParaRPr>
                    </a:p>
                  </a:txBody>
                  <a:tcPr marL="12700" marR="12700" marT="12700" vert="horz" anchor="ctr" anchorCtr="false"/>
                </a:tc>
              </a:tr>
              <a:tr h="361315">
                <a:tc>
                  <a:txBody>
                    <a:bodyPr/>
                    <a:p>
                      <a:pPr algn="ctr">
                        <a:buNone/>
                      </a:pPr>
                      <a:r>
                        <a:rPr lang="zh-CN" altLang="en-US" sz="1300">
                          <a:solidFill>
                            <a:schemeClr val="tx1"/>
                          </a:solidFill>
                          <a:uFillTx/>
                          <a:ea typeface="微软雅黑" charset="-122"/>
                        </a:rPr>
                        <a:t>自动剪枝</a:t>
                      </a:r>
                      <a:r>
                        <a:rPr lang="en-US" altLang="zh-CN" sz="1300">
                          <a:solidFill>
                            <a:schemeClr val="tx1"/>
                          </a:solidFill>
                          <a:uFillTx/>
                          <a:ea typeface="微软雅黑" charset="-122"/>
                        </a:rPr>
                        <a:t>+</a:t>
                      </a:r>
                      <a:r>
                        <a:rPr lang="zh-CN" altLang="en-US" sz="1300">
                          <a:solidFill>
                            <a:schemeClr val="tx1"/>
                          </a:solidFill>
                          <a:uFillTx/>
                          <a:ea typeface="微软雅黑" charset="-122"/>
                        </a:rPr>
                        <a:t>蒸馏</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zh-CN" altLang="en-US" sz="1300" b="0">
                          <a:solidFill>
                            <a:schemeClr val="tx1"/>
                          </a:solidFill>
                          <a:uFillTx/>
                          <a:ea typeface="微软雅黑" charset="-122"/>
                        </a:rPr>
                        <a:t>1615</a:t>
                      </a:r>
                      <a:endParaRPr lang="zh-CN" altLang="en-US" sz="1300" b="0">
                        <a:solidFill>
                          <a:schemeClr val="tx1"/>
                        </a:solidFill>
                        <a:uFillTx/>
                        <a:ea typeface="微软雅黑" charset="-122"/>
                      </a:endParaRPr>
                    </a:p>
                  </a:txBody>
                  <a:tcPr marL="12700" marR="12700" marT="12700" vert="horz" anchor="ctr" anchorCtr="false"/>
                </a:tc>
                <a:tc>
                  <a:txBody>
                    <a:bodyPr/>
                    <a:p>
                      <a:pPr algn="ctr">
                        <a:buClrTx/>
                        <a:buSzTx/>
                        <a:buFontTx/>
                        <a:buNone/>
                      </a:pPr>
                      <a:r>
                        <a:rPr lang="en-US" altLang="zh-CN" sz="1300" b="0">
                          <a:solidFill>
                            <a:schemeClr val="tx1"/>
                          </a:solidFill>
                          <a:uFillTx/>
                          <a:ea typeface="微软雅黑" charset="-122"/>
                        </a:rPr>
                        <a:t>77.50%</a:t>
                      </a:r>
                      <a:endParaRPr lang="en-US" altLang="zh-CN" sz="1300" b="0">
                        <a:solidFill>
                          <a:schemeClr val="tx1"/>
                        </a:solidFill>
                        <a:uFillTx/>
                        <a:ea typeface="微软雅黑" charset="-122"/>
                      </a:endParaRPr>
                    </a:p>
                  </a:txBody>
                  <a:tcPr marL="12700" marR="12700" marT="12700" vert="horz" anchor="ctr" anchorCtr="false"/>
                </a:tc>
              </a:tr>
              <a:tr h="476250">
                <a:tc>
                  <a:txBody>
                    <a:bodyPr/>
                    <a:p>
                      <a:pPr algn="ctr">
                        <a:buNone/>
                      </a:pPr>
                      <a:r>
                        <a:rPr lang="zh-CN" altLang="en-US" sz="1300">
                          <a:solidFill>
                            <a:schemeClr val="tx1"/>
                          </a:solidFill>
                          <a:uFillTx/>
                          <a:ea typeface="微软雅黑" charset="-122"/>
                          <a:sym typeface="+mn-ea"/>
                        </a:rPr>
                        <a:t>自动剪枝</a:t>
                      </a:r>
                      <a:r>
                        <a:rPr lang="en-US" altLang="zh-CN" sz="1300">
                          <a:solidFill>
                            <a:schemeClr val="tx1"/>
                          </a:solidFill>
                          <a:uFillTx/>
                          <a:ea typeface="微软雅黑" charset="-122"/>
                          <a:sym typeface="+mn-ea"/>
                        </a:rPr>
                        <a:t>+</a:t>
                      </a:r>
                      <a:r>
                        <a:rPr lang="zh-CN" altLang="en-US" sz="1300">
                          <a:solidFill>
                            <a:schemeClr val="tx1"/>
                          </a:solidFill>
                          <a:uFillTx/>
                          <a:ea typeface="微软雅黑" charset="-122"/>
                          <a:sym typeface="+mn-ea"/>
                        </a:rPr>
                        <a:t>蒸馏</a:t>
                      </a:r>
                      <a:r>
                        <a:rPr lang="en-US" altLang="zh-CN" sz="1300">
                          <a:solidFill>
                            <a:schemeClr val="tx1"/>
                          </a:solidFill>
                          <a:uFillTx/>
                          <a:ea typeface="微软雅黑" charset="-122"/>
                          <a:sym typeface="+mn-ea"/>
                        </a:rPr>
                        <a:t>+INT8</a:t>
                      </a:r>
                      <a:r>
                        <a:rPr lang="zh-CN" altLang="en-US" sz="1300">
                          <a:solidFill>
                            <a:schemeClr val="tx1"/>
                          </a:solidFill>
                          <a:uFillTx/>
                          <a:ea typeface="微软雅黑" charset="-122"/>
                          <a:sym typeface="+mn-ea"/>
                        </a:rPr>
                        <a:t>量化</a:t>
                      </a:r>
                      <a:endParaRPr lang="zh-CN" altLang="en-US" sz="1300">
                        <a:solidFill>
                          <a:schemeClr val="tx1"/>
                        </a:solidFill>
                        <a:uFillTx/>
                        <a:ea typeface="微软雅黑" charset="-122"/>
                        <a:sym typeface="+mn-ea"/>
                      </a:endParaRPr>
                    </a:p>
                  </a:txBody>
                  <a:tcPr marL="71754" marR="71754" marT="46989" marB="46989" anchor="ctr" anchorCtr="false"/>
                </a:tc>
                <a:tc>
                  <a:txBody>
                    <a:bodyPr/>
                    <a:p>
                      <a:pPr indent="0" algn="ctr">
                        <a:buNone/>
                      </a:pPr>
                      <a:r>
                        <a:rPr lang="zh-CN" altLang="en-US" sz="1300" b="0">
                          <a:solidFill>
                            <a:schemeClr val="tx1"/>
                          </a:solidFill>
                          <a:uFillTx/>
                          <a:ea typeface="微软雅黑" charset="-122"/>
                        </a:rPr>
                        <a:t>6401</a:t>
                      </a:r>
                      <a:endParaRPr lang="zh-CN" altLang="en-US" sz="1300" b="0">
                        <a:solidFill>
                          <a:schemeClr val="tx1"/>
                        </a:solidFill>
                        <a:uFillTx/>
                        <a:ea typeface="微软雅黑" charset="-122"/>
                      </a:endParaRPr>
                    </a:p>
                  </a:txBody>
                  <a:tcPr marL="12700" marR="12700" marT="12700" vert="horz" anchor="ctr" anchorCtr="false"/>
                </a:tc>
                <a:tc>
                  <a:txBody>
                    <a:bodyPr/>
                    <a:p>
                      <a:pPr algn="ctr">
                        <a:buClrTx/>
                        <a:buSzTx/>
                        <a:buFontTx/>
                        <a:buNone/>
                      </a:pPr>
                      <a:r>
                        <a:rPr lang="en-US" altLang="zh-CN" sz="1300" b="0">
                          <a:solidFill>
                            <a:schemeClr val="tx1"/>
                          </a:solidFill>
                          <a:uFillTx/>
                          <a:ea typeface="微软雅黑" charset="-122"/>
                        </a:rPr>
                        <a:t>77.00%</a:t>
                      </a:r>
                      <a:endParaRPr lang="en-US" altLang="zh-CN" sz="1300" b="0">
                        <a:solidFill>
                          <a:schemeClr val="tx1"/>
                        </a:solidFill>
                        <a:uFillTx/>
                        <a:ea typeface="微软雅黑" charset="-122"/>
                      </a:endParaRPr>
                    </a:p>
                  </a:txBody>
                  <a:tcPr marL="12700" marR="12700" marT="12700" vert="horz" anchor="ctr" anchorCtr="false"/>
                </a:tc>
              </a:tr>
            </a:tbl>
          </a:graphicData>
        </a:graphic>
      </p:graphicFrame>
      <p:graphicFrame>
        <p:nvGraphicFramePr>
          <p:cNvPr id="11" name="表格 10"/>
          <p:cNvGraphicFramePr/>
          <p:nvPr/>
        </p:nvGraphicFramePr>
        <p:xfrm>
          <a:off x="6418580" y="3724911"/>
          <a:ext cx="4765040" cy="2175510"/>
        </p:xfrm>
        <a:graphic>
          <a:graphicData uri="http://schemas.openxmlformats.org/drawingml/2006/table">
            <a:tbl>
              <a:tblPr firstRow="true" bandRow="true">
                <a:tableStyleId>{68D230F3-CF80-4859-8CE7-A43EE81993B5}</a:tableStyleId>
              </a:tblPr>
              <a:tblGrid>
                <a:gridCol w="2192020"/>
                <a:gridCol w="1280795"/>
                <a:gridCol w="1292225"/>
              </a:tblGrid>
              <a:tr h="753745">
                <a:tc>
                  <a:txBody>
                    <a:bodyPr/>
                    <a:p>
                      <a:pPr algn="ctr">
                        <a:buNone/>
                      </a:pPr>
                      <a:r>
                        <a:rPr lang="zh-CN" altLang="en-US" sz="1300">
                          <a:solidFill>
                            <a:schemeClr val="tx1"/>
                          </a:solidFill>
                          <a:uFillTx/>
                          <a:ea typeface="微软雅黑" charset="-122"/>
                          <a:sym typeface="+mn-ea"/>
                        </a:rPr>
                        <a:t>模型优化方法                  </a:t>
                      </a:r>
                      <a:endParaRPr lang="zh-CN" altLang="en-US" sz="1300">
                        <a:solidFill>
                          <a:schemeClr val="tx1"/>
                        </a:solidFill>
                        <a:uFillTx/>
                        <a:ea typeface="微软雅黑" charset="-122"/>
                        <a:sym typeface="+mn-ea"/>
                      </a:endParaRPr>
                    </a:p>
                  </a:txBody>
                  <a:tcPr marL="71754" marR="71754" marT="46989" marB="46989" anchor="ctr" anchorCtr="false"/>
                </a:tc>
                <a:tc>
                  <a:txBody>
                    <a:bodyPr/>
                    <a:p>
                      <a:pPr algn="ctr">
                        <a:buNone/>
                      </a:pPr>
                      <a:r>
                        <a:rPr lang="en-US" sz="1300">
                          <a:solidFill>
                            <a:schemeClr val="tx1"/>
                          </a:solidFill>
                          <a:uFillTx/>
                          <a:ea typeface="微软雅黑" charset="-122"/>
                          <a:sym typeface="+mn-ea"/>
                        </a:rPr>
                        <a:t>ThroughPut (OpenVINO)</a:t>
                      </a:r>
                      <a:endParaRPr lang="en-US" altLang="en-US" sz="1300">
                        <a:solidFill>
                          <a:schemeClr val="tx1"/>
                        </a:solidFill>
                        <a:uFillTx/>
                        <a:ea typeface="微软雅黑" charset="-122"/>
                        <a:sym typeface="+mn-ea"/>
                      </a:endParaRPr>
                    </a:p>
                  </a:txBody>
                  <a:tcPr marL="71754" marR="71754" marT="46989" marB="46989" anchor="ctr" anchorCtr="false"/>
                </a:tc>
                <a:tc>
                  <a:txBody>
                    <a:bodyPr/>
                    <a:p>
                      <a:pPr algn="ctr">
                        <a:buNone/>
                      </a:pPr>
                      <a:r>
                        <a:rPr lang="en-US" altLang="en-US" sz="1300">
                          <a:solidFill>
                            <a:schemeClr val="tx1"/>
                          </a:solidFill>
                          <a:uFillTx/>
                          <a:ea typeface="微软雅黑" charset="-122"/>
                          <a:sym typeface="+mn-ea"/>
                        </a:rPr>
                        <a:t>Accuracy</a:t>
                      </a:r>
                      <a:endParaRPr lang="en-US" altLang="en-US" sz="1300">
                        <a:solidFill>
                          <a:schemeClr val="tx1"/>
                        </a:solidFill>
                        <a:uFillTx/>
                        <a:ea typeface="微软雅黑" charset="-122"/>
                        <a:sym typeface="+mn-ea"/>
                      </a:endParaRPr>
                    </a:p>
                  </a:txBody>
                  <a:tcPr marL="71754" marR="107949" marT="71754" marB="71754" vert="horz" anchor="ctr" anchorCtr="false"/>
                </a:tc>
              </a:tr>
              <a:tr h="292100">
                <a:tc>
                  <a:txBody>
                    <a:bodyPr/>
                    <a:p>
                      <a:pPr algn="ctr">
                        <a:buNone/>
                      </a:pPr>
                      <a:r>
                        <a:rPr lang="zh-CN" altLang="en-US" sz="1300">
                          <a:solidFill>
                            <a:schemeClr val="tx1"/>
                          </a:solidFill>
                          <a:uFillTx/>
                          <a:ea typeface="微软雅黑" charset="-122"/>
                        </a:rPr>
                        <a:t>baseline</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en-US" altLang="zh-CN" sz="1300" b="0">
                          <a:solidFill>
                            <a:schemeClr val="tx1"/>
                          </a:solidFill>
                          <a:uFillTx/>
                          <a:ea typeface="微软雅黑" charset="-122"/>
                        </a:rPr>
                        <a:t>73</a:t>
                      </a:r>
                      <a:endParaRPr lang="en-US" altLang="zh-CN" sz="1300" b="0">
                        <a:solidFill>
                          <a:schemeClr val="tx1"/>
                        </a:solidFill>
                        <a:uFillTx/>
                        <a:ea typeface="微软雅黑" charset="-122"/>
                      </a:endParaRPr>
                    </a:p>
                  </a:txBody>
                  <a:tcPr marL="12700" marR="12700" marT="12700" vert="horz" anchor="ctr" anchorCtr="false"/>
                </a:tc>
                <a:tc>
                  <a:txBody>
                    <a:bodyPr/>
                    <a:p>
                      <a:pPr indent="0" algn="ctr">
                        <a:buNone/>
                      </a:pPr>
                      <a:r>
                        <a:rPr lang="en-US" altLang="zh-CN" sz="1300" b="0">
                          <a:solidFill>
                            <a:schemeClr val="tx1"/>
                          </a:solidFill>
                          <a:uFillTx/>
                          <a:ea typeface="微软雅黑" charset="-122"/>
                        </a:rPr>
                        <a:t>44.70%</a:t>
                      </a:r>
                      <a:endParaRPr lang="en-US" altLang="zh-CN" sz="1300" b="0">
                        <a:solidFill>
                          <a:schemeClr val="tx1"/>
                        </a:solidFill>
                        <a:uFillTx/>
                        <a:ea typeface="微软雅黑" charset="-122"/>
                      </a:endParaRPr>
                    </a:p>
                  </a:txBody>
                  <a:tcPr marL="12700" marR="12700" marT="12700" vert="horz" anchor="ctr" anchorCtr="false"/>
                </a:tc>
              </a:tr>
              <a:tr h="292100">
                <a:tc>
                  <a:txBody>
                    <a:bodyPr/>
                    <a:p>
                      <a:pPr algn="ctr">
                        <a:buNone/>
                      </a:pPr>
                      <a:r>
                        <a:rPr lang="zh-CN" altLang="en-US" sz="1300">
                          <a:solidFill>
                            <a:schemeClr val="tx1"/>
                          </a:solidFill>
                          <a:uFillTx/>
                          <a:ea typeface="微软雅黑" charset="-122"/>
                        </a:rPr>
                        <a:t>自动剪枝</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en-US" altLang="zh-CN" sz="1300" b="0">
                          <a:solidFill>
                            <a:schemeClr val="tx1"/>
                          </a:solidFill>
                          <a:uFillTx/>
                          <a:ea typeface="微软雅黑" charset="-122"/>
                        </a:rPr>
                        <a:t>95</a:t>
                      </a:r>
                      <a:endParaRPr lang="en-US" altLang="zh-CN" sz="1300" b="0">
                        <a:solidFill>
                          <a:schemeClr val="tx1"/>
                        </a:solidFill>
                        <a:uFillTx/>
                        <a:ea typeface="微软雅黑" charset="-122"/>
                      </a:endParaRPr>
                    </a:p>
                  </a:txBody>
                  <a:tcPr marL="12700" marR="12700" marT="12700" vert="horz" anchor="ctr" anchorCtr="false"/>
                </a:tc>
                <a:tc>
                  <a:txBody>
                    <a:bodyPr/>
                    <a:p>
                      <a:pPr indent="0" algn="ctr">
                        <a:buNone/>
                      </a:pPr>
                      <a:r>
                        <a:rPr lang="en-US" altLang="zh-CN" sz="1300" b="0">
                          <a:solidFill>
                            <a:schemeClr val="tx1"/>
                          </a:solidFill>
                          <a:uFillTx/>
                          <a:ea typeface="微软雅黑" charset="-122"/>
                        </a:rPr>
                        <a:t>41.80%</a:t>
                      </a:r>
                      <a:endParaRPr lang="en-US" altLang="zh-CN" sz="1300" b="0">
                        <a:solidFill>
                          <a:schemeClr val="tx1"/>
                        </a:solidFill>
                        <a:uFillTx/>
                        <a:ea typeface="微软雅黑" charset="-122"/>
                      </a:endParaRPr>
                    </a:p>
                  </a:txBody>
                  <a:tcPr marL="12700" marR="12700" marT="12700" vert="horz" anchor="ctr" anchorCtr="false"/>
                </a:tc>
              </a:tr>
              <a:tr h="361315">
                <a:tc>
                  <a:txBody>
                    <a:bodyPr/>
                    <a:p>
                      <a:pPr algn="ctr">
                        <a:buNone/>
                      </a:pPr>
                      <a:r>
                        <a:rPr lang="zh-CN" altLang="en-US" sz="1300">
                          <a:solidFill>
                            <a:schemeClr val="tx1"/>
                          </a:solidFill>
                          <a:uFillTx/>
                          <a:ea typeface="微软雅黑" charset="-122"/>
                        </a:rPr>
                        <a:t>自动剪枝</a:t>
                      </a:r>
                      <a:r>
                        <a:rPr lang="en-US" altLang="zh-CN" sz="1300">
                          <a:solidFill>
                            <a:schemeClr val="tx1"/>
                          </a:solidFill>
                          <a:uFillTx/>
                          <a:ea typeface="微软雅黑" charset="-122"/>
                        </a:rPr>
                        <a:t>+</a:t>
                      </a:r>
                      <a:r>
                        <a:rPr lang="zh-CN" altLang="en-US" sz="1300">
                          <a:solidFill>
                            <a:schemeClr val="tx1"/>
                          </a:solidFill>
                          <a:uFillTx/>
                          <a:ea typeface="微软雅黑" charset="-122"/>
                        </a:rPr>
                        <a:t>蒸馏</a:t>
                      </a:r>
                      <a:endParaRPr lang="zh-CN" altLang="en-US" sz="1300">
                        <a:solidFill>
                          <a:schemeClr val="tx1"/>
                        </a:solidFill>
                        <a:uFillTx/>
                        <a:ea typeface="微软雅黑" charset="-122"/>
                      </a:endParaRPr>
                    </a:p>
                  </a:txBody>
                  <a:tcPr marL="71754" marR="71754" marT="46989" marB="46989" anchor="ctr" anchorCtr="false"/>
                </a:tc>
                <a:tc>
                  <a:txBody>
                    <a:bodyPr/>
                    <a:p>
                      <a:pPr indent="0" algn="ctr">
                        <a:buNone/>
                      </a:pPr>
                      <a:r>
                        <a:rPr lang="en-US" altLang="zh-CN" sz="1300" b="0">
                          <a:solidFill>
                            <a:schemeClr val="tx1"/>
                          </a:solidFill>
                          <a:uFillTx/>
                          <a:ea typeface="微软雅黑" charset="-122"/>
                        </a:rPr>
                        <a:t>95</a:t>
                      </a:r>
                      <a:endParaRPr lang="en-US" altLang="zh-CN" sz="1300" b="0">
                        <a:solidFill>
                          <a:schemeClr val="tx1"/>
                        </a:solidFill>
                        <a:uFillTx/>
                        <a:ea typeface="微软雅黑" charset="-122"/>
                      </a:endParaRPr>
                    </a:p>
                  </a:txBody>
                  <a:tcPr marL="12700" marR="12700" marT="12700" vert="horz" anchor="ctr" anchorCtr="false"/>
                </a:tc>
                <a:tc>
                  <a:txBody>
                    <a:bodyPr/>
                    <a:p>
                      <a:pPr indent="0" algn="ctr">
                        <a:buNone/>
                      </a:pPr>
                      <a:r>
                        <a:rPr lang="en-US" altLang="zh-CN" sz="1300" b="0">
                          <a:solidFill>
                            <a:schemeClr val="tx1"/>
                          </a:solidFill>
                          <a:uFillTx/>
                          <a:ea typeface="微软雅黑" charset="-122"/>
                        </a:rPr>
                        <a:t>44.60%</a:t>
                      </a:r>
                      <a:endParaRPr lang="en-US" altLang="zh-CN" sz="1300" b="0">
                        <a:solidFill>
                          <a:schemeClr val="tx1"/>
                        </a:solidFill>
                        <a:uFillTx/>
                        <a:ea typeface="微软雅黑" charset="-122"/>
                      </a:endParaRPr>
                    </a:p>
                  </a:txBody>
                  <a:tcPr marL="12700" marR="12700" marT="12700" vert="horz" anchor="ctr" anchorCtr="false"/>
                </a:tc>
              </a:tr>
              <a:tr h="476250">
                <a:tc>
                  <a:txBody>
                    <a:bodyPr/>
                    <a:p>
                      <a:pPr algn="ctr">
                        <a:buNone/>
                      </a:pPr>
                      <a:r>
                        <a:rPr lang="zh-CN" altLang="en-US" sz="1300">
                          <a:solidFill>
                            <a:schemeClr val="tx1"/>
                          </a:solidFill>
                          <a:uFillTx/>
                          <a:ea typeface="微软雅黑" charset="-122"/>
                          <a:sym typeface="+mn-ea"/>
                        </a:rPr>
                        <a:t>自动剪枝</a:t>
                      </a:r>
                      <a:r>
                        <a:rPr lang="en-US" altLang="zh-CN" sz="1300">
                          <a:solidFill>
                            <a:schemeClr val="tx1"/>
                          </a:solidFill>
                          <a:uFillTx/>
                          <a:ea typeface="微软雅黑" charset="-122"/>
                          <a:sym typeface="+mn-ea"/>
                        </a:rPr>
                        <a:t>+</a:t>
                      </a:r>
                      <a:r>
                        <a:rPr lang="zh-CN" altLang="en-US" sz="1300">
                          <a:solidFill>
                            <a:schemeClr val="tx1"/>
                          </a:solidFill>
                          <a:uFillTx/>
                          <a:ea typeface="微软雅黑" charset="-122"/>
                          <a:sym typeface="+mn-ea"/>
                        </a:rPr>
                        <a:t>蒸馏</a:t>
                      </a:r>
                      <a:r>
                        <a:rPr lang="en-US" altLang="zh-CN" sz="1300">
                          <a:solidFill>
                            <a:schemeClr val="tx1"/>
                          </a:solidFill>
                          <a:uFillTx/>
                          <a:ea typeface="微软雅黑" charset="-122"/>
                          <a:sym typeface="+mn-ea"/>
                        </a:rPr>
                        <a:t>+INT8</a:t>
                      </a:r>
                      <a:r>
                        <a:rPr lang="zh-CN" altLang="en-US" sz="1300">
                          <a:solidFill>
                            <a:schemeClr val="tx1"/>
                          </a:solidFill>
                          <a:uFillTx/>
                          <a:ea typeface="微软雅黑" charset="-122"/>
                          <a:sym typeface="+mn-ea"/>
                        </a:rPr>
                        <a:t>量化</a:t>
                      </a:r>
                      <a:endParaRPr lang="zh-CN" altLang="en-US" sz="1300">
                        <a:solidFill>
                          <a:schemeClr val="tx1"/>
                        </a:solidFill>
                        <a:uFillTx/>
                        <a:ea typeface="微软雅黑" charset="-122"/>
                        <a:sym typeface="+mn-ea"/>
                      </a:endParaRPr>
                    </a:p>
                  </a:txBody>
                  <a:tcPr marL="71754" marR="71754" marT="46989" marB="46989" anchor="ctr" anchorCtr="false"/>
                </a:tc>
                <a:tc>
                  <a:txBody>
                    <a:bodyPr/>
                    <a:p>
                      <a:pPr indent="0" algn="ctr">
                        <a:buNone/>
                      </a:pPr>
                      <a:r>
                        <a:rPr lang="en-US" altLang="zh-CN" sz="1300" b="0">
                          <a:solidFill>
                            <a:schemeClr val="tx1"/>
                          </a:solidFill>
                          <a:uFillTx/>
                          <a:ea typeface="微软雅黑" charset="-122"/>
                        </a:rPr>
                        <a:t>316</a:t>
                      </a:r>
                      <a:endParaRPr lang="en-US" altLang="zh-CN" sz="1300" b="0">
                        <a:solidFill>
                          <a:schemeClr val="tx1"/>
                        </a:solidFill>
                        <a:uFillTx/>
                        <a:ea typeface="微软雅黑" charset="-122"/>
                      </a:endParaRPr>
                    </a:p>
                  </a:txBody>
                  <a:tcPr marL="12700" marR="12700" marT="12700" vert="horz" anchor="ctr" anchorCtr="false"/>
                </a:tc>
                <a:tc>
                  <a:txBody>
                    <a:bodyPr/>
                    <a:p>
                      <a:pPr indent="0" algn="ctr">
                        <a:buNone/>
                      </a:pPr>
                      <a:r>
                        <a:rPr lang="en-US" altLang="zh-CN" sz="1300" b="0">
                          <a:solidFill>
                            <a:schemeClr val="tx1"/>
                          </a:solidFill>
                          <a:uFillTx/>
                          <a:ea typeface="微软雅黑" charset="-122"/>
                        </a:rPr>
                        <a:t>43.90%</a:t>
                      </a:r>
                      <a:endParaRPr lang="en-US" altLang="zh-CN" sz="1300" b="0">
                        <a:solidFill>
                          <a:schemeClr val="tx1"/>
                        </a:solidFill>
                        <a:uFillTx/>
                        <a:ea typeface="微软雅黑" charset="-122"/>
                      </a:endParaRPr>
                    </a:p>
                  </a:txBody>
                  <a:tcPr marL="12700" marR="12700" marT="12700" vert="horz" anchor="ctr" anchorCtr="false"/>
                </a:tc>
              </a:tr>
            </a:tbl>
          </a:graphicData>
        </a:graphic>
      </p:graphicFrame>
      <p:sp>
        <p:nvSpPr>
          <p:cNvPr id="14" name="文本框 13"/>
          <p:cNvSpPr txBox="true"/>
          <p:nvPr/>
        </p:nvSpPr>
        <p:spPr>
          <a:xfrm>
            <a:off x="501015" y="2117090"/>
            <a:ext cx="5445125" cy="1568450"/>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使用自动剪枝工具剪枝，剪枝后吞吐量提升</a:t>
            </a:r>
            <a:r>
              <a:rPr lang="en-US" altLang="zh-CN" sz="1600">
                <a:solidFill>
                  <a:schemeClr val="tx1"/>
                </a:solidFill>
                <a:latin typeface="微软雅黑" charset="-122"/>
                <a:ea typeface="微软雅黑" charset="-122"/>
                <a:cs typeface="微软雅黑" charset="-122"/>
              </a:rPr>
              <a:t>2.74</a:t>
            </a:r>
            <a:r>
              <a:rPr lang="zh-CN" altLang="en-US" sz="1600">
                <a:solidFill>
                  <a:schemeClr val="tx1"/>
                </a:solidFill>
                <a:latin typeface="微软雅黑" charset="-122"/>
                <a:ea typeface="微软雅黑" charset="-122"/>
                <a:cs typeface="微软雅黑" charset="-122"/>
              </a:rPr>
              <a:t>倍</a:t>
            </a:r>
            <a:endParaRPr lang="zh-CN" altLang="en-US"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经过蒸馏，精度提升</a:t>
            </a:r>
            <a:r>
              <a:rPr lang="en-US" altLang="zh-CN" sz="1600">
                <a:solidFill>
                  <a:schemeClr val="tx1"/>
                </a:solidFill>
                <a:latin typeface="微软雅黑" charset="-122"/>
                <a:ea typeface="微软雅黑" charset="-122"/>
                <a:cs typeface="微软雅黑" charset="-122"/>
              </a:rPr>
              <a:t>4.2%</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使用</a:t>
            </a:r>
            <a:r>
              <a:rPr lang="en-US" altLang="zh-CN" sz="1600">
                <a:solidFill>
                  <a:schemeClr val="tx1"/>
                </a:solidFill>
                <a:latin typeface="微软雅黑" charset="-122"/>
                <a:ea typeface="微软雅黑" charset="-122"/>
                <a:cs typeface="微软雅黑" charset="-122"/>
              </a:rPr>
              <a:t>INT8 PTQ</a:t>
            </a:r>
            <a:r>
              <a:rPr lang="zh-CN" altLang="en-US" sz="1600">
                <a:solidFill>
                  <a:schemeClr val="tx1"/>
                </a:solidFill>
                <a:latin typeface="微软雅黑" charset="-122"/>
                <a:ea typeface="微软雅黑" charset="-122"/>
                <a:cs typeface="微软雅黑" charset="-122"/>
              </a:rPr>
              <a:t>量化，吞吐量再提升</a:t>
            </a:r>
            <a:r>
              <a:rPr lang="en-US" altLang="zh-CN" sz="1600">
                <a:solidFill>
                  <a:schemeClr val="tx1"/>
                </a:solidFill>
                <a:latin typeface="微软雅黑" charset="-122"/>
                <a:ea typeface="微软雅黑" charset="-122"/>
                <a:cs typeface="微软雅黑" charset="-122"/>
              </a:rPr>
              <a:t>2.96</a:t>
            </a:r>
            <a:r>
              <a:rPr lang="zh-CN" altLang="en-US" sz="1600">
                <a:solidFill>
                  <a:schemeClr val="tx1"/>
                </a:solidFill>
                <a:latin typeface="微软雅黑" charset="-122"/>
                <a:ea typeface="微软雅黑" charset="-122"/>
                <a:cs typeface="微软雅黑" charset="-122"/>
              </a:rPr>
              <a:t>倍，端到端加速</a:t>
            </a:r>
            <a:r>
              <a:rPr lang="en-US" altLang="zh-CN" sz="1600">
                <a:solidFill>
                  <a:schemeClr val="tx1"/>
                </a:solidFill>
                <a:latin typeface="微软雅黑" charset="-122"/>
                <a:ea typeface="微软雅黑" charset="-122"/>
                <a:cs typeface="微软雅黑" charset="-122"/>
              </a:rPr>
              <a:t>13.82</a:t>
            </a:r>
            <a:r>
              <a:rPr lang="zh-CN" altLang="en-US" sz="1600">
                <a:solidFill>
                  <a:schemeClr val="tx1"/>
                </a:solidFill>
                <a:latin typeface="微软雅黑" charset="-122"/>
                <a:ea typeface="微软雅黑" charset="-122"/>
                <a:cs typeface="微软雅黑" charset="-122"/>
              </a:rPr>
              <a:t>倍</a:t>
            </a:r>
            <a:endParaRPr lang="zh-CN" altLang="en-US" sz="1600">
              <a:solidFill>
                <a:schemeClr val="tx1"/>
              </a:solidFill>
              <a:latin typeface="微软雅黑" charset="-122"/>
              <a:ea typeface="微软雅黑" charset="-122"/>
              <a:cs typeface="微软雅黑" charset="-122"/>
            </a:endParaRPr>
          </a:p>
        </p:txBody>
      </p:sp>
      <p:sp>
        <p:nvSpPr>
          <p:cNvPr id="15" name="文本框 14"/>
          <p:cNvSpPr txBox="true"/>
          <p:nvPr/>
        </p:nvSpPr>
        <p:spPr>
          <a:xfrm>
            <a:off x="6089651" y="2117090"/>
            <a:ext cx="5424171" cy="1568450"/>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sym typeface="+mn-ea"/>
              </a:rPr>
              <a:t>通过自动剪枝提升</a:t>
            </a:r>
            <a:r>
              <a:rPr lang="en-US" altLang="zh-CN" sz="1600">
                <a:solidFill>
                  <a:schemeClr val="tx1"/>
                </a:solidFill>
                <a:latin typeface="微软雅黑" charset="-122"/>
                <a:ea typeface="微软雅黑" charset="-122"/>
                <a:cs typeface="微软雅黑" charset="-122"/>
                <a:sym typeface="+mn-ea"/>
              </a:rPr>
              <a:t>25%</a:t>
            </a:r>
            <a:r>
              <a:rPr lang="zh-CN" altLang="en-US" sz="1600">
                <a:solidFill>
                  <a:schemeClr val="tx1"/>
                </a:solidFill>
                <a:latin typeface="微软雅黑" charset="-122"/>
                <a:ea typeface="微软雅黑" charset="-122"/>
                <a:cs typeface="微软雅黑" charset="-122"/>
                <a:sym typeface="+mn-ea"/>
              </a:rPr>
              <a:t>吞吐量</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sym typeface="+mn-ea"/>
              </a:rPr>
              <a:t>经过蒸馏，精度提升</a:t>
            </a:r>
            <a:r>
              <a:rPr lang="en-US" altLang="zh-CN" sz="1600">
                <a:solidFill>
                  <a:schemeClr val="tx1"/>
                </a:solidFill>
                <a:latin typeface="微软雅黑" charset="-122"/>
                <a:ea typeface="微软雅黑" charset="-122"/>
                <a:cs typeface="微软雅黑" charset="-122"/>
                <a:sym typeface="+mn-ea"/>
              </a:rPr>
              <a:t>2.8%</a:t>
            </a:r>
            <a:endParaRPr lang="zh-CN" sz="1600">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600">
                <a:solidFill>
                  <a:schemeClr val="tx1"/>
                </a:solidFill>
                <a:latin typeface="微软雅黑" charset="-122"/>
                <a:ea typeface="微软雅黑" charset="-122"/>
                <a:cs typeface="微软雅黑" charset="-122"/>
              </a:rPr>
              <a:t>通过</a:t>
            </a:r>
            <a:r>
              <a:rPr lang="en-US" altLang="zh-CN" sz="1600">
                <a:solidFill>
                  <a:schemeClr val="tx1"/>
                </a:solidFill>
                <a:latin typeface="微软雅黑" charset="-122"/>
                <a:ea typeface="微软雅黑" charset="-122"/>
                <a:cs typeface="微软雅黑" charset="-122"/>
              </a:rPr>
              <a:t>INT8 PTQ</a:t>
            </a:r>
            <a:r>
              <a:rPr lang="zh-CN" altLang="en-US" sz="1600">
                <a:solidFill>
                  <a:schemeClr val="tx1"/>
                </a:solidFill>
                <a:latin typeface="微软雅黑" charset="-122"/>
                <a:ea typeface="微软雅黑" charset="-122"/>
                <a:cs typeface="微软雅黑" charset="-122"/>
              </a:rPr>
              <a:t>量化，吞吐量再提升</a:t>
            </a:r>
            <a:r>
              <a:rPr lang="en-US" altLang="zh-CN" sz="1600">
                <a:solidFill>
                  <a:schemeClr val="tx1"/>
                </a:solidFill>
                <a:latin typeface="微软雅黑" charset="-122"/>
                <a:ea typeface="微软雅黑" charset="-122"/>
                <a:cs typeface="微软雅黑" charset="-122"/>
              </a:rPr>
              <a:t>3.1</a:t>
            </a:r>
            <a:r>
              <a:rPr lang="zh-CN" altLang="en-US" sz="1600">
                <a:solidFill>
                  <a:schemeClr val="tx1"/>
                </a:solidFill>
                <a:latin typeface="微软雅黑" charset="-122"/>
                <a:ea typeface="微软雅黑" charset="-122"/>
                <a:cs typeface="微软雅黑" charset="-122"/>
              </a:rPr>
              <a:t>倍，</a:t>
            </a:r>
            <a:r>
              <a:rPr lang="zh-CN" altLang="en-US" sz="1600">
                <a:solidFill>
                  <a:schemeClr val="tx1"/>
                </a:solidFill>
                <a:latin typeface="微软雅黑" charset="-122"/>
                <a:ea typeface="微软雅黑" charset="-122"/>
                <a:cs typeface="微软雅黑" charset="-122"/>
                <a:sym typeface="+mn-ea"/>
              </a:rPr>
              <a:t>端到端加速</a:t>
            </a:r>
            <a:r>
              <a:rPr lang="en-US" altLang="zh-CN" sz="1600">
                <a:solidFill>
                  <a:schemeClr val="tx1"/>
                </a:solidFill>
                <a:latin typeface="微软雅黑" charset="-122"/>
                <a:ea typeface="微软雅黑" charset="-122"/>
                <a:cs typeface="微软雅黑" charset="-122"/>
                <a:sym typeface="+mn-ea"/>
              </a:rPr>
              <a:t>2.95</a:t>
            </a:r>
            <a:r>
              <a:rPr lang="zh-CN" altLang="en-US" sz="1600">
                <a:solidFill>
                  <a:schemeClr val="tx1"/>
                </a:solidFill>
                <a:latin typeface="微软雅黑" charset="-122"/>
                <a:ea typeface="微软雅黑" charset="-122"/>
                <a:cs typeface="微软雅黑" charset="-122"/>
                <a:sym typeface="+mn-ea"/>
              </a:rPr>
              <a:t>倍</a:t>
            </a:r>
            <a:endParaRPr lang="zh-CN" altLang="en-US" sz="1600">
              <a:solidFill>
                <a:schemeClr val="tx1"/>
              </a:solidFill>
              <a:latin typeface="微软雅黑" charset="-122"/>
              <a:ea typeface="微软雅黑" charset="-122"/>
              <a:cs typeface="微软雅黑" charset="-122"/>
              <a:sym typeface="+mn-ea"/>
            </a:endParaRPr>
          </a:p>
        </p:txBody>
      </p:sp>
      <p:sp>
        <p:nvSpPr>
          <p:cNvPr id="16" name="文本框 15"/>
          <p:cNvSpPr txBox="true"/>
          <p:nvPr/>
        </p:nvSpPr>
        <p:spPr>
          <a:xfrm>
            <a:off x="2063750" y="6080761"/>
            <a:ext cx="8064500" cy="306705"/>
          </a:xfrm>
          <a:prstGeom prst="rect">
            <a:avLst/>
          </a:prstGeom>
          <a:noFill/>
        </p:spPr>
        <p:txBody>
          <a:bodyPr wrap="square" rtlCol="0">
            <a:spAutoFit/>
          </a:bodyPr>
          <a:p>
            <a:r>
              <a:rPr lang="en-US" altLang="zh-CN" sz="1400">
                <a:solidFill>
                  <a:schemeClr val="tx1"/>
                </a:solidFill>
              </a:rPr>
              <a:t>Test environment: </a:t>
            </a:r>
            <a:r>
              <a:rPr sz="1400">
                <a:solidFill>
                  <a:schemeClr val="tx1"/>
                </a:solidFill>
              </a:rPr>
              <a:t>Intel® Xeon® Platinum 8378C CPU @ 2.80GHz * 2</a:t>
            </a:r>
            <a:endParaRPr sz="1400">
              <a:solidFill>
                <a:schemeClr val="tx1"/>
              </a:solidFill>
            </a:endParaRPr>
          </a:p>
        </p:txBody>
      </p:sp>
      <p:sp>
        <p:nvSpPr>
          <p:cNvPr id="3" name="文本框 2"/>
          <p:cNvSpPr txBox="true"/>
          <p:nvPr/>
        </p:nvSpPr>
        <p:spPr>
          <a:xfrm>
            <a:off x="648547" y="1418167"/>
            <a:ext cx="4963795" cy="460375"/>
          </a:xfrm>
          <a:prstGeom prst="rect">
            <a:avLst/>
          </a:prstGeom>
          <a:solidFill>
            <a:srgbClr val="0089CF"/>
          </a:solidFill>
        </p:spPr>
        <p:txBody>
          <a:bodyPr wrap="square" rtlCol="0">
            <a:spAutoFit/>
          </a:bodyPr>
          <a:p>
            <a:pPr algn="ctr"/>
            <a:r>
              <a:rPr lang="en-US" sz="2400" b="1">
                <a:solidFill>
                  <a:schemeClr val="tx1"/>
                </a:solidFill>
              </a:rPr>
              <a:t>Adlik </a:t>
            </a:r>
            <a:r>
              <a:rPr lang="zh-CN" altLang="en-US" sz="2400" b="1">
                <a:solidFill>
                  <a:schemeClr val="tx1"/>
                </a:solidFill>
              </a:rPr>
              <a:t>模型优化用于 </a:t>
            </a:r>
            <a:r>
              <a:rPr lang="en-US" altLang="zh-CN" sz="2400" b="1">
                <a:solidFill>
                  <a:schemeClr val="tx1"/>
                </a:solidFill>
              </a:rPr>
              <a:t>ResNet50</a:t>
            </a:r>
            <a:endParaRPr lang="en-US" altLang="zh-CN" sz="2400" b="1">
              <a:solidFill>
                <a:schemeClr val="tx1"/>
              </a:solidFill>
            </a:endParaRPr>
          </a:p>
        </p:txBody>
      </p:sp>
      <p:sp>
        <p:nvSpPr>
          <p:cNvPr id="4" name="文本框 3"/>
          <p:cNvSpPr txBox="true"/>
          <p:nvPr/>
        </p:nvSpPr>
        <p:spPr>
          <a:xfrm>
            <a:off x="6089861" y="1418167"/>
            <a:ext cx="5220971" cy="460375"/>
          </a:xfrm>
          <a:prstGeom prst="rect">
            <a:avLst/>
          </a:prstGeom>
          <a:solidFill>
            <a:srgbClr val="0089CF"/>
          </a:solidFill>
        </p:spPr>
        <p:txBody>
          <a:bodyPr wrap="square" rtlCol="0">
            <a:spAutoFit/>
          </a:bodyPr>
          <a:p>
            <a:pPr algn="ctr"/>
            <a:r>
              <a:rPr lang="en-US" sz="2400" b="1">
                <a:solidFill>
                  <a:schemeClr val="tx1"/>
                </a:solidFill>
              </a:rPr>
              <a:t>Adlik </a:t>
            </a:r>
            <a:r>
              <a:rPr lang="zh-CN" altLang="en-US" sz="2400" b="1">
                <a:solidFill>
                  <a:schemeClr val="tx1"/>
                </a:solidFill>
              </a:rPr>
              <a:t>模型优化用于 </a:t>
            </a:r>
            <a:r>
              <a:rPr lang="en-US" altLang="zh-CN" sz="2400" b="1">
                <a:solidFill>
                  <a:schemeClr val="tx1"/>
                </a:solidFill>
              </a:rPr>
              <a:t>YOLOv5m</a:t>
            </a:r>
            <a:endParaRPr lang="en-US" altLang="zh-CN" sz="2400" b="1">
              <a:solidFill>
                <a:schemeClr val="tx1"/>
              </a:solidFill>
            </a:endParaRPr>
          </a:p>
        </p:txBody>
      </p:sp>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模型优化器：优化效果</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2" name="内容占位符 6"/>
          <p:cNvSpPr>
            <a:spLocks noGrp="true"/>
          </p:cNvSpPr>
          <p:nvPr/>
        </p:nvSpPr>
        <p:spPr>
          <a:xfrm>
            <a:off x="376555" y="1543685"/>
            <a:ext cx="5353685" cy="4977765"/>
          </a:xfrm>
          <a:prstGeom prst="rect">
            <a:avLst/>
          </a:prstGeom>
          <a:noFill/>
          <a:ln w="9525">
            <a:noFill/>
            <a:miter lim="800000"/>
          </a:ln>
        </p:spPr>
        <p:txBody>
          <a:bodyPr vert="horz" wrap="square" lIns="0" tIns="0" rIns="0" bIns="0" numCol="1" anchor="t" anchorCtr="false" compatLnSpc="true"/>
          <a:lstStyle>
            <a:lvl1pPr marL="342900" indent="-342900" algn="l" defTabSz="457200" rtl="0" eaLnBrk="0" fontAlgn="base" hangingPunct="0">
              <a:spcBef>
                <a:spcPct val="20000"/>
              </a:spcBef>
              <a:spcAft>
                <a:spcPct val="0"/>
              </a:spcAft>
              <a:buFont typeface="Arial" panose="02080604020202020204" pitchFamily="34" charset="0"/>
              <a:buChar char="•"/>
              <a:defRPr sz="28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80604020202020204" pitchFamily="34" charset="0"/>
              <a:buChar char="–"/>
              <a:defRPr sz="2400">
                <a:solidFill>
                  <a:schemeClr val="tx1"/>
                </a:solidFill>
                <a:latin typeface="+mn-lt"/>
                <a:ea typeface="+mn-ea"/>
              </a:defRPr>
            </a:lvl2pPr>
            <a:lvl3pPr marL="1143000" indent="-228600" algn="l" defTabSz="457200" rtl="0" eaLnBrk="0" fontAlgn="base" hangingPunct="0">
              <a:spcBef>
                <a:spcPct val="20000"/>
              </a:spcBef>
              <a:spcAft>
                <a:spcPct val="0"/>
              </a:spcAft>
              <a:buFont typeface="Arial" panose="02080604020202020204" pitchFamily="34" charset="0"/>
              <a:buChar char="•"/>
              <a:defRPr sz="2000">
                <a:solidFill>
                  <a:schemeClr val="tx1"/>
                </a:solidFill>
                <a:latin typeface="+mn-lt"/>
                <a:ea typeface="+mn-ea"/>
              </a:defRPr>
            </a:lvl3pPr>
            <a:lvl4pPr marL="1600200" indent="-228600" algn="l" defTabSz="457200" rtl="0" eaLnBrk="0" fontAlgn="base" hangingPunct="0">
              <a:spcBef>
                <a:spcPct val="20000"/>
              </a:spcBef>
              <a:spcAft>
                <a:spcPct val="0"/>
              </a:spcAft>
              <a:buFont typeface="Arial" panose="02080604020202020204" pitchFamily="34" charset="0"/>
              <a:buChar char="–"/>
              <a:defRPr sz="1800">
                <a:solidFill>
                  <a:schemeClr val="tx1"/>
                </a:solidFill>
                <a:latin typeface="+mn-lt"/>
                <a:ea typeface="+mn-ea"/>
              </a:defRPr>
            </a:lvl4pPr>
            <a:lvl5pPr marL="2057400" indent="-228600" algn="l" defTabSz="457200" rtl="0" eaLnBrk="0" fontAlgn="base" hangingPunct="0">
              <a:spcBef>
                <a:spcPct val="20000"/>
              </a:spcBef>
              <a:spcAft>
                <a:spcPct val="0"/>
              </a:spcAft>
              <a:buFont typeface="Arial" panose="02080604020202020204" pitchFamily="34" charset="0"/>
              <a:buChar char="»"/>
              <a:defRPr sz="1800">
                <a:solidFill>
                  <a:schemeClr val="tx1"/>
                </a:solidFill>
                <a:latin typeface="+mn-lt"/>
                <a:ea typeface="+mn-ea"/>
              </a:defRPr>
            </a:lvl5pPr>
            <a:lvl6pPr marL="2514600" indent="-228600" algn="l" defTabSz="457200" rtl="0" fontAlgn="base">
              <a:spcBef>
                <a:spcPct val="20000"/>
              </a:spcBef>
              <a:spcAft>
                <a:spcPct val="0"/>
              </a:spcAft>
              <a:buFont typeface="Arial" panose="02080604020202020204" pitchFamily="34" charset="0"/>
              <a:buChar char="»"/>
              <a:defRPr sz="1800">
                <a:solidFill>
                  <a:schemeClr val="tx1"/>
                </a:solidFill>
                <a:latin typeface="+mn-lt"/>
                <a:ea typeface="+mn-ea"/>
              </a:defRPr>
            </a:lvl6pPr>
            <a:lvl7pPr marL="2971800" indent="-228600" algn="l" defTabSz="457200" rtl="0" fontAlgn="base">
              <a:spcBef>
                <a:spcPct val="20000"/>
              </a:spcBef>
              <a:spcAft>
                <a:spcPct val="0"/>
              </a:spcAft>
              <a:buFont typeface="Arial" panose="02080604020202020204" pitchFamily="34" charset="0"/>
              <a:buChar char="»"/>
              <a:defRPr sz="1800">
                <a:solidFill>
                  <a:schemeClr val="tx1"/>
                </a:solidFill>
                <a:latin typeface="+mn-lt"/>
                <a:ea typeface="+mn-ea"/>
              </a:defRPr>
            </a:lvl7pPr>
            <a:lvl8pPr marL="3429000" indent="-228600" algn="l" defTabSz="457200" rtl="0" fontAlgn="base">
              <a:spcBef>
                <a:spcPct val="20000"/>
              </a:spcBef>
              <a:spcAft>
                <a:spcPct val="0"/>
              </a:spcAft>
              <a:buFont typeface="Arial" panose="02080604020202020204" pitchFamily="34" charset="0"/>
              <a:buChar char="»"/>
              <a:defRPr sz="1800">
                <a:solidFill>
                  <a:schemeClr val="tx1"/>
                </a:solidFill>
                <a:latin typeface="+mn-lt"/>
                <a:ea typeface="+mn-ea"/>
              </a:defRPr>
            </a:lvl8pPr>
            <a:lvl9pPr marL="3886200" indent="-228600" algn="l" defTabSz="457200" rtl="0" fontAlgn="base">
              <a:spcBef>
                <a:spcPct val="20000"/>
              </a:spcBef>
              <a:spcAft>
                <a:spcPct val="0"/>
              </a:spcAft>
              <a:buFont typeface="Arial" panose="02080604020202020204" pitchFamily="34" charset="0"/>
              <a:buChar char="»"/>
              <a:defRPr sz="1800">
                <a:solidFill>
                  <a:schemeClr val="tx1"/>
                </a:solidFill>
                <a:latin typeface="+mn-lt"/>
                <a:ea typeface="+mn-ea"/>
              </a:defRPr>
            </a:lvl9pPr>
          </a:lstStyle>
          <a:p>
            <a:r>
              <a:rPr lang="zh-CN" altLang="en-US" sz="2135">
                <a:sym typeface="+mn-ea"/>
              </a:rPr>
              <a:t>PaperWithCode两个榜单排名第一</a:t>
            </a:r>
            <a:endParaRPr lang="zh-CN" altLang="en-US" sz="2135"/>
          </a:p>
          <a:p>
            <a:pPr lvl="1"/>
            <a:r>
              <a:rPr lang="zh-CN" altLang="en-US" sz="1865">
                <a:sym typeface="+mn-ea"/>
              </a:rPr>
              <a:t>network-pruning-on-imagenet榜单：对Resnet50模型的2.3G和1.5G的剪枝结果，以78.79%和78.07%的精度排名前两位https://paperswithcode.com/sota/network-pruning-on-imagenet</a:t>
            </a:r>
            <a:endParaRPr lang="zh-CN" altLang="en-US" sz="1865"/>
          </a:p>
          <a:p>
            <a:pPr lvl="1"/>
            <a:r>
              <a:rPr lang="zh-CN" altLang="en-US" sz="1865">
                <a:sym typeface="+mn-ea"/>
              </a:rPr>
              <a:t>knowledge-distillation-on-imagenet榜单：四个剪枝模型的蒸馏结果刷新了榜单的前四名https://paperswithcode.com/sota/knowledge-distillation-on-imagenet</a:t>
            </a:r>
            <a:endParaRPr lang="zh-CN" altLang="en-US" sz="2135">
              <a:latin typeface="+mn-ea"/>
              <a:cs typeface="+mn-ea"/>
            </a:endParaRPr>
          </a:p>
          <a:p>
            <a:r>
              <a:rPr lang="zh-CN" altLang="en-US" sz="2135">
                <a:sym typeface="+mn-ea"/>
              </a:rPr>
              <a:t>相关优化后的模型提交在Adlik Model Zoo：https://github.com/Adlik/model_zoo</a:t>
            </a:r>
            <a:endParaRPr lang="zh-CN" altLang="en-US" sz="2135">
              <a:sym typeface="+mn-ea"/>
            </a:endParaRPr>
          </a:p>
        </p:txBody>
      </p:sp>
      <p:pic>
        <p:nvPicPr>
          <p:cNvPr id="4" name="图片 5" descr="Adlik-MO-distillation_rank1-4"/>
          <p:cNvPicPr>
            <a:picLocks noChangeAspect="true"/>
          </p:cNvPicPr>
          <p:nvPr/>
        </p:nvPicPr>
        <p:blipFill>
          <a:blip r:embed="rId2"/>
          <a:stretch>
            <a:fillRect/>
          </a:stretch>
        </p:blipFill>
        <p:spPr>
          <a:xfrm>
            <a:off x="5899785" y="3333115"/>
            <a:ext cx="2358391" cy="2078991"/>
          </a:xfrm>
          <a:prstGeom prst="rect">
            <a:avLst/>
          </a:prstGeom>
        </p:spPr>
      </p:pic>
      <p:pic>
        <p:nvPicPr>
          <p:cNvPr id="6" name="图片 7" descr="Adlik-MO-distillation1-1"/>
          <p:cNvPicPr>
            <a:picLocks noChangeAspect="true"/>
          </p:cNvPicPr>
          <p:nvPr/>
        </p:nvPicPr>
        <p:blipFill>
          <a:blip r:embed="rId3"/>
          <a:stretch>
            <a:fillRect/>
          </a:stretch>
        </p:blipFill>
        <p:spPr>
          <a:xfrm>
            <a:off x="8258175" y="3333115"/>
            <a:ext cx="3148331" cy="2023111"/>
          </a:xfrm>
          <a:prstGeom prst="rect">
            <a:avLst/>
          </a:prstGeom>
        </p:spPr>
      </p:pic>
      <p:pic>
        <p:nvPicPr>
          <p:cNvPr id="13" name="图片 8" descr="Adlik-MO-distillation1"/>
          <p:cNvPicPr>
            <a:picLocks noChangeAspect="true"/>
          </p:cNvPicPr>
          <p:nvPr/>
        </p:nvPicPr>
        <p:blipFill>
          <a:blip r:embed="rId4"/>
          <a:stretch>
            <a:fillRect/>
          </a:stretch>
        </p:blipFill>
        <p:spPr>
          <a:xfrm>
            <a:off x="5729605" y="4655185"/>
            <a:ext cx="2787015" cy="1587500"/>
          </a:xfrm>
          <a:prstGeom prst="rect">
            <a:avLst/>
          </a:prstGeom>
        </p:spPr>
      </p:pic>
      <p:pic>
        <p:nvPicPr>
          <p:cNvPr id="14" name="图片 9" descr="Adlik-MO-distillation_code"/>
          <p:cNvPicPr>
            <a:picLocks noChangeAspect="true"/>
          </p:cNvPicPr>
          <p:nvPr/>
        </p:nvPicPr>
        <p:blipFill>
          <a:blip r:embed="rId5"/>
          <a:stretch>
            <a:fillRect/>
          </a:stretch>
        </p:blipFill>
        <p:spPr>
          <a:xfrm>
            <a:off x="8390255" y="4376420"/>
            <a:ext cx="2319655" cy="2144395"/>
          </a:xfrm>
          <a:prstGeom prst="rect">
            <a:avLst/>
          </a:prstGeom>
        </p:spPr>
      </p:pic>
      <p:pic>
        <p:nvPicPr>
          <p:cNvPr id="15" name="图片 1" descr="Adlik_optmizer_Pruning_resnet50_Rank_1_2_acc"/>
          <p:cNvPicPr>
            <a:picLocks noChangeAspect="true"/>
          </p:cNvPicPr>
          <p:nvPr/>
        </p:nvPicPr>
        <p:blipFill>
          <a:blip r:embed="rId6"/>
          <a:stretch>
            <a:fillRect/>
          </a:stretch>
        </p:blipFill>
        <p:spPr>
          <a:xfrm>
            <a:off x="5763260" y="1209675"/>
            <a:ext cx="2435225" cy="1990725"/>
          </a:xfrm>
          <a:prstGeom prst="rect">
            <a:avLst/>
          </a:prstGeom>
        </p:spPr>
      </p:pic>
      <p:pic>
        <p:nvPicPr>
          <p:cNvPr id="16" name="图片 2" descr="Adlik_optmizer_Pruning_resnet50_1Gflops_Rank_1_code"/>
          <p:cNvPicPr>
            <a:picLocks noChangeAspect="true"/>
          </p:cNvPicPr>
          <p:nvPr/>
        </p:nvPicPr>
        <p:blipFill>
          <a:blip r:embed="rId7"/>
          <a:stretch>
            <a:fillRect/>
          </a:stretch>
        </p:blipFill>
        <p:spPr>
          <a:xfrm>
            <a:off x="8258175" y="1209675"/>
            <a:ext cx="3565525" cy="2593975"/>
          </a:xfrm>
          <a:prstGeom prst="rect">
            <a:avLst/>
          </a:prstGeom>
        </p:spPr>
      </p:pic>
      <p:sp>
        <p:nvSpPr>
          <p:cNvPr id="3" name="标题 2"/>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模型优化器：优化效果</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7" name="圆角矩形 6"/>
          <p:cNvSpPr>
            <a:spLocks noChangeAspect="true"/>
          </p:cNvSpPr>
          <p:nvPr/>
        </p:nvSpPr>
        <p:spPr>
          <a:xfrm>
            <a:off x="511175" y="2430568"/>
            <a:ext cx="1919605" cy="3392171"/>
          </a:xfrm>
          <a:prstGeom prst="roundRect">
            <a:avLst>
              <a:gd name="adj" fmla="val 914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endParaRPr lang="en-US" altLang="zh-CN" sz="2360">
              <a:solidFill>
                <a:schemeClr val="tx1">
                  <a:lumMod val="75000"/>
                  <a:lumOff val="25000"/>
                </a:schemeClr>
              </a:solidFill>
              <a:latin typeface="Arial" panose="02080604020202020204" pitchFamily="34" charset="0"/>
              <a:cs typeface="Arial" panose="02080604020202020204" pitchFamily="34" charset="0"/>
              <a:sym typeface="+mn-ea"/>
            </a:endParaRPr>
          </a:p>
        </p:txBody>
      </p:sp>
      <p:sp>
        <p:nvSpPr>
          <p:cNvPr id="12" name="文本框 11"/>
          <p:cNvSpPr txBox="true"/>
          <p:nvPr/>
        </p:nvSpPr>
        <p:spPr>
          <a:xfrm>
            <a:off x="619953" y="2402948"/>
            <a:ext cx="1702541" cy="445135"/>
          </a:xfrm>
          <a:prstGeom prst="rect">
            <a:avLst/>
          </a:prstGeom>
          <a:noFill/>
        </p:spPr>
        <p:txBody>
          <a:bodyPr wrap="square" rtlCol="0">
            <a:spAutoFit/>
          </a:bodyPr>
          <a:p>
            <a:pPr algn="ctr"/>
            <a:r>
              <a:rPr lang="en-US" altLang="zh-CN" sz="2295">
                <a:solidFill>
                  <a:schemeClr val="bg1"/>
                </a:solidFill>
                <a:latin typeface="Arial" panose="02080604020202020204" pitchFamily="34" charset="0"/>
                <a:cs typeface="Arial" panose="02080604020202020204" pitchFamily="34" charset="0"/>
              </a:rPr>
              <a:t>Model</a:t>
            </a:r>
            <a:endParaRPr lang="en-US" altLang="zh-CN" sz="2295">
              <a:solidFill>
                <a:schemeClr val="bg1"/>
              </a:solidFill>
              <a:latin typeface="Arial" panose="02080604020202020204" pitchFamily="34" charset="0"/>
              <a:cs typeface="Arial" panose="02080604020202020204" pitchFamily="34" charset="0"/>
            </a:endParaRPr>
          </a:p>
        </p:txBody>
      </p:sp>
      <p:sp>
        <p:nvSpPr>
          <p:cNvPr id="18" name="圆角矩形 17"/>
          <p:cNvSpPr>
            <a:spLocks noChangeAspect="true"/>
          </p:cNvSpPr>
          <p:nvPr/>
        </p:nvSpPr>
        <p:spPr>
          <a:xfrm>
            <a:off x="2890732" y="2420620"/>
            <a:ext cx="4549140" cy="3380105"/>
          </a:xfrm>
          <a:prstGeom prst="roundRect">
            <a:avLst>
              <a:gd name="adj" fmla="val 391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r>
              <a:rPr lang="en-US" altLang="zh-CN" sz="2360">
                <a:solidFill>
                  <a:schemeClr val="tx1">
                    <a:lumMod val="75000"/>
                    <a:lumOff val="25000"/>
                  </a:schemeClr>
                </a:solidFill>
                <a:latin typeface="Arial" panose="02080604020202020204" pitchFamily="34" charset="0"/>
                <a:cs typeface="Arial" panose="02080604020202020204" pitchFamily="34" charset="0"/>
                <a:sym typeface="+mn-ea"/>
              </a:rPr>
              <a:t>         Training   Distillation</a:t>
            </a:r>
            <a:endParaRPr lang="en-US" altLang="zh-CN" sz="2360">
              <a:solidFill>
                <a:schemeClr val="tx1">
                  <a:lumMod val="75000"/>
                  <a:lumOff val="25000"/>
                </a:schemeClr>
              </a:solidFill>
              <a:latin typeface="Arial" panose="02080604020202020204" pitchFamily="34" charset="0"/>
              <a:cs typeface="Arial" panose="02080604020202020204" pitchFamily="34" charset="0"/>
              <a:sym typeface="+mn-ea"/>
            </a:endParaRPr>
          </a:p>
        </p:txBody>
      </p:sp>
      <p:sp>
        <p:nvSpPr>
          <p:cNvPr id="21" name="圆角矩形 20"/>
          <p:cNvSpPr/>
          <p:nvPr/>
        </p:nvSpPr>
        <p:spPr>
          <a:xfrm>
            <a:off x="4397799" y="1452880"/>
            <a:ext cx="1558925" cy="529591"/>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Pretrained Model</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sp>
        <p:nvSpPr>
          <p:cNvPr id="48" name="圆角矩形 47"/>
          <p:cNvSpPr/>
          <p:nvPr/>
        </p:nvSpPr>
        <p:spPr>
          <a:xfrm>
            <a:off x="2942167" y="2876973"/>
            <a:ext cx="1982047" cy="858520"/>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60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Insert Fake Ops With Learnable Scale</a:t>
            </a:r>
            <a:endParaRPr kumimoji="1" lang="en-US" sz="160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cxnSp>
        <p:nvCxnSpPr>
          <p:cNvPr id="50" name="曲线连接符 49"/>
          <p:cNvCxnSpPr>
            <a:endCxn id="7" idx="3"/>
          </p:cNvCxnSpPr>
          <p:nvPr/>
        </p:nvCxnSpPr>
        <p:spPr>
          <a:xfrm rot="10800000">
            <a:off x="2430780" y="4118187"/>
            <a:ext cx="395393" cy="4233"/>
          </a:xfrm>
          <a:prstGeom prst="curvedConnector3">
            <a:avLst>
              <a:gd name="adj1" fmla="val 49893"/>
            </a:avLst>
          </a:prstGeom>
          <a:noFill/>
          <a:ln w="19050" cap="flat" cmpd="sng" algn="ctr">
            <a:solidFill>
              <a:srgbClr val="04A7FA"/>
            </a:solidFill>
            <a:prstDash val="solid"/>
            <a:tailEnd type="arrow"/>
          </a:ln>
          <a:effectLst/>
        </p:spPr>
      </p:cxnSp>
      <p:sp>
        <p:nvSpPr>
          <p:cNvPr id="51" name="矩形 44"/>
          <p:cNvSpPr>
            <a:spLocks noChangeArrowheads="true"/>
          </p:cNvSpPr>
          <p:nvPr/>
        </p:nvSpPr>
        <p:spPr bwMode="auto">
          <a:xfrm>
            <a:off x="7889240" y="1005628"/>
            <a:ext cx="3894455" cy="4794251"/>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buChar char="•"/>
            </a:pPr>
            <a:r>
              <a:rPr lang="zh-CN" altLang="en-US" sz="2400" kern="0">
                <a:solidFill>
                  <a:srgbClr val="000000"/>
                </a:solidFill>
                <a:latin typeface="微软雅黑" charset="-122"/>
                <a:ea typeface="微软雅黑" charset="-122"/>
                <a:sym typeface="微软雅黑" charset="-122"/>
              </a:rPr>
              <a:t>支持INT4模型量化</a:t>
            </a: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rgbClr val="000000"/>
                </a:solidFill>
                <a:latin typeface="微软雅黑" charset="-122"/>
                <a:ea typeface="微软雅黑" charset="-122"/>
                <a:sym typeface="微软雅黑" charset="-122"/>
              </a:rPr>
              <a:t>支持INT4全整形模型模拟推理</a:t>
            </a: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rgbClr val="000000"/>
                </a:solidFill>
                <a:latin typeface="微软雅黑" charset="-122"/>
                <a:ea typeface="微软雅黑" charset="-122"/>
                <a:sym typeface="微软雅黑" charset="-122"/>
              </a:rPr>
              <a:t>支持指定层不量化或者INT8等混合量化</a:t>
            </a: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rgbClr val="000000"/>
                </a:solidFill>
                <a:latin typeface="微软雅黑" charset="-122"/>
                <a:ea typeface="微软雅黑" charset="-122"/>
                <a:sym typeface="微软雅黑" charset="-122"/>
              </a:rPr>
              <a:t>支持导出为JIT文件</a:t>
            </a: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endParaRPr lang="zh-CN" altLang="en-US" sz="24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buChar char="•"/>
            </a:pPr>
            <a:r>
              <a:rPr lang="zh-CN" altLang="en-US" sz="2400" kern="0">
                <a:solidFill>
                  <a:srgbClr val="000000"/>
                </a:solidFill>
                <a:latin typeface="微软雅黑" charset="-122"/>
                <a:ea typeface="微软雅黑" charset="-122"/>
                <a:sym typeface="微软雅黑" charset="-122"/>
              </a:rPr>
              <a:t>支持量化和蒸馏结合提升精度</a:t>
            </a:r>
            <a:endParaRPr lang="zh-CN" altLang="en-US" sz="2400" kern="0">
              <a:solidFill>
                <a:srgbClr val="000000"/>
              </a:solidFill>
              <a:latin typeface="微软雅黑" charset="-122"/>
              <a:ea typeface="微软雅黑" charset="-122"/>
              <a:sym typeface="微软雅黑" charset="-122"/>
            </a:endParaRPr>
          </a:p>
        </p:txBody>
      </p:sp>
      <p:cxnSp>
        <p:nvCxnSpPr>
          <p:cNvPr id="128" name="曲线连接符 127"/>
          <p:cNvCxnSpPr>
            <a:stCxn id="21" idx="3"/>
            <a:endCxn id="127" idx="2"/>
          </p:cNvCxnSpPr>
          <p:nvPr/>
        </p:nvCxnSpPr>
        <p:spPr>
          <a:xfrm>
            <a:off x="5955877" y="1708361"/>
            <a:ext cx="442595" cy="60960"/>
          </a:xfrm>
          <a:prstGeom prst="curvedConnector3">
            <a:avLst>
              <a:gd name="adj1" fmla="val 50072"/>
            </a:avLst>
          </a:prstGeom>
          <a:solidFill>
            <a:srgbClr val="FFDE40"/>
          </a:solidFill>
          <a:ln w="9525" cap="flat" cmpd="sng" algn="ctr">
            <a:solidFill>
              <a:srgbClr val="61CCF0">
                <a:lumMod val="20000"/>
                <a:lumOff val="80000"/>
              </a:srgbClr>
            </a:solidFill>
            <a:prstDash val="solid"/>
            <a:round/>
            <a:headEnd type="none" w="med" len="med"/>
            <a:tailEnd type="arrow" w="med" len="med"/>
          </a:ln>
        </p:spPr>
      </p:cxnSp>
      <p:sp>
        <p:nvSpPr>
          <p:cNvPr id="5" name="文本框 4"/>
          <p:cNvSpPr txBox="true"/>
          <p:nvPr/>
        </p:nvSpPr>
        <p:spPr>
          <a:xfrm>
            <a:off x="2890520" y="2403687"/>
            <a:ext cx="4554220" cy="443230"/>
          </a:xfrm>
          <a:prstGeom prst="rect">
            <a:avLst/>
          </a:prstGeom>
          <a:noFill/>
        </p:spPr>
        <p:txBody>
          <a:bodyPr wrap="square" rtlCol="0">
            <a:spAutoFit/>
          </a:bodyPr>
          <a:p>
            <a:pPr algn="ctr"/>
            <a:r>
              <a:rPr lang="en-US" altLang="zh-CN" sz="2285">
                <a:solidFill>
                  <a:schemeClr val="bg1"/>
                </a:solidFill>
                <a:latin typeface="Arial" panose="02080604020202020204" pitchFamily="34" charset="0"/>
                <a:cs typeface="Arial" panose="02080604020202020204" pitchFamily="34" charset="0"/>
                <a:sym typeface="+mn-ea"/>
              </a:rPr>
              <a:t>Quantization Awarre Training</a:t>
            </a:r>
            <a:endParaRPr lang="en-US" altLang="zh-CN" sz="2295">
              <a:solidFill>
                <a:schemeClr val="bg1"/>
              </a:solidFill>
              <a:latin typeface="Arial" panose="02080604020202020204" pitchFamily="34" charset="0"/>
              <a:cs typeface="Arial" panose="02080604020202020204" pitchFamily="34" charset="0"/>
            </a:endParaRPr>
          </a:p>
        </p:txBody>
      </p:sp>
      <p:sp>
        <p:nvSpPr>
          <p:cNvPr id="6" name="圆角矩形 5"/>
          <p:cNvSpPr/>
          <p:nvPr/>
        </p:nvSpPr>
        <p:spPr>
          <a:xfrm>
            <a:off x="632460" y="3164840"/>
            <a:ext cx="1677247" cy="823807"/>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JIT model</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sp>
        <p:nvSpPr>
          <p:cNvPr id="8" name="圆角矩形 7"/>
          <p:cNvSpPr/>
          <p:nvPr/>
        </p:nvSpPr>
        <p:spPr>
          <a:xfrm>
            <a:off x="632460" y="4297680"/>
            <a:ext cx="1689947" cy="8221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0" tIns="45001" rIns="0"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Layer Quantization Config</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sp>
        <p:nvSpPr>
          <p:cNvPr id="9" name="圆角矩形 8"/>
          <p:cNvSpPr/>
          <p:nvPr/>
        </p:nvSpPr>
        <p:spPr>
          <a:xfrm>
            <a:off x="5386493" y="2990427"/>
            <a:ext cx="2002367" cy="530013"/>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Batch Input Foward</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cxnSp>
        <p:nvCxnSpPr>
          <p:cNvPr id="10" name="曲线连接符 9"/>
          <p:cNvCxnSpPr>
            <a:stCxn id="48" idx="3"/>
          </p:cNvCxnSpPr>
          <p:nvPr/>
        </p:nvCxnSpPr>
        <p:spPr>
          <a:xfrm flipV="true">
            <a:off x="4924213" y="3246120"/>
            <a:ext cx="462280" cy="50800"/>
          </a:xfrm>
          <a:prstGeom prst="curvedConnector3">
            <a:avLst>
              <a:gd name="adj1" fmla="val 50000"/>
            </a:avLst>
          </a:prstGeom>
          <a:solidFill>
            <a:srgbClr val="FFDE40"/>
          </a:solidFill>
          <a:ln w="9525" cap="flat" cmpd="sng" algn="ctr">
            <a:solidFill>
              <a:schemeClr val="tx1"/>
            </a:solidFill>
            <a:prstDash val="solid"/>
            <a:round/>
            <a:headEnd type="none" w="med" len="med"/>
            <a:tailEnd type="arrow" w="med" len="med"/>
          </a:ln>
        </p:spPr>
      </p:cxnSp>
      <p:sp>
        <p:nvSpPr>
          <p:cNvPr id="11" name="圆角矩形 10"/>
          <p:cNvSpPr/>
          <p:nvPr/>
        </p:nvSpPr>
        <p:spPr>
          <a:xfrm>
            <a:off x="5536565" y="4760172"/>
            <a:ext cx="1460500" cy="530225"/>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Backward</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sp>
        <p:nvSpPr>
          <p:cNvPr id="13" name="圆角矩形 12"/>
          <p:cNvSpPr/>
          <p:nvPr/>
        </p:nvSpPr>
        <p:spPr>
          <a:xfrm>
            <a:off x="3463925" y="4765252"/>
            <a:ext cx="1460500" cy="530225"/>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rPr>
              <a:t>Update Model</a:t>
            </a:r>
            <a:endParaRPr kumimoji="1" lang="en-US" sz="1840" b="0" i="0" u="none" strike="noStrike" kern="0" cap="none" spc="0" normalizeH="0" baseline="0" noProof="0" dirty="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endParaRPr>
          </a:p>
        </p:txBody>
      </p:sp>
      <p:cxnSp>
        <p:nvCxnSpPr>
          <p:cNvPr id="14" name="曲线连接符 13"/>
          <p:cNvCxnSpPr>
            <a:stCxn id="9" idx="2"/>
            <a:endCxn id="11" idx="0"/>
          </p:cNvCxnSpPr>
          <p:nvPr/>
        </p:nvCxnSpPr>
        <p:spPr>
          <a:xfrm rot="5400000">
            <a:off x="5707804" y="4079664"/>
            <a:ext cx="1239520" cy="121073"/>
          </a:xfrm>
          <a:prstGeom prst="curvedConnector3">
            <a:avLst>
              <a:gd name="adj1" fmla="val 49966"/>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6" name="曲线连接符 15"/>
          <p:cNvCxnSpPr/>
          <p:nvPr/>
        </p:nvCxnSpPr>
        <p:spPr>
          <a:xfrm rot="5400000">
            <a:off x="5034280" y="2183130"/>
            <a:ext cx="403860" cy="3175"/>
          </a:xfrm>
          <a:prstGeom prst="curvedConnector3">
            <a:avLst>
              <a:gd name="adj1" fmla="val 50079"/>
            </a:avLst>
          </a:prstGeom>
          <a:noFill/>
          <a:ln w="19050" cap="flat" cmpd="sng" algn="ctr">
            <a:solidFill>
              <a:srgbClr val="04A7FA"/>
            </a:solidFill>
            <a:prstDash val="solid"/>
            <a:tailEnd type="arrow"/>
          </a:ln>
          <a:effectLst/>
        </p:spPr>
      </p:cxnSp>
      <p:cxnSp>
        <p:nvCxnSpPr>
          <p:cNvPr id="17" name="曲线连接符 16"/>
          <p:cNvCxnSpPr>
            <a:stCxn id="11" idx="1"/>
            <a:endCxn id="13" idx="3"/>
          </p:cNvCxnSpPr>
          <p:nvPr/>
        </p:nvCxnSpPr>
        <p:spPr>
          <a:xfrm rot="10800000" flipV="true">
            <a:off x="4924213" y="5024967"/>
            <a:ext cx="612140" cy="5080"/>
          </a:xfrm>
          <a:prstGeom prst="curvedConnector3">
            <a:avLst>
              <a:gd name="adj1" fmla="val 49931"/>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2" name="曲线连接符 21"/>
          <p:cNvCxnSpPr>
            <a:stCxn id="13" idx="0"/>
            <a:endCxn id="9" idx="1"/>
          </p:cNvCxnSpPr>
          <p:nvPr/>
        </p:nvCxnSpPr>
        <p:spPr>
          <a:xfrm rot="16200000">
            <a:off x="4035637" y="3414184"/>
            <a:ext cx="1509607" cy="1192107"/>
          </a:xfrm>
          <a:prstGeom prst="curvedConnector2">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圆角矩形 23"/>
          <p:cNvSpPr>
            <a:spLocks noChangeAspect="true"/>
          </p:cNvSpPr>
          <p:nvPr/>
        </p:nvSpPr>
        <p:spPr>
          <a:xfrm>
            <a:off x="262255" y="1452245"/>
            <a:ext cx="2958465" cy="602615"/>
          </a:xfrm>
          <a:prstGeom prst="roundRect">
            <a:avLst>
              <a:gd name="adj" fmla="val 9140"/>
            </a:avLst>
          </a:prstGeom>
          <a:gradFill>
            <a:gsLst>
              <a:gs pos="0">
                <a:schemeClr val="accent5">
                  <a:lumMod val="75000"/>
                </a:schemeClr>
              </a:gs>
              <a:gs pos="100000">
                <a:srgbClr val="21DFE9">
                  <a:alpha val="5000"/>
                </a:srgbClr>
              </a:gs>
            </a:gsLst>
            <a:lin ang="5400000" scaled="false"/>
          </a:gradFill>
          <a:ln w="3175" cap="flat" cmpd="sng" algn="ctr">
            <a:solidFill>
              <a:srgbClr val="00B0F0"/>
            </a:solidFill>
            <a:prstDash val="solid"/>
          </a:ln>
          <a:effectLst/>
        </p:spPr>
        <p:txBody>
          <a:bodyPr lIns="90004" tIns="45001" rIns="90004" bIns="45001" anchor="ctr">
            <a:noAutofit/>
          </a:bodyPr>
          <a:p>
            <a:pPr lvl="0" algn="ctr">
              <a:buClrTx/>
              <a:buSzTx/>
              <a:buFontTx/>
            </a:pPr>
            <a:endParaRPr lang="en-US" altLang="zh-CN" sz="2360">
              <a:solidFill>
                <a:schemeClr val="tx1">
                  <a:lumMod val="75000"/>
                  <a:lumOff val="25000"/>
                </a:schemeClr>
              </a:solidFill>
              <a:latin typeface="Arial" panose="02080604020202020204" pitchFamily="34" charset="0"/>
              <a:cs typeface="Arial" panose="02080604020202020204" pitchFamily="34" charset="0"/>
              <a:sym typeface="+mn-ea"/>
            </a:endParaRPr>
          </a:p>
        </p:txBody>
      </p:sp>
      <p:sp>
        <p:nvSpPr>
          <p:cNvPr id="25" name="文本框 24"/>
          <p:cNvSpPr txBox="true"/>
          <p:nvPr/>
        </p:nvSpPr>
        <p:spPr>
          <a:xfrm>
            <a:off x="262467" y="1515533"/>
            <a:ext cx="2959100" cy="445135"/>
          </a:xfrm>
          <a:prstGeom prst="rect">
            <a:avLst/>
          </a:prstGeom>
          <a:noFill/>
        </p:spPr>
        <p:txBody>
          <a:bodyPr wrap="square" rtlCol="0">
            <a:spAutoFit/>
          </a:bodyPr>
          <a:p>
            <a:pPr algn="ctr"/>
            <a:r>
              <a:rPr lang="en-US" altLang="zh-CN" sz="2295">
                <a:solidFill>
                  <a:schemeClr val="tx1"/>
                </a:solidFill>
                <a:latin typeface="Arial" panose="02080604020202020204" pitchFamily="34" charset="0"/>
                <a:cs typeface="Arial" panose="02080604020202020204" pitchFamily="34" charset="0"/>
              </a:rPr>
              <a:t>Simulation Engine</a:t>
            </a:r>
            <a:endParaRPr lang="en-US" altLang="zh-CN" sz="2295">
              <a:solidFill>
                <a:schemeClr val="tx1"/>
              </a:solidFill>
              <a:latin typeface="Arial" panose="02080604020202020204" pitchFamily="34" charset="0"/>
              <a:cs typeface="Arial" panose="02080604020202020204" pitchFamily="34" charset="0"/>
            </a:endParaRPr>
          </a:p>
        </p:txBody>
      </p:sp>
      <p:cxnSp>
        <p:nvCxnSpPr>
          <p:cNvPr id="28" name="曲线连接符 27"/>
          <p:cNvCxnSpPr/>
          <p:nvPr/>
        </p:nvCxnSpPr>
        <p:spPr>
          <a:xfrm rot="16200000">
            <a:off x="1297093" y="2244090"/>
            <a:ext cx="347980" cy="4233"/>
          </a:xfrm>
          <a:prstGeom prst="curvedConnector2">
            <a:avLst/>
          </a:prstGeom>
          <a:noFill/>
          <a:ln w="19050" cap="flat" cmpd="sng" algn="ctr">
            <a:solidFill>
              <a:srgbClr val="04A7FA"/>
            </a:solidFill>
            <a:prstDash val="solid"/>
            <a:tailEnd type="arrow"/>
          </a:ln>
          <a:effectLst/>
        </p:spPr>
      </p:cxnSp>
      <p:pic>
        <p:nvPicPr>
          <p:cNvPr id="154652" name="图片 154651"/>
          <p:cNvPicPr>
            <a:picLocks noChangeAspect="true"/>
          </p:cNvPicPr>
          <p:nvPr/>
        </p:nvPicPr>
        <p:blipFill>
          <a:blip r:embed="rId2"/>
          <a:stretch>
            <a:fillRect/>
          </a:stretch>
        </p:blipFill>
        <p:spPr>
          <a:xfrm>
            <a:off x="5168053" y="4183380"/>
            <a:ext cx="452120" cy="431800"/>
          </a:xfrm>
          <a:prstGeom prst="rect">
            <a:avLst/>
          </a:prstGeom>
          <a:noFill/>
          <a:ln w="9525">
            <a:noFill/>
          </a:ln>
        </p:spPr>
      </p:pic>
      <p:sp>
        <p:nvSpPr>
          <p:cNvPr id="3" name="标题 2"/>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INT4</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量化框架</a:t>
            </a:r>
            <a:endPar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8" name="文本框 7"/>
          <p:cNvSpPr txBox="true"/>
          <p:nvPr/>
        </p:nvSpPr>
        <p:spPr>
          <a:xfrm>
            <a:off x="265853" y="1231053"/>
            <a:ext cx="11258973" cy="460375"/>
          </a:xfrm>
          <a:prstGeom prst="rect">
            <a:avLst/>
          </a:prstGeom>
          <a:solidFill>
            <a:srgbClr val="0089CF"/>
          </a:solidFill>
        </p:spPr>
        <p:txBody>
          <a:bodyPr wrap="square" rtlCol="0">
            <a:spAutoFit/>
          </a:bodyPr>
          <a:p>
            <a:pPr algn="ctr"/>
            <a:r>
              <a:rPr lang="en-US" altLang="zh-CN" sz="2400" b="1">
                <a:solidFill>
                  <a:schemeClr val="bg1"/>
                </a:solidFill>
              </a:rPr>
              <a:t>LSQ</a:t>
            </a:r>
            <a:r>
              <a:rPr lang="zh-CN" altLang="en-US" sz="2400" b="1">
                <a:solidFill>
                  <a:schemeClr val="bg1"/>
                </a:solidFill>
              </a:rPr>
              <a:t>（</a:t>
            </a:r>
            <a:r>
              <a:rPr lang="en-US" altLang="zh-CN" sz="2400" b="1">
                <a:solidFill>
                  <a:schemeClr val="bg1"/>
                </a:solidFill>
              </a:rPr>
              <a:t>Learnable Scale Quantization</a:t>
            </a:r>
            <a:r>
              <a:rPr lang="zh-CN" altLang="en-US" sz="2400" b="1">
                <a:solidFill>
                  <a:schemeClr val="bg1"/>
                </a:solidFill>
              </a:rPr>
              <a:t>）量化算法</a:t>
            </a:r>
            <a:endParaRPr lang="zh-CN" altLang="en-US" sz="2400" b="1">
              <a:solidFill>
                <a:schemeClr val="bg1"/>
              </a:solidFill>
            </a:endParaRPr>
          </a:p>
        </p:txBody>
      </p:sp>
      <p:sp>
        <p:nvSpPr>
          <p:cNvPr id="14" name="文本框 13"/>
          <p:cNvSpPr txBox="true"/>
          <p:nvPr/>
        </p:nvSpPr>
        <p:spPr>
          <a:xfrm>
            <a:off x="331258" y="1988820"/>
            <a:ext cx="3737187" cy="3975100"/>
          </a:xfrm>
          <a:prstGeom prst="rect">
            <a:avLst/>
          </a:prstGeom>
          <a:noFill/>
        </p:spPr>
        <p:txBody>
          <a:bodyPr wrap="square" rtlCol="0">
            <a:spAutoFit/>
          </a:bodyPr>
          <a:p>
            <a:pPr marL="0" indent="0">
              <a:lnSpc>
                <a:spcPct val="150000"/>
              </a:lnSpc>
              <a:buFont typeface="Arial" panose="02080604020202020204" pitchFamily="34" charset="0"/>
              <a:buNone/>
            </a:pPr>
            <a:r>
              <a:rPr lang="zh-CN" sz="1865">
                <a:solidFill>
                  <a:schemeClr val="tx1"/>
                </a:solidFill>
                <a:latin typeface="微软雅黑" charset="-122"/>
                <a:ea typeface="微软雅黑" charset="-122"/>
                <a:cs typeface="微软雅黑" charset="-122"/>
              </a:rPr>
              <a:t>使用传统</a:t>
            </a:r>
            <a:r>
              <a:rPr lang="en-US" altLang="zh-CN" sz="1865">
                <a:solidFill>
                  <a:schemeClr val="tx1"/>
                </a:solidFill>
                <a:latin typeface="微软雅黑" charset="-122"/>
                <a:ea typeface="微软雅黑" charset="-122"/>
                <a:cs typeface="微软雅黑" charset="-122"/>
              </a:rPr>
              <a:t>QAT</a:t>
            </a:r>
            <a:r>
              <a:rPr lang="zh-CN" altLang="en-US" sz="1865">
                <a:solidFill>
                  <a:schemeClr val="tx1"/>
                </a:solidFill>
                <a:latin typeface="微软雅黑" charset="-122"/>
                <a:ea typeface="微软雅黑" charset="-122"/>
                <a:cs typeface="微软雅黑" charset="-122"/>
              </a:rPr>
              <a:t>量化，</a:t>
            </a:r>
            <a:r>
              <a:rPr sz="1865">
                <a:solidFill>
                  <a:schemeClr val="tx1"/>
                </a:solidFill>
                <a:latin typeface="微软雅黑" charset="-122"/>
                <a:ea typeface="微软雅黑" charset="-122"/>
                <a:cs typeface="微软雅黑" charset="-122"/>
              </a:rPr>
              <a:t>量化参数都是根据每一轮的权重</a:t>
            </a:r>
            <a:r>
              <a:rPr lang="en-US" altLang="zh-CN" sz="1865">
                <a:solidFill>
                  <a:schemeClr val="tx1"/>
                </a:solidFill>
                <a:latin typeface="微软雅黑" charset="-122"/>
                <a:ea typeface="微软雅黑" charset="-122"/>
                <a:cs typeface="微软雅黑" charset="-122"/>
              </a:rPr>
              <a:t>/</a:t>
            </a:r>
            <a:r>
              <a:rPr lang="zh-CN" altLang="zh-CN" sz="1865">
                <a:solidFill>
                  <a:schemeClr val="tx1"/>
                </a:solidFill>
                <a:latin typeface="微软雅黑" charset="-122"/>
                <a:ea typeface="微软雅黑" charset="-122"/>
                <a:cs typeface="微软雅黑" charset="-122"/>
              </a:rPr>
              <a:t>激活</a:t>
            </a:r>
            <a:r>
              <a:rPr sz="1865">
                <a:solidFill>
                  <a:schemeClr val="tx1"/>
                </a:solidFill>
                <a:latin typeface="微软雅黑" charset="-122"/>
                <a:ea typeface="微软雅黑" charset="-122"/>
                <a:cs typeface="微软雅黑" charset="-122"/>
              </a:rPr>
              <a:t>计算出来的，整个网络在训练的过程中只会更新权重的数值。</a:t>
            </a:r>
            <a:r>
              <a:rPr lang="zh-CN" sz="1865">
                <a:solidFill>
                  <a:schemeClr val="tx1"/>
                </a:solidFill>
                <a:latin typeface="微软雅黑" charset="-122"/>
                <a:ea typeface="微软雅黑" charset="-122"/>
                <a:cs typeface="微软雅黑" charset="-122"/>
              </a:rPr>
              <a:t>而</a:t>
            </a:r>
            <a:r>
              <a:rPr lang="en-US" altLang="zh-CN" sz="1865">
                <a:solidFill>
                  <a:schemeClr val="tx1"/>
                </a:solidFill>
                <a:latin typeface="微软雅黑" charset="-122"/>
                <a:ea typeface="微软雅黑" charset="-122"/>
                <a:cs typeface="微软雅黑" charset="-122"/>
              </a:rPr>
              <a:t>LSQ</a:t>
            </a:r>
            <a:r>
              <a:rPr lang="zh-CN" altLang="en-US" sz="1865">
                <a:solidFill>
                  <a:schemeClr val="tx1"/>
                </a:solidFill>
                <a:latin typeface="微软雅黑" charset="-122"/>
                <a:ea typeface="微软雅黑" charset="-122"/>
                <a:cs typeface="微软雅黑" charset="-122"/>
              </a:rPr>
              <a:t>算法则把量化的</a:t>
            </a:r>
            <a:r>
              <a:rPr lang="en-US" altLang="zh-CN" sz="1865">
                <a:solidFill>
                  <a:schemeClr val="tx1"/>
                </a:solidFill>
                <a:latin typeface="微软雅黑" charset="-122"/>
                <a:ea typeface="微软雅黑" charset="-122"/>
                <a:cs typeface="微软雅黑" charset="-122"/>
              </a:rPr>
              <a:t>scale</a:t>
            </a:r>
            <a:r>
              <a:rPr lang="zh-CN" altLang="en-US" sz="1865">
                <a:solidFill>
                  <a:schemeClr val="tx1"/>
                </a:solidFill>
                <a:latin typeface="微软雅黑" charset="-122"/>
                <a:ea typeface="微软雅黑" charset="-122"/>
                <a:cs typeface="微软雅黑" charset="-122"/>
              </a:rPr>
              <a:t>也作为一个可以学习的参数（对称量化，</a:t>
            </a:r>
            <a:r>
              <a:rPr lang="en-US" altLang="zh-CN" sz="1865">
                <a:solidFill>
                  <a:schemeClr val="tx1"/>
                </a:solidFill>
                <a:latin typeface="微软雅黑" charset="-122"/>
                <a:ea typeface="微软雅黑" charset="-122"/>
                <a:cs typeface="微软雅黑" charset="-122"/>
              </a:rPr>
              <a:t>zero_point</a:t>
            </a:r>
            <a:r>
              <a:rPr lang="zh-CN" altLang="zh-CN" sz="1865">
                <a:solidFill>
                  <a:schemeClr val="tx1"/>
                </a:solidFill>
                <a:latin typeface="微软雅黑" charset="-122"/>
                <a:ea typeface="微软雅黑" charset="-122"/>
                <a:cs typeface="微软雅黑" charset="-122"/>
              </a:rPr>
              <a:t>为</a:t>
            </a:r>
            <a:r>
              <a:rPr lang="en-US" altLang="zh-CN" sz="1865">
                <a:solidFill>
                  <a:schemeClr val="tx1"/>
                </a:solidFill>
                <a:latin typeface="微软雅黑" charset="-122"/>
                <a:ea typeface="微软雅黑" charset="-122"/>
                <a:cs typeface="微软雅黑" charset="-122"/>
              </a:rPr>
              <a:t>0</a:t>
            </a:r>
            <a:r>
              <a:rPr lang="zh-CN" altLang="en-US" sz="1865">
                <a:solidFill>
                  <a:schemeClr val="tx1"/>
                </a:solidFill>
                <a:latin typeface="微软雅黑" charset="-122"/>
                <a:ea typeface="微软雅黑" charset="-122"/>
                <a:cs typeface="微软雅黑" charset="-122"/>
              </a:rPr>
              <a:t>），也就是说，每次反向传播的时候，需要对其求导进行更新。求导公式如右所示：</a:t>
            </a:r>
            <a:endParaRPr lang="zh-CN" altLang="en-US" sz="1865">
              <a:solidFill>
                <a:schemeClr val="tx1"/>
              </a:solidFill>
              <a:latin typeface="微软雅黑" charset="-122"/>
              <a:ea typeface="微软雅黑" charset="-122"/>
              <a:cs typeface="微软雅黑" charset="-122"/>
            </a:endParaRPr>
          </a:p>
        </p:txBody>
      </p:sp>
      <p:sp>
        <p:nvSpPr>
          <p:cNvPr id="16" name="文本框 15"/>
          <p:cNvSpPr txBox="true"/>
          <p:nvPr/>
        </p:nvSpPr>
        <p:spPr>
          <a:xfrm>
            <a:off x="1970405" y="6162464"/>
            <a:ext cx="8064500" cy="306705"/>
          </a:xfrm>
          <a:prstGeom prst="rect">
            <a:avLst/>
          </a:prstGeom>
          <a:noFill/>
        </p:spPr>
        <p:txBody>
          <a:bodyPr wrap="square" rtlCol="0">
            <a:spAutoFit/>
          </a:bodyPr>
          <a:p>
            <a:r>
              <a:rPr lang="en-US" sz="1400">
                <a:solidFill>
                  <a:schemeClr val="tx1"/>
                </a:solidFill>
              </a:rPr>
              <a:t>LSQ</a:t>
            </a:r>
            <a:r>
              <a:rPr lang="zh-CN" altLang="en-US" sz="1400">
                <a:solidFill>
                  <a:schemeClr val="tx1"/>
                </a:solidFill>
              </a:rPr>
              <a:t>： </a:t>
            </a:r>
            <a:r>
              <a:rPr lang="en-US" altLang="zh-CN" sz="1400">
                <a:solidFill>
                  <a:schemeClr val="tx1"/>
                </a:solidFill>
              </a:rPr>
              <a:t>Learnable Scale Quantization</a:t>
            </a:r>
            <a:r>
              <a:rPr lang="zh-CN" altLang="en-US" sz="1400">
                <a:solidFill>
                  <a:schemeClr val="tx1"/>
                </a:solidFill>
              </a:rPr>
              <a:t>， https://arxiv.org/abs/1902.08153</a:t>
            </a:r>
            <a:endParaRPr lang="zh-CN" altLang="en-US" sz="1400">
              <a:solidFill>
                <a:schemeClr val="tx1"/>
              </a:solidFill>
            </a:endParaRPr>
          </a:p>
        </p:txBody>
      </p:sp>
      <p:graphicFrame>
        <p:nvGraphicFramePr>
          <p:cNvPr id="6" name="对象 5">
            <a:hlinkClick r:id="" action="ppaction://ole?verb="/>
          </p:cNvPr>
          <p:cNvGraphicFramePr>
            <a:graphicFrameLocks noChangeAspect="true"/>
          </p:cNvGraphicFramePr>
          <p:nvPr/>
        </p:nvGraphicFramePr>
        <p:xfrm>
          <a:off x="4193540" y="1722120"/>
          <a:ext cx="6997700" cy="4241800"/>
        </p:xfrm>
        <a:graphic>
          <a:graphicData uri="http://schemas.openxmlformats.org/presentationml/2006/ole">
            <mc:AlternateContent xmlns:mc="http://schemas.openxmlformats.org/markup-compatibility/2006">
              <mc:Choice xmlns:v="urn:schemas-microsoft-com:vml" Requires="v">
                <p:oleObj spid="_x0000_s1025" name="" r:id="rId2" imgW="5238750" imgH="3171825" progId="Word.Document.12">
                  <p:embed/>
                </p:oleObj>
              </mc:Choice>
              <mc:Fallback>
                <p:oleObj name="" r:id="rId2" imgW="5238750" imgH="3171825" progId="Word.Document.12">
                  <p:embed/>
                  <p:pic>
                    <p:nvPicPr>
                      <p:cNvPr id="0" name="图片 1024"/>
                      <p:cNvPicPr/>
                      <p:nvPr/>
                    </p:nvPicPr>
                    <p:blipFill>
                      <a:blip r:embed="rId3"/>
                      <a:stretch>
                        <a:fillRect/>
                      </a:stretch>
                    </p:blipFill>
                    <p:spPr>
                      <a:xfrm>
                        <a:off x="4193540" y="1722120"/>
                        <a:ext cx="6997700" cy="4241800"/>
                      </a:xfrm>
                      <a:prstGeom prst="rect">
                        <a:avLst/>
                      </a:prstGeom>
                    </p:spPr>
                  </p:pic>
                </p:oleObj>
              </mc:Fallback>
            </mc:AlternateContent>
          </a:graphicData>
        </a:graphic>
      </p:graphicFrame>
      <p:sp>
        <p:nvSpPr>
          <p:cNvPr id="3" name="标题 2"/>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INT4</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量化算法</a:t>
            </a:r>
            <a:endPar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3" name="文本框 2"/>
          <p:cNvSpPr txBox="true"/>
          <p:nvPr/>
        </p:nvSpPr>
        <p:spPr>
          <a:xfrm>
            <a:off x="1086485" y="1725295"/>
            <a:ext cx="3352165" cy="2553335"/>
          </a:xfrm>
          <a:prstGeom prst="rect">
            <a:avLst/>
          </a:prstGeom>
          <a:noFill/>
        </p:spPr>
        <p:txBody>
          <a:bodyPr wrap="none" rtlCol="0">
            <a:spAutoFit/>
          </a:bodyPr>
          <a:p>
            <a:pPr marL="285750" indent="-285750">
              <a:buFont typeface="Arial" panose="02080604020202020204" pitchFamily="34" charset="0"/>
              <a:buChar char="•"/>
            </a:pPr>
            <a:r>
              <a:rPr lang="en-US" altLang="zh-CN"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MLOps</a:t>
            </a:r>
            <a:r>
              <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介绍</a:t>
            </a:r>
            <a:endPar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endParaRPr>
          </a:p>
          <a:p>
            <a:pPr marL="285750" indent="-285750">
              <a:buFont typeface="Arial" panose="02080604020202020204" pitchFamily="34" charset="0"/>
              <a:buChar char="•"/>
            </a:pPr>
            <a:endPar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endParaRPr>
          </a:p>
          <a:p>
            <a:pPr marL="285750" indent="-285750">
              <a:buFont typeface="Arial" panose="02080604020202020204" pitchFamily="34" charset="0"/>
              <a:buChar char="•"/>
            </a:pPr>
            <a:r>
              <a:rPr lang="en-US" altLang="zh-CN"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AI</a:t>
            </a:r>
            <a:r>
              <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模型落地挑战</a:t>
            </a:r>
            <a:endPar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endParaRPr>
          </a:p>
          <a:p>
            <a:pPr marL="285750" indent="-285750">
              <a:buFont typeface="Arial" panose="02080604020202020204" pitchFamily="34" charset="0"/>
              <a:buChar char="•"/>
            </a:pPr>
            <a:endPar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endParaRPr>
          </a:p>
          <a:p>
            <a:pPr marL="285750" indent="-285750">
              <a:buFont typeface="Arial" panose="02080604020202020204" pitchFamily="34" charset="0"/>
              <a:buChar char="•"/>
            </a:pPr>
            <a:r>
              <a:rPr lang="en-US" altLang="zh-CN"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Adlik</a:t>
            </a:r>
            <a:r>
              <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rPr>
              <a:t>实践</a:t>
            </a:r>
            <a:endParaRPr lang="zh-CN" altLang="en-US" sz="3200">
              <a:solidFill>
                <a:schemeClr val="tx1"/>
              </a:solidFill>
              <a:latin typeface="方正兰亭圆简体" panose="02000000000000000000" pitchFamily="2" charset="-122"/>
              <a:ea typeface="方正兰亭圆简体" panose="02000000000000000000" pitchFamily="2" charset="-122"/>
              <a:cs typeface="方正兰亭圆简体" panose="02000000000000000000" pitchFamily="2" charset="-122"/>
            </a:endParaRPr>
          </a:p>
        </p:txBody>
      </p:sp>
      <p:sp>
        <p:nvSpPr>
          <p:cNvPr id="5" name="标题 4"/>
          <p:cNvSpPr>
            <a:spLocks noGrp="true"/>
          </p:cNvSpPr>
          <p:nvPr/>
        </p:nvSpPr>
        <p:spPr>
          <a:xfrm>
            <a:off x="235024" y="865944"/>
            <a:ext cx="11355921" cy="543056"/>
          </a:xfrm>
          <a:prstGeom prst="rect">
            <a:avLst/>
          </a:prstGeom>
        </p:spPr>
        <p:txBody>
          <a:bodyPr vert="horz" lIns="91440" tIns="45720" rIns="91440" bIns="45720" rtlCol="0" anchor="ctr">
            <a:normAutofit lnSpcReduction="20000"/>
          </a:bodyPr>
          <a:lstStyle>
            <a:lvl1pPr algn="l" defTabSz="914400" rtl="0" eaLnBrk="1" latinLnBrk="0" hangingPunct="1">
              <a:lnSpc>
                <a:spcPct val="90000"/>
              </a:lnSpc>
              <a:spcBef>
                <a:spcPct val="0"/>
              </a:spcBef>
              <a:buNone/>
              <a:defRPr sz="2600" b="1" kern="1200">
                <a:solidFill>
                  <a:srgbClr val="FFFFFF"/>
                </a:solidFill>
                <a:latin typeface="Calibri" panose="020F0502020204030204"/>
                <a:ea typeface="+mj-ea"/>
                <a:cs typeface="+mj-cs"/>
              </a:defRPr>
            </a:lvl1pPr>
          </a:lstStyle>
          <a:p>
            <a:r>
              <a:rPr lang="zh-CN" sz="3100" dirty="0">
                <a:solidFill>
                  <a:schemeClr val="accent5">
                    <a:lumMod val="75000"/>
                  </a:schemeClr>
                </a:solidFill>
                <a:ea typeface="微软雅黑" charset="-122"/>
                <a:cs typeface="Open Sans Light" panose="020B0306030504020204" pitchFamily="34" charset="0"/>
                <a:sym typeface="+mn-ea"/>
              </a:rPr>
              <a:t>目录</a:t>
            </a:r>
            <a:endParaRPr lang="zh-CN" sz="3100" dirty="0">
              <a:solidFill>
                <a:schemeClr val="accent5">
                  <a:lumMod val="75000"/>
                </a:schemeClr>
              </a:solidFill>
              <a:ea typeface="微软雅黑" charset="-122"/>
              <a:cs typeface="Open Sans Light" panose="020B0306030504020204" pitchFamily="34" charset="0"/>
              <a:sym typeface="+mn-ea"/>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graphicFrame>
        <p:nvGraphicFramePr>
          <p:cNvPr id="5" name="内容占位符 4"/>
          <p:cNvGraphicFramePr/>
          <p:nvPr>
            <p:ph sz="half" idx="2"/>
          </p:nvPr>
        </p:nvGraphicFramePr>
        <p:xfrm>
          <a:off x="417407" y="3992880"/>
          <a:ext cx="4739640" cy="2053590"/>
        </p:xfrm>
        <a:graphic>
          <a:graphicData uri="http://schemas.openxmlformats.org/drawingml/2006/table">
            <a:tbl>
              <a:tblPr firstRow="true" bandRow="true">
                <a:tableStyleId>{68D230F3-CF80-4859-8CE7-A43EE81993B5}</a:tableStyleId>
              </a:tblPr>
              <a:tblGrid>
                <a:gridCol w="2979420"/>
                <a:gridCol w="1760220"/>
              </a:tblGrid>
              <a:tr h="563245">
                <a:tc>
                  <a:txBody>
                    <a:bodyPr/>
                    <a:p>
                      <a:pPr algn="ctr">
                        <a:buNone/>
                      </a:pPr>
                      <a:r>
                        <a:rPr lang="zh-CN" altLang="en-US" sz="1600">
                          <a:solidFill>
                            <a:schemeClr val="tx1"/>
                          </a:solidFill>
                          <a:uFillTx/>
                          <a:ea typeface="微软雅黑" charset="-122"/>
                          <a:sym typeface="+mn-ea"/>
                        </a:rPr>
                        <a:t>传统</a:t>
                      </a:r>
                      <a:r>
                        <a:rPr lang="en-US" altLang="zh-CN" sz="1600">
                          <a:solidFill>
                            <a:schemeClr val="tx1"/>
                          </a:solidFill>
                          <a:uFillTx/>
                          <a:ea typeface="微软雅黑" charset="-122"/>
                          <a:sym typeface="+mn-ea"/>
                        </a:rPr>
                        <a:t>QAT</a:t>
                      </a:r>
                      <a:r>
                        <a:rPr lang="zh-CN" altLang="en-US" sz="1600">
                          <a:solidFill>
                            <a:schemeClr val="tx1"/>
                          </a:solidFill>
                          <a:uFillTx/>
                          <a:ea typeface="微软雅黑" charset="-122"/>
                          <a:sym typeface="+mn-ea"/>
                        </a:rPr>
                        <a:t>量化方法</a:t>
                      </a:r>
                      <a:endParaRPr lang="zh-CN" altLang="en-US" sz="1600">
                        <a:solidFill>
                          <a:schemeClr val="tx1"/>
                        </a:solidFill>
                        <a:uFillTx/>
                        <a:ea typeface="微软雅黑" charset="-122"/>
                        <a:sym typeface="+mn-ea"/>
                      </a:endParaRPr>
                    </a:p>
                  </a:txBody>
                  <a:tcPr marL="71754" marR="71754" marT="46989" marB="46989" anchor="ctr" anchorCtr="false"/>
                </a:tc>
                <a:tc>
                  <a:txBody>
                    <a:bodyPr/>
                    <a:p>
                      <a:pPr algn="ctr">
                        <a:buNone/>
                      </a:pPr>
                      <a:r>
                        <a:rPr lang="en-US" altLang="en-US" sz="1600">
                          <a:solidFill>
                            <a:schemeClr val="tx1"/>
                          </a:solidFill>
                          <a:uFillTx/>
                          <a:ea typeface="微软雅黑" charset="-122"/>
                          <a:sym typeface="+mn-ea"/>
                        </a:rPr>
                        <a:t>Accuracy</a:t>
                      </a:r>
                      <a:endParaRPr lang="en-US" altLang="en-US" sz="1600">
                        <a:solidFill>
                          <a:schemeClr val="tx1"/>
                        </a:solidFill>
                        <a:uFillTx/>
                        <a:ea typeface="微软雅黑" charset="-122"/>
                        <a:sym typeface="+mn-ea"/>
                      </a:endParaRPr>
                    </a:p>
                  </a:txBody>
                  <a:tcPr marL="71754" marR="107949" marT="71754" marB="71754" vert="horz" anchor="ctr" anchorCtr="false"/>
                </a:tc>
              </a:tr>
              <a:tr h="400050">
                <a:tc>
                  <a:txBody>
                    <a:bodyPr/>
                    <a:p>
                      <a:pPr algn="ctr">
                        <a:buNone/>
                      </a:pPr>
                      <a:r>
                        <a:rPr lang="zh-CN" altLang="en-US" sz="1600">
                          <a:solidFill>
                            <a:schemeClr val="tx1"/>
                          </a:solidFill>
                          <a:uFillTx/>
                          <a:ea typeface="微软雅黑" charset="-122"/>
                        </a:rPr>
                        <a:t>baseline</a:t>
                      </a:r>
                      <a:endParaRPr lang="zh-CN" altLang="en-US" sz="1600">
                        <a:solidFill>
                          <a:schemeClr val="tx1"/>
                        </a:solidFill>
                        <a:uFillTx/>
                        <a:ea typeface="微软雅黑" charset="-122"/>
                      </a:endParaRPr>
                    </a:p>
                  </a:txBody>
                  <a:tcPr marL="71754" marR="71754" marT="46989" marB="46989" anchor="ctr" anchorCtr="false"/>
                </a:tc>
                <a:tc>
                  <a:txBody>
                    <a:bodyPr/>
                    <a:p>
                      <a:pPr algn="ctr">
                        <a:buClrTx/>
                        <a:buSzTx/>
                        <a:buFontTx/>
                        <a:buNone/>
                      </a:pPr>
                      <a:r>
                        <a:rPr lang="en-US" altLang="zh-CN" sz="1600" b="0">
                          <a:solidFill>
                            <a:schemeClr val="tx1"/>
                          </a:solidFill>
                          <a:uFillTx/>
                          <a:ea typeface="微软雅黑" charset="-122"/>
                        </a:rPr>
                        <a:t>76.962%</a:t>
                      </a:r>
                      <a:endParaRPr lang="en-US" altLang="zh-CN" sz="1600" b="0">
                        <a:solidFill>
                          <a:schemeClr val="tx1"/>
                        </a:solidFill>
                        <a:uFillTx/>
                        <a:ea typeface="微软雅黑" charset="-122"/>
                      </a:endParaRPr>
                    </a:p>
                  </a:txBody>
                  <a:tcPr marL="12700" marR="12700" marT="12700" vert="horz" anchor="ctr" anchorCtr="false"/>
                </a:tc>
              </a:tr>
              <a:tr h="400685">
                <a:tc>
                  <a:txBody>
                    <a:bodyPr/>
                    <a:p>
                      <a:pPr algn="ctr">
                        <a:buNone/>
                      </a:pPr>
                      <a:r>
                        <a:rPr lang="en-US" altLang="zh-CN" sz="1600">
                          <a:solidFill>
                            <a:schemeClr val="tx1"/>
                          </a:solidFill>
                          <a:uFillTx/>
                          <a:ea typeface="微软雅黑" charset="-122"/>
                        </a:rPr>
                        <a:t>int4</a:t>
                      </a:r>
                      <a:r>
                        <a:rPr lang="zh-CN" altLang="en-US" sz="1600">
                          <a:solidFill>
                            <a:schemeClr val="tx1"/>
                          </a:solidFill>
                          <a:uFillTx/>
                          <a:ea typeface="微软雅黑" charset="-122"/>
                        </a:rPr>
                        <a:t>量化</a:t>
                      </a:r>
                      <a:endParaRPr lang="zh-CN" altLang="en-US" sz="1600">
                        <a:solidFill>
                          <a:schemeClr val="tx1"/>
                        </a:solidFill>
                        <a:uFillTx/>
                        <a:ea typeface="微软雅黑" charset="-122"/>
                      </a:endParaRPr>
                    </a:p>
                  </a:txBody>
                  <a:tcPr marL="71754" marR="71754" marT="46989" marB="46989" anchor="ctr" anchorCtr="false"/>
                </a:tc>
                <a:tc>
                  <a:txBody>
                    <a:bodyPr/>
                    <a:p>
                      <a:pPr algn="ctr">
                        <a:buClrTx/>
                        <a:buSzTx/>
                        <a:buFontTx/>
                        <a:buNone/>
                      </a:pPr>
                      <a:r>
                        <a:rPr lang="en-US" altLang="zh-CN" sz="1600" b="0">
                          <a:solidFill>
                            <a:schemeClr val="tx1"/>
                          </a:solidFill>
                          <a:uFillTx/>
                          <a:ea typeface="微软雅黑" charset="-122"/>
                        </a:rPr>
                        <a:t>67.182%</a:t>
                      </a:r>
                      <a:endParaRPr lang="en-US" altLang="zh-CN" sz="1600" b="0">
                        <a:solidFill>
                          <a:schemeClr val="tx1"/>
                        </a:solidFill>
                        <a:uFillTx/>
                        <a:ea typeface="微软雅黑" charset="-122"/>
                      </a:endParaRPr>
                    </a:p>
                  </a:txBody>
                  <a:tcPr marL="12700" marR="12700" marT="12700" vert="horz" anchor="ctr" anchorCtr="false"/>
                </a:tc>
              </a:tr>
              <a:tr h="689610">
                <a:tc>
                  <a:txBody>
                    <a:bodyPr/>
                    <a:p>
                      <a:pPr algn="ctr">
                        <a:buNone/>
                      </a:pPr>
                      <a:r>
                        <a:rPr lang="en-US" altLang="zh-CN" sz="1600">
                          <a:solidFill>
                            <a:schemeClr val="tx1"/>
                          </a:solidFill>
                          <a:uFillTx/>
                          <a:ea typeface="微软雅黑" charset="-122"/>
                          <a:sym typeface="+mn-ea"/>
                        </a:rPr>
                        <a:t>int4</a:t>
                      </a:r>
                      <a:r>
                        <a:rPr lang="zh-CN" altLang="en-US" sz="1600">
                          <a:solidFill>
                            <a:schemeClr val="tx1"/>
                          </a:solidFill>
                          <a:uFillTx/>
                          <a:ea typeface="微软雅黑" charset="-122"/>
                          <a:sym typeface="+mn-ea"/>
                        </a:rPr>
                        <a:t>量化</a:t>
                      </a:r>
                      <a:r>
                        <a:rPr lang="en-US" altLang="zh-CN" sz="1600">
                          <a:solidFill>
                            <a:schemeClr val="tx1"/>
                          </a:solidFill>
                          <a:uFillTx/>
                          <a:ea typeface="微软雅黑" charset="-122"/>
                          <a:sym typeface="+mn-ea"/>
                        </a:rPr>
                        <a:t>+</a:t>
                      </a:r>
                      <a:r>
                        <a:rPr lang="zh-CN" altLang="en-US" sz="1600">
                          <a:solidFill>
                            <a:schemeClr val="tx1"/>
                          </a:solidFill>
                          <a:uFillTx/>
                          <a:ea typeface="微软雅黑" charset="-122"/>
                          <a:sym typeface="+mn-ea"/>
                        </a:rPr>
                        <a:t>第一层和最后一层</a:t>
                      </a:r>
                      <a:r>
                        <a:rPr lang="en-US" altLang="zh-CN" sz="1600">
                          <a:solidFill>
                            <a:schemeClr val="tx1"/>
                          </a:solidFill>
                          <a:uFillTx/>
                          <a:ea typeface="微软雅黑" charset="-122"/>
                          <a:sym typeface="+mn-ea"/>
                        </a:rPr>
                        <a:t>int4</a:t>
                      </a:r>
                      <a:endParaRPr lang="en-US" altLang="zh-CN" sz="1600">
                        <a:solidFill>
                          <a:schemeClr val="tx1"/>
                        </a:solidFill>
                        <a:uFillTx/>
                        <a:ea typeface="微软雅黑" charset="-122"/>
                        <a:sym typeface="+mn-ea"/>
                      </a:endParaRPr>
                    </a:p>
                  </a:txBody>
                  <a:tcPr marL="71754" marR="71754" marT="46989" marB="46989" anchor="ctr" anchorCtr="false"/>
                </a:tc>
                <a:tc>
                  <a:txBody>
                    <a:bodyPr/>
                    <a:p>
                      <a:pPr algn="ctr">
                        <a:buClrTx/>
                        <a:buSzTx/>
                        <a:buFontTx/>
                        <a:buNone/>
                      </a:pPr>
                      <a:r>
                        <a:rPr lang="en-US" altLang="zh-CN" sz="1600" b="0">
                          <a:solidFill>
                            <a:schemeClr val="tx1"/>
                          </a:solidFill>
                          <a:uFillTx/>
                          <a:ea typeface="微软雅黑" charset="-122"/>
                        </a:rPr>
                        <a:t>72.898%</a:t>
                      </a:r>
                      <a:endParaRPr lang="en-US" altLang="zh-CN" sz="1600" b="0">
                        <a:solidFill>
                          <a:schemeClr val="tx1"/>
                        </a:solidFill>
                        <a:uFillTx/>
                        <a:ea typeface="微软雅黑" charset="-122"/>
                      </a:endParaRPr>
                    </a:p>
                  </a:txBody>
                  <a:tcPr marL="12700" marR="12700" marT="12700" vert="horz" anchor="ctr" anchorCtr="false"/>
                </a:tc>
              </a:tr>
            </a:tbl>
          </a:graphicData>
        </a:graphic>
      </p:graphicFrame>
      <p:sp>
        <p:nvSpPr>
          <p:cNvPr id="8" name="文本框 7"/>
          <p:cNvSpPr txBox="true"/>
          <p:nvPr/>
        </p:nvSpPr>
        <p:spPr>
          <a:xfrm>
            <a:off x="266488" y="1520613"/>
            <a:ext cx="4736253" cy="460375"/>
          </a:xfrm>
          <a:prstGeom prst="rect">
            <a:avLst/>
          </a:prstGeom>
          <a:solidFill>
            <a:srgbClr val="0089CF"/>
          </a:solidFill>
        </p:spPr>
        <p:txBody>
          <a:bodyPr wrap="square" rtlCol="0">
            <a:spAutoFit/>
          </a:bodyPr>
          <a:p>
            <a:pPr algn="ctr"/>
            <a:r>
              <a:rPr lang="en-US" altLang="zh-CN" sz="2400" b="1">
                <a:solidFill>
                  <a:schemeClr val="bg1"/>
                </a:solidFill>
              </a:rPr>
              <a:t>ResNet50 INT4</a:t>
            </a:r>
            <a:r>
              <a:rPr lang="zh-CN" altLang="en-US" sz="2400" b="1">
                <a:solidFill>
                  <a:schemeClr val="bg1"/>
                </a:solidFill>
              </a:rPr>
              <a:t>传统</a:t>
            </a:r>
            <a:r>
              <a:rPr lang="en-US" altLang="zh-CN" sz="2400" b="1">
                <a:solidFill>
                  <a:schemeClr val="bg1"/>
                </a:solidFill>
              </a:rPr>
              <a:t>QAT</a:t>
            </a:r>
            <a:r>
              <a:rPr lang="zh-CN" altLang="zh-CN" sz="2400" b="1">
                <a:solidFill>
                  <a:schemeClr val="bg1"/>
                </a:solidFill>
              </a:rPr>
              <a:t>量化</a:t>
            </a:r>
            <a:endParaRPr lang="zh-CN" altLang="zh-CN" sz="2400" b="1">
              <a:solidFill>
                <a:schemeClr val="bg1"/>
              </a:solidFill>
            </a:endParaRPr>
          </a:p>
        </p:txBody>
      </p:sp>
      <p:sp>
        <p:nvSpPr>
          <p:cNvPr id="14" name="文本框 13"/>
          <p:cNvSpPr txBox="true"/>
          <p:nvPr/>
        </p:nvSpPr>
        <p:spPr>
          <a:xfrm>
            <a:off x="265853" y="1981200"/>
            <a:ext cx="5023273" cy="2248535"/>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使用传统</a:t>
            </a:r>
            <a:r>
              <a:rPr lang="en-US" altLang="zh-CN" sz="1865">
                <a:solidFill>
                  <a:schemeClr val="tx1"/>
                </a:solidFill>
                <a:latin typeface="微软雅黑" charset="-122"/>
                <a:ea typeface="微软雅黑" charset="-122"/>
                <a:cs typeface="微软雅黑" charset="-122"/>
              </a:rPr>
              <a:t>QAT</a:t>
            </a:r>
            <a:r>
              <a:rPr lang="zh-CN" altLang="en-US" sz="1865">
                <a:solidFill>
                  <a:schemeClr val="tx1"/>
                </a:solidFill>
                <a:latin typeface="微软雅黑" charset="-122"/>
                <a:ea typeface="微软雅黑" charset="-122"/>
                <a:cs typeface="微软雅黑" charset="-122"/>
              </a:rPr>
              <a:t>量化，</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全</a:t>
            </a:r>
            <a:r>
              <a:rPr lang="en-US" altLang="zh-CN" sz="1865">
                <a:solidFill>
                  <a:schemeClr val="tx1"/>
                </a:solidFill>
                <a:latin typeface="微软雅黑" charset="-122"/>
                <a:ea typeface="微软雅黑" charset="-122"/>
                <a:cs typeface="微软雅黑" charset="-122"/>
              </a:rPr>
              <a:t>4bit</a:t>
            </a:r>
            <a:r>
              <a:rPr lang="zh-CN" altLang="en-US" sz="1865">
                <a:solidFill>
                  <a:schemeClr val="tx1"/>
                </a:solidFill>
                <a:latin typeface="微软雅黑" charset="-122"/>
                <a:ea typeface="微软雅黑" charset="-122"/>
                <a:cs typeface="微软雅黑" charset="-122"/>
              </a:rPr>
              <a:t>，精度</a:t>
            </a:r>
            <a:r>
              <a:rPr lang="en-US" altLang="zh-CN" sz="1865">
                <a:solidFill>
                  <a:schemeClr val="tx1"/>
                </a:solidFill>
                <a:latin typeface="微软雅黑" charset="-122"/>
                <a:ea typeface="微软雅黑" charset="-122"/>
                <a:cs typeface="微软雅黑" charset="-122"/>
              </a:rPr>
              <a:t>67.182%</a:t>
            </a:r>
            <a:endParaRPr lang="zh-CN"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使用传统</a:t>
            </a:r>
            <a:r>
              <a:rPr lang="en-US" altLang="zh-CN" sz="1865">
                <a:solidFill>
                  <a:schemeClr val="tx1"/>
                </a:solidFill>
                <a:latin typeface="微软雅黑" charset="-122"/>
                <a:ea typeface="微软雅黑" charset="-122"/>
                <a:cs typeface="微软雅黑" charset="-122"/>
              </a:rPr>
              <a:t>QAT</a:t>
            </a:r>
            <a:r>
              <a:rPr lang="zh-CN" altLang="en-US" sz="1865">
                <a:solidFill>
                  <a:schemeClr val="tx1"/>
                </a:solidFill>
                <a:latin typeface="微软雅黑" charset="-122"/>
                <a:ea typeface="微软雅黑" charset="-122"/>
                <a:cs typeface="微软雅黑" charset="-122"/>
              </a:rPr>
              <a:t>量化，</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量化（第一层和最后一层</a:t>
            </a:r>
            <a:r>
              <a:rPr lang="en-US" altLang="zh-CN" sz="1865">
                <a:solidFill>
                  <a:schemeClr val="tx1"/>
                </a:solidFill>
                <a:latin typeface="微软雅黑" charset="-122"/>
                <a:ea typeface="微软雅黑" charset="-122"/>
                <a:cs typeface="微软雅黑" charset="-122"/>
              </a:rPr>
              <a:t>8bt</a:t>
            </a:r>
            <a:r>
              <a:rPr lang="zh-CN" altLang="en-US" sz="1865">
                <a:solidFill>
                  <a:schemeClr val="tx1"/>
                </a:solidFill>
                <a:latin typeface="微软雅黑" charset="-122"/>
                <a:ea typeface="微软雅黑" charset="-122"/>
                <a:cs typeface="微软雅黑" charset="-122"/>
              </a:rPr>
              <a:t>）精度</a:t>
            </a:r>
            <a:r>
              <a:rPr lang="en-US" altLang="zh-CN" sz="1865">
                <a:solidFill>
                  <a:schemeClr val="tx1"/>
                </a:solidFill>
                <a:latin typeface="微软雅黑" charset="-122"/>
                <a:ea typeface="微软雅黑" charset="-122"/>
                <a:cs typeface="微软雅黑" charset="-122"/>
              </a:rPr>
              <a:t>72.898%</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endParaRPr lang="zh-CN" altLang="en-US" sz="1865">
              <a:solidFill>
                <a:schemeClr val="tx1"/>
              </a:solidFill>
              <a:latin typeface="微软雅黑" charset="-122"/>
              <a:ea typeface="微软雅黑" charset="-122"/>
              <a:cs typeface="微软雅黑" charset="-122"/>
            </a:endParaRPr>
          </a:p>
        </p:txBody>
      </p:sp>
      <p:sp>
        <p:nvSpPr>
          <p:cNvPr id="4" name="文本框 3"/>
          <p:cNvSpPr txBox="true"/>
          <p:nvPr/>
        </p:nvSpPr>
        <p:spPr>
          <a:xfrm>
            <a:off x="6108700" y="1520825"/>
            <a:ext cx="5020945" cy="460375"/>
          </a:xfrm>
          <a:prstGeom prst="rect">
            <a:avLst/>
          </a:prstGeom>
          <a:solidFill>
            <a:srgbClr val="0089CF"/>
          </a:solidFill>
        </p:spPr>
        <p:txBody>
          <a:bodyPr wrap="square" rtlCol="0">
            <a:spAutoFit/>
          </a:bodyPr>
          <a:p>
            <a:pPr algn="ctr"/>
            <a:r>
              <a:rPr lang="en-US" altLang="zh-CN" sz="2400" b="1">
                <a:solidFill>
                  <a:schemeClr val="bg1"/>
                </a:solidFill>
                <a:sym typeface="+mn-ea"/>
              </a:rPr>
              <a:t>ResNet50 INT4 LSQ QAT</a:t>
            </a:r>
            <a:r>
              <a:rPr lang="zh-CN" altLang="zh-CN" sz="2400" b="1">
                <a:solidFill>
                  <a:schemeClr val="bg1"/>
                </a:solidFill>
                <a:sym typeface="+mn-ea"/>
              </a:rPr>
              <a:t>量化</a:t>
            </a:r>
            <a:endParaRPr lang="zh-CN" altLang="zh-CN" sz="2400" b="1">
              <a:solidFill>
                <a:schemeClr val="bg1"/>
              </a:solidFill>
            </a:endParaRPr>
          </a:p>
        </p:txBody>
      </p:sp>
      <p:graphicFrame>
        <p:nvGraphicFramePr>
          <p:cNvPr id="3" name="表格 2"/>
          <p:cNvGraphicFramePr/>
          <p:nvPr/>
        </p:nvGraphicFramePr>
        <p:xfrm>
          <a:off x="6108700" y="3992880"/>
          <a:ext cx="4737100" cy="2124710"/>
        </p:xfrm>
        <a:graphic>
          <a:graphicData uri="http://schemas.openxmlformats.org/drawingml/2006/table">
            <a:tbl>
              <a:tblPr firstRow="true" bandRow="true">
                <a:tableStyleId>{68D230F3-CF80-4859-8CE7-A43EE81993B5}</a:tableStyleId>
              </a:tblPr>
              <a:tblGrid>
                <a:gridCol w="2977515"/>
                <a:gridCol w="1759585"/>
              </a:tblGrid>
              <a:tr h="431165">
                <a:tc>
                  <a:txBody>
                    <a:bodyPr/>
                    <a:p>
                      <a:pPr algn="ctr">
                        <a:buNone/>
                      </a:pPr>
                      <a:r>
                        <a:rPr lang="zh-CN" altLang="en-US" sz="1440">
                          <a:solidFill>
                            <a:schemeClr val="tx1"/>
                          </a:solidFill>
                          <a:uFillTx/>
                          <a:ea typeface="微软雅黑" charset="-122"/>
                          <a:sym typeface="+mn-ea"/>
                        </a:rPr>
                        <a:t>模型优化方法</a:t>
                      </a:r>
                      <a:endParaRPr lang="zh-CN" altLang="en-US" sz="1440">
                        <a:solidFill>
                          <a:schemeClr val="tx1"/>
                        </a:solidFill>
                        <a:uFillTx/>
                        <a:ea typeface="微软雅黑" charset="-122"/>
                        <a:sym typeface="+mn-ea"/>
                      </a:endParaRPr>
                    </a:p>
                  </a:txBody>
                  <a:tcPr marL="71754" marR="71754" marT="46989" marB="46989" anchor="ctr" anchorCtr="false"/>
                </a:tc>
                <a:tc>
                  <a:txBody>
                    <a:bodyPr/>
                    <a:p>
                      <a:pPr algn="ctr">
                        <a:buNone/>
                      </a:pPr>
                      <a:r>
                        <a:rPr lang="en-US" altLang="en-US" sz="1440">
                          <a:solidFill>
                            <a:schemeClr val="tx1"/>
                          </a:solidFill>
                          <a:uFillTx/>
                          <a:ea typeface="微软雅黑" charset="-122"/>
                          <a:sym typeface="+mn-ea"/>
                        </a:rPr>
                        <a:t>Accuracy</a:t>
                      </a:r>
                      <a:endParaRPr lang="en-US" altLang="en-US" sz="1440">
                        <a:solidFill>
                          <a:schemeClr val="tx1"/>
                        </a:solidFill>
                        <a:uFillTx/>
                        <a:ea typeface="微软雅黑" charset="-122"/>
                        <a:sym typeface="+mn-ea"/>
                      </a:endParaRPr>
                    </a:p>
                  </a:txBody>
                  <a:tcPr marL="71754" marR="107949" marT="71754" marB="71754" vert="horz" anchor="ctr" anchorCtr="false"/>
                </a:tc>
              </a:tr>
              <a:tr h="351790">
                <a:tc>
                  <a:txBody>
                    <a:bodyPr/>
                    <a:p>
                      <a:pPr algn="ctr">
                        <a:buNone/>
                      </a:pPr>
                      <a:r>
                        <a:rPr lang="zh-CN" altLang="en-US" sz="1440">
                          <a:solidFill>
                            <a:schemeClr val="tx1"/>
                          </a:solidFill>
                          <a:uFillTx/>
                          <a:ea typeface="微软雅黑" charset="-122"/>
                        </a:rPr>
                        <a:t>baseline</a:t>
                      </a:r>
                      <a:endParaRPr lang="zh-CN" altLang="en-US" sz="1440">
                        <a:solidFill>
                          <a:schemeClr val="tx1"/>
                        </a:solidFill>
                        <a:uFillTx/>
                        <a:ea typeface="微软雅黑" charset="-122"/>
                      </a:endParaRPr>
                    </a:p>
                  </a:txBody>
                  <a:tcPr marL="71754" marR="71754" marT="46989" marB="46989" anchor="ctr" anchorCtr="false"/>
                </a:tc>
                <a:tc>
                  <a:txBody>
                    <a:bodyPr/>
                    <a:p>
                      <a:pPr algn="ctr">
                        <a:buClrTx/>
                        <a:buSzTx/>
                        <a:buFontTx/>
                        <a:buNone/>
                      </a:pPr>
                      <a:r>
                        <a:rPr lang="en-US" altLang="zh-CN" sz="1440" b="0">
                          <a:solidFill>
                            <a:schemeClr val="tx1"/>
                          </a:solidFill>
                          <a:uFillTx/>
                          <a:ea typeface="微软雅黑" charset="-122"/>
                        </a:rPr>
                        <a:t>76.962%</a:t>
                      </a:r>
                      <a:endParaRPr lang="en-US" altLang="zh-CN" sz="1440" b="0">
                        <a:solidFill>
                          <a:schemeClr val="tx1"/>
                        </a:solidFill>
                        <a:uFillTx/>
                        <a:ea typeface="微软雅黑" charset="-122"/>
                      </a:endParaRPr>
                    </a:p>
                  </a:txBody>
                  <a:tcPr marL="12700" marR="12700" marT="12700" vert="horz" anchor="ctr" anchorCtr="false"/>
                </a:tc>
              </a:tr>
              <a:tr h="351155">
                <a:tc>
                  <a:txBody>
                    <a:bodyPr/>
                    <a:p>
                      <a:pPr algn="ctr">
                        <a:buNone/>
                      </a:pPr>
                      <a:r>
                        <a:rPr lang="en-US" altLang="zh-CN" sz="1440">
                          <a:solidFill>
                            <a:schemeClr val="tx1"/>
                          </a:solidFill>
                          <a:uFillTx/>
                          <a:ea typeface="微软雅黑" charset="-122"/>
                        </a:rPr>
                        <a:t>int4</a:t>
                      </a:r>
                      <a:r>
                        <a:rPr lang="zh-CN" altLang="en-US" sz="1440">
                          <a:solidFill>
                            <a:schemeClr val="tx1"/>
                          </a:solidFill>
                          <a:uFillTx/>
                          <a:ea typeface="微软雅黑" charset="-122"/>
                        </a:rPr>
                        <a:t>量化</a:t>
                      </a:r>
                      <a:endParaRPr lang="zh-CN" altLang="en-US" sz="1440">
                        <a:solidFill>
                          <a:schemeClr val="tx1"/>
                        </a:solidFill>
                        <a:uFillTx/>
                        <a:ea typeface="微软雅黑" charset="-122"/>
                      </a:endParaRPr>
                    </a:p>
                  </a:txBody>
                  <a:tcPr marL="71754" marR="71754" marT="46989" marB="46989" anchor="ctr" anchorCtr="false"/>
                </a:tc>
                <a:tc>
                  <a:txBody>
                    <a:bodyPr/>
                    <a:p>
                      <a:pPr algn="ctr">
                        <a:buClrTx/>
                        <a:buSzTx/>
                        <a:buFontTx/>
                        <a:buNone/>
                      </a:pPr>
                      <a:r>
                        <a:rPr lang="en-US" altLang="zh-CN" sz="1440" b="0">
                          <a:solidFill>
                            <a:schemeClr val="tx1"/>
                          </a:solidFill>
                          <a:uFillTx/>
                          <a:ea typeface="微软雅黑" charset="-122"/>
                        </a:rPr>
                        <a:t>74.452%</a:t>
                      </a:r>
                      <a:endParaRPr lang="en-US" altLang="zh-CN" sz="1440" b="0">
                        <a:solidFill>
                          <a:schemeClr val="tx1"/>
                        </a:solidFill>
                        <a:uFillTx/>
                        <a:ea typeface="微软雅黑" charset="-122"/>
                      </a:endParaRPr>
                    </a:p>
                  </a:txBody>
                  <a:tcPr marL="12700" marR="12700" marT="12700" vert="horz" anchor="ctr" anchorCtr="false"/>
                </a:tc>
              </a:tr>
              <a:tr h="598170">
                <a:tc>
                  <a:txBody>
                    <a:bodyPr/>
                    <a:p>
                      <a:pPr algn="ctr">
                        <a:buNone/>
                      </a:pPr>
                      <a:r>
                        <a:rPr lang="en-US" altLang="zh-CN" sz="1440">
                          <a:solidFill>
                            <a:schemeClr val="tx1"/>
                          </a:solidFill>
                          <a:uFillTx/>
                          <a:ea typeface="微软雅黑" charset="-122"/>
                          <a:sym typeface="+mn-ea"/>
                        </a:rPr>
                        <a:t>int4</a:t>
                      </a:r>
                      <a:r>
                        <a:rPr lang="zh-CN" altLang="en-US" sz="1440">
                          <a:solidFill>
                            <a:schemeClr val="tx1"/>
                          </a:solidFill>
                          <a:uFillTx/>
                          <a:ea typeface="微软雅黑" charset="-122"/>
                          <a:sym typeface="+mn-ea"/>
                        </a:rPr>
                        <a:t>量化</a:t>
                      </a:r>
                      <a:r>
                        <a:rPr lang="en-US" altLang="zh-CN" sz="1440">
                          <a:solidFill>
                            <a:schemeClr val="tx1"/>
                          </a:solidFill>
                          <a:uFillTx/>
                          <a:ea typeface="微软雅黑" charset="-122"/>
                          <a:sym typeface="+mn-ea"/>
                        </a:rPr>
                        <a:t>+</a:t>
                      </a:r>
                      <a:r>
                        <a:rPr lang="zh-CN" altLang="en-US" sz="1440">
                          <a:solidFill>
                            <a:schemeClr val="tx1"/>
                          </a:solidFill>
                          <a:uFillTx/>
                          <a:ea typeface="微软雅黑" charset="-122"/>
                          <a:sym typeface="+mn-ea"/>
                        </a:rPr>
                        <a:t>第一层和最后一层</a:t>
                      </a:r>
                      <a:r>
                        <a:rPr lang="en-US" altLang="zh-CN" sz="1440">
                          <a:solidFill>
                            <a:schemeClr val="tx1"/>
                          </a:solidFill>
                          <a:uFillTx/>
                          <a:ea typeface="微软雅黑" charset="-122"/>
                          <a:sym typeface="+mn-ea"/>
                        </a:rPr>
                        <a:t>int4</a:t>
                      </a:r>
                      <a:endParaRPr lang="en-US" altLang="zh-CN" sz="1440">
                        <a:solidFill>
                          <a:schemeClr val="tx1"/>
                        </a:solidFill>
                        <a:uFillTx/>
                        <a:ea typeface="微软雅黑" charset="-122"/>
                        <a:sym typeface="+mn-ea"/>
                      </a:endParaRPr>
                    </a:p>
                  </a:txBody>
                  <a:tcPr marL="71754" marR="71754" marT="46989" marB="46989" anchor="ctr" anchorCtr="false"/>
                </a:tc>
                <a:tc>
                  <a:txBody>
                    <a:bodyPr/>
                    <a:p>
                      <a:pPr algn="ctr">
                        <a:buClrTx/>
                        <a:buSzTx/>
                        <a:buFontTx/>
                        <a:buNone/>
                      </a:pPr>
                      <a:r>
                        <a:rPr lang="en-US" altLang="zh-CN" sz="1440" b="0">
                          <a:solidFill>
                            <a:schemeClr val="tx1"/>
                          </a:solidFill>
                          <a:uFillTx/>
                          <a:ea typeface="微软雅黑" charset="-122"/>
                        </a:rPr>
                        <a:t>76.22%</a:t>
                      </a:r>
                      <a:endParaRPr lang="en-US" altLang="zh-CN" sz="1440" b="0">
                        <a:solidFill>
                          <a:schemeClr val="tx1"/>
                        </a:solidFill>
                        <a:uFillTx/>
                        <a:ea typeface="微软雅黑" charset="-122"/>
                      </a:endParaRPr>
                    </a:p>
                  </a:txBody>
                  <a:tcPr marL="12700" marR="12700" marT="12700" vert="horz" anchor="ctr" anchorCtr="false"/>
                </a:tc>
              </a:tr>
              <a:tr h="392430">
                <a:tc>
                  <a:txBody>
                    <a:bodyPr/>
                    <a:p>
                      <a:pPr algn="ctr">
                        <a:buNone/>
                      </a:pPr>
                      <a:r>
                        <a:rPr lang="zh-CN" altLang="en-US" sz="1440">
                          <a:solidFill>
                            <a:schemeClr val="tx1"/>
                          </a:solidFill>
                          <a:uFillTx/>
                          <a:ea typeface="微软雅黑" charset="-122"/>
                          <a:sym typeface="+mn-ea"/>
                        </a:rPr>
                        <a:t>蒸馏 </a:t>
                      </a:r>
                      <a:r>
                        <a:rPr lang="en-US" altLang="zh-CN" sz="1440">
                          <a:solidFill>
                            <a:schemeClr val="tx1"/>
                          </a:solidFill>
                          <a:uFillTx/>
                          <a:ea typeface="微软雅黑" charset="-122"/>
                          <a:sym typeface="+mn-ea"/>
                        </a:rPr>
                        <a:t>+ int4 </a:t>
                      </a:r>
                      <a:r>
                        <a:rPr lang="zh-CN" altLang="en-US" sz="1440">
                          <a:solidFill>
                            <a:schemeClr val="tx1"/>
                          </a:solidFill>
                          <a:uFillTx/>
                          <a:ea typeface="微软雅黑" charset="-122"/>
                          <a:sym typeface="+mn-ea"/>
                        </a:rPr>
                        <a:t>量化</a:t>
                      </a:r>
                      <a:endParaRPr lang="zh-CN" altLang="en-US" sz="1440">
                        <a:solidFill>
                          <a:schemeClr val="tx1"/>
                        </a:solidFill>
                        <a:uFillTx/>
                        <a:ea typeface="微软雅黑" charset="-122"/>
                        <a:sym typeface="+mn-ea"/>
                      </a:endParaRPr>
                    </a:p>
                  </a:txBody>
                  <a:tcPr marL="71754" marR="71754" marT="46989" marB="46989" anchor="ctr" anchorCtr="false"/>
                </a:tc>
                <a:tc>
                  <a:txBody>
                    <a:bodyPr/>
                    <a:p>
                      <a:pPr algn="ctr">
                        <a:buClrTx/>
                        <a:buSzTx/>
                        <a:buFontTx/>
                        <a:buNone/>
                      </a:pPr>
                      <a:r>
                        <a:rPr lang="en-US" altLang="zh-CN" sz="1440" b="0">
                          <a:solidFill>
                            <a:schemeClr val="tx1"/>
                          </a:solidFill>
                          <a:uFillTx/>
                          <a:ea typeface="微软雅黑" charset="-122"/>
                        </a:rPr>
                        <a:t>77.878%</a:t>
                      </a:r>
                      <a:endParaRPr lang="en-US" altLang="zh-CN" sz="1440" b="0">
                        <a:solidFill>
                          <a:schemeClr val="tx1"/>
                        </a:solidFill>
                        <a:uFillTx/>
                        <a:ea typeface="微软雅黑" charset="-122"/>
                      </a:endParaRPr>
                    </a:p>
                  </a:txBody>
                  <a:tcPr marL="12700" marR="12700" marT="12700" vert="horz" anchor="ctr" anchorCtr="false"/>
                </a:tc>
              </a:tr>
            </a:tbl>
          </a:graphicData>
        </a:graphic>
      </p:graphicFrame>
      <p:sp>
        <p:nvSpPr>
          <p:cNvPr id="7" name="文本框 6"/>
          <p:cNvSpPr txBox="true"/>
          <p:nvPr/>
        </p:nvSpPr>
        <p:spPr>
          <a:xfrm>
            <a:off x="6108700" y="1981200"/>
            <a:ext cx="5394113" cy="2248535"/>
          </a:xfrm>
          <a:prstGeom prst="rect">
            <a:avLst/>
          </a:prstGeom>
          <a:noFill/>
        </p:spPr>
        <p:txBody>
          <a:bodyPr wrap="square" rtlCol="0">
            <a:spAutoFit/>
          </a:bodyPr>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a:t>
            </a:r>
            <a:r>
              <a:rPr lang="en-US" altLang="zh-CN" sz="1865">
                <a:solidFill>
                  <a:schemeClr val="tx1"/>
                </a:solidFill>
                <a:latin typeface="微软雅黑" charset="-122"/>
                <a:ea typeface="微软雅黑" charset="-122"/>
                <a:cs typeface="微软雅黑" charset="-122"/>
              </a:rPr>
              <a:t>LSQ</a:t>
            </a:r>
            <a:r>
              <a:rPr lang="zh-CN" altLang="en-US" sz="1865">
                <a:solidFill>
                  <a:schemeClr val="tx1"/>
                </a:solidFill>
                <a:latin typeface="微软雅黑" charset="-122"/>
                <a:ea typeface="微软雅黑" charset="-122"/>
                <a:cs typeface="微软雅黑" charset="-122"/>
              </a:rPr>
              <a:t>算法，</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全</a:t>
            </a:r>
            <a:r>
              <a:rPr lang="en-US" altLang="zh-CN" sz="1865">
                <a:solidFill>
                  <a:schemeClr val="tx1"/>
                </a:solidFill>
                <a:latin typeface="微软雅黑" charset="-122"/>
                <a:ea typeface="微软雅黑" charset="-122"/>
                <a:cs typeface="微软雅黑" charset="-122"/>
              </a:rPr>
              <a:t>4bit</a:t>
            </a:r>
            <a:r>
              <a:rPr lang="zh-CN" altLang="en-US" sz="1865">
                <a:solidFill>
                  <a:schemeClr val="tx1"/>
                </a:solidFill>
                <a:latin typeface="微软雅黑" charset="-122"/>
                <a:ea typeface="微软雅黑" charset="-122"/>
                <a:cs typeface="微软雅黑" charset="-122"/>
              </a:rPr>
              <a:t>，精度能达到</a:t>
            </a:r>
            <a:r>
              <a:rPr lang="en-US" altLang="zh-CN" sz="1865">
                <a:solidFill>
                  <a:schemeClr val="tx1"/>
                </a:solidFill>
                <a:latin typeface="微软雅黑" charset="-122"/>
                <a:ea typeface="微软雅黑" charset="-122"/>
                <a:cs typeface="微软雅黑" charset="-122"/>
              </a:rPr>
              <a:t>74.452%</a:t>
            </a:r>
            <a:endParaRPr lang="zh-CN"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使用</a:t>
            </a:r>
            <a:r>
              <a:rPr lang="en-US" altLang="zh-CN" sz="1865">
                <a:solidFill>
                  <a:schemeClr val="tx1"/>
                </a:solidFill>
                <a:latin typeface="微软雅黑" charset="-122"/>
                <a:ea typeface="微软雅黑" charset="-122"/>
                <a:cs typeface="微软雅黑" charset="-122"/>
              </a:rPr>
              <a:t>LSQ</a:t>
            </a:r>
            <a:r>
              <a:rPr lang="zh-CN" altLang="en-US" sz="1865">
                <a:solidFill>
                  <a:schemeClr val="tx1"/>
                </a:solidFill>
                <a:latin typeface="微软雅黑" charset="-122"/>
                <a:ea typeface="微软雅黑" charset="-122"/>
                <a:cs typeface="微软雅黑" charset="-122"/>
              </a:rPr>
              <a:t>算法，</a:t>
            </a:r>
            <a:r>
              <a:rPr lang="en-US" altLang="zh-CN" sz="1865">
                <a:solidFill>
                  <a:schemeClr val="tx1"/>
                </a:solidFill>
                <a:latin typeface="微软雅黑" charset="-122"/>
                <a:ea typeface="微软雅黑" charset="-122"/>
                <a:cs typeface="微软雅黑" charset="-122"/>
              </a:rPr>
              <a:t>INT4</a:t>
            </a:r>
            <a:r>
              <a:rPr lang="zh-CN" altLang="en-US" sz="1865">
                <a:solidFill>
                  <a:schemeClr val="tx1"/>
                </a:solidFill>
                <a:latin typeface="微软雅黑" charset="-122"/>
                <a:ea typeface="微软雅黑" charset="-122"/>
                <a:cs typeface="微软雅黑" charset="-122"/>
              </a:rPr>
              <a:t>量化精度能达到</a:t>
            </a:r>
            <a:r>
              <a:rPr lang="en-US" altLang="zh-CN" sz="1865">
                <a:solidFill>
                  <a:schemeClr val="tx1"/>
                </a:solidFill>
                <a:latin typeface="微软雅黑" charset="-122"/>
                <a:ea typeface="微软雅黑" charset="-122"/>
                <a:cs typeface="微软雅黑" charset="-122"/>
              </a:rPr>
              <a:t>76.22%</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r>
              <a:rPr lang="zh-CN" sz="1865">
                <a:solidFill>
                  <a:schemeClr val="tx1"/>
                </a:solidFill>
                <a:latin typeface="微软雅黑" charset="-122"/>
                <a:ea typeface="微软雅黑" charset="-122"/>
                <a:cs typeface="微软雅黑" charset="-122"/>
              </a:rPr>
              <a:t>经过蒸馏</a:t>
            </a:r>
            <a:r>
              <a:rPr lang="en-US" altLang="zh-CN" sz="1865">
                <a:solidFill>
                  <a:schemeClr val="tx1"/>
                </a:solidFill>
                <a:latin typeface="微软雅黑" charset="-122"/>
                <a:ea typeface="微软雅黑" charset="-122"/>
                <a:cs typeface="微软雅黑" charset="-122"/>
              </a:rPr>
              <a:t>+</a:t>
            </a:r>
            <a:r>
              <a:rPr lang="zh-CN" altLang="en-US" sz="1865">
                <a:solidFill>
                  <a:schemeClr val="tx1"/>
                </a:solidFill>
                <a:latin typeface="微软雅黑" charset="-122"/>
                <a:ea typeface="微软雅黑" charset="-122"/>
                <a:cs typeface="微软雅黑" charset="-122"/>
              </a:rPr>
              <a:t>量化</a:t>
            </a:r>
            <a:r>
              <a:rPr lang="zh-CN" sz="1865">
                <a:solidFill>
                  <a:schemeClr val="tx1"/>
                </a:solidFill>
                <a:latin typeface="微软雅黑" charset="-122"/>
                <a:ea typeface="微软雅黑" charset="-122"/>
                <a:cs typeface="微软雅黑" charset="-122"/>
              </a:rPr>
              <a:t>，精度提升到</a:t>
            </a:r>
            <a:r>
              <a:rPr lang="en-US" altLang="zh-CN" sz="1865">
                <a:solidFill>
                  <a:schemeClr val="tx1"/>
                </a:solidFill>
                <a:latin typeface="微软雅黑" charset="-122"/>
                <a:ea typeface="微软雅黑" charset="-122"/>
                <a:cs typeface="微软雅黑" charset="-122"/>
              </a:rPr>
              <a:t>77.878%</a:t>
            </a:r>
            <a:endParaRPr lang="zh-CN" altLang="en-US" sz="1865">
              <a:solidFill>
                <a:schemeClr val="tx1"/>
              </a:solidFill>
              <a:latin typeface="微软雅黑" charset="-122"/>
              <a:ea typeface="微软雅黑" charset="-122"/>
              <a:cs typeface="微软雅黑" charset="-122"/>
            </a:endParaRPr>
          </a:p>
          <a:p>
            <a:pPr marL="140335" indent="-179705">
              <a:lnSpc>
                <a:spcPct val="150000"/>
              </a:lnSpc>
              <a:buFont typeface="Arial" panose="02080604020202020204" pitchFamily="34" charset="0"/>
              <a:buChar char="•"/>
            </a:pPr>
            <a:endParaRPr lang="zh-CN" altLang="en-US" sz="1865">
              <a:solidFill>
                <a:schemeClr val="tx1"/>
              </a:solidFill>
              <a:latin typeface="微软雅黑" charset="-122"/>
              <a:ea typeface="微软雅黑" charset="-122"/>
              <a:cs typeface="微软雅黑" charset="-122"/>
            </a:endParaRPr>
          </a:p>
        </p:txBody>
      </p:sp>
      <p:sp>
        <p:nvSpPr>
          <p:cNvPr id="2" name="标题 1"/>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模型优化器：</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INT4</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量化效果</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22" name="圆角矩形 21"/>
          <p:cNvSpPr/>
          <p:nvPr/>
        </p:nvSpPr>
        <p:spPr>
          <a:xfrm>
            <a:off x="5257800" y="2040891"/>
            <a:ext cx="1372871" cy="6477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2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TensorFlow</a:t>
            </a:r>
            <a:endParaRPr kumimoji="0" lang="en-US" altLang="zh-CN" sz="12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2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Saved model</a:t>
            </a:r>
            <a:endParaRPr kumimoji="0" lang="en-US" altLang="zh-CN" sz="12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p:txBody>
      </p:sp>
      <p:sp>
        <p:nvSpPr>
          <p:cNvPr id="24" name="圆角矩形 23"/>
          <p:cNvSpPr/>
          <p:nvPr/>
        </p:nvSpPr>
        <p:spPr>
          <a:xfrm>
            <a:off x="5261019" y="2783875"/>
            <a:ext cx="1369835" cy="64766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OpenVINO</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IR model</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p:txBody>
      </p:sp>
      <p:sp>
        <p:nvSpPr>
          <p:cNvPr id="25" name="圆角矩形 24"/>
          <p:cNvSpPr/>
          <p:nvPr/>
        </p:nvSpPr>
        <p:spPr>
          <a:xfrm>
            <a:off x="5231175" y="3558947"/>
            <a:ext cx="1369835" cy="64766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TensorRT</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Plan Model	</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p:txBody>
      </p:sp>
      <p:sp>
        <p:nvSpPr>
          <p:cNvPr id="26" name="圆角矩形 25"/>
          <p:cNvSpPr/>
          <p:nvPr/>
        </p:nvSpPr>
        <p:spPr>
          <a:xfrm>
            <a:off x="5201329" y="4282160"/>
            <a:ext cx="1369835" cy="64766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t"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Tf Lite </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Lite model</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p:txBody>
      </p:sp>
      <p:cxnSp>
        <p:nvCxnSpPr>
          <p:cNvPr id="27" name="直接箭头连接符 26"/>
          <p:cNvCxnSpPr>
            <a:endCxn id="45" idx="1"/>
          </p:cNvCxnSpPr>
          <p:nvPr/>
        </p:nvCxnSpPr>
        <p:spPr>
          <a:xfrm>
            <a:off x="1805305" y="1529715"/>
            <a:ext cx="1030605" cy="37020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 name="直接箭头连接符 27"/>
          <p:cNvCxnSpPr>
            <a:endCxn id="45" idx="1"/>
          </p:cNvCxnSpPr>
          <p:nvPr/>
        </p:nvCxnSpPr>
        <p:spPr>
          <a:xfrm flipV="true">
            <a:off x="1805305" y="1899920"/>
            <a:ext cx="1030605" cy="59753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1" name="直接箭头连接符 30"/>
          <p:cNvCxnSpPr>
            <a:stCxn id="45" idx="2"/>
            <a:endCxn id="46" idx="0"/>
          </p:cNvCxnSpPr>
          <p:nvPr/>
        </p:nvCxnSpPr>
        <p:spPr>
          <a:xfrm>
            <a:off x="3431477" y="2172795"/>
            <a:ext cx="183515" cy="435611"/>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直接箭头连接符 31"/>
          <p:cNvCxnSpPr>
            <a:stCxn id="45" idx="3"/>
            <a:endCxn id="22" idx="1"/>
          </p:cNvCxnSpPr>
          <p:nvPr/>
        </p:nvCxnSpPr>
        <p:spPr>
          <a:xfrm>
            <a:off x="4027171" y="1899920"/>
            <a:ext cx="1230631" cy="464820"/>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 name="直接箭头连接符 1"/>
          <p:cNvCxnSpPr>
            <a:stCxn id="46" idx="3"/>
            <a:endCxn id="24" idx="1"/>
          </p:cNvCxnSpPr>
          <p:nvPr/>
        </p:nvCxnSpPr>
        <p:spPr>
          <a:xfrm>
            <a:off x="4261368" y="2882263"/>
            <a:ext cx="999491" cy="22542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4" name="直接箭头连接符 33"/>
          <p:cNvCxnSpPr>
            <a:stCxn id="13" idx="3"/>
            <a:endCxn id="47" idx="1"/>
          </p:cNvCxnSpPr>
          <p:nvPr/>
        </p:nvCxnSpPr>
        <p:spPr>
          <a:xfrm>
            <a:off x="1805305" y="3477895"/>
            <a:ext cx="846455" cy="135572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直接箭头连接符 34"/>
          <p:cNvCxnSpPr>
            <a:stCxn id="47" idx="3"/>
            <a:endCxn id="24" idx="1"/>
          </p:cNvCxnSpPr>
          <p:nvPr/>
        </p:nvCxnSpPr>
        <p:spPr>
          <a:xfrm flipV="true">
            <a:off x="3843020" y="3107691"/>
            <a:ext cx="1417955" cy="172656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 name="直接箭头连接符 8"/>
          <p:cNvCxnSpPr>
            <a:stCxn id="47" idx="3"/>
            <a:endCxn id="25" idx="1"/>
          </p:cNvCxnSpPr>
          <p:nvPr/>
        </p:nvCxnSpPr>
        <p:spPr>
          <a:xfrm flipV="true">
            <a:off x="3843020" y="3883025"/>
            <a:ext cx="1388111" cy="951231"/>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0" name="直接箭头连接符 9"/>
          <p:cNvCxnSpPr>
            <a:stCxn id="47" idx="3"/>
            <a:endCxn id="22" idx="1"/>
          </p:cNvCxnSpPr>
          <p:nvPr/>
        </p:nvCxnSpPr>
        <p:spPr>
          <a:xfrm flipV="true">
            <a:off x="3843020" y="2364740"/>
            <a:ext cx="1414780" cy="246951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8" name="直接箭头连接符 37"/>
          <p:cNvCxnSpPr/>
          <p:nvPr/>
        </p:nvCxnSpPr>
        <p:spPr>
          <a:xfrm>
            <a:off x="1805305" y="4431665"/>
            <a:ext cx="846455" cy="402591"/>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9" name="肘形连接符 38"/>
          <p:cNvCxnSpPr>
            <a:stCxn id="22" idx="3"/>
            <a:endCxn id="26" idx="3"/>
          </p:cNvCxnSpPr>
          <p:nvPr/>
        </p:nvCxnSpPr>
        <p:spPr>
          <a:xfrm flipH="true">
            <a:off x="6570980" y="2364740"/>
            <a:ext cx="59691" cy="2241551"/>
          </a:xfrm>
          <a:prstGeom prst="bentConnector3">
            <a:avLst>
              <a:gd name="adj1" fmla="val -398936"/>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0" name="曲线连接符 39"/>
          <p:cNvCxnSpPr>
            <a:stCxn id="41" idx="3"/>
            <a:endCxn id="26" idx="1"/>
          </p:cNvCxnSpPr>
          <p:nvPr/>
        </p:nvCxnSpPr>
        <p:spPr>
          <a:xfrm>
            <a:off x="1805305" y="1527175"/>
            <a:ext cx="3395980" cy="3079115"/>
          </a:xfrm>
          <a:prstGeom prst="curvedConnector3">
            <a:avLst>
              <a:gd name="adj1" fmla="val 50000"/>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1" name="圆角矩形 40"/>
          <p:cNvSpPr/>
          <p:nvPr/>
        </p:nvSpPr>
        <p:spPr>
          <a:xfrm>
            <a:off x="614967" y="1204468"/>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Keras</a:t>
            </a:r>
            <a:endParaRPr lang="en-US" altLang="zh-CN" sz="1400" b="0" i="0" u="none" strike="noStrike" cap="none" spc="0" normalizeH="0" baseline="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sp>
        <p:nvSpPr>
          <p:cNvPr id="12" name="圆角矩形 11"/>
          <p:cNvSpPr/>
          <p:nvPr/>
        </p:nvSpPr>
        <p:spPr>
          <a:xfrm>
            <a:off x="614967" y="2173004"/>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TensorFlow</a:t>
            </a:r>
            <a:endPar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sp>
        <p:nvSpPr>
          <p:cNvPr id="13" name="圆角矩形 12"/>
          <p:cNvSpPr/>
          <p:nvPr/>
        </p:nvSpPr>
        <p:spPr>
          <a:xfrm>
            <a:off x="614967" y="3155087"/>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PyTorch</a:t>
            </a:r>
            <a:endPar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sp>
        <p:nvSpPr>
          <p:cNvPr id="44" name="圆角矩形 43"/>
          <p:cNvSpPr/>
          <p:nvPr/>
        </p:nvSpPr>
        <p:spPr>
          <a:xfrm>
            <a:off x="614967" y="4059279"/>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MxNet</a:t>
            </a:r>
            <a:endParaRPr lang="en-US" altLang="zh-CN" sz="1400" b="0" i="0" u="none" strike="noStrike" cap="none" spc="0" normalizeH="0" baseline="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sp>
        <p:nvSpPr>
          <p:cNvPr id="45" name="圆角矩形 44"/>
          <p:cNvSpPr/>
          <p:nvPr/>
        </p:nvSpPr>
        <p:spPr>
          <a:xfrm>
            <a:off x="2836091" y="1626512"/>
            <a:ext cx="1191199" cy="546919"/>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graph</a:t>
            </a:r>
            <a:endParaRPr kumimoji="1" lang="en-US" altLang="zh-CN" sz="1400" b="0" i="0" u="none" strike="noStrike" kern="0" cap="none" spc="0" normalizeH="0" baseline="0" noProof="0" dirty="0" smtClean="0">
              <a:ln>
                <a:noFill/>
              </a:ln>
              <a:solidFill>
                <a:schemeClr val="tx1">
                  <a:lumMod val="75000"/>
                  <a:lumOff val="25000"/>
                </a:schemeClr>
              </a:solidFill>
              <a:effectLst/>
              <a:uLnTx/>
              <a:uFillTx/>
              <a:latin typeface="Arial" panose="02080604020202020204" pitchFamily="34" charset="0"/>
              <a:ea typeface="微软雅黑" charset="-122"/>
              <a:cs typeface="Arial" panose="02080604020202020204" pitchFamily="34" charset="0"/>
              <a:sym typeface="+mn-ea"/>
            </a:endParaRPr>
          </a:p>
        </p:txBody>
      </p:sp>
      <p:sp>
        <p:nvSpPr>
          <p:cNvPr id="46" name="圆角矩形 45"/>
          <p:cNvSpPr/>
          <p:nvPr/>
        </p:nvSpPr>
        <p:spPr>
          <a:xfrm>
            <a:off x="2968576" y="2608803"/>
            <a:ext cx="1292793" cy="546919"/>
          </a:xfrm>
          <a:prstGeom prst="roundRect">
            <a:avLst/>
          </a:prstGeom>
        </p:spPr>
        <p:style>
          <a:lnRef idx="1">
            <a:schemeClr val="accent3"/>
          </a:lnRef>
          <a:fillRef idx="2">
            <a:schemeClr val="accent3"/>
          </a:fillRef>
          <a:effectRef idx="1">
            <a:schemeClr val="accent3"/>
          </a:effectRef>
          <a:fontRef idx="minor">
            <a:schemeClr val="dk1"/>
          </a:fontRef>
        </p:style>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ea typeface="宋体" pitchFamily="2" charset="-122"/>
                <a:cs typeface="Arial" panose="02080604020202020204" pitchFamily="34" charset="0"/>
                <a:sym typeface="+mn-ea"/>
              </a:rPr>
              <a:t>frozen pb</a:t>
            </a:r>
            <a:endParaRPr lang="en-US" altLang="zh-CN" sz="1400" b="0" i="0" u="none" strike="noStrike" cap="none" spc="0" normalizeH="0" baseline="0" smtClean="0">
              <a:ln>
                <a:noFill/>
              </a:ln>
              <a:solidFill>
                <a:schemeClr val="tx1">
                  <a:lumMod val="75000"/>
                  <a:lumOff val="25000"/>
                </a:schemeClr>
              </a:solidFill>
              <a:effectLst/>
              <a:latin typeface="Arial" panose="02080604020202020204" pitchFamily="34" charset="0"/>
              <a:ea typeface="宋体" pitchFamily="2" charset="-122"/>
              <a:cs typeface="Arial" panose="02080604020202020204" pitchFamily="34" charset="0"/>
              <a:sym typeface="+mn-ea"/>
            </a:endParaRPr>
          </a:p>
        </p:txBody>
      </p:sp>
      <p:sp>
        <p:nvSpPr>
          <p:cNvPr id="47" name="圆角矩形 46"/>
          <p:cNvSpPr/>
          <p:nvPr/>
        </p:nvSpPr>
        <p:spPr>
          <a:xfrm>
            <a:off x="2651940" y="4560289"/>
            <a:ext cx="1191199" cy="546919"/>
          </a:xfrm>
          <a:prstGeom prst="roundRect">
            <a:avLst/>
          </a:prstGeom>
        </p:spPr>
        <p:style>
          <a:lnRef idx="1">
            <a:schemeClr val="accent5"/>
          </a:lnRef>
          <a:fillRef idx="2">
            <a:schemeClr val="accent5"/>
          </a:fillRef>
          <a:effectRef idx="1">
            <a:schemeClr val="accent5"/>
          </a:effectRef>
          <a:fontRef idx="minor">
            <a:schemeClr val="dk1"/>
          </a:fontRef>
        </p:style>
        <p:txBody>
          <a:bodyPr lIns="90004" tIns="45001" rIns="90004" bIns="45001" anchor="ctr"/>
          <a:p>
            <a:pPr marL="0" marR="0" lvl="0" indent="0" algn="ctr" defTabSz="914400" eaLnBrk="0" fontAlgn="auto" latinLnBrk="0" hangingPunct="0">
              <a:lnSpc>
                <a:spcPct val="100000"/>
              </a:lnSpc>
              <a:spcBef>
                <a:spcPts val="0"/>
              </a:spcBef>
              <a:spcAft>
                <a:spcPts val="0"/>
              </a:spcAft>
              <a:buClrTx/>
              <a:buSzTx/>
              <a:buFontTx/>
              <a:buNone/>
              <a:defRPr/>
            </a:pPr>
            <a:r>
              <a:rPr lang="en-US" altLang="zh-CN" sz="1400" smtClean="0">
                <a:ln>
                  <a:noFill/>
                </a:ln>
                <a:solidFill>
                  <a:schemeClr val="tx1">
                    <a:lumMod val="75000"/>
                    <a:lumOff val="25000"/>
                  </a:schemeClr>
                </a:solidFill>
                <a:effectLst/>
                <a:latin typeface="Arial" panose="02080604020202020204" pitchFamily="34" charset="0"/>
                <a:ea typeface="宋体" pitchFamily="2" charset="-122"/>
                <a:cs typeface="Arial" panose="02080604020202020204" pitchFamily="34" charset="0"/>
                <a:sym typeface="+mn-ea"/>
              </a:rPr>
              <a:t>*.onnx</a:t>
            </a:r>
            <a:endParaRPr lang="en-US" altLang="zh-CN" sz="1400" b="0" i="0" u="none" strike="noStrike" cap="none" spc="0" normalizeH="0" baseline="0" smtClean="0">
              <a:ln>
                <a:noFill/>
              </a:ln>
              <a:solidFill>
                <a:schemeClr val="tx1">
                  <a:lumMod val="75000"/>
                  <a:lumOff val="25000"/>
                </a:schemeClr>
              </a:solidFill>
              <a:effectLst/>
              <a:latin typeface="Arial" panose="02080604020202020204" pitchFamily="34" charset="0"/>
              <a:ea typeface="宋体" pitchFamily="2" charset="-122"/>
              <a:cs typeface="Arial" panose="02080604020202020204" pitchFamily="34" charset="0"/>
              <a:sym typeface="+mn-ea"/>
            </a:endParaRPr>
          </a:p>
        </p:txBody>
      </p:sp>
      <p:sp>
        <p:nvSpPr>
          <p:cNvPr id="15" name="圆角矩形 14"/>
          <p:cNvSpPr/>
          <p:nvPr/>
        </p:nvSpPr>
        <p:spPr>
          <a:xfrm>
            <a:off x="614967" y="4913988"/>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noAutofit/>
          </a:bodyPr>
          <a:p>
            <a:pPr lvl="0" algn="ctr" defTabSz="914400" eaLnBrk="0" fontAlgn="auto" hangingPunct="0">
              <a:spcBef>
                <a:spcPts val="0"/>
              </a:spcBef>
              <a:spcAft>
                <a:spcPts val="0"/>
              </a:spcAft>
              <a:buClrTx/>
              <a:buSzTx/>
              <a:buFontTx/>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Paddle</a:t>
            </a:r>
            <a:endPar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cxnSp>
        <p:nvCxnSpPr>
          <p:cNvPr id="16" name="直接箭头连接符 15"/>
          <p:cNvCxnSpPr>
            <a:stCxn id="12" idx="3"/>
            <a:endCxn id="47" idx="0"/>
          </p:cNvCxnSpPr>
          <p:nvPr/>
        </p:nvCxnSpPr>
        <p:spPr>
          <a:xfrm>
            <a:off x="1805305" y="2495551"/>
            <a:ext cx="1442085" cy="2065020"/>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 name="直接箭头连接符 16"/>
          <p:cNvCxnSpPr>
            <a:stCxn id="41" idx="3"/>
            <a:endCxn id="47" idx="0"/>
          </p:cNvCxnSpPr>
          <p:nvPr/>
        </p:nvCxnSpPr>
        <p:spPr>
          <a:xfrm>
            <a:off x="1805305" y="1527175"/>
            <a:ext cx="1442085" cy="303339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直接箭头连接符 17"/>
          <p:cNvCxnSpPr>
            <a:stCxn id="15" idx="3"/>
            <a:endCxn id="47" idx="1"/>
          </p:cNvCxnSpPr>
          <p:nvPr/>
        </p:nvCxnSpPr>
        <p:spPr>
          <a:xfrm flipV="true">
            <a:off x="1805305" y="4834255"/>
            <a:ext cx="846455" cy="402591"/>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9" name="圆角矩形 18"/>
          <p:cNvSpPr/>
          <p:nvPr/>
        </p:nvSpPr>
        <p:spPr>
          <a:xfrm>
            <a:off x="5260975" y="1203325"/>
            <a:ext cx="1369695" cy="620395"/>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912" tIns="60956" rIns="121912" bIns="60956" numCol="1" anchor="ctr" anchorCtr="false" compatLnSpc="true"/>
          <a:p>
            <a:pPr marL="0" marR="0" indent="0" algn="ctr" defTabSz="457200" rtl="0" eaLnBrk="1" fontAlgn="base" latinLnBrk="0" hangingPunct="1">
              <a:lnSpc>
                <a:spcPct val="100000"/>
              </a:lnSpc>
              <a:spcBef>
                <a:spcPct val="0"/>
              </a:spcBef>
              <a:spcAft>
                <a:spcPct val="0"/>
              </a:spcAft>
              <a:buClrTx/>
              <a:buSzTx/>
              <a:buFont typeface="Arial" panose="02080604020202020204" pitchFamily="34" charset="0"/>
              <a:buNone/>
            </a:pPr>
            <a:r>
              <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rPr>
              <a:t>TVM</a:t>
            </a:r>
            <a:endParaRPr kumimoji="0" lang="en-US" altLang="zh-CN" sz="1400" b="0" i="0" u="none" strike="noStrike" cap="none" normalizeH="0" baseline="0" smtClean="0">
              <a:ln>
                <a:noFill/>
              </a:ln>
              <a:solidFill>
                <a:schemeClr val="tx1"/>
              </a:solidFill>
              <a:effectLst/>
              <a:latin typeface="Arial" panose="02080604020202020204" pitchFamily="34" charset="0"/>
              <a:ea typeface="宋体" pitchFamily="2" charset="-122"/>
              <a:cs typeface="Arial" panose="02080604020202020204" pitchFamily="34" charset="0"/>
            </a:endParaRPr>
          </a:p>
        </p:txBody>
      </p:sp>
      <p:cxnSp>
        <p:nvCxnSpPr>
          <p:cNvPr id="20" name="直接箭头连接符 19"/>
          <p:cNvCxnSpPr>
            <a:stCxn id="41" idx="3"/>
            <a:endCxn id="19" idx="1"/>
          </p:cNvCxnSpPr>
          <p:nvPr/>
        </p:nvCxnSpPr>
        <p:spPr>
          <a:xfrm flipV="true">
            <a:off x="1805305" y="1513840"/>
            <a:ext cx="3455671" cy="1333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1" name="圆角矩形 20"/>
          <p:cNvSpPr/>
          <p:nvPr/>
        </p:nvSpPr>
        <p:spPr>
          <a:xfrm>
            <a:off x="614967" y="5792828"/>
            <a:ext cx="1190352" cy="645127"/>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90004" tIns="45001" rIns="90004" bIns="45001" anchor="ctr">
            <a:noAutofit/>
          </a:bodyPr>
          <a:p>
            <a:pPr lvl="0" algn="ctr" defTabSz="914400" eaLnBrk="0" fontAlgn="auto" hangingPunct="0">
              <a:spcBef>
                <a:spcPts val="0"/>
              </a:spcBef>
              <a:spcAft>
                <a:spcPts val="0"/>
              </a:spcAft>
              <a:buClrTx/>
              <a:buSzTx/>
              <a:buFontTx/>
              <a:defRPr/>
            </a:pPr>
            <a:r>
              <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rPr>
              <a:t>OneFlow</a:t>
            </a:r>
            <a:endParaRPr lang="en-US" altLang="zh-CN" sz="1400" smtClean="0">
              <a:ln>
                <a:noFill/>
              </a:ln>
              <a:solidFill>
                <a:schemeClr val="tx1">
                  <a:lumMod val="75000"/>
                  <a:lumOff val="25000"/>
                </a:schemeClr>
              </a:solidFill>
              <a:effectLst/>
              <a:latin typeface="Arial" panose="02080604020202020204" pitchFamily="34" charset="0"/>
              <a:cs typeface="Arial" panose="02080604020202020204" pitchFamily="34" charset="0"/>
              <a:sym typeface="+mn-ea"/>
            </a:endParaRPr>
          </a:p>
        </p:txBody>
      </p:sp>
      <p:cxnSp>
        <p:nvCxnSpPr>
          <p:cNvPr id="23" name="直接箭头连接符 22"/>
          <p:cNvCxnSpPr>
            <a:stCxn id="21" idx="3"/>
            <a:endCxn id="47" idx="1"/>
          </p:cNvCxnSpPr>
          <p:nvPr/>
        </p:nvCxnSpPr>
        <p:spPr>
          <a:xfrm flipV="true">
            <a:off x="1805305" y="4833620"/>
            <a:ext cx="846455" cy="1282065"/>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9" name="圆角矩形 28"/>
          <p:cNvSpPr/>
          <p:nvPr/>
        </p:nvSpPr>
        <p:spPr>
          <a:xfrm>
            <a:off x="5201329" y="4997171"/>
            <a:ext cx="1369835" cy="64766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Overflow="overflow" horzOverflow="overflow" vert="horz" wrap="square" lIns="121912" tIns="60956" rIns="121912" bIns="60956" numCol="1" spcCol="0" rtlCol="0" fromWordArt="false" anchor="t" anchorCtr="false" forceAA="false" compatLnSpc="true">
            <a:noAutofit/>
          </a:bodyPr>
          <a:p>
            <a:pPr lvl="0" algn="ctr" defTabSz="457200" fontAlgn="base">
              <a:buClrTx/>
              <a:buSzTx/>
              <a:buFont typeface="Arial" panose="02080604020202020204" pitchFamily="34" charset="0"/>
            </a:pPr>
            <a:r>
              <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rPr>
              <a:t>MLU </a:t>
            </a:r>
            <a:endPar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endParaRPr>
          </a:p>
          <a:p>
            <a:pPr lvl="0" algn="ctr" defTabSz="457200" fontAlgn="base">
              <a:buClrTx/>
              <a:buSzTx/>
              <a:buFont typeface="Arial" panose="02080604020202020204" pitchFamily="34" charset="0"/>
            </a:pPr>
            <a:r>
              <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rPr>
              <a:t>Model</a:t>
            </a:r>
            <a:endPar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endParaRPr>
          </a:p>
        </p:txBody>
      </p:sp>
      <p:sp>
        <p:nvSpPr>
          <p:cNvPr id="30" name="圆角矩形 29"/>
          <p:cNvSpPr/>
          <p:nvPr/>
        </p:nvSpPr>
        <p:spPr>
          <a:xfrm>
            <a:off x="5231175" y="5790285"/>
            <a:ext cx="1369835" cy="64766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Overflow="overflow" horzOverflow="overflow" vert="horz" wrap="square" lIns="71755" tIns="60956" rIns="71755" bIns="60956" numCol="1" spcCol="0" rtlCol="0" fromWordArt="false" anchor="t" anchorCtr="false" forceAA="false" compatLnSpc="true">
            <a:noAutofit/>
          </a:bodyPr>
          <a:p>
            <a:pPr lvl="0" algn="ctr" defTabSz="457200" fontAlgn="base">
              <a:buClrTx/>
              <a:buSzTx/>
              <a:buFont typeface="Arial" panose="02080604020202020204" pitchFamily="34" charset="0"/>
            </a:pPr>
            <a:r>
              <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rPr>
              <a:t>TopInference</a:t>
            </a:r>
            <a:endPar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endParaRPr>
          </a:p>
          <a:p>
            <a:pPr lvl="0" algn="ctr" defTabSz="457200" fontAlgn="base">
              <a:buClrTx/>
              <a:buSzTx/>
              <a:buFont typeface="Arial" panose="02080604020202020204" pitchFamily="34" charset="0"/>
            </a:pPr>
            <a:r>
              <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rPr>
              <a:t>Model</a:t>
            </a:r>
            <a:endParaRPr lang="en-US" altLang="zh-CN" sz="1400" smtClean="0">
              <a:ln>
                <a:noFill/>
              </a:ln>
              <a:solidFill>
                <a:schemeClr val="tx1"/>
              </a:solidFill>
              <a:effectLst/>
              <a:latin typeface="Arial" panose="02080604020202020204" pitchFamily="34" charset="0"/>
              <a:ea typeface="宋体" pitchFamily="2" charset="-122"/>
              <a:cs typeface="Arial" panose="02080604020202020204" pitchFamily="34" charset="0"/>
              <a:sym typeface="+mn-ea"/>
            </a:endParaRPr>
          </a:p>
        </p:txBody>
      </p:sp>
      <p:cxnSp>
        <p:nvCxnSpPr>
          <p:cNvPr id="33" name="曲线连接符 32"/>
          <p:cNvCxnSpPr>
            <a:stCxn id="47" idx="2"/>
            <a:endCxn id="29" idx="1"/>
          </p:cNvCxnSpPr>
          <p:nvPr/>
        </p:nvCxnSpPr>
        <p:spPr>
          <a:xfrm rot="5400000" flipV="true">
            <a:off x="4117340" y="4236720"/>
            <a:ext cx="213995" cy="1953895"/>
          </a:xfrm>
          <a:prstGeom prst="curvedConnector2">
            <a:avLst/>
          </a:prstGeom>
          <a:ln>
            <a:solidFill>
              <a:schemeClr val="accent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8" name="曲线连接符 47"/>
          <p:cNvCxnSpPr>
            <a:stCxn id="47" idx="2"/>
            <a:endCxn id="30" idx="1"/>
          </p:cNvCxnSpPr>
          <p:nvPr/>
        </p:nvCxnSpPr>
        <p:spPr>
          <a:xfrm rot="5400000" flipV="true">
            <a:off x="3735705" y="4618991"/>
            <a:ext cx="1007111" cy="1983740"/>
          </a:xfrm>
          <a:prstGeom prst="curvedConnector2">
            <a:avLst/>
          </a:prstGeom>
          <a:ln>
            <a:solidFill>
              <a:schemeClr val="accent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9" name="曲线连接符 48"/>
          <p:cNvCxnSpPr>
            <a:stCxn id="13" idx="3"/>
            <a:endCxn id="29" idx="1"/>
          </p:cNvCxnSpPr>
          <p:nvPr/>
        </p:nvCxnSpPr>
        <p:spPr>
          <a:xfrm>
            <a:off x="1805305" y="3477895"/>
            <a:ext cx="3395980" cy="1843405"/>
          </a:xfrm>
          <a:prstGeom prst="curvedConnector3">
            <a:avLst>
              <a:gd name="adj1" fmla="val 50000"/>
            </a:avLst>
          </a:prstGeom>
          <a:ln>
            <a:solidFill>
              <a:schemeClr val="accent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0" name="曲线连接符 49"/>
          <p:cNvCxnSpPr>
            <a:stCxn id="12" idx="3"/>
            <a:endCxn id="29" idx="1"/>
          </p:cNvCxnSpPr>
          <p:nvPr/>
        </p:nvCxnSpPr>
        <p:spPr>
          <a:xfrm>
            <a:off x="1805305" y="2495551"/>
            <a:ext cx="3395980" cy="2825751"/>
          </a:xfrm>
          <a:prstGeom prst="curvedConnector3">
            <a:avLst>
              <a:gd name="adj1" fmla="val 50000"/>
            </a:avLst>
          </a:prstGeom>
          <a:ln>
            <a:solidFill>
              <a:schemeClr val="accent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1" name="矩形 44"/>
          <p:cNvSpPr>
            <a:spLocks noChangeArrowheads="true"/>
          </p:cNvSpPr>
          <p:nvPr/>
        </p:nvSpPr>
        <p:spPr bwMode="auto">
          <a:xfrm>
            <a:off x="7488767" y="1499447"/>
            <a:ext cx="3894667" cy="4616027"/>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支持使用统一接口方案将多种原始训练模型格式转换到目标运行时模型格式</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支持构建DAG 完成端到端的不同模型表达格式的转换</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支持TfLite, TensorRT, OpenVINO模型量化</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支持Paddle，OneFlow等国产训练框架，寒武纪，燧原等国产AI芯片</a:t>
            </a:r>
            <a:endParaRPr lang="zh-CN" altLang="en-US" sz="2000" kern="0">
              <a:solidFill>
                <a:srgbClr val="000000"/>
              </a:solidFill>
              <a:latin typeface="微软雅黑" charset="-122"/>
              <a:ea typeface="微软雅黑" charset="-122"/>
              <a:sym typeface="微软雅黑" charset="-122"/>
            </a:endParaRPr>
          </a:p>
        </p:txBody>
      </p:sp>
      <p:sp>
        <p:nvSpPr>
          <p:cNvPr id="3" name="标题 2"/>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编译器：支持多种训练框架接入</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3" name="圆角矩形 2"/>
          <p:cNvSpPr>
            <a:spLocks noChangeAspect="true"/>
          </p:cNvSpPr>
          <p:nvPr/>
        </p:nvSpPr>
        <p:spPr>
          <a:xfrm>
            <a:off x="276225" y="1858010"/>
            <a:ext cx="9032240" cy="4600575"/>
          </a:xfrm>
          <a:prstGeom prst="roundRect">
            <a:avLst>
              <a:gd name="adj" fmla="val 3910"/>
            </a:avLst>
          </a:prstGeom>
          <a:gradFill>
            <a:gsLst>
              <a:gs pos="0">
                <a:schemeClr val="accent5">
                  <a:lumMod val="75000"/>
                </a:schemeClr>
              </a:gs>
              <a:gs pos="99000">
                <a:srgbClr val="21DFE9">
                  <a:alpha val="10000"/>
                </a:srgbClr>
              </a:gs>
            </a:gsLst>
            <a:lin ang="5400000" scaled="false"/>
          </a:gradFill>
          <a:ln w="3175" cap="flat" cmpd="sng" algn="ctr">
            <a:solidFill>
              <a:srgbClr val="00B0F0"/>
            </a:solidFill>
            <a:prstDash val="solid"/>
          </a:ln>
          <a:effectLst/>
        </p:spPr>
        <p:txBody>
          <a:bodyPr lIns="120013" tIns="60006" rIns="120013" bIns="60006" anchor="t" anchorCtr="false"/>
          <a:p>
            <a:pPr marL="0" marR="0" lvl="0" indent="0" algn="l" defTabSz="914400" eaLnBrk="0" fontAlgn="auto" latinLnBrk="0" hangingPunct="0">
              <a:lnSpc>
                <a:spcPct val="100000"/>
              </a:lnSpc>
              <a:spcBef>
                <a:spcPts val="0"/>
              </a:spcBef>
              <a:spcAft>
                <a:spcPts val="0"/>
              </a:spcAft>
              <a:buClrTx/>
              <a:buSzTx/>
              <a:buFontTx/>
              <a:buNone/>
              <a:defRPr/>
            </a:pPr>
            <a:r>
              <a:rPr lang="en-US" altLang="zh-CN" sz="3145">
                <a:solidFill>
                  <a:schemeClr val="bg1"/>
                </a:solidFill>
                <a:sym typeface="+mn-ea"/>
              </a:rPr>
              <a:t>Serving SDK </a:t>
            </a:r>
            <a:endParaRPr kumimoji="1" lang="en-US" altLang="zh-CN" sz="3145" b="0" i="0" u="none" strike="noStrike" kern="0" cap="none" spc="0" normalizeH="0" baseline="0" noProof="0" dirty="0">
              <a:ln>
                <a:noFill/>
              </a:ln>
              <a:solidFill>
                <a:schemeClr val="bg1"/>
              </a:solidFill>
              <a:effectLst/>
              <a:uLnTx/>
              <a:uFillTx/>
              <a:latin typeface="Calibri" panose="020F0502020204030204"/>
              <a:ea typeface="微软雅黑" charset="-122"/>
              <a:sym typeface="+mn-ea"/>
            </a:endParaRPr>
          </a:p>
        </p:txBody>
      </p:sp>
      <p:sp>
        <p:nvSpPr>
          <p:cNvPr id="43" name="圆角矩形 42"/>
          <p:cNvSpPr/>
          <p:nvPr/>
        </p:nvSpPr>
        <p:spPr>
          <a:xfrm>
            <a:off x="610447" y="2514883"/>
            <a:ext cx="7546623" cy="418819"/>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rPr>
              <a:t>C++ API</a:t>
            </a:r>
            <a:endPar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4" name="圆角矩形 43"/>
          <p:cNvSpPr/>
          <p:nvPr/>
        </p:nvSpPr>
        <p:spPr>
          <a:xfrm>
            <a:off x="611576" y="3201247"/>
            <a:ext cx="2078285"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rPr>
              <a:t>Model Manager</a:t>
            </a:r>
            <a:endPar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5" name="圆角矩形 44"/>
          <p:cNvSpPr/>
          <p:nvPr/>
        </p:nvSpPr>
        <p:spPr>
          <a:xfrm>
            <a:off x="6210865" y="3201247"/>
            <a:ext cx="1947333"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rPr>
              <a:t>Scheduler</a:t>
            </a:r>
            <a:endPar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6" name="圆角矩形 45"/>
          <p:cNvSpPr>
            <a:spLocks noChangeAspect="true"/>
          </p:cNvSpPr>
          <p:nvPr/>
        </p:nvSpPr>
        <p:spPr>
          <a:xfrm>
            <a:off x="611576" y="4444153"/>
            <a:ext cx="7545493" cy="2013939"/>
          </a:xfrm>
          <a:prstGeom prst="roundRect">
            <a:avLst/>
          </a:prstGeom>
          <a:gradFill>
            <a:gsLst>
              <a:gs pos="0">
                <a:srgbClr val="FFFFFF">
                  <a:lumMod val="50000"/>
                </a:srgbClr>
              </a:gs>
              <a:gs pos="68000">
                <a:srgbClr val="FFFFFF">
                  <a:lumMod val="95000"/>
                </a:srgbClr>
              </a:gs>
              <a:gs pos="100000">
                <a:sysClr val="window" lastClr="FFFFFF"/>
              </a:gs>
            </a:gsLst>
            <a:lin ang="5400000" scaled="false"/>
          </a:gradFill>
          <a:ln w="3175" cap="flat" cmpd="sng" algn="ctr">
            <a:solidFill>
              <a:srgbClr val="00B0F0"/>
            </a:solidFill>
            <a:prstDash val="solid"/>
          </a:ln>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endParaRPr kumimoji="1" lang="zh-CN" altLang="en-US" sz="314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47" name="圆角矩形 46"/>
          <p:cNvSpPr>
            <a:spLocks noChangeAspect="true"/>
          </p:cNvSpPr>
          <p:nvPr/>
        </p:nvSpPr>
        <p:spPr>
          <a:xfrm>
            <a:off x="276225" y="1310640"/>
            <a:ext cx="9030335" cy="352425"/>
          </a:xfrm>
          <a:prstGeom prst="roundRect">
            <a:avLst/>
          </a:prstGeom>
          <a:solidFill>
            <a:schemeClr val="accent1">
              <a:lumMod val="60000"/>
              <a:lumOff val="40000"/>
            </a:schemeClr>
          </a:solidFill>
          <a:ln w="3175" cap="flat" cmpd="sng" algn="ctr">
            <a:solidFill>
              <a:schemeClr val="accent1">
                <a:lumMod val="60000"/>
                <a:lumOff val="40000"/>
              </a:schemeClr>
            </a:solidFill>
            <a:prstDash val="solid"/>
          </a:ln>
          <a:effectLst/>
        </p:spPr>
        <p:txBody>
          <a:bodyPr lIns="120013" tIns="60006" rIns="120013" bIns="60006" anchor="ctr"/>
          <a:p>
            <a:pPr algn="ctr"/>
            <a:r>
              <a:rPr lang="en-US" altLang="zh-CN" sz="2495">
                <a:solidFill>
                  <a:schemeClr val="tx1"/>
                </a:solidFill>
                <a:sym typeface="+mn-ea"/>
              </a:rPr>
              <a:t>Adlik Serving Engine</a:t>
            </a:r>
            <a:endParaRPr kumimoji="1" lang="en-US" altLang="zh-CN" sz="2495"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4" name="文本框 3"/>
          <p:cNvSpPr txBox="true"/>
          <p:nvPr/>
        </p:nvSpPr>
        <p:spPr>
          <a:xfrm>
            <a:off x="3574627" y="4444153"/>
            <a:ext cx="2117513" cy="583565"/>
          </a:xfrm>
          <a:prstGeom prst="rect">
            <a:avLst/>
          </a:prstGeom>
          <a:noFill/>
        </p:spPr>
        <p:txBody>
          <a:bodyPr wrap="square" rtlCol="0">
            <a:spAutoFit/>
          </a:bodyPr>
          <a:p>
            <a:r>
              <a:rPr lang="en-US" altLang="zh-CN" sz="3200">
                <a:solidFill>
                  <a:schemeClr val="tx1"/>
                </a:solidFill>
              </a:rPr>
              <a:t>Runtime</a:t>
            </a:r>
            <a:endParaRPr lang="en-US" altLang="zh-CN" sz="3200">
              <a:solidFill>
                <a:schemeClr val="tx1"/>
              </a:solidFill>
            </a:endParaRPr>
          </a:p>
        </p:txBody>
      </p:sp>
      <p:sp>
        <p:nvSpPr>
          <p:cNvPr id="5" name="圆角矩形 4"/>
          <p:cNvSpPr/>
          <p:nvPr/>
        </p:nvSpPr>
        <p:spPr>
          <a:xfrm>
            <a:off x="611293" y="5069840"/>
            <a:ext cx="1201420" cy="557953"/>
          </a:xfrm>
          <a:prstGeom prst="roundRect">
            <a:avLst/>
          </a:prstGeom>
        </p:spPr>
        <p:style>
          <a:lnRef idx="1">
            <a:schemeClr val="dk1"/>
          </a:lnRef>
          <a:fillRef idx="2">
            <a:schemeClr val="dk1"/>
          </a:fillRef>
          <a:effectRef idx="1">
            <a:schemeClr val="dk1"/>
          </a:effectRef>
          <a:fontRef idx="minor">
            <a:schemeClr val="dk1"/>
          </a:fontRef>
        </p:style>
        <p:txBody>
          <a:bodyPr lIns="0" tIns="60006" rIns="0"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500" b="0" i="0" u="none" strike="noStrike" kern="0" cap="none" spc="0" normalizeH="0" baseline="0" noProof="0" dirty="0">
                <a:ln>
                  <a:noFill/>
                </a:ln>
                <a:solidFill>
                  <a:schemeClr val="tx1"/>
                </a:solidFill>
                <a:effectLst/>
                <a:uLnTx/>
                <a:uFillTx/>
                <a:latin typeface="Calibri" panose="020F0502020204030204"/>
                <a:ea typeface="微软雅黑" charset="-122"/>
              </a:rPr>
              <a:t>TensorFlow</a:t>
            </a:r>
            <a:endParaRPr kumimoji="1" lang="en-US" sz="150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8" name="圆角矩形 7"/>
          <p:cNvSpPr/>
          <p:nvPr/>
        </p:nvSpPr>
        <p:spPr>
          <a:xfrm>
            <a:off x="1808480" y="5086773"/>
            <a:ext cx="902547"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Open</a:t>
            </a:r>
            <a:endParaRPr kumimoji="1" lang="en-US" sz="1500" kern="0" noProof="0" dirty="0">
              <a:ln>
                <a:noFill/>
              </a:ln>
              <a:solidFill>
                <a:schemeClr val="tx1"/>
              </a:solidFill>
              <a:effectLst/>
              <a:uLnTx/>
              <a:uFillTx/>
              <a:latin typeface="Calibri" panose="020F0502020204030204"/>
              <a:ea typeface="微软雅黑" charset="-122"/>
              <a:sym typeface="+mn-ea"/>
            </a:endParaRPr>
          </a:p>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Vino</a:t>
            </a:r>
            <a:endParaRPr kumimoji="1" lang="en-US" sz="1500" kern="0" noProof="0" dirty="0">
              <a:ln>
                <a:noFill/>
              </a:ln>
              <a:solidFill>
                <a:schemeClr val="tx1"/>
              </a:solidFill>
              <a:effectLst/>
              <a:uLnTx/>
              <a:uFillTx/>
              <a:latin typeface="Calibri" panose="020F0502020204030204"/>
              <a:ea typeface="微软雅黑" charset="-122"/>
              <a:sym typeface="+mn-ea"/>
            </a:endParaRPr>
          </a:p>
        </p:txBody>
      </p:sp>
      <p:sp>
        <p:nvSpPr>
          <p:cNvPr id="9" name="圆角矩形 8"/>
          <p:cNvSpPr/>
          <p:nvPr/>
        </p:nvSpPr>
        <p:spPr>
          <a:xfrm>
            <a:off x="2711027" y="5098627"/>
            <a:ext cx="971973"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TensorRT</a:t>
            </a:r>
            <a:endParaRPr kumimoji="1" lang="en-US" sz="1500" kern="0" noProof="0" dirty="0">
              <a:ln>
                <a:noFill/>
              </a:ln>
              <a:solidFill>
                <a:schemeClr val="tx1"/>
              </a:solidFill>
              <a:effectLst/>
              <a:uLnTx/>
              <a:uFillTx/>
              <a:latin typeface="Calibri" panose="020F0502020204030204"/>
              <a:ea typeface="微软雅黑" charset="-122"/>
              <a:sym typeface="+mn-ea"/>
            </a:endParaRPr>
          </a:p>
        </p:txBody>
      </p:sp>
      <p:sp>
        <p:nvSpPr>
          <p:cNvPr id="10" name="圆角矩形 9"/>
          <p:cNvSpPr/>
          <p:nvPr/>
        </p:nvSpPr>
        <p:spPr>
          <a:xfrm>
            <a:off x="611293" y="5648960"/>
            <a:ext cx="1201420" cy="557953"/>
          </a:xfrm>
          <a:prstGeom prst="roundRect">
            <a:avLst/>
          </a:prstGeom>
          <a:gradFill>
            <a:gsLst>
              <a:gs pos="0">
                <a:srgbClr val="04A7FA">
                  <a:tint val="50000"/>
                  <a:satMod val="300000"/>
                </a:srgbClr>
              </a:gs>
              <a:gs pos="100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rPr>
              <a:t>CPU/GPU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53" name="圆角矩形 52"/>
          <p:cNvSpPr/>
          <p:nvPr/>
        </p:nvSpPr>
        <p:spPr>
          <a:xfrm>
            <a:off x="1832187" y="5648960"/>
            <a:ext cx="85682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rPr>
              <a:t>CPU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11" name="圆角矩形 10"/>
          <p:cNvSpPr/>
          <p:nvPr/>
        </p:nvSpPr>
        <p:spPr>
          <a:xfrm>
            <a:off x="2711027" y="5648960"/>
            <a:ext cx="97112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rPr>
              <a:t>GPU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13" name="圆角矩形 12"/>
          <p:cNvSpPr/>
          <p:nvPr/>
        </p:nvSpPr>
        <p:spPr>
          <a:xfrm>
            <a:off x="4487052" y="5102296"/>
            <a:ext cx="907627" cy="557672"/>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TFLite</a:t>
            </a:r>
            <a:endParaRPr kumimoji="1" lang="en-US" sz="1500" kern="0" noProof="0" dirty="0">
              <a:ln>
                <a:noFill/>
              </a:ln>
              <a:solidFill>
                <a:schemeClr val="tx1"/>
              </a:solidFill>
              <a:effectLst/>
              <a:uLnTx/>
              <a:uFillTx/>
              <a:latin typeface="Calibri" panose="020F0502020204030204"/>
              <a:ea typeface="微软雅黑" charset="-122"/>
              <a:sym typeface="+mn-ea"/>
            </a:endParaRPr>
          </a:p>
        </p:txBody>
      </p:sp>
      <p:sp>
        <p:nvSpPr>
          <p:cNvPr id="14" name="圆角矩形 13"/>
          <p:cNvSpPr/>
          <p:nvPr/>
        </p:nvSpPr>
        <p:spPr>
          <a:xfrm>
            <a:off x="4487052" y="5659967"/>
            <a:ext cx="911013" cy="55767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tx1"/>
                </a:solidFill>
                <a:effectLst/>
                <a:uLnTx/>
                <a:uFillTx/>
                <a:latin typeface="Calibri" panose="020F0502020204030204"/>
                <a:ea typeface="微软雅黑" charset="-122"/>
                <a:sym typeface="+mn-ea"/>
              </a:rPr>
              <a:t>CPU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15" name="圆角矩形 14"/>
          <p:cNvSpPr/>
          <p:nvPr/>
        </p:nvSpPr>
        <p:spPr>
          <a:xfrm>
            <a:off x="5401452" y="5102296"/>
            <a:ext cx="907627" cy="557672"/>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ML</a:t>
            </a:r>
            <a:endParaRPr kumimoji="1" lang="en-US" sz="1500" kern="0" noProof="0" dirty="0">
              <a:ln>
                <a:noFill/>
              </a:ln>
              <a:solidFill>
                <a:schemeClr val="tx1"/>
              </a:solidFill>
              <a:effectLst/>
              <a:uLnTx/>
              <a:uFillTx/>
              <a:latin typeface="Calibri" panose="020F0502020204030204"/>
              <a:ea typeface="微软雅黑" charset="-122"/>
              <a:sym typeface="+mn-ea"/>
            </a:endParaRPr>
          </a:p>
        </p:txBody>
      </p:sp>
      <p:sp>
        <p:nvSpPr>
          <p:cNvPr id="16" name="圆角矩形 15"/>
          <p:cNvSpPr/>
          <p:nvPr/>
        </p:nvSpPr>
        <p:spPr>
          <a:xfrm>
            <a:off x="5398065" y="5659967"/>
            <a:ext cx="911013" cy="557672"/>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tx1"/>
                </a:solidFill>
                <a:effectLst/>
                <a:uLnTx/>
                <a:uFillTx/>
                <a:latin typeface="Calibri" panose="020F0502020204030204"/>
                <a:ea typeface="微软雅黑" charset="-122"/>
                <a:sym typeface="+mn-ea"/>
              </a:rPr>
              <a:t>CPU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17" name="圆角矩形 16"/>
          <p:cNvSpPr/>
          <p:nvPr/>
        </p:nvSpPr>
        <p:spPr>
          <a:xfrm>
            <a:off x="3411220" y="3201247"/>
            <a:ext cx="2078285" cy="100471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rPr>
              <a:t>Model Store</a:t>
            </a:r>
            <a:endParaRPr kumimoji="1" lang="en-US" sz="245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25" name="圆角矩形 24"/>
          <p:cNvSpPr/>
          <p:nvPr/>
        </p:nvSpPr>
        <p:spPr>
          <a:xfrm>
            <a:off x="6749345" y="5130519"/>
            <a:ext cx="1314027" cy="557672"/>
          </a:xfrm>
          <a:prstGeom prst="roundRect">
            <a:avLst/>
          </a:prstGeom>
          <a:solidFill>
            <a:schemeClr val="tx2">
              <a:lumMod val="60000"/>
              <a:lumOff val="40000"/>
            </a:schemeClr>
          </a:solidFill>
        </p:spPr>
        <p:style>
          <a:lnRef idx="1">
            <a:schemeClr val="accent1"/>
          </a:lnRef>
          <a:fillRef idx="2">
            <a:schemeClr val="accent1"/>
          </a:fillRef>
          <a:effectRef idx="1">
            <a:schemeClr val="accent1"/>
          </a:effectRef>
          <a:fontRef idx="minor">
            <a:schemeClr val="dk1"/>
          </a:fontRef>
        </p:style>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335" b="0" i="0" u="none" strike="noStrike" kern="0" cap="none" spc="0" normalizeH="0" baseline="0" noProof="0" dirty="0">
                <a:ln>
                  <a:noFill/>
                </a:ln>
                <a:solidFill>
                  <a:schemeClr val="tx1"/>
                </a:solidFill>
                <a:effectLst/>
                <a:uLnTx/>
                <a:uFillTx/>
                <a:latin typeface="Calibri" panose="020F0502020204030204"/>
                <a:ea typeface="微软雅黑" charset="-122"/>
              </a:rPr>
              <a:t>MagicMind Runtime</a:t>
            </a:r>
            <a:endParaRPr kumimoji="1" lang="en-US" sz="1335"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26" name="圆角矩形 25"/>
          <p:cNvSpPr/>
          <p:nvPr/>
        </p:nvSpPr>
        <p:spPr>
          <a:xfrm>
            <a:off x="6749345" y="5688189"/>
            <a:ext cx="1312899" cy="557672"/>
          </a:xfrm>
          <a:prstGeom prst="roundRect">
            <a:avLst/>
          </a:prstGeom>
          <a:solidFill>
            <a:schemeClr val="tx2">
              <a:lumMod val="60000"/>
              <a:lumOff val="40000"/>
            </a:schemeClr>
          </a:soli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tx1"/>
                </a:solidFill>
                <a:effectLst/>
                <a:uLnTx/>
                <a:uFillTx/>
                <a:latin typeface="Calibri" panose="020F0502020204030204"/>
                <a:ea typeface="微软雅黑" charset="-122"/>
                <a:sym typeface="+mn-ea"/>
              </a:rPr>
              <a:t>MLU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27" name="圆角矩形 26"/>
          <p:cNvSpPr/>
          <p:nvPr/>
        </p:nvSpPr>
        <p:spPr>
          <a:xfrm>
            <a:off x="8497993" y="2376029"/>
            <a:ext cx="553156" cy="557672"/>
          </a:xfrm>
          <a:prstGeom prst="roundRect">
            <a:avLst/>
          </a:prstGeom>
          <a:solidFill>
            <a:schemeClr val="tx2">
              <a:lumMod val="60000"/>
              <a:lumOff val="40000"/>
            </a:schemeClr>
          </a:solidFill>
        </p:spPr>
        <p:style>
          <a:lnRef idx="1">
            <a:schemeClr val="accent1"/>
          </a:lnRef>
          <a:fillRef idx="2">
            <a:schemeClr val="accent1"/>
          </a:fillRef>
          <a:effectRef idx="1">
            <a:schemeClr val="accent1"/>
          </a:effectRef>
          <a:fontRef idx="minor">
            <a:schemeClr val="dk1"/>
          </a:fontRef>
        </p:style>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endParaRPr>
          </a:p>
        </p:txBody>
      </p:sp>
      <p:sp>
        <p:nvSpPr>
          <p:cNvPr id="28" name="圆角矩形 27"/>
          <p:cNvSpPr/>
          <p:nvPr/>
        </p:nvSpPr>
        <p:spPr>
          <a:xfrm>
            <a:off x="8496865" y="4350456"/>
            <a:ext cx="553156" cy="557672"/>
          </a:xfrm>
          <a:prstGeom prst="roundRect">
            <a:avLst/>
          </a:prstGeom>
          <a:gradFill rotWithShape="true">
            <a:gsLst>
              <a:gs pos="0">
                <a:srgbClr val="04A7FA">
                  <a:tint val="50000"/>
                  <a:satMod val="300000"/>
                </a:srgbClr>
              </a:gs>
              <a:gs pos="35000">
                <a:srgbClr val="04A7FA">
                  <a:tint val="37000"/>
                  <a:satMod val="300000"/>
                </a:srgbClr>
              </a:gs>
              <a:gs pos="100000">
                <a:srgbClr val="04A7FA">
                  <a:tint val="15000"/>
                  <a:satMod val="350000"/>
                </a:srgbClr>
              </a:gs>
            </a:gsLst>
            <a:lin ang="16200000" scaled="true"/>
          </a:gradFill>
          <a:ln w="9525" cap="flat" cmpd="sng" algn="ctr">
            <a:solidFill>
              <a:srgbClr val="04A7FA"/>
            </a:solidFill>
            <a:prstDash val="solid"/>
          </a:ln>
          <a:effectLst>
            <a:outerShdw blurRad="40000" dist="20000" dir="5400000" rotWithShape="0">
              <a:srgbClr val="000000">
                <a:alpha val="38000"/>
              </a:srgbClr>
            </a:outerShdw>
          </a:effectLst>
        </p:spPr>
        <p:txBody>
          <a:bodyPr lIns="120013" tIns="60006" rIns="120013" bIns="60006" anchor="ctr">
            <a:noAutofit/>
          </a:bodyPr>
          <a:p>
            <a:pPr lvl="0" algn="ctr" defTabSz="914400" eaLnBrk="0" fontAlgn="auto" hangingPunct="0">
              <a:spcBef>
                <a:spcPts val="0"/>
              </a:spcBef>
              <a:spcAft>
                <a:spcPts val="0"/>
              </a:spcAft>
              <a:buClrTx/>
              <a:buSzTx/>
              <a:buFontTx/>
              <a:defRPr/>
            </a:pPr>
            <a:endParaRPr kumimoji="1" lang="en-US" sz="2455" kern="0" noProof="0" dirty="0">
              <a:ln>
                <a:noFill/>
              </a:ln>
              <a:solidFill>
                <a:schemeClr val="tx1"/>
              </a:solidFill>
              <a:effectLst/>
              <a:uLnTx/>
              <a:uFillTx/>
              <a:latin typeface="Calibri" panose="020F0502020204030204"/>
              <a:ea typeface="微软雅黑" charset="-122"/>
              <a:sym typeface="+mn-ea"/>
            </a:endParaRPr>
          </a:p>
        </p:txBody>
      </p:sp>
      <p:sp>
        <p:nvSpPr>
          <p:cNvPr id="29" name="文本框 28"/>
          <p:cNvSpPr txBox="true"/>
          <p:nvPr/>
        </p:nvSpPr>
        <p:spPr>
          <a:xfrm>
            <a:off x="8350109" y="2933700"/>
            <a:ext cx="1127760" cy="912495"/>
          </a:xfrm>
          <a:prstGeom prst="rect">
            <a:avLst/>
          </a:prstGeom>
          <a:noFill/>
        </p:spPr>
        <p:txBody>
          <a:bodyPr wrap="square" rtlCol="0">
            <a:spAutoFit/>
          </a:bodyPr>
          <a:p>
            <a:r>
              <a:rPr kumimoji="1" lang="en-US" sz="1780" kern="0" noProof="0" dirty="0">
                <a:ln>
                  <a:noFill/>
                </a:ln>
                <a:solidFill>
                  <a:schemeClr val="tx1"/>
                </a:solidFill>
                <a:effectLst/>
                <a:uLnTx/>
                <a:uFillTx/>
                <a:latin typeface="Calibri" panose="020F0502020204030204"/>
                <a:ea typeface="微软雅黑" charset="-122"/>
                <a:sym typeface="+mn-ea"/>
              </a:rPr>
              <a:t>MLU Defined Module</a:t>
            </a:r>
            <a:endParaRPr kumimoji="1" lang="en-US" altLang="en-US" sz="1780" b="0" i="0" u="none" strike="noStrike" kern="0" cap="none" spc="0" normalizeH="0" baseline="0" noProof="0" dirty="0" smtClean="0">
              <a:ln>
                <a:noFill/>
              </a:ln>
              <a:solidFill>
                <a:schemeClr val="tx1"/>
              </a:solidFill>
              <a:effectLst/>
              <a:uLnTx/>
              <a:uFillTx/>
              <a:latin typeface="Calibri" panose="020F0502020204030204"/>
              <a:ea typeface="微软雅黑" charset="-122"/>
              <a:sym typeface="+mn-ea"/>
            </a:endParaRPr>
          </a:p>
        </p:txBody>
      </p:sp>
      <p:sp>
        <p:nvSpPr>
          <p:cNvPr id="75" name="文本框 74"/>
          <p:cNvSpPr txBox="true"/>
          <p:nvPr/>
        </p:nvSpPr>
        <p:spPr>
          <a:xfrm>
            <a:off x="8348980" y="4960056"/>
            <a:ext cx="1128889" cy="912495"/>
          </a:xfrm>
          <a:prstGeom prst="rect">
            <a:avLst/>
          </a:prstGeom>
          <a:noFill/>
        </p:spPr>
        <p:txBody>
          <a:bodyPr wrap="square" rtlCol="0">
            <a:spAutoFit/>
          </a:bodyPr>
          <a:p>
            <a:r>
              <a:rPr kumimoji="1" lang="en-US" sz="1780" kern="0" noProof="0" dirty="0">
                <a:ln>
                  <a:noFill/>
                </a:ln>
                <a:solidFill>
                  <a:schemeClr val="tx1"/>
                </a:solidFill>
                <a:effectLst/>
                <a:uLnTx/>
                <a:uFillTx/>
                <a:latin typeface="Calibri" panose="020F0502020204030204"/>
                <a:ea typeface="微软雅黑" charset="-122"/>
                <a:sym typeface="+mn-ea"/>
              </a:rPr>
              <a:t>Adlik Defined Module</a:t>
            </a:r>
            <a:endParaRPr kumimoji="1" lang="en-US" altLang="en-US" sz="1780" b="0" i="0" u="none" strike="noStrike" kern="0" cap="none" spc="0" normalizeH="0" baseline="0" noProof="0" dirty="0" smtClean="0">
              <a:ln>
                <a:noFill/>
              </a:ln>
              <a:solidFill>
                <a:schemeClr val="tx1"/>
              </a:solidFill>
              <a:effectLst/>
              <a:uLnTx/>
              <a:uFillTx/>
              <a:latin typeface="Calibri" panose="020F0502020204030204"/>
              <a:ea typeface="微软雅黑" charset="-122"/>
              <a:sym typeface="+mn-ea"/>
            </a:endParaRPr>
          </a:p>
        </p:txBody>
      </p:sp>
      <p:sp>
        <p:nvSpPr>
          <p:cNvPr id="30" name="圆角矩形 29"/>
          <p:cNvSpPr/>
          <p:nvPr/>
        </p:nvSpPr>
        <p:spPr>
          <a:xfrm>
            <a:off x="3683000" y="5086773"/>
            <a:ext cx="811953" cy="557953"/>
          </a:xfrm>
          <a:prstGeom prst="roundRect">
            <a:avLst/>
          </a:prstGeom>
        </p:spPr>
        <p:style>
          <a:lnRef idx="1">
            <a:schemeClr val="dk1"/>
          </a:lnRef>
          <a:fillRef idx="2">
            <a:schemeClr val="dk1"/>
          </a:fillRef>
          <a:effectRef idx="1">
            <a:schemeClr val="dk1"/>
          </a:effectRef>
          <a:fontRef idx="minor">
            <a:schemeClr val="dk1"/>
          </a:fontRef>
        </p:style>
        <p:txBody>
          <a:bodyPr vertOverflow="overflow" horzOverflow="overflow" vert="horz" wrap="square" lIns="0" tIns="60006" rIns="0" bIns="60006" numCol="1" spcCol="0" rtlCol="0" fromWordArt="false" anchor="ctr" anchorCtr="false" forceAA="false" compatLnSpc="true">
            <a:noAutofit/>
          </a:bodyPr>
          <a:p>
            <a:pPr lvl="0" algn="ctr" eaLnBrk="0" hangingPunct="0">
              <a:spcBef>
                <a:spcPts val="0"/>
              </a:spcBef>
              <a:spcAft>
                <a:spcPts val="0"/>
              </a:spcAft>
              <a:buClrTx/>
              <a:buSzTx/>
              <a:buFontTx/>
              <a:defRPr/>
            </a:pPr>
            <a:r>
              <a:rPr kumimoji="1" lang="en-US" sz="1500" kern="0" noProof="0" dirty="0">
                <a:ln>
                  <a:noFill/>
                </a:ln>
                <a:solidFill>
                  <a:schemeClr val="tx1"/>
                </a:solidFill>
                <a:effectLst/>
                <a:uLnTx/>
                <a:uFillTx/>
                <a:latin typeface="Calibri" panose="020F0502020204030204"/>
                <a:ea typeface="微软雅黑" charset="-122"/>
                <a:sym typeface="+mn-ea"/>
              </a:rPr>
              <a:t>TVM</a:t>
            </a:r>
            <a:endParaRPr kumimoji="1" lang="en-US" sz="1500" kern="0" noProof="0" dirty="0">
              <a:ln>
                <a:noFill/>
              </a:ln>
              <a:solidFill>
                <a:schemeClr val="tx1"/>
              </a:solidFill>
              <a:effectLst/>
              <a:uLnTx/>
              <a:uFillTx/>
              <a:latin typeface="Calibri" panose="020F0502020204030204"/>
              <a:ea typeface="微软雅黑" charset="-122"/>
              <a:sym typeface="+mn-ea"/>
            </a:endParaRPr>
          </a:p>
        </p:txBody>
      </p:sp>
      <p:sp>
        <p:nvSpPr>
          <p:cNvPr id="31" name="圆角矩形 30"/>
          <p:cNvSpPr/>
          <p:nvPr/>
        </p:nvSpPr>
        <p:spPr>
          <a:xfrm>
            <a:off x="3670300" y="5653193"/>
            <a:ext cx="803487" cy="557953"/>
          </a:xfrm>
          <a:prstGeom prst="roundRect">
            <a:avLst/>
          </a:prstGeom>
          <a:gradFill>
            <a:gsLst>
              <a:gs pos="0">
                <a:sysClr val="window" lastClr="FFFFFF"/>
              </a:gs>
              <a:gs pos="35000">
                <a:srgbClr val="D6AFAA"/>
              </a:gs>
              <a:gs pos="100000">
                <a:srgbClr val="04A7FA">
                  <a:tint val="15000"/>
                  <a:satMod val="350000"/>
                </a:srgbClr>
              </a:gs>
            </a:gsLst>
          </a:gradFill>
          <a:ln w="9525" cap="flat" cmpd="sng" algn="ctr">
            <a:solidFill>
              <a:srgbClr val="D6AFAA"/>
            </a:solidFill>
            <a:prstDash val="solid"/>
          </a:ln>
          <a:effectLst>
            <a:outerShdw blurRad="40000" dist="20000" dir="5400000" rotWithShape="0">
              <a:srgbClr val="000000">
                <a:alpha val="38000"/>
              </a:srgbClr>
            </a:outerShdw>
          </a:effectLst>
        </p:spPr>
        <p:txBody>
          <a:bodyPr lIns="120013" tIns="60006" rIns="120013" bIns="60006" anchor="ctr"/>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tx1"/>
                </a:solidFill>
                <a:effectLst/>
                <a:uLnTx/>
                <a:uFillTx/>
                <a:latin typeface="Calibri" panose="020F0502020204030204"/>
                <a:ea typeface="微软雅黑" charset="-122"/>
                <a:sym typeface="+mn-ea"/>
              </a:rPr>
              <a:t>CPU</a:t>
            </a:r>
            <a:endParaRPr kumimoji="1" lang="en-US" sz="1780" kern="0" noProof="0" dirty="0">
              <a:ln>
                <a:noFill/>
              </a:ln>
              <a:solidFill>
                <a:schemeClr val="tx1"/>
              </a:solidFill>
              <a:effectLst/>
              <a:uLnTx/>
              <a:uFillTx/>
              <a:latin typeface="Calibri" panose="020F0502020204030204"/>
              <a:ea typeface="微软雅黑" charset="-122"/>
              <a:sym typeface="+mn-ea"/>
            </a:endParaRPr>
          </a:p>
          <a:p>
            <a:pPr marL="0" marR="0" lvl="0" indent="0" algn="ctr" defTabSz="914400" eaLnBrk="0" fontAlgn="auto" latinLnBrk="0" hangingPunct="0">
              <a:lnSpc>
                <a:spcPct val="100000"/>
              </a:lnSpc>
              <a:spcBef>
                <a:spcPts val="0"/>
              </a:spcBef>
              <a:spcAft>
                <a:spcPts val="0"/>
              </a:spcAft>
              <a:buClrTx/>
              <a:buSzTx/>
              <a:buFontTx/>
              <a:buNone/>
              <a:defRPr/>
            </a:pPr>
            <a:r>
              <a:rPr kumimoji="1" lang="en-US" sz="1780" kern="0" noProof="0" dirty="0">
                <a:ln>
                  <a:noFill/>
                </a:ln>
                <a:solidFill>
                  <a:schemeClr val="tx1"/>
                </a:solidFill>
                <a:effectLst/>
                <a:uLnTx/>
                <a:uFillTx/>
                <a:latin typeface="Calibri" panose="020F0502020204030204"/>
                <a:ea typeface="微软雅黑" charset="-122"/>
                <a:sym typeface="+mn-ea"/>
              </a:rPr>
              <a:t>GPU</a:t>
            </a:r>
            <a:endParaRPr kumimoji="1" lang="en-US" sz="1780" b="0" i="0" u="none" strike="noStrike" kern="0" cap="none" spc="0" normalizeH="0" baseline="0" noProof="0" dirty="0">
              <a:ln>
                <a:noFill/>
              </a:ln>
              <a:solidFill>
                <a:schemeClr val="tx1"/>
              </a:solidFill>
              <a:effectLst/>
              <a:uLnTx/>
              <a:uFillTx/>
              <a:latin typeface="Calibri" panose="020F0502020204030204"/>
              <a:ea typeface="微软雅黑" charset="-122"/>
              <a:sym typeface="+mn-ea"/>
            </a:endParaRPr>
          </a:p>
        </p:txBody>
      </p:sp>
      <p:sp>
        <p:nvSpPr>
          <p:cNvPr id="51" name="矩形 44"/>
          <p:cNvSpPr>
            <a:spLocks noChangeArrowheads="true"/>
          </p:cNvSpPr>
          <p:nvPr/>
        </p:nvSpPr>
        <p:spPr bwMode="auto">
          <a:xfrm>
            <a:off x="9477587" y="1662853"/>
            <a:ext cx="2411307" cy="4583853"/>
          </a:xfrm>
          <a:prstGeom prst="rect">
            <a:avLst/>
          </a:prstGeom>
          <a:solidFill>
            <a:srgbClr val="5B9BD5">
              <a:lumMod val="20000"/>
              <a:lumOff val="80000"/>
            </a:srgbClr>
          </a:solidFill>
          <a:ln w="6350" cap="flat" cmpd="sng" algn="ctr">
            <a:solidFill>
              <a:srgbClr val="4472C4">
                <a:lumMod val="20000"/>
                <a:lumOff val="80000"/>
                <a:alpha val="50000"/>
              </a:srgbClr>
            </a:solidFill>
            <a:prstDash val="solid"/>
            <a:miter lim="800000"/>
          </a:ln>
          <a:effectLst>
            <a:outerShdw blurRad="1270000" algn="ctr" rotWithShape="0">
              <a:srgbClr val="3397FF">
                <a:alpha val="50000"/>
              </a:srgbClr>
            </a:outerShdw>
          </a:effectLst>
        </p:spPr>
        <p:txBody>
          <a:bodyPr vert="horz" wrap="square" lIns="91440" tIns="45720" rIns="91440" bIns="45720" numCol="1" spcCol="0" rtlCol="0" fromWordArt="false" anchor="ctr" anchorCtr="false" forceAA="false" compatLnSpc="false">
            <a:noAutofit/>
          </a:bodyPr>
          <a:lstStyle>
            <a:defPPr>
              <a:defRPr lang="zh-CN">
                <a:solidFill>
                  <a:srgbClr val="FFFFFF"/>
                </a:solidFill>
              </a:defRPr>
            </a:defPPr>
            <a:lvl1pPr marL="0" algn="l" defTabSz="914400" rtl="0" eaLnBrk="1" latinLnBrk="0" hangingPunct="1">
              <a:defRPr sz="1800" kern="1200">
                <a:solidFill>
                  <a:srgbClr val="FFFFFF"/>
                </a:solidFill>
                <a:latin typeface="等线" charset="0"/>
                <a:ea typeface="+mn-ea"/>
                <a:cs typeface="+mn-ea"/>
              </a:defRPr>
            </a:lvl1pPr>
            <a:lvl2pPr marL="457200" algn="l" defTabSz="914400" rtl="0" eaLnBrk="1" latinLnBrk="0" hangingPunct="1">
              <a:defRPr sz="1800" kern="1200">
                <a:solidFill>
                  <a:srgbClr val="FFFFFF"/>
                </a:solidFill>
                <a:latin typeface="等线" charset="0"/>
                <a:ea typeface="+mn-ea"/>
                <a:cs typeface="+mn-ea"/>
              </a:defRPr>
            </a:lvl2pPr>
            <a:lvl3pPr marL="914400" algn="l" defTabSz="914400" rtl="0" eaLnBrk="1" latinLnBrk="0" hangingPunct="1">
              <a:defRPr sz="1800" kern="1200">
                <a:solidFill>
                  <a:srgbClr val="FFFFFF"/>
                </a:solidFill>
                <a:latin typeface="等线" charset="0"/>
                <a:ea typeface="+mn-ea"/>
                <a:cs typeface="+mn-ea"/>
              </a:defRPr>
            </a:lvl3pPr>
            <a:lvl4pPr marL="1371600" algn="l" defTabSz="914400" rtl="0" eaLnBrk="1" latinLnBrk="0" hangingPunct="1">
              <a:defRPr sz="1800" kern="1200">
                <a:solidFill>
                  <a:srgbClr val="FFFFFF"/>
                </a:solidFill>
                <a:latin typeface="等线" charset="0"/>
                <a:ea typeface="+mn-ea"/>
                <a:cs typeface="+mn-ea"/>
              </a:defRPr>
            </a:lvl4pPr>
            <a:lvl5pPr marL="1828800" algn="l" defTabSz="914400" rtl="0" eaLnBrk="1" latinLnBrk="0" hangingPunct="1">
              <a:defRPr sz="1800" kern="1200">
                <a:solidFill>
                  <a:srgbClr val="FFFFFF"/>
                </a:solidFill>
                <a:latin typeface="等线" charset="0"/>
                <a:ea typeface="+mn-ea"/>
                <a:cs typeface="+mn-ea"/>
              </a:defRPr>
            </a:lvl5pPr>
            <a:lvl6pPr marL="2286000" algn="l" defTabSz="914400" rtl="0" eaLnBrk="1" latinLnBrk="0" hangingPunct="1">
              <a:defRPr sz="1800" kern="1200">
                <a:solidFill>
                  <a:srgbClr val="FFFFFF"/>
                </a:solidFill>
                <a:latin typeface="等线" charset="0"/>
                <a:ea typeface="+mn-ea"/>
                <a:cs typeface="+mn-ea"/>
              </a:defRPr>
            </a:lvl6pPr>
            <a:lvl7pPr marL="2743200" algn="l" defTabSz="914400" rtl="0" eaLnBrk="1" latinLnBrk="0" hangingPunct="1">
              <a:defRPr sz="1800" kern="1200">
                <a:solidFill>
                  <a:srgbClr val="FFFFFF"/>
                </a:solidFill>
                <a:latin typeface="等线" charset="0"/>
                <a:ea typeface="+mn-ea"/>
                <a:cs typeface="+mn-ea"/>
              </a:defRPr>
            </a:lvl7pPr>
            <a:lvl8pPr marL="3200400" algn="l" defTabSz="914400" rtl="0" eaLnBrk="1" latinLnBrk="0" hangingPunct="1">
              <a:defRPr sz="1800" kern="1200">
                <a:solidFill>
                  <a:srgbClr val="FFFFFF"/>
                </a:solidFill>
                <a:latin typeface="等线" charset="0"/>
                <a:ea typeface="+mn-ea"/>
                <a:cs typeface="+mn-ea"/>
              </a:defRPr>
            </a:lvl8pPr>
            <a:lvl9pPr marL="3657600" algn="l" defTabSz="914400" rtl="0" eaLnBrk="1" latinLnBrk="0" hangingPunct="1">
              <a:defRPr sz="1800" kern="1200">
                <a:solidFill>
                  <a:srgbClr val="FFFFFF"/>
                </a:solidFill>
                <a:latin typeface="等线" charset="0"/>
                <a:ea typeface="+mn-ea"/>
                <a:cs typeface="+mn-ea"/>
              </a:defRPr>
            </a:lvl9pPr>
          </a:lstStyle>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C++ API</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支持用户自定义运行时</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支持用户自定义Op</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支持模型编排</a:t>
            </a: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endParaRPr lang="zh-CN" altLang="en-US" sz="2000" kern="0">
              <a:solidFill>
                <a:srgbClr val="000000"/>
              </a:solidFill>
              <a:latin typeface="微软雅黑" charset="-122"/>
              <a:ea typeface="微软雅黑" charset="-122"/>
              <a:sym typeface="微软雅黑" charset="-122"/>
            </a:endParaRPr>
          </a:p>
          <a:p>
            <a:pPr marL="457200" lvl="0" indent="-457200" algn="l" defTabSz="913765">
              <a:buClrTx/>
              <a:buSzTx/>
              <a:buFont typeface="Arial" panose="02080604020202020204" pitchFamily="34" charset="0"/>
            </a:pPr>
            <a:r>
              <a:rPr lang="zh-CN" altLang="en-US" sz="2000" kern="0">
                <a:solidFill>
                  <a:srgbClr val="000000"/>
                </a:solidFill>
                <a:latin typeface="微软雅黑" charset="-122"/>
                <a:ea typeface="微软雅黑" charset="-122"/>
                <a:sym typeface="微软雅黑" charset="-122"/>
              </a:rPr>
              <a:t>用户易于扩展自己运行时和硬件</a:t>
            </a:r>
            <a:endParaRPr lang="zh-CN" altLang="en-US" sz="2000" kern="0">
              <a:solidFill>
                <a:srgbClr val="000000"/>
              </a:solidFill>
              <a:latin typeface="微软雅黑" charset="-122"/>
              <a:ea typeface="微软雅黑" charset="-122"/>
              <a:sym typeface="微软雅黑" charset="-122"/>
            </a:endParaRPr>
          </a:p>
        </p:txBody>
      </p:sp>
      <p:sp>
        <p:nvSpPr>
          <p:cNvPr id="2" name="标题 1"/>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 Serving SDK：扩展新运行时和新硬件</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2" name="标题 1"/>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 Practice: </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基于</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CPU的高性能计算优化 </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pic>
        <p:nvPicPr>
          <p:cNvPr id="6" name="图片 5" descr="memory_hierarchy"/>
          <p:cNvPicPr>
            <a:picLocks noChangeAspect="true"/>
          </p:cNvPicPr>
          <p:nvPr/>
        </p:nvPicPr>
        <p:blipFill>
          <a:blip r:embed="rId2"/>
          <a:stretch>
            <a:fillRect/>
          </a:stretch>
        </p:blipFill>
        <p:spPr>
          <a:xfrm>
            <a:off x="504613" y="1417320"/>
            <a:ext cx="3479800" cy="3353647"/>
          </a:xfrm>
          <a:prstGeom prst="rect">
            <a:avLst/>
          </a:prstGeom>
        </p:spPr>
      </p:pic>
      <p:sp>
        <p:nvSpPr>
          <p:cNvPr id="12" name="文本框 11"/>
          <p:cNvSpPr txBox="true"/>
          <p:nvPr/>
        </p:nvSpPr>
        <p:spPr>
          <a:xfrm>
            <a:off x="504613" y="5074920"/>
            <a:ext cx="3479800" cy="953135"/>
          </a:xfrm>
          <a:prstGeom prst="rect">
            <a:avLst/>
          </a:prstGeom>
          <a:noFill/>
        </p:spPr>
        <p:txBody>
          <a:bodyPr wrap="square" rtlCol="0">
            <a:spAutoFit/>
          </a:bodyPr>
          <a:p>
            <a:r>
              <a:rPr lang="zh-CN" altLang="en-US" sz="1865"/>
              <a:t>基于硬件存储结构分析，进行算法设计，充分利用缓存，提高缓存命中率</a:t>
            </a:r>
            <a:endParaRPr lang="zh-CN" altLang="en-US" sz="1865"/>
          </a:p>
        </p:txBody>
      </p:sp>
      <p:grpSp>
        <p:nvGrpSpPr>
          <p:cNvPr id="18" name="组合 17"/>
          <p:cNvGrpSpPr/>
          <p:nvPr/>
        </p:nvGrpSpPr>
        <p:grpSpPr>
          <a:xfrm>
            <a:off x="4194387" y="1671320"/>
            <a:ext cx="3749887" cy="3097953"/>
            <a:chOff x="4954" y="1974"/>
            <a:chExt cx="4602" cy="3659"/>
          </a:xfrm>
        </p:grpSpPr>
        <p:pic>
          <p:nvPicPr>
            <p:cNvPr id="19" name="图片 9"/>
            <p:cNvPicPr>
              <a:picLocks noChangeAspect="true"/>
            </p:cNvPicPr>
            <p:nvPr/>
          </p:nvPicPr>
          <p:blipFill>
            <a:blip r:embed="rId3"/>
            <a:stretch>
              <a:fillRect/>
            </a:stretch>
          </p:blipFill>
          <p:spPr>
            <a:xfrm>
              <a:off x="4954" y="1974"/>
              <a:ext cx="4602" cy="2469"/>
            </a:xfrm>
            <a:prstGeom prst="rect">
              <a:avLst/>
            </a:prstGeom>
            <a:noFill/>
            <a:ln>
              <a:noFill/>
            </a:ln>
          </p:spPr>
        </p:pic>
        <p:pic>
          <p:nvPicPr>
            <p:cNvPr id="20" name="图片 5"/>
            <p:cNvPicPr>
              <a:picLocks noChangeAspect="true"/>
            </p:cNvPicPr>
            <p:nvPr/>
          </p:nvPicPr>
          <p:blipFill>
            <a:blip r:embed="rId4"/>
            <a:srcRect l="490" t="7992" r="872" b="5055"/>
            <a:stretch>
              <a:fillRect/>
            </a:stretch>
          </p:blipFill>
          <p:spPr>
            <a:xfrm flipV="true">
              <a:off x="5070" y="4595"/>
              <a:ext cx="4486" cy="1039"/>
            </a:xfrm>
            <a:prstGeom prst="rect">
              <a:avLst/>
            </a:prstGeom>
            <a:noFill/>
            <a:ln>
              <a:solidFill>
                <a:schemeClr val="tx1"/>
              </a:solidFill>
            </a:ln>
          </p:spPr>
        </p:pic>
      </p:grpSp>
      <p:sp>
        <p:nvSpPr>
          <p:cNvPr id="21" name="文本框 20"/>
          <p:cNvSpPr txBox="true"/>
          <p:nvPr/>
        </p:nvSpPr>
        <p:spPr>
          <a:xfrm>
            <a:off x="4289213" y="5074920"/>
            <a:ext cx="3655060" cy="953135"/>
          </a:xfrm>
          <a:prstGeom prst="rect">
            <a:avLst/>
          </a:prstGeom>
          <a:noFill/>
        </p:spPr>
        <p:txBody>
          <a:bodyPr wrap="square" rtlCol="0">
            <a:spAutoFit/>
          </a:bodyPr>
          <a:p>
            <a:r>
              <a:rPr lang="zh-CN" altLang="en-US" sz="1865"/>
              <a:t>基于硬件向量化指令集进行高性能计算，使用</a:t>
            </a:r>
            <a:r>
              <a:rPr lang="en-US" altLang="zh-CN" sz="1865"/>
              <a:t>Hardware-intrinsic</a:t>
            </a:r>
            <a:r>
              <a:rPr lang="zh-CN" altLang="en-US" sz="1865"/>
              <a:t>编码完成微算子实现</a:t>
            </a:r>
            <a:endParaRPr lang="zh-CN" altLang="en-US" sz="1865"/>
          </a:p>
        </p:txBody>
      </p:sp>
      <p:pic>
        <p:nvPicPr>
          <p:cNvPr id="22" name="图片 10" descr="IMG_256"/>
          <p:cNvPicPr>
            <a:picLocks noChangeAspect="true"/>
          </p:cNvPicPr>
          <p:nvPr/>
        </p:nvPicPr>
        <p:blipFill>
          <a:blip r:embed="rId5"/>
          <a:stretch>
            <a:fillRect/>
          </a:stretch>
        </p:blipFill>
        <p:spPr>
          <a:xfrm>
            <a:off x="8242300" y="1417320"/>
            <a:ext cx="3362960" cy="3353647"/>
          </a:xfrm>
          <a:prstGeom prst="rect">
            <a:avLst/>
          </a:prstGeom>
          <a:noFill/>
          <a:ln w="9525">
            <a:noFill/>
          </a:ln>
        </p:spPr>
      </p:pic>
      <p:sp>
        <p:nvSpPr>
          <p:cNvPr id="23" name="文本框 22"/>
          <p:cNvSpPr txBox="true"/>
          <p:nvPr/>
        </p:nvSpPr>
        <p:spPr>
          <a:xfrm>
            <a:off x="8242300" y="5074920"/>
            <a:ext cx="3558540" cy="953135"/>
          </a:xfrm>
          <a:prstGeom prst="rect">
            <a:avLst/>
          </a:prstGeom>
          <a:noFill/>
        </p:spPr>
        <p:txBody>
          <a:bodyPr wrap="square" rtlCol="0">
            <a:spAutoFit/>
          </a:bodyPr>
          <a:p>
            <a:r>
              <a:rPr lang="en-US" altLang="zh-CN" sz="1865"/>
              <a:t>CPU</a:t>
            </a:r>
            <a:r>
              <a:rPr lang="zh-CN" altLang="en-US" sz="1865"/>
              <a:t>指令执行时延分析，设计高效计算流水线，</a:t>
            </a:r>
            <a:r>
              <a:rPr lang="en-US" altLang="zh-CN" sz="1865"/>
              <a:t> </a:t>
            </a:r>
            <a:r>
              <a:rPr lang="zh-CN" altLang="en-US" sz="1865"/>
              <a:t>充分利用</a:t>
            </a:r>
            <a:r>
              <a:rPr lang="en-US" altLang="zh-CN" sz="1865"/>
              <a:t>FMA</a:t>
            </a:r>
            <a:r>
              <a:rPr lang="zh-CN" altLang="en-US" sz="1865"/>
              <a:t>计算能力</a:t>
            </a:r>
            <a:endParaRPr lang="zh-CN" altLang="en-US" sz="1865"/>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5397" y="-5080"/>
            <a:ext cx="12202795" cy="6868795"/>
          </a:xfrm>
          <a:prstGeom prst="rect">
            <a:avLst/>
          </a:prstGeom>
        </p:spPr>
      </p:pic>
      <p:sp>
        <p:nvSpPr>
          <p:cNvPr id="2" name="标题 1"/>
          <p:cNvSpPr>
            <a:spLocks noGrp="true"/>
          </p:cNvSpPr>
          <p:nvPr>
            <p:ph type="title"/>
          </p:nvPr>
        </p:nvSpPr>
        <p:spPr>
          <a:xfrm>
            <a:off x="226695" y="795655"/>
            <a:ext cx="9611995"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 Practice: </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提升</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TVM</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量化算子性能</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 </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5" name="文本框 4"/>
          <p:cNvSpPr txBox="true"/>
          <p:nvPr/>
        </p:nvSpPr>
        <p:spPr>
          <a:xfrm>
            <a:off x="7008495" y="3606800"/>
            <a:ext cx="4434205" cy="2270125"/>
          </a:xfrm>
          <a:prstGeom prst="rect">
            <a:avLst/>
          </a:prstGeom>
          <a:noFill/>
        </p:spPr>
        <p:txBody>
          <a:bodyPr wrap="square" rtlCol="0" anchor="t">
            <a:spAutoFit/>
          </a:bodyPr>
          <a:p>
            <a:pPr>
              <a:lnSpc>
                <a:spcPct val="200000"/>
              </a:lnSpc>
            </a:pPr>
            <a:r>
              <a:rPr lang="en-US">
                <a:solidFill>
                  <a:schemeClr val="accent1"/>
                </a:solidFill>
                <a:effectLst>
                  <a:outerShdw blurRad="38100" dist="25400" dir="5400000" algn="ctr" rotWithShape="0">
                    <a:srgbClr val="6E747A">
                      <a:alpha val="43000"/>
                    </a:srgbClr>
                  </a:outerShdw>
                </a:effectLst>
                <a:latin typeface="思源黑体 CN Bold" panose="020B0800000000000000" charset="-122"/>
                <a:ea typeface="思源黑体 CN Bold" panose="020B0800000000000000" charset="-122"/>
                <a:sym typeface="+mn-ea"/>
              </a:rPr>
              <a:t>YOLOv5s </a:t>
            </a:r>
            <a:r>
              <a:rPr lang="en-US" altLang="zh-CN">
                <a:solidFill>
                  <a:schemeClr val="accent1"/>
                </a:solidFill>
                <a:effectLst>
                  <a:outerShdw blurRad="38100" dist="25400" dir="5400000" algn="ctr" rotWithShape="0">
                    <a:srgbClr val="6E747A">
                      <a:alpha val="43000"/>
                    </a:srgbClr>
                  </a:outerShdw>
                </a:effectLst>
                <a:latin typeface="思源黑体 CN Bold" panose="020B0800000000000000" charset="-122"/>
                <a:ea typeface="思源黑体 CN Bold" panose="020B0800000000000000" charset="-122"/>
                <a:sym typeface="+mn-ea"/>
              </a:rPr>
              <a:t> </a:t>
            </a:r>
            <a:r>
              <a:rPr lang="zh-CN" altLang="en-US">
                <a:solidFill>
                  <a:schemeClr val="accent1"/>
                </a:solidFill>
                <a:effectLst>
                  <a:outerShdw blurRad="38100" dist="25400" dir="5400000" algn="ctr" rotWithShape="0">
                    <a:srgbClr val="6E747A">
                      <a:alpha val="43000"/>
                    </a:srgbClr>
                  </a:outerShdw>
                </a:effectLst>
                <a:latin typeface="思源黑体 CN Bold" panose="020B0800000000000000" charset="-122"/>
                <a:ea typeface="思源黑体 CN Bold" panose="020B0800000000000000" charset="-122"/>
                <a:sym typeface="+mn-ea"/>
              </a:rPr>
              <a:t>模型测试</a:t>
            </a:r>
            <a:endParaRPr lang="zh-CN" altLang="en-US"/>
          </a:p>
          <a:p>
            <a:pPr marL="342900" indent="-342900">
              <a:lnSpc>
                <a:spcPct val="200000"/>
              </a:lnSpc>
              <a:buAutoNum type="arabicPeriod"/>
            </a:pPr>
            <a:r>
              <a:rPr lang="zh-CN" altLang="en-US" sz="1500" u="sng">
                <a:effectLst>
                  <a:outerShdw blurRad="38100" dist="38100" dir="2700000" algn="tl">
                    <a:srgbClr val="000000">
                      <a:alpha val="43137"/>
                    </a:srgbClr>
                  </a:outerShdw>
                </a:effectLst>
                <a:latin typeface="等线" panose="02010600030101010101" charset="-122"/>
                <a:ea typeface="等线" panose="02010600030101010101" charset="-122"/>
                <a:cs typeface="等线" panose="02010600030101010101" charset="-122"/>
                <a:sym typeface="+mn-ea"/>
              </a:rPr>
              <a:t>推理速度</a:t>
            </a:r>
            <a:r>
              <a:rPr lang="zh-CN" altLang="en-US" sz="1500">
                <a:effectLst>
                  <a:outerShdw blurRad="38100" dist="38100" dir="2700000" algn="tl">
                    <a:srgbClr val="000000">
                      <a:alpha val="43137"/>
                    </a:srgbClr>
                  </a:outerShdw>
                </a:effectLst>
                <a:latin typeface="等线" panose="02010600030101010101" charset="-122"/>
                <a:ea typeface="等线" panose="02010600030101010101" charset="-122"/>
                <a:cs typeface="等线" panose="02010600030101010101" charset="-122"/>
                <a:sym typeface="+mn-ea"/>
              </a:rPr>
              <a:t>分别提升了</a:t>
            </a:r>
            <a:r>
              <a:rPr lang="en-US" altLang="zh-CN" sz="1500">
                <a:effectLst>
                  <a:outerShdw blurRad="38100" dist="38100" dir="2700000" algn="tl">
                    <a:srgbClr val="000000">
                      <a:alpha val="43137"/>
                    </a:srgbClr>
                  </a:outerShdw>
                </a:effectLst>
                <a:latin typeface="等线" panose="02010600030101010101" charset="-122"/>
                <a:ea typeface="等线" panose="02010600030101010101" charset="-122"/>
                <a:cs typeface="等线" panose="02010600030101010101" charset="-122"/>
                <a:sym typeface="+mn-ea"/>
              </a:rPr>
              <a:t> 50.2% </a:t>
            </a:r>
            <a:endParaRPr lang="en-US" altLang="zh-CN" sz="1600">
              <a:effectLst>
                <a:outerShdw blurRad="38100" dist="38100" dir="2700000" algn="tl">
                  <a:srgbClr val="000000">
                    <a:alpha val="43137"/>
                  </a:srgbClr>
                </a:outerShdw>
              </a:effectLst>
              <a:latin typeface="等线" panose="02010600030101010101" charset="-122"/>
              <a:ea typeface="等线" panose="02010600030101010101" charset="-122"/>
              <a:cs typeface="等线" panose="02010600030101010101" charset="-122"/>
              <a:sym typeface="+mn-ea"/>
            </a:endParaRPr>
          </a:p>
          <a:p>
            <a:pPr marL="342900" indent="-342900">
              <a:lnSpc>
                <a:spcPct val="200000"/>
              </a:lnSpc>
              <a:buAutoNum type="arabicPeriod"/>
            </a:pPr>
            <a:r>
              <a:rPr lang="zh-CN" sz="1500" u="sng">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模型编译时间</a:t>
            </a:r>
            <a:r>
              <a:rPr lang="zh-CN" sz="15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分别增加了</a:t>
            </a:r>
            <a:r>
              <a:rPr lang="en-US" altLang="zh-CN" sz="15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 5.3%</a:t>
            </a:r>
            <a:endParaRPr lang="en-US" altLang="zh-CN" sz="15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a:p>
            <a:pPr marL="342900" indent="-342900">
              <a:lnSpc>
                <a:spcPct val="200000"/>
              </a:lnSpc>
              <a:buAutoNum type="arabicPeriod"/>
            </a:pPr>
            <a:r>
              <a:rPr lang="zh-CN" altLang="en-US" sz="1500" u="sng">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编译后的模型大小</a:t>
            </a:r>
            <a:r>
              <a:rPr lang="zh-CN" altLang="en-US" sz="15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增加了</a:t>
            </a:r>
            <a:r>
              <a:rPr lang="en-US" altLang="zh-CN" sz="15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 1.2% </a:t>
            </a:r>
            <a:endParaRPr lang="zh-CN" sz="1600" baseline="-250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a:p>
            <a:pPr marL="0" indent="0">
              <a:lnSpc>
                <a:spcPct val="150000"/>
              </a:lnSpc>
              <a:buNone/>
            </a:pPr>
            <a:endParaRPr lang="zh-CN" sz="1600" baseline="-25000">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p:txBody>
      </p:sp>
      <p:pic>
        <p:nvPicPr>
          <p:cNvPr id="8" name="图片 7"/>
          <p:cNvPicPr>
            <a:picLocks noChangeAspect="true"/>
          </p:cNvPicPr>
          <p:nvPr/>
        </p:nvPicPr>
        <p:blipFill>
          <a:blip r:embed="rId2"/>
          <a:stretch>
            <a:fillRect/>
          </a:stretch>
        </p:blipFill>
        <p:spPr>
          <a:xfrm>
            <a:off x="6718300" y="1623695"/>
            <a:ext cx="4724400" cy="1914525"/>
          </a:xfrm>
          <a:prstGeom prst="rect">
            <a:avLst/>
          </a:prstGeom>
        </p:spPr>
      </p:pic>
      <p:grpSp>
        <p:nvGrpSpPr>
          <p:cNvPr id="11" name="组合 10"/>
          <p:cNvGrpSpPr/>
          <p:nvPr/>
        </p:nvGrpSpPr>
        <p:grpSpPr>
          <a:xfrm>
            <a:off x="501015" y="1836420"/>
            <a:ext cx="5633720" cy="1872615"/>
            <a:chOff x="727" y="2984"/>
            <a:chExt cx="8872" cy="2949"/>
          </a:xfrm>
        </p:grpSpPr>
        <p:pic>
          <p:nvPicPr>
            <p:cNvPr id="3" name="图片 2" descr="hardswish_lut_off"/>
            <p:cNvPicPr>
              <a:picLocks noChangeAspect="true"/>
            </p:cNvPicPr>
            <p:nvPr/>
          </p:nvPicPr>
          <p:blipFill>
            <a:blip r:embed="rId3"/>
            <a:stretch>
              <a:fillRect/>
            </a:stretch>
          </p:blipFill>
          <p:spPr>
            <a:xfrm>
              <a:off x="727" y="2984"/>
              <a:ext cx="8871" cy="2949"/>
            </a:xfrm>
            <a:prstGeom prst="rect">
              <a:avLst/>
            </a:prstGeom>
          </p:spPr>
        </p:pic>
        <p:sp>
          <p:nvSpPr>
            <p:cNvPr id="9" name="矩形 8"/>
            <p:cNvSpPr/>
            <p:nvPr/>
          </p:nvSpPr>
          <p:spPr>
            <a:xfrm>
              <a:off x="8147" y="3897"/>
              <a:ext cx="1452" cy="748"/>
            </a:xfrm>
            <a:prstGeom prst="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8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sp>
          <p:nvSpPr>
            <p:cNvPr id="10" name="矩形 9"/>
            <p:cNvSpPr/>
            <p:nvPr/>
          </p:nvSpPr>
          <p:spPr>
            <a:xfrm>
              <a:off x="6207" y="5215"/>
              <a:ext cx="1206" cy="718"/>
            </a:xfrm>
            <a:prstGeom prst="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anchor="t" anchorCtr="false" compatLnSpc="true"/>
            <a:p>
              <a:pPr marL="0" marR="0" indent="0" algn="l" defTabSz="457200" rtl="0" eaLnBrk="1" fontAlgn="base" latinLnBrk="0" hangingPunct="1">
                <a:lnSpc>
                  <a:spcPct val="100000"/>
                </a:lnSpc>
                <a:spcBef>
                  <a:spcPct val="0"/>
                </a:spcBef>
                <a:spcAft>
                  <a:spcPct val="0"/>
                </a:spcAft>
                <a:buClrTx/>
                <a:buSzTx/>
                <a:buFont typeface="Arial" panose="02080604020202020204" pitchFamily="34" charset="0"/>
                <a:buNone/>
              </a:pPr>
              <a:endParaRPr kumimoji="0" lang="zh-CN" altLang="en-US" sz="1800" b="0" i="0" u="none" strike="noStrike" cap="none" normalizeH="0" baseline="0" smtClean="0">
                <a:ln>
                  <a:noFill/>
                </a:ln>
                <a:solidFill>
                  <a:schemeClr val="tx1"/>
                </a:solidFill>
                <a:effectLst/>
                <a:latin typeface="Calibri" charset="0"/>
                <a:ea typeface="宋体" pitchFamily="2" charset="-122"/>
                <a:cs typeface="Arial" panose="02080604020202020204" pitchFamily="34" charset="0"/>
              </a:endParaRPr>
            </a:p>
          </p:txBody>
        </p:sp>
      </p:grpSp>
      <p:sp>
        <p:nvSpPr>
          <p:cNvPr id="13" name="文本框 12"/>
          <p:cNvSpPr txBox="true"/>
          <p:nvPr/>
        </p:nvSpPr>
        <p:spPr>
          <a:xfrm>
            <a:off x="501015" y="4039235"/>
            <a:ext cx="5697220" cy="2101850"/>
          </a:xfrm>
          <a:prstGeom prst="rect">
            <a:avLst/>
          </a:prstGeom>
          <a:noFill/>
        </p:spPr>
        <p:txBody>
          <a:bodyPr wrap="square" rtlCol="0">
            <a:spAutoFit/>
          </a:bodyPr>
          <a:p>
            <a:pPr marL="342900" indent="-342900">
              <a:buFont typeface="Arial" panose="02080604020202020204" pitchFamily="34" charset="0"/>
              <a:buChar char="•"/>
            </a:pPr>
            <a:r>
              <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将TVM一些量化算子等价转换为查表函数</a:t>
            </a:r>
            <a:endPar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a:p>
            <a:pPr marL="342900" indent="-342900">
              <a:buFont typeface="Arial" panose="02080604020202020204" pitchFamily="34" charset="0"/>
              <a:buChar char="•"/>
            </a:pPr>
            <a:endPar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a:p>
            <a:pPr marL="342900" indent="-342900">
              <a:buFont typeface="Arial" panose="02080604020202020204" pitchFamily="34" charset="0"/>
              <a:buChar char="•"/>
            </a:pPr>
            <a:r>
              <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sym typeface="+mn-ea"/>
              </a:rPr>
              <a:t>计算图优化阶段，该规则将符合条件的算子进行替换，生成量化表和新的计算图</a:t>
            </a:r>
            <a:endPar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sym typeface="+mn-ea"/>
            </a:endParaRPr>
          </a:p>
          <a:p>
            <a:pPr marL="342900" indent="-342900">
              <a:buFont typeface="Arial" panose="02080604020202020204" pitchFamily="34" charset="0"/>
              <a:buChar char="•"/>
            </a:pPr>
            <a:endPar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sym typeface="+mn-ea"/>
            </a:endParaRPr>
          </a:p>
          <a:p>
            <a:pPr marL="342900" indent="-342900">
              <a:buFont typeface="Arial" panose="02080604020202020204" pitchFamily="34" charset="0"/>
              <a:buChar char="•"/>
            </a:pPr>
            <a:r>
              <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rPr>
              <a:t>推理运行阶段，根据输入的整形值为索引，在量化表中执行查找操作，获取整形的输出</a:t>
            </a:r>
            <a:endParaRPr lang="zh-CN" sz="1865">
              <a:effectLst>
                <a:outerShdw blurRad="38100" dist="25400" dir="5400000" algn="ctr" rotWithShape="0">
                  <a:srgbClr val="6E747A">
                    <a:alpha val="43000"/>
                  </a:srgbClr>
                </a:outerShdw>
              </a:effectLst>
              <a:latin typeface="等线" panose="02010600030101010101" charset="-122"/>
              <a:ea typeface="等线" panose="02010600030101010101" charset="-122"/>
              <a:cs typeface="等线" panose="02010600030101010101"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2" name="标题 1"/>
          <p:cNvSpPr>
            <a:spLocks noGrp="true"/>
          </p:cNvSpPr>
          <p:nvPr>
            <p:ph type="title"/>
          </p:nvPr>
        </p:nvSpPr>
        <p:spPr>
          <a:xfrm>
            <a:off x="226695" y="7956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特性</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 </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grpSp>
        <p:nvGrpSpPr>
          <p:cNvPr id="45" name="组合 44"/>
          <p:cNvGrpSpPr/>
          <p:nvPr/>
        </p:nvGrpSpPr>
        <p:grpSpPr>
          <a:xfrm rot="0">
            <a:off x="478790" y="677272"/>
            <a:ext cx="3261170" cy="1104756"/>
            <a:chOff x="1245" y="1490"/>
            <a:chExt cx="4463" cy="1359"/>
          </a:xfrm>
          <a:solidFill>
            <a:schemeClr val="accent5">
              <a:lumMod val="20000"/>
              <a:lumOff val="80000"/>
            </a:schemeClr>
          </a:solidFill>
        </p:grpSpPr>
        <p:pic>
          <p:nvPicPr>
            <p:cNvPr id="47" name="Picture 2" descr="C:\Users\Administrator\Downloads\f5a8b82cc1a728ee5a809d55aeab21fe.png"/>
            <p:cNvPicPr/>
            <p:nvPr/>
          </p:nvPicPr>
          <p:blipFill>
            <a:blip r:embed="rId2" cstate="print">
              <a:lum bright="-48000" contrast="100000"/>
            </a:blip>
            <a:stretch>
              <a:fillRect/>
            </a:stretch>
          </p:blipFill>
          <p:spPr>
            <a:xfrm rot="16200000">
              <a:off x="4638" y="1779"/>
              <a:ext cx="1359" cy="780"/>
            </a:xfrm>
            <a:prstGeom prst="rect">
              <a:avLst/>
            </a:prstGeom>
            <a:noFill/>
            <a:ln w="9525">
              <a:noFill/>
            </a:ln>
          </p:spPr>
        </p:pic>
        <p:sp>
          <p:nvSpPr>
            <p:cNvPr id="48" name="文本框 47"/>
            <p:cNvSpPr txBox="true"/>
            <p:nvPr/>
          </p:nvSpPr>
          <p:spPr>
            <a:xfrm>
              <a:off x="1245" y="1811"/>
              <a:ext cx="3775" cy="922"/>
            </a:xfrm>
            <a:prstGeom prst="rect">
              <a:avLst/>
            </a:prstGeom>
            <a:noFill/>
          </p:spPr>
          <p:txBody>
            <a:bodyPr wrap="square" rtlCol="0">
              <a:spAutoFit/>
            </a:bodyPr>
            <a:p>
              <a:pPr algn="ctr" defTabSz="685800"/>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a:p>
              <a:pPr algn="ctr" defTabSz="685800"/>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模型优化器</a:t>
              </a:r>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grpSp>
      <p:sp>
        <p:nvSpPr>
          <p:cNvPr id="63" name="文本框 62"/>
          <p:cNvSpPr txBox="true"/>
          <p:nvPr/>
        </p:nvSpPr>
        <p:spPr>
          <a:xfrm>
            <a:off x="529590" y="2130425"/>
            <a:ext cx="2655570" cy="420370"/>
          </a:xfrm>
          <a:prstGeom prst="rect">
            <a:avLst/>
          </a:prstGeom>
          <a:noFill/>
        </p:spPr>
        <p:txBody>
          <a:bodyPr wrap="square" rtlCol="0">
            <a:spAutoFit/>
          </a:bodyPr>
          <a:p>
            <a:pPr algn="ctr" defTabSz="685800"/>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模型编译器</a:t>
            </a:r>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sp>
        <p:nvSpPr>
          <p:cNvPr id="69" name="文本框 68"/>
          <p:cNvSpPr txBox="true"/>
          <p:nvPr/>
        </p:nvSpPr>
        <p:spPr>
          <a:xfrm>
            <a:off x="341630" y="3640455"/>
            <a:ext cx="3117215" cy="420370"/>
          </a:xfrm>
          <a:prstGeom prst="rect">
            <a:avLst/>
          </a:prstGeom>
          <a:noFill/>
        </p:spPr>
        <p:txBody>
          <a:bodyPr wrap="square" rtlCol="0">
            <a:spAutoFit/>
          </a:bodyPr>
          <a:p>
            <a:pPr algn="ctr" defTabSz="685800">
              <a:buClrTx/>
              <a:buSzTx/>
              <a:buFontTx/>
            </a:pPr>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推理引擎</a:t>
            </a:r>
            <a:endPar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sp>
        <p:nvSpPr>
          <p:cNvPr id="5" name="文本框 4"/>
          <p:cNvSpPr txBox="true"/>
          <p:nvPr/>
        </p:nvSpPr>
        <p:spPr>
          <a:xfrm>
            <a:off x="638175" y="4915535"/>
            <a:ext cx="2438400" cy="749300"/>
          </a:xfrm>
          <a:prstGeom prst="rect">
            <a:avLst/>
          </a:prstGeom>
          <a:noFill/>
        </p:spPr>
        <p:txBody>
          <a:bodyPr wrap="square" rtlCol="0">
            <a:spAutoFit/>
          </a:bodyPr>
          <a:p>
            <a:pPr algn="ctr" defTabSz="685800">
              <a:buClrTx/>
              <a:buSzTx/>
              <a:buFontTx/>
            </a:pPr>
            <a:r>
              <a:rPr kumimoji="1" lang="en-US" altLang="zh-CN" sz="2135" b="1" noProof="0" dirty="0">
                <a:ln>
                  <a:noFill/>
                </a:ln>
                <a:solidFill>
                  <a:schemeClr val="accent2">
                    <a:lumMod val="75000"/>
                  </a:schemeClr>
                </a:solidFill>
                <a:effectLst/>
                <a:uLnTx/>
                <a:uFillTx/>
                <a:latin typeface="微软雅黑" charset="-122"/>
                <a:ea typeface="微软雅黑" charset="-122"/>
                <a:cs typeface="微软雅黑" charset="-122"/>
                <a:sym typeface="+mn-ea"/>
              </a:rPr>
              <a:t>Benchmark</a:t>
            </a:r>
            <a:r>
              <a:rPr kumimoji="1" lang="zh-CN" altLang="en-US" sz="2135" b="1" noProof="0" dirty="0">
                <a:ln>
                  <a:noFill/>
                </a:ln>
                <a:solidFill>
                  <a:schemeClr val="accent2">
                    <a:lumMod val="75000"/>
                  </a:schemeClr>
                </a:solidFill>
                <a:effectLst/>
                <a:uLnTx/>
                <a:uFillTx/>
                <a:latin typeface="微软雅黑" charset="-122"/>
                <a:ea typeface="微软雅黑" charset="-122"/>
                <a:cs typeface="微软雅黑" charset="-122"/>
                <a:sym typeface="+mn-ea"/>
              </a:rPr>
              <a:t>测试</a:t>
            </a:r>
            <a:r>
              <a:rPr kumimoji="1" lang="en-US" altLang="zh-CN" sz="2135" b="1" noProof="0" dirty="0">
                <a:ln>
                  <a:noFill/>
                </a:ln>
                <a:solidFill>
                  <a:schemeClr val="accent2">
                    <a:lumMod val="75000"/>
                  </a:schemeClr>
                </a:solidFill>
                <a:effectLst/>
                <a:uLnTx/>
                <a:uFillTx/>
                <a:latin typeface="微软雅黑" charset="-122"/>
                <a:ea typeface="微软雅黑" charset="-122"/>
                <a:cs typeface="微软雅黑" charset="-122"/>
                <a:sym typeface="+mn-ea"/>
              </a:rPr>
              <a:t>/ModelZoo </a:t>
            </a:r>
            <a:endParaRPr kumimoji="1" lang="en-US" altLang="zh-CN" sz="2135" b="1" noProof="0" dirty="0">
              <a:ln>
                <a:noFill/>
              </a:ln>
              <a:solidFill>
                <a:schemeClr val="accent2">
                  <a:lumMod val="75000"/>
                </a:schemeClr>
              </a:solidFill>
              <a:effectLst/>
              <a:uLnTx/>
              <a:uFillTx/>
              <a:latin typeface="微软雅黑" charset="-122"/>
              <a:ea typeface="微软雅黑" charset="-122"/>
              <a:cs typeface="微软雅黑" charset="-122"/>
              <a:sym typeface="+mn-ea"/>
            </a:endParaRPr>
          </a:p>
        </p:txBody>
      </p:sp>
      <p:sp>
        <p:nvSpPr>
          <p:cNvPr id="6" name="文本框 5"/>
          <p:cNvSpPr txBox="true"/>
          <p:nvPr/>
        </p:nvSpPr>
        <p:spPr>
          <a:xfrm>
            <a:off x="3918585" y="1875790"/>
            <a:ext cx="7583170" cy="1045210"/>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lang="zh-CN" altLang="en-US"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编译</a:t>
            </a:r>
            <a:r>
              <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Tensorflow/Pytorch/PaddlePaddle/MXNet/Caffe/Oneflow </a:t>
            </a:r>
            <a:r>
              <a:rPr lang="zh-CN" altLang="en-US"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等框架训练出的模型</a:t>
            </a:r>
            <a:endPar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endParaRPr>
          </a:p>
          <a:p>
            <a:pPr marL="285750" indent="-285750" algn="l" fontAlgn="auto">
              <a:spcBef>
                <a:spcPts val="600"/>
              </a:spcBef>
              <a:spcAft>
                <a:spcPts val="600"/>
              </a:spcAft>
              <a:buFont typeface="Arial" panose="02080604020202020204" pitchFamily="34" charset="0"/>
              <a:buChar char="•"/>
            </a:pP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OpenVINO, TfLite and TensorRT</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a:t>
            </a: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TVM</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模型量化</a:t>
            </a:r>
            <a:endPar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endParaRPr>
          </a:p>
          <a:p>
            <a:pPr marL="285750" indent="-285750" algn="l" fontAlgn="auto">
              <a:spcBef>
                <a:spcPts val="600"/>
              </a:spcBef>
              <a:spcAft>
                <a:spcPts val="600"/>
              </a:spcAft>
              <a:buFont typeface="Arial" panose="02080604020202020204" pitchFamily="34" charset="0"/>
              <a:buChar char="•"/>
            </a:pP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 TVM </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自动调度优化，</a:t>
            </a: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GEMM/CONV</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的高效微</a:t>
            </a: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kernel</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实现，量化激活函数查表实现</a:t>
            </a:r>
            <a:endPar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endParaRPr>
          </a:p>
        </p:txBody>
      </p:sp>
      <p:sp>
        <p:nvSpPr>
          <p:cNvPr id="3" name="文本框 2"/>
          <p:cNvSpPr txBox="true"/>
          <p:nvPr/>
        </p:nvSpPr>
        <p:spPr>
          <a:xfrm>
            <a:off x="3918585" y="667385"/>
            <a:ext cx="8131810" cy="1237615"/>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Pruning, quantization, multi-teacher distillation</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在多</a:t>
            </a: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GPU</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上高效完成自动剪枝，量化，多教师蒸馏</a:t>
            </a:r>
            <a:endPar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endParaRPr>
          </a:p>
          <a:p>
            <a:pPr marL="285750" indent="-285750" algn="l" fontAlgn="auto">
              <a:spcBef>
                <a:spcPts val="600"/>
              </a:spcBef>
              <a:spcAft>
                <a:spcPts val="600"/>
              </a:spcAft>
              <a:buFont typeface="Arial" panose="02080604020202020204" pitchFamily="34" charset="0"/>
              <a:buChar char="•"/>
            </a:pPr>
            <a:r>
              <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 ZenNAS</a:t>
            </a:r>
            <a:r>
              <a:rPr kumimoji="1" lang="zh-CN" altLang="en-US"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搜索优化</a:t>
            </a:r>
            <a:endParaRPr kumimoji="1" lang="en-US" altLang="zh-CN" sz="1400" noProof="0" dirty="0">
              <a:ln>
                <a:noFill/>
              </a:ln>
              <a:solidFill>
                <a:schemeClr val="tx1"/>
              </a:solidFill>
              <a:effectLst/>
              <a:uLnTx/>
              <a:uFillTx/>
              <a:latin typeface="Arial" panose="02080604020202020204" pitchFamily="34" charset="0"/>
              <a:ea typeface="微软雅黑" charset="-122"/>
              <a:cs typeface="Arial" panose="02080604020202020204" pitchFamily="34" charset="0"/>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对</a:t>
            </a:r>
            <a:r>
              <a:rPr kumimoji="1" lang="en-US" altLang="zh-CN"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ResNet</a:t>
            </a:r>
            <a:r>
              <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系列，</a:t>
            </a:r>
            <a:r>
              <a:rPr kumimoji="1" lang="en-US" altLang="zh-CN"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Yolo</a:t>
            </a:r>
            <a:r>
              <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系列模型高度优化，提供</a:t>
            </a:r>
            <a:r>
              <a:rPr kumimoji="1" lang="en-US" altLang="zh-CN"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10x</a:t>
            </a:r>
            <a:r>
              <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rPr>
              <a:t>以上加速性能</a:t>
            </a:r>
            <a:endParaRPr kumimoji="1" lang="zh-CN" altLang="en-US" sz="1400" kern="0" noProof="0" dirty="0" smtClean="0">
              <a:ln>
                <a:noFill/>
              </a:ln>
              <a:solidFill>
                <a:schemeClr val="tx1"/>
              </a:solidFill>
              <a:effectLst/>
              <a:uLnTx/>
              <a:uFillTx/>
              <a:latin typeface="Arial" panose="02080604020202020204" pitchFamily="34" charset="0"/>
              <a:ea typeface="微软雅黑" charset="-122"/>
              <a:cs typeface="Arial" panose="02080604020202020204" pitchFamily="34" charset="0"/>
              <a:sym typeface="+mn-ea"/>
            </a:endParaRPr>
          </a:p>
        </p:txBody>
      </p:sp>
      <p:sp>
        <p:nvSpPr>
          <p:cNvPr id="9" name="文本框 8"/>
          <p:cNvSpPr txBox="true"/>
          <p:nvPr/>
        </p:nvSpPr>
        <p:spPr>
          <a:xfrm>
            <a:off x="3918585" y="3008630"/>
            <a:ext cx="7921625" cy="1760855"/>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TVM/OpenVINO/TFLite/TensorRT/TensorFlow/Paddle</a:t>
            </a:r>
            <a:r>
              <a:rPr lang="zh-CN" altLang="en-US"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运行时集成</a:t>
            </a:r>
            <a:endPar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endParaRPr>
          </a:p>
          <a:p>
            <a:pPr marL="285750" indent="-285750" algn="l" fontAlgn="auto">
              <a:spcBef>
                <a:spcPts val="600"/>
              </a:spcBef>
              <a:spcAft>
                <a:spcPts val="600"/>
              </a:spcAft>
              <a:buFont typeface="Arial" panose="02080604020202020204" pitchFamily="34" charset="0"/>
              <a:buChar char="•"/>
            </a:pPr>
            <a:r>
              <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ML/DL</a:t>
            </a:r>
            <a:r>
              <a:rPr lang="zh-CN" altLang="en-US"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的混合调度，多模型实例调度，降低资源占用</a:t>
            </a:r>
            <a:endPar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endParaRPr>
          </a:p>
          <a:p>
            <a:pPr marL="285750" indent="-285750" algn="l" fontAlgn="auto">
              <a:spcBef>
                <a:spcPts val="600"/>
              </a:spcBef>
              <a:spcAft>
                <a:spcPts val="600"/>
              </a:spcAft>
              <a:buFont typeface="Arial" panose="02080604020202020204" pitchFamily="34" charset="0"/>
              <a:buChar char="•"/>
            </a:pP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支持多种异构设备，如</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 Intel TGL-U i5</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，寒武纪</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MLU220</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，燧原</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i20</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（进行中）</a:t>
            </a:r>
            <a:endParaRPr kumimoji="1" lang="en-US" altLang="zh-CN" sz="1400" noProof="0" dirty="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基于</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docker</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镜像的云原生环境部署</a:t>
            </a:r>
            <a:endParaRPr kumimoji="1" lang="en-US" altLang="zh-CN" sz="1400" noProof="0" dirty="0">
              <a:ln>
                <a:noFill/>
              </a:ln>
              <a:solidFill>
                <a:schemeClr val="tx1"/>
              </a:solidFill>
              <a:effectLst/>
              <a:uLnTx/>
              <a:uFillTx/>
              <a:latin typeface="微软雅黑" charset="-122"/>
              <a:ea typeface="微软雅黑" charset="-122"/>
              <a:cs typeface="微软雅黑" charset="-122"/>
              <a:sym typeface="+mn-ea"/>
            </a:endParaRPr>
          </a:p>
          <a:p>
            <a:pPr marL="285750" marR="0" lvl="0" indent="-285750" algn="l" defTabSz="457200" rtl="0" eaLnBrk="1" fontAlgn="base" latinLnBrk="0" hangingPunct="1">
              <a:lnSpc>
                <a:spcPct val="125000"/>
              </a:lnSpc>
              <a:spcBef>
                <a:spcPct val="0"/>
              </a:spcBef>
              <a:spcAft>
                <a:spcPct val="0"/>
              </a:spcAft>
              <a:buClrTx/>
              <a:buSzTx/>
              <a:buFont typeface="Arial" panose="02080604020202020204" pitchFamily="34" charset="0"/>
              <a:buChar char="•"/>
              <a:defRPr/>
            </a:pPr>
            <a:r>
              <a:rPr kumimoji="1" lang="en-US" altLang="zh-CN" sz="1400" kern="0" noProof="0" dirty="0" smtClean="0">
                <a:ln>
                  <a:noFill/>
                </a:ln>
                <a:solidFill>
                  <a:schemeClr val="tx1"/>
                </a:solidFill>
                <a:effectLst/>
                <a:uLnTx/>
                <a:uFillTx/>
                <a:latin typeface="微软雅黑" charset="-122"/>
                <a:ea typeface="微软雅黑" charset="-122"/>
                <a:cs typeface="微软雅黑" charset="-122"/>
                <a:sym typeface="+mn-ea"/>
              </a:rPr>
              <a:t>C++ </a:t>
            </a:r>
            <a:r>
              <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rPr>
              <a:t>版本的客户端</a:t>
            </a:r>
            <a:r>
              <a:rPr kumimoji="1" lang="en-US" altLang="zh-CN" sz="1400" kern="0" noProof="0" dirty="0" smtClean="0">
                <a:ln>
                  <a:noFill/>
                </a:ln>
                <a:solidFill>
                  <a:schemeClr val="tx1"/>
                </a:solidFill>
                <a:effectLst/>
                <a:uLnTx/>
                <a:uFillTx/>
                <a:latin typeface="微软雅黑" charset="-122"/>
                <a:ea typeface="微软雅黑" charset="-122"/>
                <a:cs typeface="微软雅黑" charset="-122"/>
                <a:sym typeface="+mn-ea"/>
              </a:rPr>
              <a:t>API</a:t>
            </a:r>
            <a:r>
              <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rPr>
              <a:t>，支持cmake和bazel方式编译，方便用户在C/C++场景应用部署</a:t>
            </a:r>
            <a:endPar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endParaRPr>
          </a:p>
        </p:txBody>
      </p:sp>
      <p:sp>
        <p:nvSpPr>
          <p:cNvPr id="11" name="文本框 10"/>
          <p:cNvSpPr txBox="true"/>
          <p:nvPr/>
        </p:nvSpPr>
        <p:spPr>
          <a:xfrm>
            <a:off x="3918585" y="4874895"/>
            <a:ext cx="7583170" cy="891540"/>
          </a:xfrm>
          <a:prstGeom prst="rect">
            <a:avLst/>
          </a:prstGeom>
          <a:noFill/>
        </p:spPr>
        <p:txBody>
          <a:bodyPr wrap="square" rtlCol="0" anchor="t">
            <a:spAutoFit/>
          </a:bodyPr>
          <a:p>
            <a:pPr marL="285750" indent="-285750" algn="l" fontAlgn="auto">
              <a:spcBef>
                <a:spcPts val="600"/>
              </a:spcBef>
              <a:spcAft>
                <a:spcPts val="600"/>
              </a:spcAft>
              <a:buFont typeface="Arial" panose="02080604020202020204" pitchFamily="34" charset="0"/>
              <a:buChar char="•"/>
            </a:pP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支持</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Resnet-50, </a:t>
            </a:r>
            <a:r>
              <a:rPr lang="en-US" altLang="zh-CN" sz="1400" dirty="0" smtClean="0">
                <a:solidFill>
                  <a:schemeClr val="tx1"/>
                </a:solidFill>
                <a:latin typeface="Arial" panose="02080604020202020204" pitchFamily="34" charset="0"/>
                <a:ea typeface="微软雅黑" charset="-122"/>
                <a:cs typeface="Arial" panose="02080604020202020204" pitchFamily="34" charset="0"/>
                <a:sym typeface="微软雅黑" charset="-122"/>
              </a:rPr>
              <a:t>Bert, Inception V3,</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 Yolo v3/v4, FastRCNN, MaskRCNN</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在多种硬件上多种运行时的</a:t>
            </a:r>
            <a:r>
              <a:rPr kumimoji="1" lang="en-US" altLang="zh-CN" sz="1400" noProof="0" dirty="0">
                <a:ln>
                  <a:noFill/>
                </a:ln>
                <a:solidFill>
                  <a:schemeClr val="tx1"/>
                </a:solidFill>
                <a:effectLst/>
                <a:uLnTx/>
                <a:uFillTx/>
                <a:latin typeface="微软雅黑" charset="-122"/>
                <a:ea typeface="微软雅黑" charset="-122"/>
                <a:cs typeface="微软雅黑" charset="-122"/>
                <a:sym typeface="+mn-ea"/>
              </a:rPr>
              <a:t>benchmark</a:t>
            </a:r>
            <a:r>
              <a:rPr kumimoji="1" lang="zh-CN" altLang="en-US" sz="1400" noProof="0" dirty="0">
                <a:ln>
                  <a:noFill/>
                </a:ln>
                <a:solidFill>
                  <a:schemeClr val="tx1"/>
                </a:solidFill>
                <a:effectLst/>
                <a:uLnTx/>
                <a:uFillTx/>
                <a:latin typeface="微软雅黑" charset="-122"/>
                <a:ea typeface="微软雅黑" charset="-122"/>
                <a:cs typeface="微软雅黑" charset="-122"/>
                <a:sym typeface="+mn-ea"/>
              </a:rPr>
              <a:t>测试</a:t>
            </a:r>
            <a:endParaRPr kumimoji="1" lang="zh-CN" altLang="en-US" sz="1400" noProof="0" dirty="0">
              <a:ln>
                <a:noFill/>
              </a:ln>
              <a:solidFill>
                <a:schemeClr val="tx1"/>
              </a:solidFill>
              <a:effectLst/>
              <a:uLnTx/>
              <a:uFillTx/>
              <a:latin typeface="微软雅黑" charset="-122"/>
              <a:ea typeface="微软雅黑" charset="-122"/>
              <a:cs typeface="微软雅黑" charset="-122"/>
              <a:sym typeface="+mn-ea"/>
            </a:endParaRPr>
          </a:p>
          <a:p>
            <a:pPr marL="285750" indent="-285750" algn="l" fontAlgn="auto">
              <a:spcBef>
                <a:spcPts val="600"/>
              </a:spcBef>
              <a:spcAft>
                <a:spcPts val="600"/>
              </a:spcAft>
              <a:buFont typeface="Arial" panose="02080604020202020204" pitchFamily="34" charset="0"/>
              <a:buChar char="•"/>
            </a:pPr>
            <a:r>
              <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rPr>
              <a:t>支持</a:t>
            </a:r>
            <a:r>
              <a:rPr kumimoji="1" lang="en-US" altLang="zh-CN" sz="1400" kern="0" noProof="0" dirty="0" smtClean="0">
                <a:ln>
                  <a:noFill/>
                </a:ln>
                <a:solidFill>
                  <a:schemeClr val="tx1"/>
                </a:solidFill>
                <a:effectLst/>
                <a:uLnTx/>
                <a:uFillTx/>
                <a:latin typeface="微软雅黑" charset="-122"/>
                <a:ea typeface="微软雅黑" charset="-122"/>
                <a:cs typeface="微软雅黑" charset="-122"/>
                <a:sym typeface="+mn-ea"/>
              </a:rPr>
              <a:t>ModelZoo</a:t>
            </a:r>
            <a:r>
              <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rPr>
              <a:t>，完成多类模型开箱即用，快速部署服务</a:t>
            </a:r>
            <a:endParaRPr kumimoji="1" lang="zh-CN" altLang="en-US" sz="1400" kern="0" noProof="0" dirty="0" smtClean="0">
              <a:ln>
                <a:noFill/>
              </a:ln>
              <a:solidFill>
                <a:schemeClr val="tx1"/>
              </a:solidFill>
              <a:effectLst/>
              <a:uLnTx/>
              <a:uFillTx/>
              <a:latin typeface="微软雅黑" charset="-122"/>
              <a:ea typeface="微软雅黑" charset="-122"/>
              <a:cs typeface="微软雅黑" charset="-122"/>
              <a:sym typeface="+mn-ea"/>
            </a:endParaRPr>
          </a:p>
        </p:txBody>
      </p:sp>
      <p:pic>
        <p:nvPicPr>
          <p:cNvPr id="12" name="Picture 2" descr="C:\Users\Administrator\Downloads\f5a8b82cc1a728ee5a809d55aeab21fe.png"/>
          <p:cNvPicPr/>
          <p:nvPr/>
        </p:nvPicPr>
        <p:blipFill>
          <a:blip r:embed="rId2" cstate="print">
            <a:lum bright="-48000" contrast="100000"/>
          </a:blip>
          <a:stretch>
            <a:fillRect/>
          </a:stretch>
        </p:blipFill>
        <p:spPr>
          <a:xfrm rot="16200000">
            <a:off x="3054985" y="2132965"/>
            <a:ext cx="798830" cy="570230"/>
          </a:xfrm>
          <a:prstGeom prst="rect">
            <a:avLst/>
          </a:prstGeom>
          <a:noFill/>
          <a:ln w="9525">
            <a:noFill/>
          </a:ln>
        </p:spPr>
      </p:pic>
      <p:pic>
        <p:nvPicPr>
          <p:cNvPr id="13" name="Picture 2" descr="C:\Users\Administrator\Downloads\f5a8b82cc1a728ee5a809d55aeab21fe.png"/>
          <p:cNvPicPr/>
          <p:nvPr/>
        </p:nvPicPr>
        <p:blipFill>
          <a:blip r:embed="rId2" cstate="print">
            <a:lum bright="-48000" contrast="100000"/>
          </a:blip>
          <a:stretch>
            <a:fillRect/>
          </a:stretch>
        </p:blipFill>
        <p:spPr>
          <a:xfrm rot="16200000">
            <a:off x="2627630" y="3627755"/>
            <a:ext cx="1653540" cy="570230"/>
          </a:xfrm>
          <a:prstGeom prst="rect">
            <a:avLst/>
          </a:prstGeom>
          <a:noFill/>
          <a:ln w="9525">
            <a:noFill/>
          </a:ln>
        </p:spPr>
      </p:pic>
      <p:pic>
        <p:nvPicPr>
          <p:cNvPr id="14" name="Picture 2" descr="C:\Users\Administrator\Downloads\f5a8b82cc1a728ee5a809d55aeab21fe.png"/>
          <p:cNvPicPr/>
          <p:nvPr/>
        </p:nvPicPr>
        <p:blipFill>
          <a:blip r:embed="rId2" cstate="print">
            <a:lum bright="-48000" contrast="100000"/>
          </a:blip>
          <a:stretch>
            <a:fillRect/>
          </a:stretch>
        </p:blipFill>
        <p:spPr>
          <a:xfrm rot="16200000">
            <a:off x="3091815" y="4923155"/>
            <a:ext cx="724535" cy="511175"/>
          </a:xfrm>
          <a:prstGeom prst="rect">
            <a:avLst/>
          </a:prstGeom>
          <a:noFill/>
          <a:ln w="9525">
            <a:noFill/>
          </a:ln>
        </p:spPr>
      </p:pic>
      <p:sp>
        <p:nvSpPr>
          <p:cNvPr id="15" name="右箭头 14"/>
          <p:cNvSpPr/>
          <p:nvPr/>
        </p:nvSpPr>
        <p:spPr>
          <a:xfrm>
            <a:off x="612140" y="6267450"/>
            <a:ext cx="10921365" cy="187960"/>
          </a:xfrm>
          <a:prstGeom prs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6" name="文本框 15"/>
          <p:cNvSpPr txBox="true"/>
          <p:nvPr/>
        </p:nvSpPr>
        <p:spPr>
          <a:xfrm>
            <a:off x="9942830" y="5781040"/>
            <a:ext cx="1647825" cy="368300"/>
          </a:xfrm>
          <a:prstGeom prst="rect">
            <a:avLst/>
          </a:prstGeom>
          <a:noFill/>
        </p:spPr>
        <p:txBody>
          <a:bodyPr wrap="square" rtlCol="0">
            <a:spAutoFit/>
          </a:bodyPr>
          <a:p>
            <a:pPr algn="l">
              <a:buClrTx/>
              <a:buSzTx/>
              <a:buFontTx/>
            </a:pPr>
            <a:r>
              <a:rPr lang="en-US">
                <a:solidFill>
                  <a:schemeClr val="tx1"/>
                </a:solidFill>
                <a:uFillTx/>
                <a:latin typeface="Arial" panose="02080604020202020204" pitchFamily="34" charset="0"/>
                <a:ea typeface="微软雅黑" charset="-122"/>
                <a:cs typeface="Arial" panose="02080604020202020204" pitchFamily="34" charset="0"/>
              </a:rPr>
              <a:t>项目毕业</a:t>
            </a:r>
            <a:endParaRPr 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17" name="文本框 16"/>
          <p:cNvSpPr txBox="true"/>
          <p:nvPr/>
        </p:nvSpPr>
        <p:spPr>
          <a:xfrm>
            <a:off x="906780" y="5781040"/>
            <a:ext cx="2884170" cy="368300"/>
          </a:xfrm>
          <a:prstGeom prst="rect">
            <a:avLst/>
          </a:prstGeom>
          <a:noFill/>
        </p:spPr>
        <p:txBody>
          <a:bodyPr wrap="square" rtlCol="0">
            <a:spAutoFit/>
          </a:bodyPr>
          <a:p>
            <a:r>
              <a:rPr lang="en-US">
                <a:solidFill>
                  <a:schemeClr val="tx1"/>
                </a:solidFill>
                <a:uFillTx/>
                <a:latin typeface="Arial" panose="02080604020202020204" pitchFamily="34" charset="0"/>
                <a:ea typeface="微软雅黑" charset="-122"/>
                <a:cs typeface="Arial" panose="02080604020202020204" pitchFamily="34" charset="0"/>
              </a:rPr>
              <a:t>Adlik x86 </a:t>
            </a:r>
            <a:r>
              <a:rPr lang="zh-CN" altLang="en-US">
                <a:solidFill>
                  <a:schemeClr val="tx1"/>
                </a:solidFill>
                <a:uFillTx/>
                <a:latin typeface="Arial" panose="02080604020202020204" pitchFamily="34" charset="0"/>
                <a:ea typeface="微软雅黑" charset="-122"/>
                <a:cs typeface="Arial" panose="02080604020202020204" pitchFamily="34" charset="0"/>
              </a:rPr>
              <a:t>模型编译器</a:t>
            </a:r>
            <a:endParaRPr lang="zh-CN" alt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18" name="文本框 17"/>
          <p:cNvSpPr txBox="true"/>
          <p:nvPr/>
        </p:nvSpPr>
        <p:spPr>
          <a:xfrm>
            <a:off x="3527425" y="5781040"/>
            <a:ext cx="2502535" cy="368300"/>
          </a:xfrm>
          <a:prstGeom prst="rect">
            <a:avLst/>
          </a:prstGeom>
          <a:noFill/>
        </p:spPr>
        <p:txBody>
          <a:bodyPr wrap="square" rtlCol="0">
            <a:spAutoFit/>
          </a:bodyPr>
          <a:p>
            <a:pPr algn="l">
              <a:buClrTx/>
              <a:buSzTx/>
              <a:buFontTx/>
            </a:pPr>
            <a:r>
              <a:rPr lang="en-US">
                <a:solidFill>
                  <a:schemeClr val="tx1"/>
                </a:solidFill>
                <a:uFillTx/>
                <a:latin typeface="Arial" panose="02080604020202020204" pitchFamily="34" charset="0"/>
                <a:ea typeface="微软雅黑" charset="-122"/>
                <a:cs typeface="Arial" panose="02080604020202020204" pitchFamily="34" charset="0"/>
              </a:rPr>
              <a:t>一站式全自动pipeline</a:t>
            </a:r>
            <a:endParaRPr 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19" name="文本框 18"/>
          <p:cNvSpPr txBox="true"/>
          <p:nvPr/>
        </p:nvSpPr>
        <p:spPr>
          <a:xfrm>
            <a:off x="6316345" y="5781040"/>
            <a:ext cx="1801495" cy="368300"/>
          </a:xfrm>
          <a:prstGeom prst="rect">
            <a:avLst/>
          </a:prstGeom>
          <a:noFill/>
        </p:spPr>
        <p:txBody>
          <a:bodyPr wrap="square" rtlCol="0">
            <a:spAutoFit/>
          </a:bodyPr>
          <a:p>
            <a:pPr algn="l">
              <a:buClrTx/>
              <a:buSzTx/>
              <a:buFontTx/>
            </a:pPr>
            <a:r>
              <a:rPr lang="en-US">
                <a:solidFill>
                  <a:schemeClr val="tx1"/>
                </a:solidFill>
                <a:uFillTx/>
                <a:latin typeface="Arial" panose="02080604020202020204" pitchFamily="34" charset="0"/>
                <a:ea typeface="微软雅黑" charset="-122"/>
                <a:cs typeface="Arial" panose="02080604020202020204" pitchFamily="34" charset="0"/>
              </a:rPr>
              <a:t>Int4量化</a:t>
            </a:r>
            <a:endParaRPr 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20" name="文本框 19"/>
          <p:cNvSpPr txBox="true"/>
          <p:nvPr/>
        </p:nvSpPr>
        <p:spPr>
          <a:xfrm>
            <a:off x="8547735" y="5781040"/>
            <a:ext cx="690245" cy="368300"/>
          </a:xfrm>
          <a:prstGeom prst="rect">
            <a:avLst/>
          </a:prstGeom>
          <a:noFill/>
        </p:spPr>
        <p:txBody>
          <a:bodyPr wrap="square" rtlCol="0">
            <a:spAutoFit/>
          </a:bodyPr>
          <a:p>
            <a:r>
              <a:rPr lang="en-US" altLang="zh-CN">
                <a:solidFill>
                  <a:schemeClr val="tx1"/>
                </a:solidFill>
                <a:latin typeface="Arial" panose="02080604020202020204" pitchFamily="34" charset="0"/>
                <a:ea typeface="宋体" pitchFamily="2" charset="-122"/>
                <a:cs typeface="Arial" panose="02080604020202020204" pitchFamily="34" charset="0"/>
              </a:rPr>
              <a:t>…</a:t>
            </a:r>
            <a:endParaRPr lang="en-US" altLang="zh-CN">
              <a:solidFill>
                <a:schemeClr val="tx1"/>
              </a:solidFill>
              <a:latin typeface="Arial" panose="02080604020202020204" pitchFamily="34" charset="0"/>
              <a:ea typeface="宋体" pitchFamily="2" charset="-122"/>
              <a:cs typeface="Arial" panose="02080604020202020204" pitchFamily="34" charset="0"/>
            </a:endParaRPr>
          </a:p>
        </p:txBody>
      </p:sp>
      <p:sp>
        <p:nvSpPr>
          <p:cNvPr id="21" name="椭圆 20"/>
          <p:cNvSpPr/>
          <p:nvPr/>
        </p:nvSpPr>
        <p:spPr>
          <a:xfrm>
            <a:off x="1785620" y="6185535"/>
            <a:ext cx="352425" cy="352425"/>
          </a:xfrm>
          <a:prstGeom prst="ellipse">
            <a:avLst/>
          </a:prstGeom>
          <a:gradFill>
            <a:gsLst>
              <a:gs pos="0">
                <a:srgbClr val="007BD3"/>
              </a:gs>
              <a:gs pos="100000">
                <a:srgbClr val="034373"/>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2" name="椭圆 21"/>
          <p:cNvSpPr/>
          <p:nvPr/>
        </p:nvSpPr>
        <p:spPr>
          <a:xfrm>
            <a:off x="4412615" y="6184900"/>
            <a:ext cx="352425" cy="352425"/>
          </a:xfrm>
          <a:prstGeom prst="ellipse">
            <a:avLst/>
          </a:prstGeom>
          <a:gradFill>
            <a:gsLst>
              <a:gs pos="0">
                <a:srgbClr val="007BD3"/>
              </a:gs>
              <a:gs pos="100000">
                <a:srgbClr val="034373"/>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3" name="椭圆 22"/>
          <p:cNvSpPr/>
          <p:nvPr/>
        </p:nvSpPr>
        <p:spPr>
          <a:xfrm>
            <a:off x="6918960" y="6184900"/>
            <a:ext cx="352425" cy="352425"/>
          </a:xfrm>
          <a:prstGeom prst="ellipse">
            <a:avLst/>
          </a:prstGeom>
          <a:gradFill>
            <a:gsLst>
              <a:gs pos="0">
                <a:srgbClr val="007BD3"/>
              </a:gs>
              <a:gs pos="100000">
                <a:srgbClr val="034373"/>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4" name="椭圆 23"/>
          <p:cNvSpPr/>
          <p:nvPr/>
        </p:nvSpPr>
        <p:spPr>
          <a:xfrm>
            <a:off x="10519410" y="6185535"/>
            <a:ext cx="352425" cy="352425"/>
          </a:xfrm>
          <a:prstGeom prst="ellipse">
            <a:avLst/>
          </a:prstGeom>
          <a:gradFill>
            <a:gsLst>
              <a:gs pos="0">
                <a:srgbClr val="007BD3"/>
              </a:gs>
              <a:gs pos="100000">
                <a:srgbClr val="034373"/>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5" name="椭圆 24"/>
          <p:cNvSpPr/>
          <p:nvPr/>
        </p:nvSpPr>
        <p:spPr>
          <a:xfrm>
            <a:off x="8641715" y="6184900"/>
            <a:ext cx="352425" cy="352425"/>
          </a:xfrm>
          <a:prstGeom prst="ellipse">
            <a:avLst/>
          </a:prstGeom>
          <a:gradFill>
            <a:gsLst>
              <a:gs pos="0">
                <a:srgbClr val="007BD3"/>
              </a:gs>
              <a:gs pos="100000">
                <a:srgbClr val="034373"/>
              </a:gs>
            </a:gsLst>
            <a:lin ang="5400000" scaled="false"/>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使用场景</a:t>
            </a:r>
            <a:endPar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pic>
        <p:nvPicPr>
          <p:cNvPr id="2" name="图片 1"/>
          <p:cNvPicPr>
            <a:picLocks noChangeAspect="true"/>
          </p:cNvPicPr>
          <p:nvPr/>
        </p:nvPicPr>
        <p:blipFill>
          <a:blip r:embed="rId2"/>
          <a:stretch>
            <a:fillRect/>
          </a:stretch>
        </p:blipFill>
        <p:spPr>
          <a:xfrm>
            <a:off x="4243705" y="1491615"/>
            <a:ext cx="7346950" cy="4260215"/>
          </a:xfrm>
          <a:prstGeom prst="rect">
            <a:avLst/>
          </a:prstGeom>
          <a:solidFill>
            <a:schemeClr val="accent5">
              <a:lumMod val="20000"/>
              <a:lumOff val="80000"/>
            </a:schemeClr>
          </a:solidFill>
        </p:spPr>
      </p:pic>
      <p:grpSp>
        <p:nvGrpSpPr>
          <p:cNvPr id="4" name="组合 3"/>
          <p:cNvGrpSpPr>
            <a:grpSpLocks noChangeAspect="true"/>
          </p:cNvGrpSpPr>
          <p:nvPr/>
        </p:nvGrpSpPr>
        <p:grpSpPr>
          <a:xfrm>
            <a:off x="615315" y="1610360"/>
            <a:ext cx="486410" cy="618490"/>
            <a:chOff x="4559301" y="4027488"/>
            <a:chExt cx="200025" cy="254000"/>
          </a:xfrm>
          <a:solidFill>
            <a:schemeClr val="accent2"/>
          </a:solidFill>
        </p:grpSpPr>
        <p:sp>
          <p:nvSpPr>
            <p:cNvPr id="3" name="Freeform 80"/>
            <p:cNvSpPr>
              <a:spLocks noEditPoints="true"/>
            </p:cNvSpPr>
            <p:nvPr/>
          </p:nvSpPr>
          <p:spPr bwMode="auto">
            <a:xfrm>
              <a:off x="4608513" y="4073525"/>
              <a:ext cx="101600" cy="104775"/>
            </a:xfrm>
            <a:custGeom>
              <a:avLst/>
              <a:gdLst>
                <a:gd name="T0" fmla="*/ 29 w 58"/>
                <a:gd name="T1" fmla="*/ 59 h 59"/>
                <a:gd name="T2" fmla="*/ 0 w 58"/>
                <a:gd name="T3" fmla="*/ 29 h 59"/>
                <a:gd name="T4" fmla="*/ 29 w 58"/>
                <a:gd name="T5" fmla="*/ 0 h 59"/>
                <a:gd name="T6" fmla="*/ 58 w 58"/>
                <a:gd name="T7" fmla="*/ 29 h 59"/>
                <a:gd name="T8" fmla="*/ 29 w 58"/>
                <a:gd name="T9" fmla="*/ 59 h 59"/>
                <a:gd name="T10" fmla="*/ 29 w 58"/>
                <a:gd name="T11" fmla="*/ 10 h 59"/>
                <a:gd name="T12" fmla="*/ 9 w 58"/>
                <a:gd name="T13" fmla="*/ 29 h 59"/>
                <a:gd name="T14" fmla="*/ 29 w 58"/>
                <a:gd name="T15" fmla="*/ 49 h 59"/>
                <a:gd name="T16" fmla="*/ 49 w 58"/>
                <a:gd name="T17" fmla="*/ 29 h 59"/>
                <a:gd name="T18" fmla="*/ 29 w 58"/>
                <a:gd name="T19"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29" y="59"/>
                  </a:moveTo>
                  <a:cubicBezTo>
                    <a:pt x="13" y="59"/>
                    <a:pt x="0" y="45"/>
                    <a:pt x="0" y="29"/>
                  </a:cubicBezTo>
                  <a:cubicBezTo>
                    <a:pt x="0" y="13"/>
                    <a:pt x="13" y="0"/>
                    <a:pt x="29" y="0"/>
                  </a:cubicBezTo>
                  <a:cubicBezTo>
                    <a:pt x="45" y="0"/>
                    <a:pt x="58" y="13"/>
                    <a:pt x="58" y="29"/>
                  </a:cubicBezTo>
                  <a:cubicBezTo>
                    <a:pt x="58" y="45"/>
                    <a:pt x="45" y="59"/>
                    <a:pt x="29" y="59"/>
                  </a:cubicBezTo>
                  <a:close/>
                  <a:moveTo>
                    <a:pt x="29" y="10"/>
                  </a:moveTo>
                  <a:cubicBezTo>
                    <a:pt x="18" y="10"/>
                    <a:pt x="9" y="18"/>
                    <a:pt x="9" y="29"/>
                  </a:cubicBezTo>
                  <a:cubicBezTo>
                    <a:pt x="9" y="40"/>
                    <a:pt x="18" y="49"/>
                    <a:pt x="29" y="49"/>
                  </a:cubicBezTo>
                  <a:cubicBezTo>
                    <a:pt x="40" y="49"/>
                    <a:pt x="49" y="40"/>
                    <a:pt x="49" y="29"/>
                  </a:cubicBezTo>
                  <a:cubicBezTo>
                    <a:pt x="49" y="18"/>
                    <a:pt x="40" y="10"/>
                    <a:pt x="2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0" name="Freeform 81"/>
            <p:cNvSpPr>
              <a:spLocks noEditPoints="true"/>
            </p:cNvSpPr>
            <p:nvPr/>
          </p:nvSpPr>
          <p:spPr bwMode="auto">
            <a:xfrm>
              <a:off x="4559301" y="4027488"/>
              <a:ext cx="200025" cy="203200"/>
            </a:xfrm>
            <a:custGeom>
              <a:avLst/>
              <a:gdLst>
                <a:gd name="T0" fmla="*/ 57 w 114"/>
                <a:gd name="T1" fmla="*/ 115 h 115"/>
                <a:gd name="T2" fmla="*/ 114 w 114"/>
                <a:gd name="T3" fmla="*/ 57 h 115"/>
                <a:gd name="T4" fmla="*/ 57 w 114"/>
                <a:gd name="T5" fmla="*/ 0 h 115"/>
                <a:gd name="T6" fmla="*/ 0 w 114"/>
                <a:gd name="T7" fmla="*/ 57 h 115"/>
                <a:gd name="T8" fmla="*/ 57 w 114"/>
                <a:gd name="T9" fmla="*/ 115 h 115"/>
                <a:gd name="T10" fmla="*/ 57 w 114"/>
                <a:gd name="T11" fmla="*/ 104 h 115"/>
                <a:gd name="T12" fmla="*/ 10 w 114"/>
                <a:gd name="T13" fmla="*/ 57 h 115"/>
                <a:gd name="T14" fmla="*/ 57 w 114"/>
                <a:gd name="T15" fmla="*/ 10 h 115"/>
                <a:gd name="T16" fmla="*/ 57 w 114"/>
                <a:gd name="T17" fmla="*/ 10 h 115"/>
                <a:gd name="T18" fmla="*/ 104 w 114"/>
                <a:gd name="T19" fmla="*/ 57 h 115"/>
                <a:gd name="T20" fmla="*/ 57 w 114"/>
                <a:gd name="T21" fmla="*/ 10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15">
                  <a:moveTo>
                    <a:pt x="57" y="115"/>
                  </a:moveTo>
                  <a:cubicBezTo>
                    <a:pt x="89" y="115"/>
                    <a:pt x="114" y="89"/>
                    <a:pt x="114" y="57"/>
                  </a:cubicBezTo>
                  <a:cubicBezTo>
                    <a:pt x="114" y="26"/>
                    <a:pt x="89" y="0"/>
                    <a:pt x="57" y="0"/>
                  </a:cubicBezTo>
                  <a:cubicBezTo>
                    <a:pt x="25" y="0"/>
                    <a:pt x="0" y="26"/>
                    <a:pt x="0" y="57"/>
                  </a:cubicBezTo>
                  <a:cubicBezTo>
                    <a:pt x="0" y="89"/>
                    <a:pt x="25" y="115"/>
                    <a:pt x="57" y="115"/>
                  </a:cubicBezTo>
                  <a:close/>
                  <a:moveTo>
                    <a:pt x="57" y="104"/>
                  </a:moveTo>
                  <a:cubicBezTo>
                    <a:pt x="31" y="104"/>
                    <a:pt x="10" y="83"/>
                    <a:pt x="10" y="57"/>
                  </a:cubicBezTo>
                  <a:cubicBezTo>
                    <a:pt x="10" y="31"/>
                    <a:pt x="31" y="10"/>
                    <a:pt x="57" y="10"/>
                  </a:cubicBezTo>
                  <a:cubicBezTo>
                    <a:pt x="57" y="10"/>
                    <a:pt x="57" y="10"/>
                    <a:pt x="57" y="10"/>
                  </a:cubicBezTo>
                  <a:cubicBezTo>
                    <a:pt x="83" y="10"/>
                    <a:pt x="104" y="31"/>
                    <a:pt x="104" y="57"/>
                  </a:cubicBezTo>
                  <a:cubicBezTo>
                    <a:pt x="104" y="83"/>
                    <a:pt x="83" y="104"/>
                    <a:pt x="5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1" name="Freeform 82"/>
            <p:cNvSpPr>
              <a:spLocks noEditPoints="true"/>
            </p:cNvSpPr>
            <p:nvPr/>
          </p:nvSpPr>
          <p:spPr bwMode="auto">
            <a:xfrm>
              <a:off x="4560888" y="4106863"/>
              <a:ext cx="196850" cy="174625"/>
            </a:xfrm>
            <a:custGeom>
              <a:avLst/>
              <a:gdLst>
                <a:gd name="T0" fmla="*/ 56 w 112"/>
                <a:gd name="T1" fmla="*/ 10 h 99"/>
                <a:gd name="T2" fmla="*/ 46 w 112"/>
                <a:gd name="T3" fmla="*/ 10 h 99"/>
                <a:gd name="T4" fmla="*/ 56 w 112"/>
                <a:gd name="T5" fmla="*/ 0 h 99"/>
                <a:gd name="T6" fmla="*/ 56 w 112"/>
                <a:gd name="T7" fmla="*/ 10 h 99"/>
                <a:gd name="T8" fmla="*/ 112 w 112"/>
                <a:gd name="T9" fmla="*/ 99 h 99"/>
                <a:gd name="T10" fmla="*/ 0 w 112"/>
                <a:gd name="T11" fmla="*/ 99 h 99"/>
                <a:gd name="T12" fmla="*/ 12 w 112"/>
                <a:gd name="T13" fmla="*/ 68 h 99"/>
                <a:gd name="T14" fmla="*/ 21 w 112"/>
                <a:gd name="T15" fmla="*/ 72 h 99"/>
                <a:gd name="T16" fmla="*/ 14 w 112"/>
                <a:gd name="T17" fmla="*/ 90 h 99"/>
                <a:gd name="T18" fmla="*/ 98 w 112"/>
                <a:gd name="T19" fmla="*/ 90 h 99"/>
                <a:gd name="T20" fmla="*/ 91 w 112"/>
                <a:gd name="T21" fmla="*/ 72 h 99"/>
                <a:gd name="T22" fmla="*/ 100 w 112"/>
                <a:gd name="T23" fmla="*/ 68 h 99"/>
                <a:gd name="T24" fmla="*/ 112 w 112"/>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99">
                  <a:moveTo>
                    <a:pt x="56" y="10"/>
                  </a:moveTo>
                  <a:cubicBezTo>
                    <a:pt x="46" y="10"/>
                    <a:pt x="46" y="10"/>
                    <a:pt x="46" y="10"/>
                  </a:cubicBezTo>
                  <a:cubicBezTo>
                    <a:pt x="46" y="5"/>
                    <a:pt x="51" y="0"/>
                    <a:pt x="56" y="0"/>
                  </a:cubicBezTo>
                  <a:lnTo>
                    <a:pt x="56" y="10"/>
                  </a:lnTo>
                  <a:close/>
                  <a:moveTo>
                    <a:pt x="112" y="99"/>
                  </a:moveTo>
                  <a:cubicBezTo>
                    <a:pt x="0" y="99"/>
                    <a:pt x="0" y="99"/>
                    <a:pt x="0" y="99"/>
                  </a:cubicBezTo>
                  <a:cubicBezTo>
                    <a:pt x="12" y="68"/>
                    <a:pt x="12" y="68"/>
                    <a:pt x="12" y="68"/>
                  </a:cubicBezTo>
                  <a:cubicBezTo>
                    <a:pt x="21" y="72"/>
                    <a:pt x="21" y="72"/>
                    <a:pt x="21" y="72"/>
                  </a:cubicBezTo>
                  <a:cubicBezTo>
                    <a:pt x="14" y="90"/>
                    <a:pt x="14" y="90"/>
                    <a:pt x="14" y="90"/>
                  </a:cubicBezTo>
                  <a:cubicBezTo>
                    <a:pt x="98" y="90"/>
                    <a:pt x="98" y="90"/>
                    <a:pt x="98" y="90"/>
                  </a:cubicBezTo>
                  <a:cubicBezTo>
                    <a:pt x="91" y="72"/>
                    <a:pt x="91" y="72"/>
                    <a:pt x="91" y="72"/>
                  </a:cubicBezTo>
                  <a:cubicBezTo>
                    <a:pt x="100" y="68"/>
                    <a:pt x="100" y="68"/>
                    <a:pt x="100" y="68"/>
                  </a:cubicBezTo>
                  <a:lnTo>
                    <a:pt x="11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grpSp>
      <p:sp>
        <p:nvSpPr>
          <p:cNvPr id="12" name="文本框 11"/>
          <p:cNvSpPr txBox="true"/>
          <p:nvPr/>
        </p:nvSpPr>
        <p:spPr>
          <a:xfrm>
            <a:off x="1282065" y="1736725"/>
            <a:ext cx="947420" cy="368300"/>
          </a:xfrm>
          <a:prstGeom prst="rect">
            <a:avLst/>
          </a:prstGeom>
          <a:noFill/>
        </p:spPr>
        <p:txBody>
          <a:bodyPr wrap="none" rtlCol="0">
            <a:spAutoFit/>
          </a:bodyPr>
          <a:p>
            <a:r>
              <a:rPr lang="en-US" altLang="zh-CN">
                <a:solidFill>
                  <a:schemeClr val="tx1"/>
                </a:solidFill>
                <a:latin typeface="微软雅黑" charset="-122"/>
                <a:ea typeface="微软雅黑" charset="-122"/>
                <a:cs typeface="微软雅黑" charset="-122"/>
              </a:rPr>
              <a:t>CV</a:t>
            </a:r>
            <a:r>
              <a:rPr lang="zh-CN" altLang="en-US">
                <a:solidFill>
                  <a:schemeClr val="tx1"/>
                </a:solidFill>
                <a:latin typeface="微软雅黑" charset="-122"/>
                <a:ea typeface="微软雅黑" charset="-122"/>
                <a:cs typeface="微软雅黑" charset="-122"/>
              </a:rPr>
              <a:t>模型</a:t>
            </a:r>
            <a:endParaRPr lang="zh-CN" altLang="en-US">
              <a:solidFill>
                <a:schemeClr val="tx1"/>
              </a:solidFill>
              <a:latin typeface="微软雅黑" charset="-122"/>
              <a:ea typeface="微软雅黑" charset="-122"/>
              <a:cs typeface="微软雅黑" charset="-122"/>
            </a:endParaRPr>
          </a:p>
        </p:txBody>
      </p:sp>
      <p:sp>
        <p:nvSpPr>
          <p:cNvPr id="32" name="KSO_Shape"/>
          <p:cNvSpPr>
            <a:spLocks noChangeAspect="true"/>
          </p:cNvSpPr>
          <p:nvPr/>
        </p:nvSpPr>
        <p:spPr>
          <a:xfrm flipH="true">
            <a:off x="544195" y="2878455"/>
            <a:ext cx="628650" cy="582930"/>
          </a:xfrm>
          <a:custGeom>
            <a:avLst/>
            <a:gdLst/>
            <a:ahLst/>
            <a:cxnLst/>
            <a:rect l="l" t="t" r="r" b="b"/>
            <a:pathLst>
              <a:path w="1268459" h="1175452">
                <a:moveTo>
                  <a:pt x="83343" y="741050"/>
                </a:moveTo>
                <a:cubicBezTo>
                  <a:pt x="109190" y="741050"/>
                  <a:pt x="130143" y="762003"/>
                  <a:pt x="130143" y="787850"/>
                </a:cubicBezTo>
                <a:cubicBezTo>
                  <a:pt x="130143" y="813697"/>
                  <a:pt x="109190" y="834650"/>
                  <a:pt x="83343" y="834650"/>
                </a:cubicBezTo>
                <a:cubicBezTo>
                  <a:pt x="57496" y="834650"/>
                  <a:pt x="36543" y="813697"/>
                  <a:pt x="36543" y="787850"/>
                </a:cubicBezTo>
                <a:cubicBezTo>
                  <a:pt x="36543" y="762003"/>
                  <a:pt x="57496" y="741050"/>
                  <a:pt x="83343" y="741050"/>
                </a:cubicBezTo>
                <a:close/>
                <a:moveTo>
                  <a:pt x="714492" y="741050"/>
                </a:moveTo>
                <a:cubicBezTo>
                  <a:pt x="740339" y="741050"/>
                  <a:pt x="761292" y="762003"/>
                  <a:pt x="761292" y="787850"/>
                </a:cubicBezTo>
                <a:cubicBezTo>
                  <a:pt x="761292" y="813697"/>
                  <a:pt x="740339" y="834650"/>
                  <a:pt x="714492" y="834650"/>
                </a:cubicBezTo>
                <a:cubicBezTo>
                  <a:pt x="688645" y="834650"/>
                  <a:pt x="667692" y="813697"/>
                  <a:pt x="667692" y="787850"/>
                </a:cubicBezTo>
                <a:cubicBezTo>
                  <a:pt x="667692" y="762003"/>
                  <a:pt x="688645" y="741050"/>
                  <a:pt x="714492" y="741050"/>
                </a:cubicBezTo>
                <a:close/>
                <a:moveTo>
                  <a:pt x="797334" y="522475"/>
                </a:moveTo>
                <a:lnTo>
                  <a:pt x="797334" y="580291"/>
                </a:lnTo>
                <a:lnTo>
                  <a:pt x="256185" y="580291"/>
                </a:lnTo>
                <a:lnTo>
                  <a:pt x="256185" y="522475"/>
                </a:lnTo>
                <a:close/>
                <a:moveTo>
                  <a:pt x="1222740" y="522475"/>
                </a:moveTo>
                <a:lnTo>
                  <a:pt x="1222740" y="580291"/>
                </a:lnTo>
                <a:lnTo>
                  <a:pt x="887334" y="580291"/>
                </a:lnTo>
                <a:lnTo>
                  <a:pt x="887334" y="522475"/>
                </a:lnTo>
                <a:close/>
                <a:moveTo>
                  <a:pt x="83343" y="284234"/>
                </a:moveTo>
                <a:cubicBezTo>
                  <a:pt x="109190" y="284234"/>
                  <a:pt x="130143" y="305187"/>
                  <a:pt x="130143" y="331034"/>
                </a:cubicBezTo>
                <a:cubicBezTo>
                  <a:pt x="130143" y="356881"/>
                  <a:pt x="109190" y="377834"/>
                  <a:pt x="83343" y="377834"/>
                </a:cubicBezTo>
                <a:cubicBezTo>
                  <a:pt x="57496" y="377834"/>
                  <a:pt x="36543" y="356881"/>
                  <a:pt x="36543" y="331034"/>
                </a:cubicBezTo>
                <a:cubicBezTo>
                  <a:pt x="36543" y="305187"/>
                  <a:pt x="57496" y="284234"/>
                  <a:pt x="83343" y="284234"/>
                </a:cubicBezTo>
                <a:close/>
                <a:moveTo>
                  <a:pt x="714492" y="284234"/>
                </a:moveTo>
                <a:cubicBezTo>
                  <a:pt x="740339" y="284234"/>
                  <a:pt x="761292" y="305187"/>
                  <a:pt x="761292" y="331034"/>
                </a:cubicBezTo>
                <a:cubicBezTo>
                  <a:pt x="761292" y="356881"/>
                  <a:pt x="740339" y="377834"/>
                  <a:pt x="714492" y="377834"/>
                </a:cubicBezTo>
                <a:cubicBezTo>
                  <a:pt x="688645" y="377834"/>
                  <a:pt x="667692" y="356881"/>
                  <a:pt x="667692" y="331034"/>
                </a:cubicBezTo>
                <a:cubicBezTo>
                  <a:pt x="667692" y="305187"/>
                  <a:pt x="688645" y="284234"/>
                  <a:pt x="714492" y="284234"/>
                </a:cubicBezTo>
                <a:close/>
                <a:moveTo>
                  <a:pt x="732493" y="0"/>
                </a:moveTo>
                <a:lnTo>
                  <a:pt x="696493" y="0"/>
                </a:lnTo>
                <a:lnTo>
                  <a:pt x="696493" y="251325"/>
                </a:lnTo>
                <a:cubicBezTo>
                  <a:pt x="658936" y="258083"/>
                  <a:pt x="631149" y="291314"/>
                  <a:pt x="631149" y="331035"/>
                </a:cubicBezTo>
                <a:cubicBezTo>
                  <a:pt x="631149" y="377065"/>
                  <a:pt x="668463" y="414379"/>
                  <a:pt x="714493" y="414379"/>
                </a:cubicBezTo>
                <a:cubicBezTo>
                  <a:pt x="759685" y="414379"/>
                  <a:pt x="796476" y="378412"/>
                  <a:pt x="797334" y="333527"/>
                </a:cubicBezTo>
                <a:lnTo>
                  <a:pt x="797334" y="486475"/>
                </a:lnTo>
                <a:lnTo>
                  <a:pt x="256185" y="486475"/>
                </a:lnTo>
                <a:lnTo>
                  <a:pt x="256185" y="218038"/>
                </a:lnTo>
                <a:lnTo>
                  <a:pt x="166185" y="218038"/>
                </a:lnTo>
                <a:lnTo>
                  <a:pt x="166185" y="328151"/>
                </a:lnTo>
                <a:cubicBezTo>
                  <a:pt x="165324" y="289706"/>
                  <a:pt x="137983" y="257918"/>
                  <a:pt x="101344" y="251325"/>
                </a:cubicBezTo>
                <a:lnTo>
                  <a:pt x="101344" y="0"/>
                </a:lnTo>
                <a:lnTo>
                  <a:pt x="65344" y="0"/>
                </a:lnTo>
                <a:lnTo>
                  <a:pt x="65344" y="251325"/>
                </a:lnTo>
                <a:cubicBezTo>
                  <a:pt x="27787" y="258083"/>
                  <a:pt x="0" y="291314"/>
                  <a:pt x="0" y="331035"/>
                </a:cubicBezTo>
                <a:cubicBezTo>
                  <a:pt x="0" y="377065"/>
                  <a:pt x="37314" y="414379"/>
                  <a:pt x="83344" y="414379"/>
                </a:cubicBezTo>
                <a:cubicBezTo>
                  <a:pt x="128536" y="414379"/>
                  <a:pt x="165326" y="378412"/>
                  <a:pt x="166185" y="333527"/>
                </a:cubicBezTo>
                <a:lnTo>
                  <a:pt x="166185" y="785359"/>
                </a:lnTo>
                <a:cubicBezTo>
                  <a:pt x="165326" y="740475"/>
                  <a:pt x="128536" y="704507"/>
                  <a:pt x="83344" y="704507"/>
                </a:cubicBezTo>
                <a:cubicBezTo>
                  <a:pt x="37314" y="704507"/>
                  <a:pt x="0" y="741821"/>
                  <a:pt x="0" y="787851"/>
                </a:cubicBezTo>
                <a:cubicBezTo>
                  <a:pt x="0" y="827572"/>
                  <a:pt x="27787" y="860803"/>
                  <a:pt x="65344" y="867561"/>
                </a:cubicBezTo>
                <a:lnTo>
                  <a:pt x="65344" y="1175452"/>
                </a:lnTo>
                <a:lnTo>
                  <a:pt x="101344" y="1175452"/>
                </a:lnTo>
                <a:lnTo>
                  <a:pt x="101344" y="867561"/>
                </a:lnTo>
                <a:cubicBezTo>
                  <a:pt x="137983" y="860968"/>
                  <a:pt x="165324" y="829180"/>
                  <a:pt x="166185" y="790735"/>
                </a:cubicBezTo>
                <a:lnTo>
                  <a:pt x="166185" y="943015"/>
                </a:lnTo>
                <a:lnTo>
                  <a:pt x="256185" y="943015"/>
                </a:lnTo>
                <a:lnTo>
                  <a:pt x="256185" y="627091"/>
                </a:lnTo>
                <a:lnTo>
                  <a:pt x="797334" y="627091"/>
                </a:lnTo>
                <a:lnTo>
                  <a:pt x="797334" y="785360"/>
                </a:lnTo>
                <a:cubicBezTo>
                  <a:pt x="796476" y="740475"/>
                  <a:pt x="759685" y="704507"/>
                  <a:pt x="714493" y="704507"/>
                </a:cubicBezTo>
                <a:cubicBezTo>
                  <a:pt x="668463" y="704507"/>
                  <a:pt x="631149" y="741821"/>
                  <a:pt x="631149" y="787851"/>
                </a:cubicBezTo>
                <a:cubicBezTo>
                  <a:pt x="631149" y="827572"/>
                  <a:pt x="658936" y="860803"/>
                  <a:pt x="696493" y="867561"/>
                </a:cubicBezTo>
                <a:lnTo>
                  <a:pt x="696493" y="1175452"/>
                </a:lnTo>
                <a:lnTo>
                  <a:pt x="732493" y="1175452"/>
                </a:lnTo>
                <a:lnTo>
                  <a:pt x="732493" y="867561"/>
                </a:lnTo>
                <a:cubicBezTo>
                  <a:pt x="769133" y="860968"/>
                  <a:pt x="796473" y="829180"/>
                  <a:pt x="797334" y="790735"/>
                </a:cubicBezTo>
                <a:lnTo>
                  <a:pt x="797334" y="943015"/>
                </a:lnTo>
                <a:lnTo>
                  <a:pt x="887334" y="943015"/>
                </a:lnTo>
                <a:lnTo>
                  <a:pt x="887334" y="627091"/>
                </a:lnTo>
                <a:lnTo>
                  <a:pt x="1222740" y="627091"/>
                </a:lnTo>
                <a:lnTo>
                  <a:pt x="1268459" y="627091"/>
                </a:lnTo>
                <a:lnTo>
                  <a:pt x="1268459" y="580291"/>
                </a:lnTo>
                <a:lnTo>
                  <a:pt x="1268459" y="522475"/>
                </a:lnTo>
                <a:lnTo>
                  <a:pt x="1268459" y="492795"/>
                </a:lnTo>
                <a:lnTo>
                  <a:pt x="1268459" y="486475"/>
                </a:lnTo>
                <a:lnTo>
                  <a:pt x="887334" y="486475"/>
                </a:lnTo>
                <a:lnTo>
                  <a:pt x="887334" y="218038"/>
                </a:lnTo>
                <a:lnTo>
                  <a:pt x="797334" y="218038"/>
                </a:lnTo>
                <a:lnTo>
                  <a:pt x="797334" y="328151"/>
                </a:lnTo>
                <a:cubicBezTo>
                  <a:pt x="796473" y="289706"/>
                  <a:pt x="769133" y="257918"/>
                  <a:pt x="732493" y="251325"/>
                </a:cubicBezTo>
                <a:close/>
              </a:path>
            </a:pathLst>
          </a:custGeom>
          <a:solidFill>
            <a:schemeClr val="accent2"/>
          </a:solidFill>
          <a:ln>
            <a:noFill/>
          </a:ln>
        </p:spPr>
        <p:style>
          <a:lnRef idx="2">
            <a:srgbClr val="008DD3">
              <a:shade val="50000"/>
            </a:srgbClr>
          </a:lnRef>
          <a:fillRef idx="1">
            <a:srgbClr val="008DD3"/>
          </a:fillRef>
          <a:effectRef idx="0">
            <a:srgbClr val="008DD3"/>
          </a:effectRef>
          <a:fontRef idx="minor">
            <a:srgbClr val="FFFFFF"/>
          </a:fontRef>
        </p:style>
        <p:txBody>
          <a:bodyPr anchor="ctr"/>
          <a:lstStyle>
            <a:defPPr>
              <a:defRPr lang="zh-CN"/>
            </a:defPPr>
            <a:lvl1pPr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1pPr>
            <a:lvl2pPr marL="4572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2pPr>
            <a:lvl3pPr marL="9144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3pPr>
            <a:lvl4pPr marL="13716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4pPr>
            <a:lvl5pPr marL="1828800" algn="l" rtl="0" eaLnBrk="0" fontAlgn="base" hangingPunct="0">
              <a:spcBef>
                <a:spcPct val="0"/>
              </a:spcBef>
              <a:spcAft>
                <a:spcPct val="0"/>
              </a:spcAft>
              <a:defRPr kern="1200">
                <a:solidFill>
                  <a:srgbClr val="FFFFFF"/>
                </a:solidFill>
                <a:latin typeface="Arial" panose="02080604020202020204" pitchFamily="34" charset="0"/>
                <a:ea typeface="微软雅黑" charset="-122"/>
                <a:cs typeface="+mn-ea"/>
              </a:defRPr>
            </a:lvl5pPr>
            <a:lvl6pPr marL="2286000" algn="l" defTabSz="914400" rtl="0" eaLnBrk="1" latinLnBrk="0" hangingPunct="1">
              <a:defRPr kern="1200">
                <a:solidFill>
                  <a:srgbClr val="FFFFFF"/>
                </a:solidFill>
                <a:latin typeface="Arial" panose="02080604020202020204" pitchFamily="34" charset="0"/>
                <a:ea typeface="微软雅黑" charset="-122"/>
                <a:cs typeface="+mn-ea"/>
              </a:defRPr>
            </a:lvl6pPr>
            <a:lvl7pPr marL="2743200" algn="l" defTabSz="914400" rtl="0" eaLnBrk="1" latinLnBrk="0" hangingPunct="1">
              <a:defRPr kern="1200">
                <a:solidFill>
                  <a:srgbClr val="FFFFFF"/>
                </a:solidFill>
                <a:latin typeface="Arial" panose="02080604020202020204" pitchFamily="34" charset="0"/>
                <a:ea typeface="微软雅黑" charset="-122"/>
                <a:cs typeface="+mn-ea"/>
              </a:defRPr>
            </a:lvl7pPr>
            <a:lvl8pPr marL="3200400" algn="l" defTabSz="914400" rtl="0" eaLnBrk="1" latinLnBrk="0" hangingPunct="1">
              <a:defRPr kern="1200">
                <a:solidFill>
                  <a:srgbClr val="FFFFFF"/>
                </a:solidFill>
                <a:latin typeface="Arial" panose="02080604020202020204" pitchFamily="34" charset="0"/>
                <a:ea typeface="微软雅黑" charset="-122"/>
                <a:cs typeface="+mn-ea"/>
              </a:defRPr>
            </a:lvl8pPr>
            <a:lvl9pPr marL="3657600" algn="l" defTabSz="914400" rtl="0" eaLnBrk="1" latinLnBrk="0" hangingPunct="1">
              <a:defRPr kern="1200">
                <a:solidFill>
                  <a:srgbClr val="FFFFFF"/>
                </a:solidFill>
                <a:latin typeface="Arial" panose="02080604020202020204" pitchFamily="34" charset="0"/>
                <a:ea typeface="微软雅黑" charset="-122"/>
                <a:cs typeface="+mn-ea"/>
              </a:defRPr>
            </a:lvl9pPr>
          </a:lstStyle>
          <a:p>
            <a:pPr algn="ctr" eaLnBrk="1" fontAlgn="auto" hangingPunct="1">
              <a:spcBef>
                <a:spcPts val="0"/>
              </a:spcBef>
              <a:spcAft>
                <a:spcPts val="0"/>
              </a:spcAft>
              <a:defRPr/>
            </a:pPr>
            <a:endParaRPr lang="zh-CN" altLang="en-US">
              <a:solidFill>
                <a:schemeClr val="tx1"/>
              </a:solidFill>
            </a:endParaRPr>
          </a:p>
        </p:txBody>
      </p:sp>
      <p:sp>
        <p:nvSpPr>
          <p:cNvPr id="13" name="文本框 12"/>
          <p:cNvSpPr txBox="true"/>
          <p:nvPr/>
        </p:nvSpPr>
        <p:spPr>
          <a:xfrm>
            <a:off x="1282065" y="2985770"/>
            <a:ext cx="1243965" cy="368300"/>
          </a:xfrm>
          <a:prstGeom prst="rect">
            <a:avLst/>
          </a:prstGeom>
          <a:noFill/>
        </p:spPr>
        <p:txBody>
          <a:bodyPr wrap="none" rtlCol="0">
            <a:spAutoFit/>
          </a:bodyPr>
          <a:p>
            <a:r>
              <a:rPr lang="en-US" altLang="zh-CN">
                <a:solidFill>
                  <a:schemeClr val="tx1"/>
                </a:solidFill>
                <a:latin typeface="微软雅黑" charset="-122"/>
                <a:ea typeface="微软雅黑" charset="-122"/>
                <a:cs typeface="微软雅黑" charset="-122"/>
              </a:rPr>
              <a:t>LSTM</a:t>
            </a:r>
            <a:r>
              <a:rPr lang="zh-CN" altLang="en-US">
                <a:solidFill>
                  <a:schemeClr val="tx1"/>
                </a:solidFill>
                <a:latin typeface="微软雅黑" charset="-122"/>
                <a:ea typeface="微软雅黑" charset="-122"/>
                <a:cs typeface="微软雅黑" charset="-122"/>
              </a:rPr>
              <a:t>模型</a:t>
            </a:r>
            <a:endParaRPr lang="zh-CN" altLang="en-US">
              <a:solidFill>
                <a:schemeClr val="tx1"/>
              </a:solidFill>
              <a:latin typeface="微软雅黑" charset="-122"/>
              <a:ea typeface="微软雅黑" charset="-122"/>
              <a:cs typeface="微软雅黑" charset="-122"/>
            </a:endParaRPr>
          </a:p>
        </p:txBody>
      </p:sp>
      <p:grpSp>
        <p:nvGrpSpPr>
          <p:cNvPr id="14" name="组合 13"/>
          <p:cNvGrpSpPr>
            <a:grpSpLocks noChangeAspect="true"/>
          </p:cNvGrpSpPr>
          <p:nvPr/>
        </p:nvGrpSpPr>
        <p:grpSpPr>
          <a:xfrm>
            <a:off x="609600" y="3898265"/>
            <a:ext cx="583565" cy="634365"/>
            <a:chOff x="231998310" y="247850527"/>
            <a:chExt cx="3974143" cy="4317694"/>
          </a:xfrm>
          <a:solidFill>
            <a:schemeClr val="accent2"/>
          </a:solidFill>
        </p:grpSpPr>
        <p:sp>
          <p:nvSpPr>
            <p:cNvPr id="15" name="Freeform 48"/>
            <p:cNvSpPr/>
            <p:nvPr/>
          </p:nvSpPr>
          <p:spPr bwMode="auto">
            <a:xfrm>
              <a:off x="232419866" y="247939669"/>
              <a:ext cx="425268" cy="1054818"/>
            </a:xfrm>
            <a:custGeom>
              <a:avLst/>
              <a:gdLst>
                <a:gd name="T0" fmla="*/ 80 w 86"/>
                <a:gd name="T1" fmla="*/ 1 h 213"/>
                <a:gd name="T2" fmla="*/ 70 w 86"/>
                <a:gd name="T3" fmla="*/ 6 h 213"/>
                <a:gd name="T4" fmla="*/ 2 w 86"/>
                <a:gd name="T5" fmla="*/ 202 h 213"/>
                <a:gd name="T6" fmla="*/ 7 w 86"/>
                <a:gd name="T7" fmla="*/ 212 h 213"/>
                <a:gd name="T8" fmla="*/ 16 w 86"/>
                <a:gd name="T9" fmla="*/ 207 h 213"/>
                <a:gd name="T10" fmla="*/ 85 w 86"/>
                <a:gd name="T11" fmla="*/ 11 h 213"/>
                <a:gd name="T12" fmla="*/ 80 w 86"/>
                <a:gd name="T13" fmla="*/ 1 h 213"/>
              </a:gdLst>
              <a:ahLst/>
              <a:cxnLst>
                <a:cxn ang="0">
                  <a:pos x="T0" y="T1"/>
                </a:cxn>
                <a:cxn ang="0">
                  <a:pos x="T2" y="T3"/>
                </a:cxn>
                <a:cxn ang="0">
                  <a:pos x="T4" y="T5"/>
                </a:cxn>
                <a:cxn ang="0">
                  <a:pos x="T6" y="T7"/>
                </a:cxn>
                <a:cxn ang="0">
                  <a:pos x="T8" y="T9"/>
                </a:cxn>
                <a:cxn ang="0">
                  <a:pos x="T10" y="T11"/>
                </a:cxn>
                <a:cxn ang="0">
                  <a:pos x="T12" y="T13"/>
                </a:cxn>
              </a:cxnLst>
              <a:rect l="0" t="0" r="r" b="b"/>
              <a:pathLst>
                <a:path w="86" h="213">
                  <a:moveTo>
                    <a:pt x="80" y="1"/>
                  </a:moveTo>
                  <a:cubicBezTo>
                    <a:pt x="76" y="0"/>
                    <a:pt x="72" y="2"/>
                    <a:pt x="70" y="6"/>
                  </a:cubicBezTo>
                  <a:cubicBezTo>
                    <a:pt x="2" y="202"/>
                    <a:pt x="2" y="202"/>
                    <a:pt x="2" y="202"/>
                  </a:cubicBezTo>
                  <a:cubicBezTo>
                    <a:pt x="0" y="206"/>
                    <a:pt x="3" y="210"/>
                    <a:pt x="7" y="212"/>
                  </a:cubicBezTo>
                  <a:cubicBezTo>
                    <a:pt x="11" y="213"/>
                    <a:pt x="15" y="211"/>
                    <a:pt x="16" y="207"/>
                  </a:cubicBezTo>
                  <a:cubicBezTo>
                    <a:pt x="85" y="11"/>
                    <a:pt x="85" y="11"/>
                    <a:pt x="85" y="11"/>
                  </a:cubicBezTo>
                  <a:cubicBezTo>
                    <a:pt x="86" y="7"/>
                    <a:pt x="84" y="3"/>
                    <a:pt x="8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6" name="Freeform 49"/>
            <p:cNvSpPr/>
            <p:nvPr/>
          </p:nvSpPr>
          <p:spPr bwMode="auto">
            <a:xfrm>
              <a:off x="233755103" y="248775356"/>
              <a:ext cx="130001" cy="207994"/>
            </a:xfrm>
            <a:custGeom>
              <a:avLst/>
              <a:gdLst>
                <a:gd name="T0" fmla="*/ 6 w 26"/>
                <a:gd name="T1" fmla="*/ 41 h 42"/>
                <a:gd name="T2" fmla="*/ 16 w 26"/>
                <a:gd name="T3" fmla="*/ 36 h 42"/>
                <a:gd name="T4" fmla="*/ 25 w 26"/>
                <a:gd name="T5" fmla="*/ 11 h 42"/>
                <a:gd name="T6" fmla="*/ 20 w 26"/>
                <a:gd name="T7" fmla="*/ 2 h 42"/>
                <a:gd name="T8" fmla="*/ 10 w 26"/>
                <a:gd name="T9" fmla="*/ 6 h 42"/>
                <a:gd name="T10" fmla="*/ 1 w 26"/>
                <a:gd name="T11" fmla="*/ 31 h 42"/>
                <a:gd name="T12" fmla="*/ 6 w 26"/>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6" y="41"/>
                  </a:moveTo>
                  <a:cubicBezTo>
                    <a:pt x="10" y="42"/>
                    <a:pt x="15" y="40"/>
                    <a:pt x="16" y="36"/>
                  </a:cubicBezTo>
                  <a:cubicBezTo>
                    <a:pt x="25" y="11"/>
                    <a:pt x="25" y="11"/>
                    <a:pt x="25" y="11"/>
                  </a:cubicBezTo>
                  <a:cubicBezTo>
                    <a:pt x="26" y="7"/>
                    <a:pt x="24" y="3"/>
                    <a:pt x="20" y="2"/>
                  </a:cubicBezTo>
                  <a:cubicBezTo>
                    <a:pt x="16" y="0"/>
                    <a:pt x="11" y="2"/>
                    <a:pt x="10" y="6"/>
                  </a:cubicBezTo>
                  <a:cubicBezTo>
                    <a:pt x="1" y="31"/>
                    <a:pt x="1" y="31"/>
                    <a:pt x="1" y="31"/>
                  </a:cubicBezTo>
                  <a:cubicBezTo>
                    <a:pt x="0" y="35"/>
                    <a:pt x="2" y="40"/>
                    <a:pt x="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7" name="Freeform 50"/>
            <p:cNvSpPr/>
            <p:nvPr/>
          </p:nvSpPr>
          <p:spPr bwMode="auto">
            <a:xfrm>
              <a:off x="232081884" y="248186665"/>
              <a:ext cx="347275" cy="228423"/>
            </a:xfrm>
            <a:custGeom>
              <a:avLst/>
              <a:gdLst>
                <a:gd name="T0" fmla="*/ 60 w 70"/>
                <a:gd name="T1" fmla="*/ 19 h 46"/>
                <a:gd name="T2" fmla="*/ 20 w 70"/>
                <a:gd name="T3" fmla="*/ 3 h 46"/>
                <a:gd name="T4" fmla="*/ 3 w 70"/>
                <a:gd name="T5" fmla="*/ 10 h 46"/>
                <a:gd name="T6" fmla="*/ 10 w 70"/>
                <a:gd name="T7" fmla="*/ 27 h 46"/>
                <a:gd name="T8" fmla="*/ 51 w 70"/>
                <a:gd name="T9" fmla="*/ 43 h 46"/>
                <a:gd name="T10" fmla="*/ 68 w 70"/>
                <a:gd name="T11" fmla="*/ 36 h 46"/>
                <a:gd name="T12" fmla="*/ 60 w 70"/>
                <a:gd name="T13" fmla="*/ 19 h 46"/>
              </a:gdLst>
              <a:ahLst/>
              <a:cxnLst>
                <a:cxn ang="0">
                  <a:pos x="T0" y="T1"/>
                </a:cxn>
                <a:cxn ang="0">
                  <a:pos x="T2" y="T3"/>
                </a:cxn>
                <a:cxn ang="0">
                  <a:pos x="T4" y="T5"/>
                </a:cxn>
                <a:cxn ang="0">
                  <a:pos x="T6" y="T7"/>
                </a:cxn>
                <a:cxn ang="0">
                  <a:pos x="T8" y="T9"/>
                </a:cxn>
                <a:cxn ang="0">
                  <a:pos x="T10" y="T11"/>
                </a:cxn>
                <a:cxn ang="0">
                  <a:pos x="T12" y="T13"/>
                </a:cxn>
              </a:cxnLst>
              <a:rect l="0" t="0" r="r" b="b"/>
              <a:pathLst>
                <a:path w="70" h="46">
                  <a:moveTo>
                    <a:pt x="60" y="19"/>
                  </a:moveTo>
                  <a:cubicBezTo>
                    <a:pt x="20" y="3"/>
                    <a:pt x="20" y="3"/>
                    <a:pt x="20" y="3"/>
                  </a:cubicBezTo>
                  <a:cubicBezTo>
                    <a:pt x="13" y="0"/>
                    <a:pt x="6" y="4"/>
                    <a:pt x="3" y="10"/>
                  </a:cubicBezTo>
                  <a:cubicBezTo>
                    <a:pt x="0" y="17"/>
                    <a:pt x="4" y="25"/>
                    <a:pt x="10" y="27"/>
                  </a:cubicBezTo>
                  <a:cubicBezTo>
                    <a:pt x="51" y="43"/>
                    <a:pt x="51" y="43"/>
                    <a:pt x="51" y="43"/>
                  </a:cubicBezTo>
                  <a:cubicBezTo>
                    <a:pt x="57" y="46"/>
                    <a:pt x="65" y="43"/>
                    <a:pt x="68" y="36"/>
                  </a:cubicBezTo>
                  <a:cubicBezTo>
                    <a:pt x="70" y="29"/>
                    <a:pt x="67" y="22"/>
                    <a:pt x="6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8" name="Freeform 51"/>
            <p:cNvSpPr/>
            <p:nvPr/>
          </p:nvSpPr>
          <p:spPr bwMode="auto">
            <a:xfrm>
              <a:off x="232286165" y="247850527"/>
              <a:ext cx="232135" cy="341707"/>
            </a:xfrm>
            <a:custGeom>
              <a:avLst/>
              <a:gdLst>
                <a:gd name="T0" fmla="*/ 21 w 47"/>
                <a:gd name="T1" fmla="*/ 59 h 69"/>
                <a:gd name="T2" fmla="*/ 38 w 47"/>
                <a:gd name="T3" fmla="*/ 66 h 69"/>
                <a:gd name="T4" fmla="*/ 44 w 47"/>
                <a:gd name="T5" fmla="*/ 49 h 69"/>
                <a:gd name="T6" fmla="*/ 27 w 47"/>
                <a:gd name="T7" fmla="*/ 9 h 69"/>
                <a:gd name="T8" fmla="*/ 10 w 47"/>
                <a:gd name="T9" fmla="*/ 3 h 69"/>
                <a:gd name="T10" fmla="*/ 3 w 47"/>
                <a:gd name="T11" fmla="*/ 20 h 69"/>
                <a:gd name="T12" fmla="*/ 21 w 47"/>
                <a:gd name="T13" fmla="*/ 5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21" y="59"/>
                  </a:moveTo>
                  <a:cubicBezTo>
                    <a:pt x="23" y="66"/>
                    <a:pt x="31" y="69"/>
                    <a:pt x="38" y="66"/>
                  </a:cubicBezTo>
                  <a:cubicBezTo>
                    <a:pt x="44" y="63"/>
                    <a:pt x="47" y="56"/>
                    <a:pt x="44" y="49"/>
                  </a:cubicBezTo>
                  <a:cubicBezTo>
                    <a:pt x="27" y="9"/>
                    <a:pt x="27" y="9"/>
                    <a:pt x="27" y="9"/>
                  </a:cubicBezTo>
                  <a:cubicBezTo>
                    <a:pt x="24" y="3"/>
                    <a:pt x="16" y="0"/>
                    <a:pt x="10" y="3"/>
                  </a:cubicBezTo>
                  <a:cubicBezTo>
                    <a:pt x="3" y="5"/>
                    <a:pt x="0" y="13"/>
                    <a:pt x="3" y="20"/>
                  </a:cubicBezTo>
                  <a:lnTo>
                    <a:pt x="21"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19" name="Freeform 52"/>
            <p:cNvSpPr/>
            <p:nvPr/>
          </p:nvSpPr>
          <p:spPr bwMode="auto">
            <a:xfrm>
              <a:off x="231998310" y="248493081"/>
              <a:ext cx="347275" cy="228423"/>
            </a:xfrm>
            <a:custGeom>
              <a:avLst/>
              <a:gdLst>
                <a:gd name="T0" fmla="*/ 50 w 70"/>
                <a:gd name="T1" fmla="*/ 2 h 46"/>
                <a:gd name="T2" fmla="*/ 10 w 70"/>
                <a:gd name="T3" fmla="*/ 20 h 46"/>
                <a:gd name="T4" fmla="*/ 3 w 70"/>
                <a:gd name="T5" fmla="*/ 37 h 46"/>
                <a:gd name="T6" fmla="*/ 20 w 70"/>
                <a:gd name="T7" fmla="*/ 44 h 46"/>
                <a:gd name="T8" fmla="*/ 60 w 70"/>
                <a:gd name="T9" fmla="*/ 26 h 46"/>
                <a:gd name="T10" fmla="*/ 67 w 70"/>
                <a:gd name="T11" fmla="*/ 9 h 46"/>
                <a:gd name="T12" fmla="*/ 50 w 70"/>
                <a:gd name="T13" fmla="*/ 2 h 46"/>
              </a:gdLst>
              <a:ahLst/>
              <a:cxnLst>
                <a:cxn ang="0">
                  <a:pos x="T0" y="T1"/>
                </a:cxn>
                <a:cxn ang="0">
                  <a:pos x="T2" y="T3"/>
                </a:cxn>
                <a:cxn ang="0">
                  <a:pos x="T4" y="T5"/>
                </a:cxn>
                <a:cxn ang="0">
                  <a:pos x="T6" y="T7"/>
                </a:cxn>
                <a:cxn ang="0">
                  <a:pos x="T8" y="T9"/>
                </a:cxn>
                <a:cxn ang="0">
                  <a:pos x="T10" y="T11"/>
                </a:cxn>
                <a:cxn ang="0">
                  <a:pos x="T12" y="T13"/>
                </a:cxn>
              </a:cxnLst>
              <a:rect l="0" t="0" r="r" b="b"/>
              <a:pathLst>
                <a:path w="70" h="46">
                  <a:moveTo>
                    <a:pt x="50" y="2"/>
                  </a:moveTo>
                  <a:cubicBezTo>
                    <a:pt x="10" y="20"/>
                    <a:pt x="10" y="20"/>
                    <a:pt x="10" y="20"/>
                  </a:cubicBezTo>
                  <a:cubicBezTo>
                    <a:pt x="3" y="23"/>
                    <a:pt x="0" y="30"/>
                    <a:pt x="3" y="37"/>
                  </a:cubicBezTo>
                  <a:cubicBezTo>
                    <a:pt x="6" y="43"/>
                    <a:pt x="14" y="46"/>
                    <a:pt x="20" y="44"/>
                  </a:cubicBezTo>
                  <a:cubicBezTo>
                    <a:pt x="60" y="26"/>
                    <a:pt x="60" y="26"/>
                    <a:pt x="60" y="26"/>
                  </a:cubicBezTo>
                  <a:cubicBezTo>
                    <a:pt x="67" y="23"/>
                    <a:pt x="70" y="16"/>
                    <a:pt x="67" y="9"/>
                  </a:cubicBezTo>
                  <a:cubicBezTo>
                    <a:pt x="64" y="3"/>
                    <a:pt x="56" y="0"/>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20" name="Oval 53"/>
            <p:cNvSpPr>
              <a:spLocks noChangeArrowheads="true"/>
            </p:cNvSpPr>
            <p:nvPr/>
          </p:nvSpPr>
          <p:spPr bwMode="auto">
            <a:xfrm>
              <a:off x="233983526" y="248448510"/>
              <a:ext cx="713111" cy="71869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21" name="Freeform 54"/>
            <p:cNvSpPr>
              <a:spLocks noEditPoints="true"/>
            </p:cNvSpPr>
            <p:nvPr/>
          </p:nvSpPr>
          <p:spPr bwMode="auto">
            <a:xfrm>
              <a:off x="232542442" y="248043672"/>
              <a:ext cx="3430011" cy="4124549"/>
            </a:xfrm>
            <a:custGeom>
              <a:avLst/>
              <a:gdLst>
                <a:gd name="T0" fmla="*/ 660 w 693"/>
                <a:gd name="T1" fmla="*/ 121 h 833"/>
                <a:gd name="T2" fmla="*/ 620 w 693"/>
                <a:gd name="T3" fmla="*/ 148 h 833"/>
                <a:gd name="T4" fmla="*/ 517 w 693"/>
                <a:gd name="T5" fmla="*/ 226 h 833"/>
                <a:gd name="T6" fmla="*/ 430 w 693"/>
                <a:gd name="T7" fmla="*/ 240 h 833"/>
                <a:gd name="T8" fmla="*/ 295 w 693"/>
                <a:gd name="T9" fmla="*/ 241 h 833"/>
                <a:gd name="T10" fmla="*/ 281 w 693"/>
                <a:gd name="T11" fmla="*/ 245 h 833"/>
                <a:gd name="T12" fmla="*/ 219 w 693"/>
                <a:gd name="T13" fmla="*/ 274 h 833"/>
                <a:gd name="T14" fmla="*/ 150 w 693"/>
                <a:gd name="T15" fmla="*/ 284 h 833"/>
                <a:gd name="T16" fmla="*/ 150 w 693"/>
                <a:gd name="T17" fmla="*/ 236 h 833"/>
                <a:gd name="T18" fmla="*/ 148 w 693"/>
                <a:gd name="T19" fmla="*/ 214 h 833"/>
                <a:gd name="T20" fmla="*/ 154 w 693"/>
                <a:gd name="T21" fmla="*/ 204 h 833"/>
                <a:gd name="T22" fmla="*/ 154 w 693"/>
                <a:gd name="T23" fmla="*/ 181 h 833"/>
                <a:gd name="T24" fmla="*/ 244 w 693"/>
                <a:gd name="T25" fmla="*/ 181 h 833"/>
                <a:gd name="T26" fmla="*/ 254 w 693"/>
                <a:gd name="T27" fmla="*/ 151 h 833"/>
                <a:gd name="T28" fmla="*/ 64 w 693"/>
                <a:gd name="T29" fmla="*/ 0 h 833"/>
                <a:gd name="T30" fmla="*/ 0 w 693"/>
                <a:gd name="T31" fmla="*/ 181 h 833"/>
                <a:gd name="T32" fmla="*/ 85 w 693"/>
                <a:gd name="T33" fmla="*/ 181 h 833"/>
                <a:gd name="T34" fmla="*/ 85 w 693"/>
                <a:gd name="T35" fmla="*/ 204 h 833"/>
                <a:gd name="T36" fmla="*/ 87 w 693"/>
                <a:gd name="T37" fmla="*/ 211 h 833"/>
                <a:gd name="T38" fmla="*/ 84 w 693"/>
                <a:gd name="T39" fmla="*/ 220 h 833"/>
                <a:gd name="T40" fmla="*/ 109 w 693"/>
                <a:gd name="T41" fmla="*/ 339 h 833"/>
                <a:gd name="T42" fmla="*/ 164 w 693"/>
                <a:gd name="T43" fmla="*/ 355 h 833"/>
                <a:gd name="T44" fmla="*/ 239 w 693"/>
                <a:gd name="T45" fmla="*/ 338 h 833"/>
                <a:gd name="T46" fmla="*/ 281 w 693"/>
                <a:gd name="T47" fmla="*/ 317 h 833"/>
                <a:gd name="T48" fmla="*/ 281 w 693"/>
                <a:gd name="T49" fmla="*/ 459 h 833"/>
                <a:gd name="T50" fmla="*/ 227 w 693"/>
                <a:gd name="T51" fmla="*/ 786 h 833"/>
                <a:gd name="T52" fmla="*/ 259 w 693"/>
                <a:gd name="T53" fmla="*/ 830 h 833"/>
                <a:gd name="T54" fmla="*/ 267 w 693"/>
                <a:gd name="T55" fmla="*/ 830 h 833"/>
                <a:gd name="T56" fmla="*/ 305 w 693"/>
                <a:gd name="T57" fmla="*/ 804 h 833"/>
                <a:gd name="T58" fmla="*/ 361 w 693"/>
                <a:gd name="T59" fmla="*/ 508 h 833"/>
                <a:gd name="T60" fmla="*/ 365 w 693"/>
                <a:gd name="T61" fmla="*/ 508 h 833"/>
                <a:gd name="T62" fmla="*/ 420 w 693"/>
                <a:gd name="T63" fmla="*/ 804 h 833"/>
                <a:gd name="T64" fmla="*/ 457 w 693"/>
                <a:gd name="T65" fmla="*/ 833 h 833"/>
                <a:gd name="T66" fmla="*/ 464 w 693"/>
                <a:gd name="T67" fmla="*/ 831 h 833"/>
                <a:gd name="T68" fmla="*/ 500 w 693"/>
                <a:gd name="T69" fmla="*/ 786 h 833"/>
                <a:gd name="T70" fmla="*/ 448 w 693"/>
                <a:gd name="T71" fmla="*/ 468 h 833"/>
                <a:gd name="T72" fmla="*/ 448 w 693"/>
                <a:gd name="T73" fmla="*/ 308 h 833"/>
                <a:gd name="T74" fmla="*/ 539 w 693"/>
                <a:gd name="T75" fmla="*/ 292 h 833"/>
                <a:gd name="T76" fmla="*/ 690 w 693"/>
                <a:gd name="T77" fmla="*/ 161 h 833"/>
                <a:gd name="T78" fmla="*/ 660 w 693"/>
                <a:gd name="T79" fmla="*/ 121 h 833"/>
                <a:gd name="T80" fmla="*/ 143 w 693"/>
                <a:gd name="T81" fmla="*/ 181 h 833"/>
                <a:gd name="T82" fmla="*/ 143 w 693"/>
                <a:gd name="T83" fmla="*/ 204 h 833"/>
                <a:gd name="T84" fmla="*/ 142 w 693"/>
                <a:gd name="T85" fmla="*/ 205 h 833"/>
                <a:gd name="T86" fmla="*/ 125 w 693"/>
                <a:gd name="T87" fmla="*/ 195 h 833"/>
                <a:gd name="T88" fmla="*/ 96 w 693"/>
                <a:gd name="T89" fmla="*/ 201 h 833"/>
                <a:gd name="T90" fmla="*/ 96 w 693"/>
                <a:gd name="T91" fmla="*/ 181 h 833"/>
                <a:gd name="T92" fmla="*/ 143 w 693"/>
                <a:gd name="T93" fmla="*/ 181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3" h="833">
                  <a:moveTo>
                    <a:pt x="660" y="121"/>
                  </a:moveTo>
                  <a:cubicBezTo>
                    <a:pt x="641" y="118"/>
                    <a:pt x="623" y="130"/>
                    <a:pt x="620" y="148"/>
                  </a:cubicBezTo>
                  <a:cubicBezTo>
                    <a:pt x="612" y="192"/>
                    <a:pt x="559" y="214"/>
                    <a:pt x="517" y="226"/>
                  </a:cubicBezTo>
                  <a:cubicBezTo>
                    <a:pt x="483" y="235"/>
                    <a:pt x="450" y="238"/>
                    <a:pt x="430" y="240"/>
                  </a:cubicBezTo>
                  <a:cubicBezTo>
                    <a:pt x="429" y="239"/>
                    <a:pt x="296" y="240"/>
                    <a:pt x="295" y="241"/>
                  </a:cubicBezTo>
                  <a:cubicBezTo>
                    <a:pt x="290" y="241"/>
                    <a:pt x="286" y="243"/>
                    <a:pt x="281" y="245"/>
                  </a:cubicBezTo>
                  <a:cubicBezTo>
                    <a:pt x="281" y="245"/>
                    <a:pt x="252" y="262"/>
                    <a:pt x="219" y="274"/>
                  </a:cubicBezTo>
                  <a:cubicBezTo>
                    <a:pt x="175" y="291"/>
                    <a:pt x="155" y="288"/>
                    <a:pt x="150" y="284"/>
                  </a:cubicBezTo>
                  <a:cubicBezTo>
                    <a:pt x="147" y="282"/>
                    <a:pt x="142" y="270"/>
                    <a:pt x="150" y="236"/>
                  </a:cubicBezTo>
                  <a:cubicBezTo>
                    <a:pt x="152" y="228"/>
                    <a:pt x="151" y="221"/>
                    <a:pt x="148" y="214"/>
                  </a:cubicBezTo>
                  <a:cubicBezTo>
                    <a:pt x="152" y="212"/>
                    <a:pt x="154" y="208"/>
                    <a:pt x="154" y="204"/>
                  </a:cubicBezTo>
                  <a:cubicBezTo>
                    <a:pt x="154" y="181"/>
                    <a:pt x="154" y="181"/>
                    <a:pt x="154" y="181"/>
                  </a:cubicBezTo>
                  <a:cubicBezTo>
                    <a:pt x="244" y="181"/>
                    <a:pt x="244" y="181"/>
                    <a:pt x="244" y="181"/>
                  </a:cubicBezTo>
                  <a:cubicBezTo>
                    <a:pt x="254" y="151"/>
                    <a:pt x="254" y="151"/>
                    <a:pt x="254" y="151"/>
                  </a:cubicBezTo>
                  <a:cubicBezTo>
                    <a:pt x="64" y="0"/>
                    <a:pt x="64" y="0"/>
                    <a:pt x="64" y="0"/>
                  </a:cubicBezTo>
                  <a:cubicBezTo>
                    <a:pt x="0" y="181"/>
                    <a:pt x="0" y="181"/>
                    <a:pt x="0" y="181"/>
                  </a:cubicBezTo>
                  <a:cubicBezTo>
                    <a:pt x="85" y="181"/>
                    <a:pt x="85" y="181"/>
                    <a:pt x="85" y="181"/>
                  </a:cubicBezTo>
                  <a:cubicBezTo>
                    <a:pt x="85" y="204"/>
                    <a:pt x="85" y="204"/>
                    <a:pt x="85" y="204"/>
                  </a:cubicBezTo>
                  <a:cubicBezTo>
                    <a:pt x="85" y="207"/>
                    <a:pt x="86" y="209"/>
                    <a:pt x="87" y="211"/>
                  </a:cubicBezTo>
                  <a:cubicBezTo>
                    <a:pt x="86" y="214"/>
                    <a:pt x="85" y="217"/>
                    <a:pt x="84" y="220"/>
                  </a:cubicBezTo>
                  <a:cubicBezTo>
                    <a:pt x="71" y="277"/>
                    <a:pt x="79" y="317"/>
                    <a:pt x="109" y="339"/>
                  </a:cubicBezTo>
                  <a:cubicBezTo>
                    <a:pt x="124" y="350"/>
                    <a:pt x="142" y="355"/>
                    <a:pt x="164" y="355"/>
                  </a:cubicBezTo>
                  <a:cubicBezTo>
                    <a:pt x="186" y="355"/>
                    <a:pt x="208" y="349"/>
                    <a:pt x="239" y="338"/>
                  </a:cubicBezTo>
                  <a:cubicBezTo>
                    <a:pt x="257" y="331"/>
                    <a:pt x="281" y="324"/>
                    <a:pt x="281" y="317"/>
                  </a:cubicBezTo>
                  <a:cubicBezTo>
                    <a:pt x="281" y="459"/>
                    <a:pt x="281" y="459"/>
                    <a:pt x="281" y="459"/>
                  </a:cubicBezTo>
                  <a:cubicBezTo>
                    <a:pt x="227" y="786"/>
                    <a:pt x="227" y="786"/>
                    <a:pt x="227" y="786"/>
                  </a:cubicBezTo>
                  <a:cubicBezTo>
                    <a:pt x="223" y="806"/>
                    <a:pt x="239" y="826"/>
                    <a:pt x="259" y="830"/>
                  </a:cubicBezTo>
                  <a:cubicBezTo>
                    <a:pt x="262" y="830"/>
                    <a:pt x="265" y="830"/>
                    <a:pt x="267" y="830"/>
                  </a:cubicBezTo>
                  <a:cubicBezTo>
                    <a:pt x="285" y="830"/>
                    <a:pt x="302" y="823"/>
                    <a:pt x="305" y="804"/>
                  </a:cubicBezTo>
                  <a:cubicBezTo>
                    <a:pt x="361" y="508"/>
                    <a:pt x="361" y="508"/>
                    <a:pt x="361" y="508"/>
                  </a:cubicBezTo>
                  <a:cubicBezTo>
                    <a:pt x="365" y="508"/>
                    <a:pt x="365" y="508"/>
                    <a:pt x="365" y="508"/>
                  </a:cubicBezTo>
                  <a:cubicBezTo>
                    <a:pt x="420" y="804"/>
                    <a:pt x="420" y="804"/>
                    <a:pt x="420" y="804"/>
                  </a:cubicBezTo>
                  <a:cubicBezTo>
                    <a:pt x="423" y="823"/>
                    <a:pt x="439" y="833"/>
                    <a:pt x="457" y="833"/>
                  </a:cubicBezTo>
                  <a:cubicBezTo>
                    <a:pt x="459" y="833"/>
                    <a:pt x="461" y="831"/>
                    <a:pt x="464" y="831"/>
                  </a:cubicBezTo>
                  <a:cubicBezTo>
                    <a:pt x="484" y="827"/>
                    <a:pt x="504" y="807"/>
                    <a:pt x="500" y="786"/>
                  </a:cubicBezTo>
                  <a:cubicBezTo>
                    <a:pt x="448" y="468"/>
                    <a:pt x="448" y="468"/>
                    <a:pt x="448" y="468"/>
                  </a:cubicBezTo>
                  <a:cubicBezTo>
                    <a:pt x="448" y="308"/>
                    <a:pt x="448" y="308"/>
                    <a:pt x="448" y="308"/>
                  </a:cubicBezTo>
                  <a:cubicBezTo>
                    <a:pt x="448" y="306"/>
                    <a:pt x="501" y="302"/>
                    <a:pt x="539" y="292"/>
                  </a:cubicBezTo>
                  <a:cubicBezTo>
                    <a:pt x="601" y="275"/>
                    <a:pt x="674" y="239"/>
                    <a:pt x="690" y="161"/>
                  </a:cubicBezTo>
                  <a:cubicBezTo>
                    <a:pt x="693" y="142"/>
                    <a:pt x="678" y="125"/>
                    <a:pt x="660" y="121"/>
                  </a:cubicBezTo>
                  <a:close/>
                  <a:moveTo>
                    <a:pt x="143" y="181"/>
                  </a:moveTo>
                  <a:cubicBezTo>
                    <a:pt x="143" y="204"/>
                    <a:pt x="143" y="204"/>
                    <a:pt x="143" y="204"/>
                  </a:cubicBezTo>
                  <a:cubicBezTo>
                    <a:pt x="143" y="204"/>
                    <a:pt x="143" y="205"/>
                    <a:pt x="142" y="205"/>
                  </a:cubicBezTo>
                  <a:cubicBezTo>
                    <a:pt x="138" y="200"/>
                    <a:pt x="132" y="196"/>
                    <a:pt x="125" y="195"/>
                  </a:cubicBezTo>
                  <a:cubicBezTo>
                    <a:pt x="114" y="192"/>
                    <a:pt x="104" y="195"/>
                    <a:pt x="96" y="201"/>
                  </a:cubicBezTo>
                  <a:cubicBezTo>
                    <a:pt x="96" y="181"/>
                    <a:pt x="96" y="181"/>
                    <a:pt x="96" y="181"/>
                  </a:cubicBezTo>
                  <a:lnTo>
                    <a:pt x="143"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grpSp>
      <p:sp>
        <p:nvSpPr>
          <p:cNvPr id="22" name="文本框 21"/>
          <p:cNvSpPr txBox="true"/>
          <p:nvPr/>
        </p:nvSpPr>
        <p:spPr>
          <a:xfrm>
            <a:off x="1282065" y="3981450"/>
            <a:ext cx="1084580" cy="368300"/>
          </a:xfrm>
          <a:prstGeom prst="rect">
            <a:avLst/>
          </a:prstGeom>
          <a:noFill/>
        </p:spPr>
        <p:txBody>
          <a:bodyPr wrap="none" rtlCol="0">
            <a:spAutoFit/>
          </a:bodyPr>
          <a:p>
            <a:r>
              <a:rPr lang="en-US" altLang="zh-CN">
                <a:solidFill>
                  <a:schemeClr val="tx1"/>
                </a:solidFill>
                <a:latin typeface="Arial" panose="02080604020202020204" pitchFamily="34" charset="0"/>
                <a:cs typeface="Arial" panose="02080604020202020204" pitchFamily="34" charset="0"/>
              </a:rPr>
              <a:t>NLP</a:t>
            </a:r>
            <a:r>
              <a:rPr lang="zh-CN" altLang="en-US">
                <a:solidFill>
                  <a:schemeClr val="tx1"/>
                </a:solidFill>
                <a:uFillTx/>
                <a:latin typeface="Arial" panose="02080604020202020204" pitchFamily="34" charset="0"/>
                <a:ea typeface="微软雅黑" charset="-122"/>
                <a:cs typeface="Arial" panose="02080604020202020204" pitchFamily="34" charset="0"/>
              </a:rPr>
              <a:t>模型</a:t>
            </a:r>
            <a:endParaRPr lang="zh-CN" alt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23" name="Freeform 442"/>
          <p:cNvSpPr>
            <a:spLocks noChangeAspect="true"/>
          </p:cNvSpPr>
          <p:nvPr/>
        </p:nvSpPr>
        <p:spPr bwMode="auto">
          <a:xfrm>
            <a:off x="672465" y="4984115"/>
            <a:ext cx="457200" cy="458470"/>
          </a:xfrm>
          <a:custGeom>
            <a:avLst/>
            <a:gdLst>
              <a:gd name="T0" fmla="*/ 815 w 895"/>
              <a:gd name="T1" fmla="*/ 483 h 896"/>
              <a:gd name="T2" fmla="*/ 855 w 895"/>
              <a:gd name="T3" fmla="*/ 402 h 896"/>
              <a:gd name="T4" fmla="*/ 740 w 895"/>
              <a:gd name="T5" fmla="*/ 323 h 896"/>
              <a:gd name="T6" fmla="*/ 589 w 895"/>
              <a:gd name="T7" fmla="*/ 320 h 896"/>
              <a:gd name="T8" fmla="*/ 536 w 895"/>
              <a:gd name="T9" fmla="*/ 288 h 896"/>
              <a:gd name="T10" fmla="*/ 561 w 895"/>
              <a:gd name="T11" fmla="*/ 246 h 896"/>
              <a:gd name="T12" fmla="*/ 628 w 895"/>
              <a:gd name="T13" fmla="*/ 94 h 896"/>
              <a:gd name="T14" fmla="*/ 518 w 895"/>
              <a:gd name="T15" fmla="*/ 11 h 896"/>
              <a:gd name="T16" fmla="*/ 485 w 895"/>
              <a:gd name="T17" fmla="*/ 120 h 896"/>
              <a:gd name="T18" fmla="*/ 380 w 895"/>
              <a:gd name="T19" fmla="*/ 226 h 896"/>
              <a:gd name="T20" fmla="*/ 244 w 895"/>
              <a:gd name="T21" fmla="*/ 353 h 896"/>
              <a:gd name="T22" fmla="*/ 191 w 895"/>
              <a:gd name="T23" fmla="*/ 336 h 896"/>
              <a:gd name="T24" fmla="*/ 132 w 895"/>
              <a:gd name="T25" fmla="*/ 336 h 896"/>
              <a:gd name="T26" fmla="*/ 0 w 895"/>
              <a:gd name="T27" fmla="*/ 444 h 896"/>
              <a:gd name="T28" fmla="*/ 0 w 895"/>
              <a:gd name="T29" fmla="*/ 738 h 896"/>
              <a:gd name="T30" fmla="*/ 132 w 895"/>
              <a:gd name="T31" fmla="*/ 808 h 896"/>
              <a:gd name="T32" fmla="*/ 191 w 895"/>
              <a:gd name="T33" fmla="*/ 808 h 896"/>
              <a:gd name="T34" fmla="*/ 218 w 895"/>
              <a:gd name="T35" fmla="*/ 814 h 896"/>
              <a:gd name="T36" fmla="*/ 267 w 895"/>
              <a:gd name="T37" fmla="*/ 835 h 896"/>
              <a:gd name="T38" fmla="*/ 662 w 895"/>
              <a:gd name="T39" fmla="*/ 870 h 896"/>
              <a:gd name="T40" fmla="*/ 784 w 895"/>
              <a:gd name="T41" fmla="*/ 744 h 896"/>
              <a:gd name="T42" fmla="*/ 817 w 895"/>
              <a:gd name="T43" fmla="*/ 616 h 896"/>
              <a:gd name="T44" fmla="*/ 815 w 895"/>
              <a:gd name="T45" fmla="*/ 483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5" h="896">
                <a:moveTo>
                  <a:pt x="815" y="483"/>
                </a:moveTo>
                <a:cubicBezTo>
                  <a:pt x="858" y="467"/>
                  <a:pt x="855" y="402"/>
                  <a:pt x="855" y="402"/>
                </a:cubicBezTo>
                <a:cubicBezTo>
                  <a:pt x="852" y="323"/>
                  <a:pt x="740" y="323"/>
                  <a:pt x="740" y="323"/>
                </a:cubicBezTo>
                <a:cubicBezTo>
                  <a:pt x="589" y="320"/>
                  <a:pt x="589" y="320"/>
                  <a:pt x="589" y="320"/>
                </a:cubicBezTo>
                <a:cubicBezTo>
                  <a:pt x="524" y="325"/>
                  <a:pt x="536" y="288"/>
                  <a:pt x="536" y="288"/>
                </a:cubicBezTo>
                <a:cubicBezTo>
                  <a:pt x="531" y="276"/>
                  <a:pt x="561" y="246"/>
                  <a:pt x="561" y="246"/>
                </a:cubicBezTo>
                <a:cubicBezTo>
                  <a:pt x="642" y="185"/>
                  <a:pt x="628" y="94"/>
                  <a:pt x="628" y="94"/>
                </a:cubicBezTo>
                <a:cubicBezTo>
                  <a:pt x="606" y="0"/>
                  <a:pt x="561" y="4"/>
                  <a:pt x="518" y="11"/>
                </a:cubicBezTo>
                <a:cubicBezTo>
                  <a:pt x="476" y="17"/>
                  <a:pt x="490" y="109"/>
                  <a:pt x="485" y="120"/>
                </a:cubicBezTo>
                <a:cubicBezTo>
                  <a:pt x="479" y="130"/>
                  <a:pt x="443" y="201"/>
                  <a:pt x="380" y="226"/>
                </a:cubicBezTo>
                <a:cubicBezTo>
                  <a:pt x="340" y="242"/>
                  <a:pt x="282" y="303"/>
                  <a:pt x="244" y="353"/>
                </a:cubicBezTo>
                <a:cubicBezTo>
                  <a:pt x="228" y="349"/>
                  <a:pt x="210" y="336"/>
                  <a:pt x="191" y="336"/>
                </a:cubicBezTo>
                <a:cubicBezTo>
                  <a:pt x="132" y="336"/>
                  <a:pt x="132" y="336"/>
                  <a:pt x="132" y="336"/>
                </a:cubicBezTo>
                <a:cubicBezTo>
                  <a:pt x="54" y="336"/>
                  <a:pt x="0" y="396"/>
                  <a:pt x="0" y="444"/>
                </a:cubicBezTo>
                <a:cubicBezTo>
                  <a:pt x="0" y="738"/>
                  <a:pt x="0" y="738"/>
                  <a:pt x="0" y="738"/>
                </a:cubicBezTo>
                <a:cubicBezTo>
                  <a:pt x="0" y="785"/>
                  <a:pt x="54" y="808"/>
                  <a:pt x="132" y="808"/>
                </a:cubicBezTo>
                <a:cubicBezTo>
                  <a:pt x="191" y="808"/>
                  <a:pt x="191" y="808"/>
                  <a:pt x="191" y="808"/>
                </a:cubicBezTo>
                <a:cubicBezTo>
                  <a:pt x="201" y="808"/>
                  <a:pt x="209" y="815"/>
                  <a:pt x="218" y="814"/>
                </a:cubicBezTo>
                <a:cubicBezTo>
                  <a:pt x="251" y="817"/>
                  <a:pt x="267" y="835"/>
                  <a:pt x="267" y="835"/>
                </a:cubicBezTo>
                <a:cubicBezTo>
                  <a:pt x="285" y="896"/>
                  <a:pt x="662" y="870"/>
                  <a:pt x="662" y="870"/>
                </a:cubicBezTo>
                <a:cubicBezTo>
                  <a:pt x="840" y="828"/>
                  <a:pt x="784" y="744"/>
                  <a:pt x="784" y="744"/>
                </a:cubicBezTo>
                <a:cubicBezTo>
                  <a:pt x="877" y="714"/>
                  <a:pt x="817" y="616"/>
                  <a:pt x="817" y="616"/>
                </a:cubicBezTo>
                <a:cubicBezTo>
                  <a:pt x="895" y="559"/>
                  <a:pt x="815" y="483"/>
                  <a:pt x="815" y="483"/>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false" compatLnSpc="true"/>
          <a:p>
            <a:endParaRPr lang="zh-CN" altLang="en-US">
              <a:solidFill>
                <a:schemeClr val="tx1"/>
              </a:solidFill>
            </a:endParaRPr>
          </a:p>
        </p:txBody>
      </p:sp>
      <p:sp>
        <p:nvSpPr>
          <p:cNvPr id="24" name="文本框 23"/>
          <p:cNvSpPr txBox="true"/>
          <p:nvPr/>
        </p:nvSpPr>
        <p:spPr>
          <a:xfrm>
            <a:off x="1367155" y="4984115"/>
            <a:ext cx="1981200" cy="368300"/>
          </a:xfrm>
          <a:prstGeom prst="rect">
            <a:avLst/>
          </a:prstGeom>
          <a:noFill/>
        </p:spPr>
        <p:txBody>
          <a:bodyPr wrap="squar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深度推荐模型</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sp>
        <p:nvSpPr>
          <p:cNvPr id="25" name="Freeform 20"/>
          <p:cNvSpPr>
            <a:spLocks noChangeAspect="true" noEditPoints="true"/>
          </p:cNvSpPr>
          <p:nvPr/>
        </p:nvSpPr>
        <p:spPr bwMode="auto">
          <a:xfrm>
            <a:off x="2919571" y="3092608"/>
            <a:ext cx="1189038" cy="1198563"/>
          </a:xfrm>
          <a:custGeom>
            <a:avLst/>
            <a:gdLst>
              <a:gd name="T0" fmla="*/ 749 w 749"/>
              <a:gd name="T1" fmla="*/ 376 h 755"/>
              <a:gd name="T2" fmla="*/ 336 w 749"/>
              <a:gd name="T3" fmla="*/ 0 h 755"/>
              <a:gd name="T4" fmla="*/ 336 w 749"/>
              <a:gd name="T5" fmla="*/ 210 h 755"/>
              <a:gd name="T6" fmla="*/ 0 w 749"/>
              <a:gd name="T7" fmla="*/ 210 h 755"/>
              <a:gd name="T8" fmla="*/ 0 w 749"/>
              <a:gd name="T9" fmla="*/ 545 h 755"/>
              <a:gd name="T10" fmla="*/ 336 w 749"/>
              <a:gd name="T11" fmla="*/ 545 h 755"/>
              <a:gd name="T12" fmla="*/ 336 w 749"/>
              <a:gd name="T13" fmla="*/ 755 h 755"/>
              <a:gd name="T14" fmla="*/ 749 w 749"/>
              <a:gd name="T15" fmla="*/ 376 h 755"/>
              <a:gd name="T16" fmla="*/ 67 w 749"/>
              <a:gd name="T17" fmla="*/ 478 h 755"/>
              <a:gd name="T18" fmla="*/ 67 w 749"/>
              <a:gd name="T19" fmla="*/ 277 h 755"/>
              <a:gd name="T20" fmla="*/ 403 w 749"/>
              <a:gd name="T21" fmla="*/ 277 h 755"/>
              <a:gd name="T22" fmla="*/ 403 w 749"/>
              <a:gd name="T23" fmla="*/ 150 h 755"/>
              <a:gd name="T24" fmla="*/ 651 w 749"/>
              <a:gd name="T25" fmla="*/ 376 h 755"/>
              <a:gd name="T26" fmla="*/ 403 w 749"/>
              <a:gd name="T27" fmla="*/ 605 h 755"/>
              <a:gd name="T28" fmla="*/ 403 w 749"/>
              <a:gd name="T29" fmla="*/ 478 h 755"/>
              <a:gd name="T30" fmla="*/ 67 w 749"/>
              <a:gd name="T31" fmla="*/ 478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9" h="755">
                <a:moveTo>
                  <a:pt x="749" y="376"/>
                </a:moveTo>
                <a:lnTo>
                  <a:pt x="336" y="0"/>
                </a:lnTo>
                <a:lnTo>
                  <a:pt x="336" y="210"/>
                </a:lnTo>
                <a:lnTo>
                  <a:pt x="0" y="210"/>
                </a:lnTo>
                <a:lnTo>
                  <a:pt x="0" y="545"/>
                </a:lnTo>
                <a:lnTo>
                  <a:pt x="336" y="545"/>
                </a:lnTo>
                <a:lnTo>
                  <a:pt x="336" y="755"/>
                </a:lnTo>
                <a:lnTo>
                  <a:pt x="749" y="376"/>
                </a:lnTo>
                <a:close/>
                <a:moveTo>
                  <a:pt x="67" y="478"/>
                </a:moveTo>
                <a:lnTo>
                  <a:pt x="67" y="277"/>
                </a:lnTo>
                <a:lnTo>
                  <a:pt x="403" y="277"/>
                </a:lnTo>
                <a:lnTo>
                  <a:pt x="403" y="150"/>
                </a:lnTo>
                <a:lnTo>
                  <a:pt x="651" y="376"/>
                </a:lnTo>
                <a:lnTo>
                  <a:pt x="403" y="605"/>
                </a:lnTo>
                <a:lnTo>
                  <a:pt x="403" y="478"/>
                </a:lnTo>
                <a:lnTo>
                  <a:pt x="67" y="478"/>
                </a:lnTo>
                <a:close/>
              </a:path>
            </a:pathLst>
          </a:custGeom>
          <a:solidFill>
            <a:srgbClr val="008DD3"/>
          </a:solidFill>
          <a:ln>
            <a:noFill/>
          </a:ln>
        </p:spPr>
        <p:txBody>
          <a:bodyPr vert="horz" wrap="square" lIns="91440" tIns="45720" rIns="91440" bIns="45720" numCol="1" anchor="t" anchorCtr="false" compatLnSpc="true"/>
          <a:p>
            <a:endParaRPr lang="zh-CN" altLang="en-US">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 Demo</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5" name="文本框 4"/>
          <p:cNvSpPr txBox="true"/>
          <p:nvPr/>
        </p:nvSpPr>
        <p:spPr>
          <a:xfrm>
            <a:off x="661670" y="1325880"/>
            <a:ext cx="2760980" cy="368300"/>
          </a:xfrm>
          <a:prstGeom prst="rect">
            <a:avLst/>
          </a:prstGeom>
          <a:noFill/>
        </p:spPr>
        <p:txBody>
          <a:bodyPr wrap="none" rtlCol="0">
            <a:spAutoFit/>
          </a:bodyPr>
          <a:p>
            <a:r>
              <a:rPr lang="en-US" altLang="zh-CN">
                <a:solidFill>
                  <a:schemeClr val="tx1"/>
                </a:solidFill>
                <a:uFillTx/>
                <a:latin typeface="Arial" panose="02080604020202020204" pitchFamily="34" charset="0"/>
                <a:ea typeface="微软雅黑" charset="-122"/>
                <a:cs typeface="Arial" panose="02080604020202020204" pitchFamily="34" charset="0"/>
              </a:rPr>
              <a:t>1. </a:t>
            </a:r>
            <a:r>
              <a:rPr lang="zh-CN" altLang="en-US">
                <a:solidFill>
                  <a:schemeClr val="tx1"/>
                </a:solidFill>
                <a:uFillTx/>
                <a:latin typeface="Arial" panose="02080604020202020204" pitchFamily="34" charset="0"/>
                <a:ea typeface="微软雅黑" charset="-122"/>
                <a:cs typeface="Arial" panose="02080604020202020204" pitchFamily="34" charset="0"/>
              </a:rPr>
              <a:t>从阿里云获取</a:t>
            </a:r>
            <a:r>
              <a:rPr lang="en-US" altLang="zh-CN">
                <a:solidFill>
                  <a:schemeClr val="tx1"/>
                </a:solidFill>
                <a:uFillTx/>
                <a:latin typeface="Arial" panose="02080604020202020204" pitchFamily="34" charset="0"/>
                <a:ea typeface="微软雅黑" charset="-122"/>
                <a:cs typeface="Arial" panose="02080604020202020204" pitchFamily="34" charset="0"/>
              </a:rPr>
              <a:t>Adlik</a:t>
            </a:r>
            <a:r>
              <a:rPr lang="zh-CN" altLang="en-US">
                <a:solidFill>
                  <a:schemeClr val="tx1"/>
                </a:solidFill>
                <a:uFillTx/>
                <a:latin typeface="Arial" panose="02080604020202020204" pitchFamily="34" charset="0"/>
                <a:ea typeface="微软雅黑" charset="-122"/>
                <a:cs typeface="Arial" panose="02080604020202020204" pitchFamily="34" charset="0"/>
              </a:rPr>
              <a:t>镜像</a:t>
            </a:r>
            <a:endParaRPr lang="zh-CN" altLang="en-US">
              <a:solidFill>
                <a:schemeClr val="tx1"/>
              </a:solidFill>
              <a:uFillTx/>
              <a:latin typeface="Arial" panose="02080604020202020204" pitchFamily="34" charset="0"/>
              <a:ea typeface="微软雅黑" charset="-122"/>
              <a:cs typeface="Arial" panose="02080604020202020204" pitchFamily="34" charset="0"/>
            </a:endParaRPr>
          </a:p>
        </p:txBody>
      </p:sp>
      <p:sp>
        <p:nvSpPr>
          <p:cNvPr id="9" name="文本框 8"/>
          <p:cNvSpPr txBox="true"/>
          <p:nvPr/>
        </p:nvSpPr>
        <p:spPr>
          <a:xfrm>
            <a:off x="661670" y="2228215"/>
            <a:ext cx="6609080" cy="368300"/>
          </a:xfrm>
          <a:prstGeom prst="rect">
            <a:avLst/>
          </a:prstGeom>
          <a:noFill/>
        </p:spPr>
        <p:txBody>
          <a:bodyPr wrap="non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2. 运行模型编译器镜像，根据自定义的配置文件实现模型的编译</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graphicFrame>
        <p:nvGraphicFramePr>
          <p:cNvPr id="10" name="对象 9">
            <a:hlinkClick r:id="" action="ppaction://ole?verb="/>
          </p:cNvPr>
          <p:cNvGraphicFramePr>
            <a:graphicFrameLocks noChangeAspect="true"/>
          </p:cNvGraphicFramePr>
          <p:nvPr/>
        </p:nvGraphicFramePr>
        <p:xfrm>
          <a:off x="680085" y="3534410"/>
          <a:ext cx="10853420" cy="1417320"/>
        </p:xfrm>
        <a:graphic>
          <a:graphicData uri="http://schemas.openxmlformats.org/presentationml/2006/ole">
            <mc:AlternateContent xmlns:mc="http://schemas.openxmlformats.org/markup-compatibility/2006">
              <mc:Choice xmlns:v="urn:schemas-microsoft-com:vml" Requires="v">
                <p:oleObj spid="_x0000_s11" name="" r:id="rId2" imgW="5288280" imgH="800100" progId="Word.Document.12">
                  <p:embed/>
                </p:oleObj>
              </mc:Choice>
              <mc:Fallback>
                <p:oleObj name="" r:id="rId2" imgW="5288280" imgH="800100" progId="Word.Document.12">
                  <p:embed/>
                  <p:pic>
                    <p:nvPicPr>
                      <p:cNvPr id="0" name="图片 1029"/>
                      <p:cNvPicPr/>
                      <p:nvPr/>
                    </p:nvPicPr>
                    <p:blipFill>
                      <a:blip r:embed="rId3"/>
                      <a:stretch>
                        <a:fillRect/>
                      </a:stretch>
                    </p:blipFill>
                    <p:spPr>
                      <a:xfrm>
                        <a:off x="680085" y="3534410"/>
                        <a:ext cx="10853420" cy="1417320"/>
                      </a:xfrm>
                      <a:prstGeom prst="rect">
                        <a:avLst/>
                      </a:prstGeom>
                    </p:spPr>
                  </p:pic>
                </p:oleObj>
              </mc:Fallback>
            </mc:AlternateContent>
          </a:graphicData>
        </a:graphic>
      </p:graphicFrame>
      <p:sp>
        <p:nvSpPr>
          <p:cNvPr id="12" name="文本框 11"/>
          <p:cNvSpPr txBox="true"/>
          <p:nvPr/>
        </p:nvSpPr>
        <p:spPr>
          <a:xfrm>
            <a:off x="661670" y="4583430"/>
            <a:ext cx="3408680" cy="368300"/>
          </a:xfrm>
          <a:prstGeom prst="rect">
            <a:avLst/>
          </a:prstGeom>
          <a:noFill/>
        </p:spPr>
        <p:txBody>
          <a:bodyPr wrap="none" rtlCol="0">
            <a:spAutoFit/>
          </a:bodyPr>
          <a:p>
            <a:pPr algn="l">
              <a:buClrTx/>
              <a:buSzTx/>
              <a:buFontTx/>
            </a:pPr>
            <a:r>
              <a:rPr lang="en-US" altLang="zh-CN">
                <a:solidFill>
                  <a:schemeClr val="tx1"/>
                </a:solidFill>
                <a:uFillTx/>
                <a:latin typeface="Arial" panose="02080604020202020204" pitchFamily="34" charset="0"/>
                <a:ea typeface="微软雅黑" charset="-122"/>
                <a:cs typeface="Arial" panose="02080604020202020204" pitchFamily="34" charset="0"/>
              </a:rPr>
              <a:t>3. 运行推理引擎，开始模型推理</a:t>
            </a:r>
            <a:endParaRPr lang="en-US" altLang="zh-CN">
              <a:solidFill>
                <a:schemeClr val="tx1"/>
              </a:solidFill>
              <a:uFillTx/>
              <a:latin typeface="Arial" panose="02080604020202020204" pitchFamily="34" charset="0"/>
              <a:ea typeface="微软雅黑" charset="-122"/>
              <a:cs typeface="Arial" panose="02080604020202020204" pitchFamily="34" charset="0"/>
            </a:endParaRPr>
          </a:p>
        </p:txBody>
      </p:sp>
      <p:graphicFrame>
        <p:nvGraphicFramePr>
          <p:cNvPr id="13" name="对象 12">
            <a:hlinkClick r:id="" action="ppaction://ole?verb="/>
          </p:cNvPr>
          <p:cNvGraphicFramePr>
            <a:graphicFrameLocks noChangeAspect="true"/>
          </p:cNvGraphicFramePr>
          <p:nvPr/>
        </p:nvGraphicFramePr>
        <p:xfrm>
          <a:off x="694690" y="5824855"/>
          <a:ext cx="10886440" cy="831215"/>
        </p:xfrm>
        <a:graphic>
          <a:graphicData uri="http://schemas.openxmlformats.org/presentationml/2006/ole">
            <mc:AlternateContent xmlns:mc="http://schemas.openxmlformats.org/markup-compatibility/2006">
              <mc:Choice xmlns:v="urn:schemas-microsoft-com:vml" Requires="v">
                <p:oleObj spid="_x0000_s14" name="" r:id="rId4" imgW="5288280" imgH="403860" progId="Word.Document.12">
                  <p:embed/>
                </p:oleObj>
              </mc:Choice>
              <mc:Fallback>
                <p:oleObj name="" r:id="rId4" imgW="5288280" imgH="403860" progId="Word.Document.12">
                  <p:embed/>
                  <p:pic>
                    <p:nvPicPr>
                      <p:cNvPr id="0" name="图片 1030"/>
                      <p:cNvPicPr/>
                      <p:nvPr/>
                    </p:nvPicPr>
                    <p:blipFill>
                      <a:blip r:embed="rId5"/>
                      <a:stretch>
                        <a:fillRect/>
                      </a:stretch>
                    </p:blipFill>
                    <p:spPr>
                      <a:xfrm>
                        <a:off x="694690" y="5824855"/>
                        <a:ext cx="10886440" cy="831215"/>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true"/>
          </p:cNvGraphicFramePr>
          <p:nvPr/>
        </p:nvGraphicFramePr>
        <p:xfrm>
          <a:off x="703580" y="1752600"/>
          <a:ext cx="10829925" cy="843915"/>
        </p:xfrm>
        <a:graphic>
          <a:graphicData uri="http://schemas.openxmlformats.org/presentationml/2006/ole">
            <mc:AlternateContent xmlns:mc="http://schemas.openxmlformats.org/markup-compatibility/2006">
              <mc:Choice xmlns:v="urn:schemas-microsoft-com:vml" Requires="v">
                <p:oleObj spid="_x0000_s16" name="" r:id="rId6" imgW="5288280" imgH="403860" progId="Word.Document.12">
                  <p:embed/>
                </p:oleObj>
              </mc:Choice>
              <mc:Fallback>
                <p:oleObj name="" r:id="rId6" imgW="5288280" imgH="403860" progId="Word.Document.12">
                  <p:embed/>
                  <p:pic>
                    <p:nvPicPr>
                      <p:cNvPr id="0" name="图片 1027"/>
                      <p:cNvPicPr/>
                      <p:nvPr/>
                    </p:nvPicPr>
                    <p:blipFill>
                      <a:blip r:embed="rId7"/>
                      <a:stretch>
                        <a:fillRect/>
                      </a:stretch>
                    </p:blipFill>
                    <p:spPr>
                      <a:xfrm>
                        <a:off x="703580" y="1752600"/>
                        <a:ext cx="10829925" cy="843915"/>
                      </a:xfrm>
                      <a:prstGeom prst="rect">
                        <a:avLst/>
                      </a:prstGeom>
                    </p:spPr>
                  </p:pic>
                </p:oleObj>
              </mc:Fallback>
            </mc:AlternateContent>
          </a:graphicData>
        </a:graphic>
      </p:graphicFrame>
      <p:sp>
        <p:nvSpPr>
          <p:cNvPr id="17" name="文本框 16"/>
          <p:cNvSpPr txBox="true"/>
          <p:nvPr/>
        </p:nvSpPr>
        <p:spPr>
          <a:xfrm>
            <a:off x="702945" y="2736215"/>
            <a:ext cx="10878185" cy="583565"/>
          </a:xfrm>
          <a:prstGeom prst="rect">
            <a:avLst/>
          </a:prstGeom>
          <a:solidFill>
            <a:srgbClr val="1E1E1E"/>
          </a:solidFill>
        </p:spPr>
        <p:txBody>
          <a:bodyPr wrap="square" rtlCol="0">
            <a:spAutoFit/>
          </a:bodyPr>
          <a:p>
            <a:r>
              <a:rPr lang="en-US" altLang="zh-CN" sz="1600">
                <a:solidFill>
                  <a:schemeClr val="bg1"/>
                </a:solidFill>
                <a:latin typeface="Consolas" panose="020B0609020204030204" charset="0"/>
                <a:cs typeface="Consolas" panose="020B0609020204030204" charset="0"/>
              </a:rPr>
              <a:t>docker run -it --rm  -v source_model:/mnt/model</a:t>
            </a:r>
            <a:endParaRPr lang="en-US" altLang="zh-CN" sz="1600">
              <a:solidFill>
                <a:schemeClr val="bg1"/>
              </a:solidFill>
              <a:latin typeface="Consolas" panose="020B0609020204030204" charset="0"/>
              <a:cs typeface="Consolas" panose="020B0609020204030204" charset="0"/>
            </a:endParaRPr>
          </a:p>
          <a:p>
            <a:r>
              <a:rPr lang="en-US" altLang="zh-CN" sz="1600">
                <a:solidFill>
                  <a:schemeClr val="bg1"/>
                </a:solidFill>
                <a:latin typeface="Consolas" panose="020B0609020204030204" charset="0"/>
                <a:cs typeface="Consolas" panose="020B0609020204030204" charset="0"/>
              </a:rPr>
              <a:t>registry.cn-beijing.aliyuncs.com/adlik/model-compiler:v0.5.0_trt7.2.1.6_cuda11.0 bash</a:t>
            </a:r>
            <a:endParaRPr lang="en-US" altLang="zh-CN" sz="1600">
              <a:solidFill>
                <a:schemeClr val="bg1"/>
              </a:solidFill>
              <a:latin typeface="Consolas" panose="020B0609020204030204" charset="0"/>
              <a:cs typeface="Consolas" panose="020B0609020204030204" charset="0"/>
            </a:endParaRPr>
          </a:p>
        </p:txBody>
      </p:sp>
      <p:sp>
        <p:nvSpPr>
          <p:cNvPr id="18" name="文本框 17"/>
          <p:cNvSpPr txBox="true"/>
          <p:nvPr/>
        </p:nvSpPr>
        <p:spPr>
          <a:xfrm>
            <a:off x="679450" y="5073650"/>
            <a:ext cx="10878185" cy="583565"/>
          </a:xfrm>
          <a:prstGeom prst="rect">
            <a:avLst/>
          </a:prstGeom>
          <a:solidFill>
            <a:srgbClr val="1E1E1E"/>
          </a:solidFill>
        </p:spPr>
        <p:txBody>
          <a:bodyPr wrap="square" rtlCol="0">
            <a:spAutoFit/>
          </a:bodyPr>
          <a:p>
            <a:r>
              <a:rPr lang="en-US" altLang="zh-CN" sz="1600">
                <a:solidFill>
                  <a:schemeClr val="bg1"/>
                </a:solidFill>
                <a:latin typeface="Consolas" panose="020B0609020204030204" charset="0"/>
                <a:cs typeface="Consolas" panose="020B0609020204030204" charset="0"/>
              </a:rPr>
              <a:t>docker run -it --rm  -p 8500:8500 -v compiled_model:/model</a:t>
            </a:r>
            <a:endParaRPr lang="en-US" altLang="zh-CN" sz="1600">
              <a:solidFill>
                <a:schemeClr val="bg1"/>
              </a:solidFill>
              <a:latin typeface="Consolas" panose="020B0609020204030204" charset="0"/>
              <a:cs typeface="Consolas" panose="020B0609020204030204" charset="0"/>
            </a:endParaRPr>
          </a:p>
          <a:p>
            <a:r>
              <a:rPr lang="en-US" altLang="zh-CN" sz="1600">
                <a:solidFill>
                  <a:schemeClr val="bg1"/>
                </a:solidFill>
                <a:latin typeface="Consolas" panose="020B0609020204030204" charset="0"/>
                <a:cs typeface="Consolas" panose="020B0609020204030204" charset="0"/>
              </a:rPr>
              <a:t>registry.cn-beijing.aliyuncs.com/adlik/seving_openvino:v0.5.0 bash</a:t>
            </a:r>
            <a:endParaRPr lang="en-US" altLang="zh-CN" sz="1600">
              <a:solidFill>
                <a:schemeClr val="bg1"/>
              </a:solidFill>
              <a:latin typeface="Consolas" panose="020B0609020204030204" charset="0"/>
              <a:cs typeface="Consolas" panose="020B060902020403020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Adlik</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云原生运行</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Demo</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8" name="矩形 7"/>
          <p:cNvSpPr/>
          <p:nvPr/>
        </p:nvSpPr>
        <p:spPr>
          <a:xfrm>
            <a:off x="553085" y="3715385"/>
            <a:ext cx="8866505" cy="2539365"/>
          </a:xfrm>
          <a:prstGeom prst="rect">
            <a:avLst/>
          </a:prstGeom>
          <a:gradFill>
            <a:gsLst>
              <a:gs pos="0">
                <a:srgbClr val="5B9BD5">
                  <a:lumMod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61241" tIns="30620" rIns="61241" bIns="30620" rtlCol="0" anchor="t" anchorCtr="false">
            <a:noAutofit/>
          </a:bodyPr>
          <a:p>
            <a:pPr lvl="0" algn="ctr" defTabSz="914400" eaLnBrk="0" fontAlgn="auto" hangingPunct="0">
              <a:spcBef>
                <a:spcPts val="0"/>
              </a:spcBef>
              <a:spcAft>
                <a:spcPts val="0"/>
              </a:spcAft>
              <a:buClrTx/>
              <a:buSzTx/>
              <a:buFontTx/>
              <a:defRPr/>
            </a:pPr>
            <a:endParaRPr kumimoji="1" lang="en-US" altLang="zh-CN" sz="1605" kern="0" noProof="0" dirty="0">
              <a:ln>
                <a:noFill/>
              </a:ln>
              <a:solidFill>
                <a:srgbClr val="FFFFFF"/>
              </a:solidFill>
              <a:effectLst/>
              <a:uLnTx/>
              <a:uFillTx/>
              <a:latin typeface="等线" panose="02010600030101010101" charset="-122"/>
              <a:ea typeface="微软雅黑" charset="-122"/>
              <a:cs typeface="等线" panose="02010600030101010101" charset="-122"/>
              <a:sym typeface="微软雅黑" charset="-122"/>
            </a:endParaRPr>
          </a:p>
        </p:txBody>
      </p:sp>
      <p:sp>
        <p:nvSpPr>
          <p:cNvPr id="10" name="矩形 9"/>
          <p:cNvSpPr/>
          <p:nvPr/>
        </p:nvSpPr>
        <p:spPr>
          <a:xfrm>
            <a:off x="551180" y="1318260"/>
            <a:ext cx="8865870" cy="2230755"/>
          </a:xfrm>
          <a:prstGeom prst="rect">
            <a:avLst/>
          </a:prstGeom>
          <a:gradFill>
            <a:gsLst>
              <a:gs pos="0">
                <a:srgbClr val="5B9BD5">
                  <a:lumMod val="50000"/>
                </a:srgbClr>
              </a:gs>
              <a:gs pos="55000">
                <a:srgbClr val="21DFE9">
                  <a:alpha val="10000"/>
                </a:srgbClr>
              </a:gs>
              <a:gs pos="100000">
                <a:srgbClr val="21DFE9">
                  <a:alpha val="5000"/>
                </a:srgbClr>
              </a:gs>
            </a:gsLst>
            <a:lin ang="5400000" scaled="false"/>
          </a:gradFill>
          <a:ln w="3175" cap="flat" cmpd="sng" algn="ctr">
            <a:solidFill>
              <a:srgbClr val="00B0F0"/>
            </a:solidFill>
            <a:prstDash val="solid"/>
          </a:ln>
          <a:effectLst/>
        </p:spPr>
        <p:txBody>
          <a:bodyPr lIns="61241" tIns="30620" rIns="61241" bIns="30620" rtlCol="0" anchor="t" anchorCtr="false">
            <a:noAutofit/>
          </a:bodyPr>
          <a:p>
            <a:pPr lvl="0" algn="ctr" defTabSz="914400" eaLnBrk="0" fontAlgn="auto" hangingPunct="0">
              <a:spcBef>
                <a:spcPts val="0"/>
              </a:spcBef>
              <a:spcAft>
                <a:spcPts val="0"/>
              </a:spcAft>
              <a:buClrTx/>
              <a:buSzTx/>
              <a:buFontTx/>
              <a:defRPr/>
            </a:pPr>
            <a:endParaRPr kumimoji="1" lang="en-US" altLang="zh-CN" sz="1605" kern="0" noProof="0" dirty="0">
              <a:ln>
                <a:noFill/>
              </a:ln>
              <a:solidFill>
                <a:srgbClr val="FFFFFF"/>
              </a:solidFill>
              <a:effectLst/>
              <a:uLnTx/>
              <a:uFillTx/>
              <a:latin typeface="等线" panose="02010600030101010101" charset="-122"/>
              <a:ea typeface="微软雅黑" charset="-122"/>
              <a:cs typeface="等线" panose="02010600030101010101" charset="-122"/>
              <a:sym typeface="微软雅黑" charset="-122"/>
            </a:endParaRPr>
          </a:p>
        </p:txBody>
      </p:sp>
      <p:grpSp>
        <p:nvGrpSpPr>
          <p:cNvPr id="11" name="组合 10"/>
          <p:cNvGrpSpPr/>
          <p:nvPr/>
        </p:nvGrpSpPr>
        <p:grpSpPr>
          <a:xfrm>
            <a:off x="570230" y="4892675"/>
            <a:ext cx="8758555" cy="1167130"/>
            <a:chOff x="289" y="7531"/>
            <a:chExt cx="15928" cy="2220"/>
          </a:xfrm>
          <a:solidFill>
            <a:srgbClr val="000000"/>
          </a:solidFill>
        </p:grpSpPr>
        <p:grpSp>
          <p:nvGrpSpPr>
            <p:cNvPr id="12" name="组合 11"/>
            <p:cNvGrpSpPr/>
            <p:nvPr/>
          </p:nvGrpSpPr>
          <p:grpSpPr>
            <a:xfrm>
              <a:off x="289" y="7531"/>
              <a:ext cx="15928" cy="2220"/>
              <a:chOff x="289" y="7531"/>
              <a:chExt cx="15928" cy="2220"/>
            </a:xfrm>
            <a:grpFill/>
          </p:grpSpPr>
          <p:pic>
            <p:nvPicPr>
              <p:cNvPr id="13" name="图片 12"/>
              <p:cNvPicPr>
                <a:picLocks noChangeAspect="true"/>
              </p:cNvPicPr>
              <p:nvPr/>
            </p:nvPicPr>
            <p:blipFill>
              <a:blip r:embed="rId2"/>
              <a:stretch>
                <a:fillRect/>
              </a:stretch>
            </p:blipFill>
            <p:spPr>
              <a:xfrm>
                <a:off x="289" y="7531"/>
                <a:ext cx="6014" cy="330"/>
              </a:xfrm>
              <a:prstGeom prst="rect">
                <a:avLst/>
              </a:prstGeom>
              <a:grpFill/>
            </p:spPr>
          </p:pic>
          <p:pic>
            <p:nvPicPr>
              <p:cNvPr id="14" name="图片 13"/>
              <p:cNvPicPr>
                <a:picLocks noChangeAspect="true"/>
              </p:cNvPicPr>
              <p:nvPr/>
            </p:nvPicPr>
            <p:blipFill>
              <a:blip r:embed="rId3"/>
              <a:stretch>
                <a:fillRect/>
              </a:stretch>
            </p:blipFill>
            <p:spPr>
              <a:xfrm>
                <a:off x="289" y="8491"/>
                <a:ext cx="5294" cy="315"/>
              </a:xfrm>
              <a:prstGeom prst="rect">
                <a:avLst/>
              </a:prstGeom>
              <a:grpFill/>
            </p:spPr>
          </p:pic>
          <p:pic>
            <p:nvPicPr>
              <p:cNvPr id="15" name="图片 14"/>
              <p:cNvPicPr>
                <a:picLocks noChangeAspect="true"/>
              </p:cNvPicPr>
              <p:nvPr/>
            </p:nvPicPr>
            <p:blipFill>
              <a:blip r:embed="rId4"/>
              <a:stretch>
                <a:fillRect/>
              </a:stretch>
            </p:blipFill>
            <p:spPr>
              <a:xfrm>
                <a:off x="289" y="7861"/>
                <a:ext cx="5924" cy="315"/>
              </a:xfrm>
              <a:prstGeom prst="rect">
                <a:avLst/>
              </a:prstGeom>
              <a:grpFill/>
            </p:spPr>
          </p:pic>
          <p:pic>
            <p:nvPicPr>
              <p:cNvPr id="16" name="图片 15"/>
              <p:cNvPicPr>
                <a:picLocks noChangeAspect="true"/>
              </p:cNvPicPr>
              <p:nvPr/>
            </p:nvPicPr>
            <p:blipFill>
              <a:blip r:embed="rId5"/>
              <a:stretch>
                <a:fillRect/>
              </a:stretch>
            </p:blipFill>
            <p:spPr>
              <a:xfrm>
                <a:off x="289" y="9121"/>
                <a:ext cx="15928" cy="330"/>
              </a:xfrm>
              <a:prstGeom prst="rect">
                <a:avLst/>
              </a:prstGeom>
              <a:grpFill/>
            </p:spPr>
          </p:pic>
          <p:pic>
            <p:nvPicPr>
              <p:cNvPr id="17" name="图片 16"/>
              <p:cNvPicPr>
                <a:picLocks noChangeAspect="true"/>
              </p:cNvPicPr>
              <p:nvPr/>
            </p:nvPicPr>
            <p:blipFill>
              <a:blip r:embed="rId6"/>
              <a:stretch>
                <a:fillRect/>
              </a:stretch>
            </p:blipFill>
            <p:spPr>
              <a:xfrm>
                <a:off x="289" y="9451"/>
                <a:ext cx="5609" cy="300"/>
              </a:xfrm>
              <a:prstGeom prst="rect">
                <a:avLst/>
              </a:prstGeom>
              <a:grpFill/>
            </p:spPr>
          </p:pic>
          <p:pic>
            <p:nvPicPr>
              <p:cNvPr id="18" name="图片 17"/>
              <p:cNvPicPr>
                <a:picLocks noChangeAspect="true"/>
              </p:cNvPicPr>
              <p:nvPr/>
            </p:nvPicPr>
            <p:blipFill>
              <a:blip r:embed="rId7"/>
              <a:stretch>
                <a:fillRect/>
              </a:stretch>
            </p:blipFill>
            <p:spPr>
              <a:xfrm>
                <a:off x="289" y="8806"/>
                <a:ext cx="5969" cy="315"/>
              </a:xfrm>
              <a:prstGeom prst="rect">
                <a:avLst/>
              </a:prstGeom>
              <a:grpFill/>
            </p:spPr>
          </p:pic>
        </p:grpSp>
        <p:grpSp>
          <p:nvGrpSpPr>
            <p:cNvPr id="19" name="组合 18"/>
            <p:cNvGrpSpPr/>
            <p:nvPr/>
          </p:nvGrpSpPr>
          <p:grpSpPr>
            <a:xfrm>
              <a:off x="289" y="7531"/>
              <a:ext cx="15928" cy="2220"/>
              <a:chOff x="289" y="7531"/>
              <a:chExt cx="15928" cy="2220"/>
            </a:xfrm>
            <a:grpFill/>
          </p:grpSpPr>
          <p:grpSp>
            <p:nvGrpSpPr>
              <p:cNvPr id="20" name="组合 19"/>
              <p:cNvGrpSpPr/>
              <p:nvPr/>
            </p:nvGrpSpPr>
            <p:grpSpPr>
              <a:xfrm>
                <a:off x="289" y="7531"/>
                <a:ext cx="15928" cy="2220"/>
                <a:chOff x="289" y="7531"/>
                <a:chExt cx="15928" cy="2220"/>
              </a:xfrm>
              <a:grpFill/>
            </p:grpSpPr>
            <p:sp>
              <p:nvSpPr>
                <p:cNvPr id="21" name="矩形 20"/>
                <p:cNvSpPr/>
                <p:nvPr/>
              </p:nvSpPr>
              <p:spPr>
                <a:xfrm>
                  <a:off x="303" y="7541"/>
                  <a:ext cx="15913" cy="2210"/>
                </a:xfrm>
                <a:prstGeom prst="rect">
                  <a:avLst/>
                </a:prstGeom>
                <a:grp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22" name="图片 21"/>
                <p:cNvPicPr>
                  <a:picLocks noChangeAspect="true"/>
                </p:cNvPicPr>
                <p:nvPr/>
              </p:nvPicPr>
              <p:blipFill>
                <a:blip r:embed="rId2"/>
                <a:stretch>
                  <a:fillRect/>
                </a:stretch>
              </p:blipFill>
              <p:spPr>
                <a:xfrm>
                  <a:off x="289" y="7531"/>
                  <a:ext cx="6014" cy="330"/>
                </a:xfrm>
                <a:prstGeom prst="rect">
                  <a:avLst/>
                </a:prstGeom>
                <a:grpFill/>
              </p:spPr>
            </p:pic>
            <p:pic>
              <p:nvPicPr>
                <p:cNvPr id="23" name="图片 22"/>
                <p:cNvPicPr>
                  <a:picLocks noChangeAspect="true"/>
                </p:cNvPicPr>
                <p:nvPr/>
              </p:nvPicPr>
              <p:blipFill>
                <a:blip r:embed="rId3"/>
                <a:stretch>
                  <a:fillRect/>
                </a:stretch>
              </p:blipFill>
              <p:spPr>
                <a:xfrm>
                  <a:off x="289" y="8491"/>
                  <a:ext cx="5294" cy="315"/>
                </a:xfrm>
                <a:prstGeom prst="rect">
                  <a:avLst/>
                </a:prstGeom>
                <a:grpFill/>
              </p:spPr>
            </p:pic>
            <p:pic>
              <p:nvPicPr>
                <p:cNvPr id="24" name="图片 23"/>
                <p:cNvPicPr>
                  <a:picLocks noChangeAspect="true"/>
                </p:cNvPicPr>
                <p:nvPr/>
              </p:nvPicPr>
              <p:blipFill>
                <a:blip r:embed="rId4"/>
                <a:stretch>
                  <a:fillRect/>
                </a:stretch>
              </p:blipFill>
              <p:spPr>
                <a:xfrm>
                  <a:off x="289" y="7861"/>
                  <a:ext cx="5924" cy="315"/>
                </a:xfrm>
                <a:prstGeom prst="rect">
                  <a:avLst/>
                </a:prstGeom>
                <a:grpFill/>
              </p:spPr>
            </p:pic>
            <p:pic>
              <p:nvPicPr>
                <p:cNvPr id="25" name="图片 24"/>
                <p:cNvPicPr>
                  <a:picLocks noChangeAspect="true"/>
                </p:cNvPicPr>
                <p:nvPr/>
              </p:nvPicPr>
              <p:blipFill>
                <a:blip r:embed="rId5"/>
                <a:stretch>
                  <a:fillRect/>
                </a:stretch>
              </p:blipFill>
              <p:spPr>
                <a:xfrm>
                  <a:off x="289" y="9121"/>
                  <a:ext cx="15928" cy="330"/>
                </a:xfrm>
                <a:prstGeom prst="rect">
                  <a:avLst/>
                </a:prstGeom>
                <a:grpFill/>
              </p:spPr>
            </p:pic>
            <p:pic>
              <p:nvPicPr>
                <p:cNvPr id="26" name="图片 25"/>
                <p:cNvPicPr>
                  <a:picLocks noChangeAspect="true"/>
                </p:cNvPicPr>
                <p:nvPr/>
              </p:nvPicPr>
              <p:blipFill>
                <a:blip r:embed="rId7"/>
                <a:stretch>
                  <a:fillRect/>
                </a:stretch>
              </p:blipFill>
              <p:spPr>
                <a:xfrm>
                  <a:off x="289" y="8806"/>
                  <a:ext cx="5969" cy="315"/>
                </a:xfrm>
                <a:prstGeom prst="rect">
                  <a:avLst/>
                </a:prstGeom>
                <a:grpFill/>
              </p:spPr>
            </p:pic>
          </p:grpSp>
          <p:pic>
            <p:nvPicPr>
              <p:cNvPr id="27" name="图片 26"/>
              <p:cNvPicPr>
                <a:picLocks noChangeAspect="true"/>
              </p:cNvPicPr>
              <p:nvPr/>
            </p:nvPicPr>
            <p:blipFill>
              <a:blip r:embed="rId8"/>
              <a:stretch>
                <a:fillRect/>
              </a:stretch>
            </p:blipFill>
            <p:spPr>
              <a:xfrm>
                <a:off x="291" y="8176"/>
                <a:ext cx="12628" cy="300"/>
              </a:xfrm>
              <a:prstGeom prst="rect">
                <a:avLst/>
              </a:prstGeom>
              <a:grpFill/>
            </p:spPr>
          </p:pic>
        </p:grpSp>
      </p:grpSp>
      <p:sp>
        <p:nvSpPr>
          <p:cNvPr id="28" name="文本框 27"/>
          <p:cNvSpPr txBox="true"/>
          <p:nvPr/>
        </p:nvSpPr>
        <p:spPr>
          <a:xfrm>
            <a:off x="665555" y="1318381"/>
            <a:ext cx="7347076" cy="398780"/>
          </a:xfrm>
          <a:prstGeom prst="rect">
            <a:avLst/>
          </a:prstGeom>
          <a:noFill/>
        </p:spPr>
        <p:txBody>
          <a:bodyPr wrap="square" rtlCol="0">
            <a:spAutoFit/>
          </a:bodyPr>
          <a:p>
            <a:r>
              <a:rPr lang="en-US" altLang="zh-CN" sz="2000" b="1">
                <a:solidFill>
                  <a:srgbClr val="FFFFFF"/>
                </a:solidFill>
              </a:rPr>
              <a:t>D</a:t>
            </a:r>
            <a:r>
              <a:rPr lang="zh-CN" altLang="en-US" sz="2000" b="1">
                <a:solidFill>
                  <a:srgbClr val="FFFFFF"/>
                </a:solidFill>
              </a:rPr>
              <a:t>ocker </a:t>
            </a:r>
            <a:r>
              <a:rPr lang="en-US" altLang="zh-CN" sz="2000" b="1">
                <a:solidFill>
                  <a:srgbClr val="FFFFFF"/>
                </a:solidFill>
              </a:rPr>
              <a:t>E</a:t>
            </a:r>
            <a:r>
              <a:rPr lang="zh-CN" altLang="en-US" sz="2000" b="1">
                <a:solidFill>
                  <a:srgbClr val="FFFFFF"/>
                </a:solidFill>
                <a:sym typeface="等线" panose="02010600030101010101" charset="-122"/>
              </a:rPr>
              <a:t>nvironment</a:t>
            </a:r>
            <a:endParaRPr lang="zh-CN" altLang="en-US" sz="2000" b="1">
              <a:solidFill>
                <a:srgbClr val="FFFFFF"/>
              </a:solidFill>
              <a:sym typeface="等线" panose="02010600030101010101" charset="-122"/>
            </a:endParaRPr>
          </a:p>
        </p:txBody>
      </p:sp>
      <p:sp>
        <p:nvSpPr>
          <p:cNvPr id="29" name="文本框 28"/>
          <p:cNvSpPr txBox="true"/>
          <p:nvPr/>
        </p:nvSpPr>
        <p:spPr>
          <a:xfrm>
            <a:off x="665555" y="3715819"/>
            <a:ext cx="7347076" cy="398780"/>
          </a:xfrm>
          <a:prstGeom prst="rect">
            <a:avLst/>
          </a:prstGeom>
          <a:noFill/>
        </p:spPr>
        <p:txBody>
          <a:bodyPr wrap="square" rtlCol="0">
            <a:spAutoFit/>
          </a:bodyPr>
          <a:p>
            <a:r>
              <a:rPr lang="en-US" altLang="zh-CN" sz="2000" b="1">
                <a:solidFill>
                  <a:srgbClr val="FFFFFF"/>
                </a:solidFill>
              </a:rPr>
              <a:t>Kubernetes</a:t>
            </a:r>
            <a:r>
              <a:rPr lang="zh-CN" altLang="en-US" sz="2000" b="1">
                <a:solidFill>
                  <a:srgbClr val="FFFFFF"/>
                </a:solidFill>
              </a:rPr>
              <a:t> </a:t>
            </a:r>
            <a:r>
              <a:rPr lang="en-US" altLang="zh-CN" sz="2000" b="1">
                <a:solidFill>
                  <a:srgbClr val="FFFFFF"/>
                </a:solidFill>
              </a:rPr>
              <a:t>E</a:t>
            </a:r>
            <a:r>
              <a:rPr lang="zh-CN" altLang="en-US" sz="2000" b="1">
                <a:solidFill>
                  <a:srgbClr val="FFFFFF"/>
                </a:solidFill>
                <a:sym typeface="等线" panose="02010600030101010101" charset="-122"/>
              </a:rPr>
              <a:t>nvironment</a:t>
            </a:r>
            <a:r>
              <a:rPr lang="zh-CN" altLang="en-US" sz="2000">
                <a:solidFill>
                  <a:srgbClr val="FFFFFF"/>
                </a:solidFill>
                <a:sym typeface="等线" panose="02010600030101010101" charset="-122"/>
              </a:rPr>
              <a:t> </a:t>
            </a:r>
            <a:endParaRPr lang="zh-CN" altLang="en-US" sz="2000">
              <a:solidFill>
                <a:srgbClr val="FFFFFF"/>
              </a:solidFill>
              <a:sym typeface="等线" panose="02010600030101010101" charset="-122"/>
            </a:endParaRPr>
          </a:p>
        </p:txBody>
      </p:sp>
      <p:grpSp>
        <p:nvGrpSpPr>
          <p:cNvPr id="56" name="组合 55"/>
          <p:cNvGrpSpPr/>
          <p:nvPr/>
        </p:nvGrpSpPr>
        <p:grpSpPr>
          <a:xfrm>
            <a:off x="571500" y="4023360"/>
            <a:ext cx="8757285" cy="875030"/>
            <a:chOff x="304" y="6067"/>
            <a:chExt cx="15109" cy="1592"/>
          </a:xfrm>
          <a:solidFill>
            <a:srgbClr val="000000"/>
          </a:solidFill>
        </p:grpSpPr>
        <p:sp>
          <p:nvSpPr>
            <p:cNvPr id="57" name="矩形 56"/>
            <p:cNvSpPr/>
            <p:nvPr/>
          </p:nvSpPr>
          <p:spPr>
            <a:xfrm>
              <a:off x="304" y="6067"/>
              <a:ext cx="15109" cy="1592"/>
            </a:xfrm>
            <a:prstGeom prst="rect">
              <a:avLst/>
            </a:prstGeom>
            <a:grp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58" name="图片 57"/>
            <p:cNvPicPr>
              <a:picLocks noChangeAspect="true"/>
            </p:cNvPicPr>
            <p:nvPr/>
          </p:nvPicPr>
          <p:blipFill>
            <a:blip r:embed="rId9"/>
            <a:stretch>
              <a:fillRect/>
            </a:stretch>
          </p:blipFill>
          <p:spPr>
            <a:xfrm>
              <a:off x="318" y="6127"/>
              <a:ext cx="4542" cy="281"/>
            </a:xfrm>
            <a:prstGeom prst="rect">
              <a:avLst/>
            </a:prstGeom>
            <a:grpFill/>
          </p:spPr>
        </p:pic>
        <p:pic>
          <p:nvPicPr>
            <p:cNvPr id="59" name="图片 58"/>
            <p:cNvPicPr>
              <a:picLocks noChangeAspect="true"/>
            </p:cNvPicPr>
            <p:nvPr/>
          </p:nvPicPr>
          <p:blipFill>
            <a:blip r:embed="rId10"/>
            <a:stretch>
              <a:fillRect/>
            </a:stretch>
          </p:blipFill>
          <p:spPr>
            <a:xfrm>
              <a:off x="318" y="6408"/>
              <a:ext cx="3720" cy="269"/>
            </a:xfrm>
            <a:prstGeom prst="rect">
              <a:avLst/>
            </a:prstGeom>
            <a:grpFill/>
          </p:spPr>
        </p:pic>
        <p:pic>
          <p:nvPicPr>
            <p:cNvPr id="60" name="图片 59"/>
            <p:cNvPicPr>
              <a:picLocks noChangeAspect="true"/>
            </p:cNvPicPr>
            <p:nvPr/>
          </p:nvPicPr>
          <p:blipFill>
            <a:blip r:embed="rId11"/>
            <a:stretch>
              <a:fillRect/>
            </a:stretch>
          </p:blipFill>
          <p:spPr>
            <a:xfrm>
              <a:off x="318" y="6677"/>
              <a:ext cx="4403" cy="292"/>
            </a:xfrm>
            <a:prstGeom prst="rect">
              <a:avLst/>
            </a:prstGeom>
            <a:grpFill/>
          </p:spPr>
        </p:pic>
        <p:pic>
          <p:nvPicPr>
            <p:cNvPr id="61" name="图片 60"/>
            <p:cNvPicPr>
              <a:picLocks noChangeAspect="true"/>
            </p:cNvPicPr>
            <p:nvPr/>
          </p:nvPicPr>
          <p:blipFill>
            <a:blip r:embed="rId12"/>
            <a:stretch>
              <a:fillRect/>
            </a:stretch>
          </p:blipFill>
          <p:spPr>
            <a:xfrm>
              <a:off x="318" y="7203"/>
              <a:ext cx="585" cy="234"/>
            </a:xfrm>
            <a:prstGeom prst="rect">
              <a:avLst/>
            </a:prstGeom>
            <a:grpFill/>
          </p:spPr>
        </p:pic>
        <p:pic>
          <p:nvPicPr>
            <p:cNvPr id="97" name="图片 96"/>
            <p:cNvPicPr>
              <a:picLocks noChangeAspect="true"/>
            </p:cNvPicPr>
            <p:nvPr/>
          </p:nvPicPr>
          <p:blipFill>
            <a:blip r:embed="rId13"/>
            <a:stretch>
              <a:fillRect/>
            </a:stretch>
          </p:blipFill>
          <p:spPr>
            <a:xfrm>
              <a:off x="318" y="6969"/>
              <a:ext cx="11815" cy="234"/>
            </a:xfrm>
            <a:prstGeom prst="rect">
              <a:avLst/>
            </a:prstGeom>
            <a:grpFill/>
          </p:spPr>
        </p:pic>
      </p:grpSp>
      <p:sp>
        <p:nvSpPr>
          <p:cNvPr id="30" name="文本框 29"/>
          <p:cNvSpPr txBox="true"/>
          <p:nvPr/>
        </p:nvSpPr>
        <p:spPr>
          <a:xfrm>
            <a:off x="4903470" y="1002030"/>
            <a:ext cx="930275" cy="368300"/>
          </a:xfrm>
          <a:prstGeom prst="rect">
            <a:avLst/>
          </a:prstGeom>
          <a:noFill/>
        </p:spPr>
        <p:txBody>
          <a:bodyPr wrap="square" rtlCol="0">
            <a:spAutoFit/>
          </a:bodyPr>
          <a:p>
            <a:endParaRPr lang="zh-CN" altLang="en-US"/>
          </a:p>
        </p:txBody>
      </p:sp>
      <p:sp>
        <p:nvSpPr>
          <p:cNvPr id="31" name="矩形 30"/>
          <p:cNvSpPr/>
          <p:nvPr/>
        </p:nvSpPr>
        <p:spPr>
          <a:xfrm>
            <a:off x="575310" y="4772025"/>
            <a:ext cx="1645920" cy="127000"/>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sz="960">
                <a:solidFill>
                  <a:srgbClr val="638AB4"/>
                </a:solidFill>
              </a:rPr>
              <a:t>yolov5</a:t>
            </a:r>
            <a:r>
              <a:rPr lang="en-US" altLang="zh-CN" sz="960"/>
              <a:t>       </a:t>
            </a:r>
            <a:r>
              <a:rPr lang="en-US" altLang="zh-CN" sz="960">
                <a:solidFill>
                  <a:srgbClr val="FF0000"/>
                </a:solidFill>
              </a:rPr>
              <a:t>yolov5_1.zip</a:t>
            </a:r>
            <a:r>
              <a:rPr lang="en-US" altLang="zh-CN" sz="960"/>
              <a:t> </a:t>
            </a:r>
            <a:r>
              <a:rPr lang="en-US" altLang="zh-CN" sz="1000"/>
              <a:t>     </a:t>
            </a:r>
            <a:endParaRPr lang="en-US" altLang="zh-CN" sz="1000"/>
          </a:p>
        </p:txBody>
      </p:sp>
      <p:pic>
        <p:nvPicPr>
          <p:cNvPr id="32" name="图片 31"/>
          <p:cNvPicPr>
            <a:picLocks noChangeAspect="true"/>
          </p:cNvPicPr>
          <p:nvPr/>
        </p:nvPicPr>
        <p:blipFill>
          <a:blip r:embed="rId14"/>
          <a:stretch>
            <a:fillRect/>
          </a:stretch>
        </p:blipFill>
        <p:spPr>
          <a:xfrm>
            <a:off x="568325" y="5888990"/>
            <a:ext cx="4342765" cy="167640"/>
          </a:xfrm>
          <a:prstGeom prst="rect">
            <a:avLst/>
          </a:prstGeom>
        </p:spPr>
      </p:pic>
      <p:pic>
        <p:nvPicPr>
          <p:cNvPr id="33" name="图片 32" descr="val_batch0_pred"/>
          <p:cNvPicPr>
            <a:picLocks noChangeAspect="true"/>
          </p:cNvPicPr>
          <p:nvPr/>
        </p:nvPicPr>
        <p:blipFill>
          <a:blip r:embed="rId15"/>
          <a:stretch>
            <a:fillRect/>
          </a:stretch>
        </p:blipFill>
        <p:spPr>
          <a:xfrm flipH="true">
            <a:off x="9558020" y="761365"/>
            <a:ext cx="2452370" cy="1367155"/>
          </a:xfrm>
          <a:prstGeom prst="rect">
            <a:avLst/>
          </a:prstGeom>
        </p:spPr>
      </p:pic>
      <p:pic>
        <p:nvPicPr>
          <p:cNvPr id="40" name="图片 39" descr="val_batch1_pred"/>
          <p:cNvPicPr>
            <a:picLocks noChangeAspect="true"/>
          </p:cNvPicPr>
          <p:nvPr/>
        </p:nvPicPr>
        <p:blipFill>
          <a:blip r:embed="rId16"/>
          <a:stretch>
            <a:fillRect/>
          </a:stretch>
        </p:blipFill>
        <p:spPr>
          <a:xfrm>
            <a:off x="9558020" y="2295525"/>
            <a:ext cx="2452370" cy="1365885"/>
          </a:xfrm>
          <a:prstGeom prst="rect">
            <a:avLst/>
          </a:prstGeom>
        </p:spPr>
      </p:pic>
      <p:pic>
        <p:nvPicPr>
          <p:cNvPr id="34" name="图片 33" descr="val_batch1_pred"/>
          <p:cNvPicPr>
            <a:picLocks noChangeAspect="true"/>
          </p:cNvPicPr>
          <p:nvPr/>
        </p:nvPicPr>
        <p:blipFill>
          <a:blip r:embed="rId17"/>
          <a:stretch>
            <a:fillRect/>
          </a:stretch>
        </p:blipFill>
        <p:spPr>
          <a:xfrm>
            <a:off x="9558020" y="5238750"/>
            <a:ext cx="2452370" cy="1260475"/>
          </a:xfrm>
          <a:prstGeom prst="rect">
            <a:avLst/>
          </a:prstGeom>
        </p:spPr>
      </p:pic>
      <p:pic>
        <p:nvPicPr>
          <p:cNvPr id="35" name="图片 34" descr="val_batch2_pred"/>
          <p:cNvPicPr>
            <a:picLocks noChangeAspect="true"/>
          </p:cNvPicPr>
          <p:nvPr/>
        </p:nvPicPr>
        <p:blipFill>
          <a:blip r:embed="rId18"/>
          <a:stretch>
            <a:fillRect/>
          </a:stretch>
        </p:blipFill>
        <p:spPr>
          <a:xfrm>
            <a:off x="9558020" y="3828415"/>
            <a:ext cx="2452370" cy="1243330"/>
          </a:xfrm>
          <a:prstGeom prst="rect">
            <a:avLst/>
          </a:prstGeom>
        </p:spPr>
      </p:pic>
      <p:grpSp>
        <p:nvGrpSpPr>
          <p:cNvPr id="38" name="组合 37"/>
          <p:cNvGrpSpPr/>
          <p:nvPr/>
        </p:nvGrpSpPr>
        <p:grpSpPr>
          <a:xfrm>
            <a:off x="570865" y="1684020"/>
            <a:ext cx="8743332" cy="1761490"/>
            <a:chOff x="810" y="2266"/>
            <a:chExt cx="13769" cy="2774"/>
          </a:xfrm>
        </p:grpSpPr>
        <p:sp>
          <p:nvSpPr>
            <p:cNvPr id="39" name="矩形 38"/>
            <p:cNvSpPr/>
            <p:nvPr/>
          </p:nvSpPr>
          <p:spPr>
            <a:xfrm>
              <a:off x="810" y="2266"/>
              <a:ext cx="13763" cy="1730"/>
            </a:xfrm>
            <a:prstGeom prst="rect">
              <a:avLst/>
            </a:prstGeom>
            <a:solidFill>
              <a:srgbClr val="000000"/>
            </a:solidFill>
            <a:ln w="38100">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en-US" altLang="zh-CN" sz="4720"/>
            </a:p>
          </p:txBody>
        </p:sp>
        <p:pic>
          <p:nvPicPr>
            <p:cNvPr id="41" name="图片 40"/>
            <p:cNvPicPr>
              <a:picLocks noChangeAspect="true"/>
            </p:cNvPicPr>
            <p:nvPr/>
          </p:nvPicPr>
          <p:blipFill>
            <a:blip r:embed="rId19"/>
            <a:srcRect b="11852"/>
            <a:stretch>
              <a:fillRect/>
            </a:stretch>
          </p:blipFill>
          <p:spPr>
            <a:xfrm>
              <a:off x="889" y="2552"/>
              <a:ext cx="5367" cy="357"/>
            </a:xfrm>
            <a:prstGeom prst="rect">
              <a:avLst/>
            </a:prstGeom>
          </p:spPr>
        </p:pic>
        <p:pic>
          <p:nvPicPr>
            <p:cNvPr id="44" name="图片 43"/>
            <p:cNvPicPr>
              <a:picLocks noChangeAspect="true"/>
            </p:cNvPicPr>
            <p:nvPr/>
          </p:nvPicPr>
          <p:blipFill>
            <a:blip r:embed="rId20"/>
            <a:srcRect b="13438"/>
            <a:stretch>
              <a:fillRect/>
            </a:stretch>
          </p:blipFill>
          <p:spPr>
            <a:xfrm>
              <a:off x="889" y="2966"/>
              <a:ext cx="4509" cy="476"/>
            </a:xfrm>
            <a:prstGeom prst="rect">
              <a:avLst/>
            </a:prstGeom>
          </p:spPr>
        </p:pic>
        <p:grpSp>
          <p:nvGrpSpPr>
            <p:cNvPr id="45" name="组合 44"/>
            <p:cNvGrpSpPr/>
            <p:nvPr/>
          </p:nvGrpSpPr>
          <p:grpSpPr>
            <a:xfrm rot="0">
              <a:off x="811" y="3838"/>
              <a:ext cx="13768" cy="1202"/>
              <a:chOff x="-1220" y="5725"/>
              <a:chExt cx="18315" cy="2268"/>
            </a:xfrm>
          </p:grpSpPr>
          <p:sp>
            <p:nvSpPr>
              <p:cNvPr id="46" name="矩形 45"/>
              <p:cNvSpPr/>
              <p:nvPr/>
            </p:nvSpPr>
            <p:spPr>
              <a:xfrm>
                <a:off x="-1220" y="5725"/>
                <a:ext cx="18315" cy="2268"/>
              </a:xfrm>
              <a:prstGeom prst="rect">
                <a:avLst/>
              </a:prstGeom>
              <a:solidFill>
                <a:srgbClr val="000000"/>
              </a:solidFill>
              <a:ln>
                <a:noFill/>
              </a:ln>
            </p:spPr>
            <p:style>
              <a:lnRef idx="2">
                <a:srgbClr val="4472C4">
                  <a:shade val="50000"/>
                </a:srgbClr>
              </a:lnRef>
              <a:fillRef idx="1">
                <a:srgbClr val="4472C4"/>
              </a:fillRef>
              <a:effectRef idx="0">
                <a:srgbClr val="4472C4"/>
              </a:effectRef>
              <a:fontRef idx="minor">
                <a:srgbClr val="FFFFFF"/>
              </a:fontRef>
            </p:style>
            <p:txBody>
              <a:bodyPr rtlCol="0" anchor="ctr"/>
              <a:p>
                <a:pPr algn="ctr"/>
                <a:endParaRPr lang="zh-CN" altLang="en-US" sz="4720"/>
              </a:p>
            </p:txBody>
          </p:sp>
          <p:pic>
            <p:nvPicPr>
              <p:cNvPr id="49" name="图片 48"/>
              <p:cNvPicPr>
                <a:picLocks noChangeAspect="true"/>
              </p:cNvPicPr>
              <p:nvPr/>
            </p:nvPicPr>
            <p:blipFill>
              <a:blip r:embed="rId21"/>
              <a:stretch>
                <a:fillRect/>
              </a:stretch>
            </p:blipFill>
            <p:spPr>
              <a:xfrm>
                <a:off x="-1204" y="6436"/>
                <a:ext cx="11159" cy="1170"/>
              </a:xfrm>
              <a:prstGeom prst="rect">
                <a:avLst/>
              </a:prstGeom>
            </p:spPr>
          </p:pic>
        </p:grpSp>
        <p:pic>
          <p:nvPicPr>
            <p:cNvPr id="47" name="图片 46"/>
            <p:cNvPicPr>
              <a:picLocks noChangeAspect="true"/>
            </p:cNvPicPr>
            <p:nvPr/>
          </p:nvPicPr>
          <p:blipFill>
            <a:blip r:embed="rId22"/>
            <a:stretch>
              <a:fillRect/>
            </a:stretch>
          </p:blipFill>
          <p:spPr>
            <a:xfrm>
              <a:off x="883" y="4839"/>
              <a:ext cx="8243" cy="196"/>
            </a:xfrm>
            <a:prstGeom prst="rect">
              <a:avLst/>
            </a:prstGeom>
          </p:spPr>
        </p:pic>
        <p:pic>
          <p:nvPicPr>
            <p:cNvPr id="48" name="图片 47"/>
            <p:cNvPicPr>
              <a:picLocks noChangeAspect="true"/>
            </p:cNvPicPr>
            <p:nvPr/>
          </p:nvPicPr>
          <p:blipFill>
            <a:blip r:embed="rId23"/>
            <a:stretch>
              <a:fillRect/>
            </a:stretch>
          </p:blipFill>
          <p:spPr>
            <a:xfrm>
              <a:off x="823" y="3442"/>
              <a:ext cx="9145" cy="199"/>
            </a:xfrm>
            <a:prstGeom prst="rect">
              <a:avLst/>
            </a:prstGeom>
          </p:spPr>
        </p:pic>
        <p:pic>
          <p:nvPicPr>
            <p:cNvPr id="50" name="图片 49"/>
            <p:cNvPicPr>
              <a:picLocks noChangeAspect="true"/>
            </p:cNvPicPr>
            <p:nvPr/>
          </p:nvPicPr>
          <p:blipFill>
            <a:blip r:embed="rId24"/>
            <a:srcRect l="1393" t="14138" r="13977" b="9517"/>
            <a:stretch>
              <a:fillRect/>
            </a:stretch>
          </p:blipFill>
          <p:spPr>
            <a:xfrm>
              <a:off x="863" y="3926"/>
              <a:ext cx="10950" cy="205"/>
            </a:xfrm>
            <a:prstGeom prst="rect">
              <a:avLst/>
            </a:prstGeom>
          </p:spPr>
        </p:pic>
        <p:pic>
          <p:nvPicPr>
            <p:cNvPr id="51" name="图片 50"/>
            <p:cNvPicPr>
              <a:picLocks noChangeAspect="true"/>
            </p:cNvPicPr>
            <p:nvPr/>
          </p:nvPicPr>
          <p:blipFill>
            <a:blip r:embed="rId25"/>
            <a:stretch>
              <a:fillRect/>
            </a:stretch>
          </p:blipFill>
          <p:spPr>
            <a:xfrm>
              <a:off x="876" y="2286"/>
              <a:ext cx="13595" cy="266"/>
            </a:xfrm>
            <a:prstGeom prst="rect">
              <a:avLst/>
            </a:prstGeom>
          </p:spPr>
        </p:pic>
        <p:pic>
          <p:nvPicPr>
            <p:cNvPr id="52" name="图片 51"/>
            <p:cNvPicPr>
              <a:picLocks noChangeAspect="true"/>
            </p:cNvPicPr>
            <p:nvPr/>
          </p:nvPicPr>
          <p:blipFill>
            <a:blip r:embed="rId26"/>
            <a:stretch>
              <a:fillRect/>
            </a:stretch>
          </p:blipFill>
          <p:spPr>
            <a:xfrm>
              <a:off x="868" y="3654"/>
              <a:ext cx="11959" cy="268"/>
            </a:xfrm>
            <a:prstGeom prst="rect">
              <a:avLst/>
            </a:prstGeom>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pic>
        <p:nvPicPr>
          <p:cNvPr id="13" name="图片 12" descr="adlik_white"/>
          <p:cNvPicPr>
            <a:picLocks noChangeAspect="true"/>
          </p:cNvPicPr>
          <p:nvPr/>
        </p:nvPicPr>
        <p:blipFill>
          <a:blip r:embed="rId2"/>
          <a:stretch>
            <a:fillRect/>
          </a:stretch>
        </p:blipFill>
        <p:spPr>
          <a:xfrm>
            <a:off x="4727575" y="3893185"/>
            <a:ext cx="2828290" cy="718820"/>
          </a:xfrm>
          <a:prstGeom prst="rect">
            <a:avLst/>
          </a:prstGeom>
        </p:spPr>
      </p:pic>
      <p:cxnSp>
        <p:nvCxnSpPr>
          <p:cNvPr id="14" name="直接连接符 13"/>
          <p:cNvCxnSpPr/>
          <p:nvPr/>
        </p:nvCxnSpPr>
        <p:spPr>
          <a:xfrm>
            <a:off x="4727575" y="3665855"/>
            <a:ext cx="2564765" cy="0"/>
          </a:xfrm>
          <a:prstGeom prst="line">
            <a:avLst/>
          </a:prstGeom>
          <a:ln>
            <a:gradFill>
              <a:gsLst>
                <a:gs pos="0">
                  <a:srgbClr val="2E7DFE"/>
                </a:gs>
                <a:gs pos="50000">
                  <a:srgbClr val="2E7DFE"/>
                </a:gs>
                <a:gs pos="100000">
                  <a:srgbClr val="2E7DFE"/>
                </a:gs>
              </a:gsLst>
              <a:lin ang="0" scaled="false"/>
            </a:gra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V="true">
            <a:off x="4900138" y="3620135"/>
            <a:ext cx="2219324" cy="45720"/>
          </a:xfrm>
          <a:prstGeom prst="ellipse">
            <a:avLst/>
          </a:prstGeom>
          <a:gradFill flip="none" rotWithShape="true">
            <a:gsLst>
              <a:gs pos="78000">
                <a:srgbClr val="2E7DFE">
                  <a:alpha val="80000"/>
                </a:srgbClr>
              </a:gs>
              <a:gs pos="26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true"/>
          <p:nvPr/>
        </p:nvSpPr>
        <p:spPr>
          <a:xfrm>
            <a:off x="4427855" y="2463165"/>
            <a:ext cx="3336290" cy="922020"/>
          </a:xfrm>
          <a:prstGeom prst="rect">
            <a:avLst/>
          </a:prstGeom>
          <a:noFill/>
        </p:spPr>
        <p:txBody>
          <a:bodyPr wrap="none" rtlCol="0">
            <a:spAutoFit/>
          </a:bodyPr>
          <a:p>
            <a:r>
              <a:rPr lang="en-US" altLang="zh-CN" sz="5400">
                <a:solidFill>
                  <a:schemeClr val="bg1"/>
                </a:solidFill>
                <a:latin typeface="华文琥珀" panose="02010800040101010101" charset="-122"/>
                <a:ea typeface="华文琥珀" panose="02010800040101010101" charset="-122"/>
              </a:rPr>
              <a:t>Thank you</a:t>
            </a:r>
            <a:endParaRPr lang="en-US" altLang="zh-CN" sz="5400">
              <a:solidFill>
                <a:schemeClr val="bg1"/>
              </a:solidFill>
              <a:latin typeface="华文琥珀" panose="02010800040101010101" charset="-122"/>
              <a:ea typeface="华文琥珀" panose="02010800040101010101" charset="-122"/>
            </a:endParaRPr>
          </a:p>
        </p:txBody>
      </p:sp>
      <p:pic>
        <p:nvPicPr>
          <p:cNvPr id="3" name="图片 2" descr="adlik_color"/>
          <p:cNvPicPr>
            <a:picLocks noChangeAspect="true"/>
          </p:cNvPicPr>
          <p:nvPr/>
        </p:nvPicPr>
        <p:blipFill>
          <a:blip r:embed="rId3"/>
          <a:stretch>
            <a:fillRect/>
          </a:stretch>
        </p:blipFill>
        <p:spPr>
          <a:xfrm>
            <a:off x="4727575" y="3893185"/>
            <a:ext cx="2832100" cy="718820"/>
          </a:xfrm>
          <a:prstGeom prst="rect">
            <a:avLst/>
          </a:prstGeom>
        </p:spPr>
      </p:pic>
      <p:pic>
        <p:nvPicPr>
          <p:cNvPr id="4" name="图片 3" descr="GitHub二维码"/>
          <p:cNvPicPr>
            <a:picLocks noChangeAspect="true"/>
          </p:cNvPicPr>
          <p:nvPr/>
        </p:nvPicPr>
        <p:blipFill>
          <a:blip r:embed="rId4"/>
          <a:stretch>
            <a:fillRect/>
          </a:stretch>
        </p:blipFill>
        <p:spPr>
          <a:xfrm>
            <a:off x="1305560" y="2284095"/>
            <a:ext cx="2308860" cy="2308860"/>
          </a:xfrm>
          <a:prstGeom prst="rect">
            <a:avLst/>
          </a:prstGeom>
        </p:spPr>
      </p:pic>
      <p:pic>
        <p:nvPicPr>
          <p:cNvPr id="5" name="图片 4" descr="公众号二维码"/>
          <p:cNvPicPr>
            <a:picLocks noChangeAspect="true"/>
          </p:cNvPicPr>
          <p:nvPr/>
        </p:nvPicPr>
        <p:blipFill>
          <a:blip r:embed="rId5"/>
          <a:stretch>
            <a:fillRect/>
          </a:stretch>
        </p:blipFill>
        <p:spPr>
          <a:xfrm>
            <a:off x="8331200" y="2323465"/>
            <a:ext cx="2361565" cy="23615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ctrTitle"/>
          </p:nvPr>
        </p:nvSpPr>
        <p:spPr/>
        <p:txBody>
          <a:bodyPr/>
          <a:p>
            <a:endParaRPr lang="zh-CN" altLang="en-US"/>
          </a:p>
        </p:txBody>
      </p:sp>
      <p:sp>
        <p:nvSpPr>
          <p:cNvPr id="3" name="副标题 2"/>
          <p:cNvSpPr>
            <a:spLocks noGrp="true"/>
          </p:cNvSpPr>
          <p:nvPr>
            <p:ph type="subTitle" idx="1"/>
          </p:nvPr>
        </p:nvSpPr>
        <p:spPr/>
        <p:txBody>
          <a:bodyPr/>
          <a:p>
            <a:endParaRPr lang="zh-CN" altLang="en-US"/>
          </a:p>
        </p:txBody>
      </p:sp>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5" name="标题 4"/>
          <p:cNvSpPr>
            <a:spLocks noGrp="true"/>
          </p:cNvSpPr>
          <p:nvPr/>
        </p:nvSpPr>
        <p:spPr>
          <a:xfrm>
            <a:off x="235024" y="865944"/>
            <a:ext cx="11355921" cy="543056"/>
          </a:xfrm>
          <a:prstGeom prst="rect">
            <a:avLst/>
          </a:prstGeom>
        </p:spPr>
        <p:txBody>
          <a:bodyPr vert="horz" lIns="91440" tIns="45720" rIns="91440" bIns="45720" rtlCol="0" anchor="ctr">
            <a:normAutofit lnSpcReduction="20000"/>
          </a:bodyPr>
          <a:lstStyle>
            <a:lvl1pPr algn="l" defTabSz="914400" rtl="0" eaLnBrk="1" latinLnBrk="0" hangingPunct="1">
              <a:lnSpc>
                <a:spcPct val="90000"/>
              </a:lnSpc>
              <a:spcBef>
                <a:spcPct val="0"/>
              </a:spcBef>
              <a:buNone/>
              <a:defRPr sz="2600" b="1" kern="1200">
                <a:solidFill>
                  <a:srgbClr val="FFFFFF"/>
                </a:solidFill>
                <a:latin typeface="Calibri" panose="020F0502020204030204"/>
                <a:ea typeface="+mj-ea"/>
                <a:cs typeface="+mj-cs"/>
              </a:defRPr>
            </a:lvl1pPr>
          </a:lstStyle>
          <a:p>
            <a:r>
              <a:rPr lang="en-US" altLang="zh-CN" sz="3100" dirty="0">
                <a:solidFill>
                  <a:schemeClr val="accent5">
                    <a:lumMod val="75000"/>
                  </a:schemeClr>
                </a:solidFill>
                <a:ea typeface="微软雅黑" charset="-122"/>
                <a:cs typeface="Open Sans Light" panose="020B0306030504020204" pitchFamily="34" charset="0"/>
                <a:sym typeface="+mn-ea"/>
              </a:rPr>
              <a:t>ML</a:t>
            </a:r>
            <a:r>
              <a:rPr lang="zh-CN" altLang="en-US" sz="3100" dirty="0">
                <a:solidFill>
                  <a:schemeClr val="accent5">
                    <a:lumMod val="75000"/>
                  </a:schemeClr>
                </a:solidFill>
                <a:ea typeface="微软雅黑" charset="-122"/>
                <a:cs typeface="Open Sans Light" panose="020B0306030504020204" pitchFamily="34" charset="0"/>
                <a:sym typeface="+mn-ea"/>
              </a:rPr>
              <a:t>工作流</a:t>
            </a:r>
            <a:endParaRPr lang="zh-CN" altLang="en-US" sz="3100" dirty="0">
              <a:solidFill>
                <a:schemeClr val="accent5">
                  <a:lumMod val="75000"/>
                </a:schemeClr>
              </a:solidFill>
              <a:ea typeface="微软雅黑" charset="-122"/>
              <a:cs typeface="Open Sans Light" panose="020B0306030504020204" pitchFamily="34" charset="0"/>
              <a:sym typeface="+mn-ea"/>
            </a:endParaRPr>
          </a:p>
        </p:txBody>
      </p:sp>
      <p:sp>
        <p:nvSpPr>
          <p:cNvPr id="4" name="圆角矩形 3"/>
          <p:cNvSpPr/>
          <p:nvPr/>
        </p:nvSpPr>
        <p:spPr>
          <a:xfrm>
            <a:off x="1267460" y="1925955"/>
            <a:ext cx="1805940" cy="1386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p>
            <a:pPr algn="ctr"/>
            <a:endParaRPr lang="zh-CN" altLang="en-US">
              <a:solidFill>
                <a:schemeClr val="tx1"/>
              </a:solidFill>
            </a:endParaRPr>
          </a:p>
        </p:txBody>
      </p:sp>
      <p:sp>
        <p:nvSpPr>
          <p:cNvPr id="6" name="文本框 5"/>
          <p:cNvSpPr txBox="true"/>
          <p:nvPr/>
        </p:nvSpPr>
        <p:spPr>
          <a:xfrm>
            <a:off x="1367790" y="2282825"/>
            <a:ext cx="1605280" cy="521970"/>
          </a:xfrm>
          <a:prstGeom prst="rect">
            <a:avLst/>
          </a:prstGeom>
          <a:noFill/>
        </p:spPr>
        <p:txBody>
          <a:bodyPr wrap="none" rtlCol="0">
            <a:spAutoFit/>
          </a:bodyPr>
          <a:p>
            <a:r>
              <a:rPr lang="zh-CN" altLang="en-US" sz="2800">
                <a:solidFill>
                  <a:schemeClr val="tx1"/>
                </a:solidFill>
                <a:latin typeface="微软雅黑" charset="-122"/>
                <a:ea typeface="微软雅黑" charset="-122"/>
              </a:rPr>
              <a:t>数据工程</a:t>
            </a:r>
            <a:endParaRPr lang="zh-CN" altLang="en-US" sz="2800">
              <a:solidFill>
                <a:schemeClr val="tx1"/>
              </a:solidFill>
              <a:latin typeface="微软雅黑" charset="-122"/>
              <a:ea typeface="微软雅黑" charset="-122"/>
            </a:endParaRPr>
          </a:p>
        </p:txBody>
      </p:sp>
      <p:sp>
        <p:nvSpPr>
          <p:cNvPr id="8" name="圆角矩形 7"/>
          <p:cNvSpPr/>
          <p:nvPr/>
        </p:nvSpPr>
        <p:spPr>
          <a:xfrm>
            <a:off x="4852035" y="1925955"/>
            <a:ext cx="1805940" cy="1386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p>
            <a:pPr algn="ctr"/>
            <a:endParaRPr lang="zh-CN" altLang="en-US">
              <a:solidFill>
                <a:schemeClr val="tx1"/>
              </a:solidFill>
            </a:endParaRPr>
          </a:p>
        </p:txBody>
      </p:sp>
      <p:sp>
        <p:nvSpPr>
          <p:cNvPr id="9" name="文本框 8"/>
          <p:cNvSpPr txBox="true"/>
          <p:nvPr/>
        </p:nvSpPr>
        <p:spPr>
          <a:xfrm>
            <a:off x="4952365" y="2282825"/>
            <a:ext cx="1605280" cy="521970"/>
          </a:xfrm>
          <a:prstGeom prst="rect">
            <a:avLst/>
          </a:prstGeom>
          <a:noFill/>
        </p:spPr>
        <p:txBody>
          <a:bodyPr wrap="none" rtlCol="0">
            <a:spAutoFit/>
          </a:bodyPr>
          <a:p>
            <a:r>
              <a:rPr lang="zh-CN" altLang="en-US" sz="2800">
                <a:solidFill>
                  <a:schemeClr val="tx1"/>
                </a:solidFill>
                <a:latin typeface="微软雅黑" charset="-122"/>
                <a:ea typeface="微软雅黑" charset="-122"/>
              </a:rPr>
              <a:t>模型工程</a:t>
            </a:r>
            <a:endParaRPr lang="zh-CN" altLang="en-US" sz="2800">
              <a:solidFill>
                <a:schemeClr val="tx1"/>
              </a:solidFill>
              <a:latin typeface="微软雅黑" charset="-122"/>
              <a:ea typeface="微软雅黑" charset="-122"/>
            </a:endParaRPr>
          </a:p>
        </p:txBody>
      </p:sp>
      <p:sp>
        <p:nvSpPr>
          <p:cNvPr id="10" name="圆角矩形 9"/>
          <p:cNvSpPr/>
          <p:nvPr/>
        </p:nvSpPr>
        <p:spPr>
          <a:xfrm>
            <a:off x="8460105" y="1925955"/>
            <a:ext cx="1805940" cy="1386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p>
            <a:pPr algn="ctr"/>
            <a:endParaRPr lang="zh-CN" altLang="en-US">
              <a:solidFill>
                <a:schemeClr val="tx1"/>
              </a:solidFill>
            </a:endParaRPr>
          </a:p>
        </p:txBody>
      </p:sp>
      <p:sp>
        <p:nvSpPr>
          <p:cNvPr id="11" name="文本框 10"/>
          <p:cNvSpPr txBox="true"/>
          <p:nvPr/>
        </p:nvSpPr>
        <p:spPr>
          <a:xfrm>
            <a:off x="8560435" y="2282825"/>
            <a:ext cx="1605280" cy="521970"/>
          </a:xfrm>
          <a:prstGeom prst="rect">
            <a:avLst/>
          </a:prstGeom>
          <a:noFill/>
        </p:spPr>
        <p:txBody>
          <a:bodyPr wrap="none" rtlCol="0">
            <a:spAutoFit/>
          </a:bodyPr>
          <a:p>
            <a:r>
              <a:rPr lang="zh-CN" altLang="en-US" sz="2800">
                <a:solidFill>
                  <a:schemeClr val="tx1"/>
                </a:solidFill>
                <a:latin typeface="微软雅黑" charset="-122"/>
                <a:ea typeface="微软雅黑" charset="-122"/>
              </a:rPr>
              <a:t>代码工程</a:t>
            </a:r>
            <a:endParaRPr lang="zh-CN" altLang="en-US" sz="2800">
              <a:solidFill>
                <a:schemeClr val="tx1"/>
              </a:solidFill>
              <a:latin typeface="微软雅黑" charset="-122"/>
              <a:ea typeface="微软雅黑" charset="-122"/>
            </a:endParaRPr>
          </a:p>
        </p:txBody>
      </p:sp>
      <p:sp>
        <p:nvSpPr>
          <p:cNvPr id="12" name="文本框 11"/>
          <p:cNvSpPr txBox="true"/>
          <p:nvPr/>
        </p:nvSpPr>
        <p:spPr>
          <a:xfrm>
            <a:off x="7348855" y="2454910"/>
            <a:ext cx="420370" cy="583565"/>
          </a:xfrm>
          <a:prstGeom prst="rect">
            <a:avLst/>
          </a:prstGeom>
          <a:noFill/>
        </p:spPr>
        <p:txBody>
          <a:bodyPr wrap="none" rtlCol="0">
            <a:spAutoFit/>
          </a:bodyPr>
          <a:p>
            <a:r>
              <a:rPr lang="en-US" altLang="zh-CN" sz="3200">
                <a:solidFill>
                  <a:schemeClr val="tx1"/>
                </a:solidFill>
                <a:latin typeface="Arial" panose="02080604020202020204" pitchFamily="34" charset="0"/>
                <a:cs typeface="Arial" panose="02080604020202020204" pitchFamily="34" charset="0"/>
              </a:rPr>
              <a:t>+</a:t>
            </a:r>
            <a:endParaRPr lang="en-US" altLang="zh-CN" sz="3200">
              <a:solidFill>
                <a:schemeClr val="tx1"/>
              </a:solidFill>
              <a:latin typeface="Arial" panose="02080604020202020204" pitchFamily="34" charset="0"/>
              <a:cs typeface="Arial" panose="02080604020202020204" pitchFamily="34" charset="0"/>
            </a:endParaRPr>
          </a:p>
        </p:txBody>
      </p:sp>
      <p:sp>
        <p:nvSpPr>
          <p:cNvPr id="13" name="文本框 12"/>
          <p:cNvSpPr txBox="true"/>
          <p:nvPr/>
        </p:nvSpPr>
        <p:spPr>
          <a:xfrm>
            <a:off x="3929380" y="2454910"/>
            <a:ext cx="420370" cy="583565"/>
          </a:xfrm>
          <a:prstGeom prst="rect">
            <a:avLst/>
          </a:prstGeom>
          <a:noFill/>
        </p:spPr>
        <p:txBody>
          <a:bodyPr wrap="none" rtlCol="0">
            <a:spAutoFit/>
          </a:bodyPr>
          <a:p>
            <a:r>
              <a:rPr lang="en-US" altLang="zh-CN" sz="3200">
                <a:solidFill>
                  <a:schemeClr val="tx1"/>
                </a:solidFill>
                <a:latin typeface="Arial" panose="02080604020202020204" pitchFamily="34" charset="0"/>
                <a:cs typeface="Arial" panose="02080604020202020204" pitchFamily="34" charset="0"/>
              </a:rPr>
              <a:t>+</a:t>
            </a:r>
            <a:endParaRPr lang="en-US" altLang="zh-CN" sz="3200">
              <a:solidFill>
                <a:schemeClr val="tx1"/>
              </a:solidFill>
              <a:latin typeface="Arial" panose="02080604020202020204" pitchFamily="34" charset="0"/>
              <a:cs typeface="Arial" panose="02080604020202020204" pitchFamily="34" charset="0"/>
            </a:endParaRPr>
          </a:p>
        </p:txBody>
      </p:sp>
      <p:sp>
        <p:nvSpPr>
          <p:cNvPr id="14" name="文本框 13"/>
          <p:cNvSpPr txBox="true"/>
          <p:nvPr/>
        </p:nvSpPr>
        <p:spPr>
          <a:xfrm>
            <a:off x="1590675" y="3968115"/>
            <a:ext cx="2526030" cy="2306955"/>
          </a:xfrm>
          <a:prstGeom prst="rect">
            <a:avLst/>
          </a:prstGeom>
          <a:noFill/>
        </p:spPr>
        <p:txBody>
          <a:bodyPr wrap="none" rtlCol="0">
            <a:spAutoFit/>
          </a:bodyPr>
          <a:p>
            <a:pPr marL="285750" indent="-285750">
              <a:buFont typeface="Arial" panose="02080604020202020204" pitchFamily="34" charset="0"/>
              <a:buChar char="•"/>
            </a:pPr>
            <a:r>
              <a:rPr lang="zh-CN" altLang="en-US">
                <a:solidFill>
                  <a:schemeClr val="tx1"/>
                </a:solidFill>
                <a:latin typeface="微软雅黑" charset="-122"/>
                <a:ea typeface="微软雅黑" charset="-122"/>
              </a:rPr>
              <a:t>各工程间的协作困难</a:t>
            </a: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r>
              <a:rPr lang="zh-CN" altLang="en-US">
                <a:solidFill>
                  <a:schemeClr val="tx1"/>
                </a:solidFill>
                <a:latin typeface="微软雅黑" charset="-122"/>
                <a:ea typeface="微软雅黑" charset="-122"/>
              </a:rPr>
              <a:t>人工操作繁琐、易错</a:t>
            </a: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r>
              <a:rPr lang="zh-CN" altLang="en-US">
                <a:solidFill>
                  <a:schemeClr val="tx1"/>
                </a:solidFill>
                <a:latin typeface="微软雅黑" charset="-122"/>
                <a:ea typeface="微软雅黑" charset="-122"/>
              </a:rPr>
              <a:t>上线时间漫长</a:t>
            </a: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endParaRPr lang="zh-CN" altLang="en-US">
              <a:solidFill>
                <a:schemeClr val="tx1"/>
              </a:solidFill>
              <a:latin typeface="微软雅黑" charset="-122"/>
              <a:ea typeface="微软雅黑" charset="-122"/>
            </a:endParaRPr>
          </a:p>
          <a:p>
            <a:pPr marL="285750" indent="-285750">
              <a:buFont typeface="Arial" panose="02080604020202020204" pitchFamily="34" charset="0"/>
              <a:buChar char="•"/>
            </a:pPr>
            <a:r>
              <a:rPr lang="zh-CN" altLang="en-US">
                <a:solidFill>
                  <a:schemeClr val="tx1"/>
                </a:solidFill>
                <a:latin typeface="微软雅黑" charset="-122"/>
                <a:ea typeface="微软雅黑" charset="-122"/>
              </a:rPr>
              <a:t>模型更新、维护困难</a:t>
            </a:r>
            <a:endParaRPr lang="zh-CN" altLang="en-US">
              <a:solidFill>
                <a:schemeClr val="tx1"/>
              </a:solidFill>
              <a:latin typeface="微软雅黑" charset="-122"/>
              <a:ea typeface="微软雅黑" charset="-122"/>
            </a:endParaRPr>
          </a:p>
          <a:p>
            <a:endParaRPr lang="zh-CN" altLang="en-US">
              <a:solidFill>
                <a:schemeClr val="tx1"/>
              </a:solidFill>
              <a:latin typeface="微软雅黑" charset="-122"/>
              <a:ea typeface="微软雅黑" charset="-122"/>
            </a:endParaRPr>
          </a:p>
        </p:txBody>
      </p:sp>
      <p:sp>
        <p:nvSpPr>
          <p:cNvPr id="15" name="右箭头 14"/>
          <p:cNvSpPr/>
          <p:nvPr/>
        </p:nvSpPr>
        <p:spPr>
          <a:xfrm>
            <a:off x="5494020" y="4514850"/>
            <a:ext cx="1203325" cy="4375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6" name="文本框 15"/>
          <p:cNvSpPr txBox="true"/>
          <p:nvPr/>
        </p:nvSpPr>
        <p:spPr>
          <a:xfrm>
            <a:off x="7769225" y="4380230"/>
            <a:ext cx="1904365" cy="706755"/>
          </a:xfrm>
          <a:prstGeom prst="rect">
            <a:avLst/>
          </a:prstGeom>
          <a:noFill/>
        </p:spPr>
        <p:txBody>
          <a:bodyPr wrap="none" rtlCol="0">
            <a:spAutoFit/>
          </a:bodyPr>
          <a:p>
            <a:r>
              <a:rPr lang="en-US" altLang="zh-CN" sz="4000" b="1">
                <a:solidFill>
                  <a:schemeClr val="tx1"/>
                </a:solidFill>
                <a:latin typeface="Arial" panose="02080604020202020204" pitchFamily="34" charset="0"/>
                <a:cs typeface="Arial" panose="02080604020202020204" pitchFamily="34" charset="0"/>
              </a:rPr>
              <a:t>MLOps</a:t>
            </a:r>
            <a:endParaRPr lang="en-US" altLang="zh-CN" sz="4000" b="1">
              <a:solidFill>
                <a:schemeClr val="tx1"/>
              </a:solidFill>
              <a:latin typeface="Arial" panose="02080604020202020204" pitchFamily="34" charset="0"/>
              <a:cs typeface="Arial" panose="0208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4" name="文本框 3"/>
          <p:cNvSpPr txBox="true"/>
          <p:nvPr/>
        </p:nvSpPr>
        <p:spPr>
          <a:xfrm>
            <a:off x="3414395" y="1165860"/>
            <a:ext cx="5949950" cy="583565"/>
          </a:xfrm>
          <a:prstGeom prst="rect">
            <a:avLst/>
          </a:prstGeom>
          <a:noFill/>
        </p:spPr>
        <p:txBody>
          <a:bodyPr wrap="square" rtlCol="0">
            <a:spAutoFit/>
          </a:bodyPr>
          <a:p>
            <a:r>
              <a:rPr lang="en-US" altLang="zh-CN" sz="3200">
                <a:solidFill>
                  <a:schemeClr val="tx1"/>
                </a:solidFill>
                <a:latin typeface="Arial" panose="02080604020202020204" pitchFamily="34" charset="0"/>
                <a:cs typeface="Arial" panose="02080604020202020204" pitchFamily="34" charset="0"/>
              </a:rPr>
              <a:t>MLOps=DevOps for ML</a:t>
            </a:r>
            <a:endParaRPr lang="en-US" altLang="zh-CN" sz="3200">
              <a:solidFill>
                <a:schemeClr val="tx1"/>
              </a:solidFill>
              <a:latin typeface="Arial" panose="02080604020202020204" pitchFamily="34" charset="0"/>
              <a:cs typeface="Arial" panose="02080604020202020204" pitchFamily="34" charset="0"/>
            </a:endParaRPr>
          </a:p>
        </p:txBody>
      </p:sp>
      <p:sp>
        <p:nvSpPr>
          <p:cNvPr id="1029" name="Freeform 5"/>
          <p:cNvSpPr/>
          <p:nvPr/>
        </p:nvSpPr>
        <p:spPr bwMode="auto">
          <a:xfrm>
            <a:off x="1423670"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030" name="Freeform 6"/>
          <p:cNvSpPr/>
          <p:nvPr/>
        </p:nvSpPr>
        <p:spPr bwMode="auto">
          <a:xfrm>
            <a:off x="2687320"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031" name="Freeform 7"/>
          <p:cNvSpPr/>
          <p:nvPr/>
        </p:nvSpPr>
        <p:spPr bwMode="auto">
          <a:xfrm>
            <a:off x="3288983"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1032" name="Freeform 8"/>
          <p:cNvSpPr>
            <a:spLocks noEditPoints="true"/>
          </p:cNvSpPr>
          <p:nvPr/>
        </p:nvSpPr>
        <p:spPr bwMode="auto">
          <a:xfrm>
            <a:off x="1652270"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24" name="Text Placeholder 3"/>
          <p:cNvSpPr txBox="true"/>
          <p:nvPr/>
        </p:nvSpPr>
        <p:spPr>
          <a:xfrm>
            <a:off x="4368079" y="3597674"/>
            <a:ext cx="400751"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03</a:t>
            </a:r>
            <a:endParaRPr kumimoji="0" lang="en-US"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2" name="Freeform 9"/>
          <p:cNvSpPr/>
          <p:nvPr/>
        </p:nvSpPr>
        <p:spPr bwMode="auto">
          <a:xfrm>
            <a:off x="1423670"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42" name="Freeform 5"/>
          <p:cNvSpPr/>
          <p:nvPr/>
        </p:nvSpPr>
        <p:spPr bwMode="auto">
          <a:xfrm>
            <a:off x="4003675"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43" name="Freeform 6"/>
          <p:cNvSpPr/>
          <p:nvPr/>
        </p:nvSpPr>
        <p:spPr bwMode="auto">
          <a:xfrm>
            <a:off x="5267325"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44" name="Freeform 7"/>
          <p:cNvSpPr/>
          <p:nvPr/>
        </p:nvSpPr>
        <p:spPr bwMode="auto">
          <a:xfrm>
            <a:off x="5868988"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45" name="Freeform 8"/>
          <p:cNvSpPr>
            <a:spLocks noEditPoints="true"/>
          </p:cNvSpPr>
          <p:nvPr/>
        </p:nvSpPr>
        <p:spPr bwMode="auto">
          <a:xfrm>
            <a:off x="4232275"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47" name="Text Placeholder 3"/>
          <p:cNvSpPr txBox="true"/>
          <p:nvPr/>
        </p:nvSpPr>
        <p:spPr>
          <a:xfrm>
            <a:off x="6948084" y="3597674"/>
            <a:ext cx="400751"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03</a:t>
            </a:r>
            <a:endParaRPr kumimoji="0" lang="en-US"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6" name="Freeform 9"/>
          <p:cNvSpPr/>
          <p:nvPr/>
        </p:nvSpPr>
        <p:spPr bwMode="auto">
          <a:xfrm>
            <a:off x="4003675"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79" name="Freeform 5"/>
          <p:cNvSpPr/>
          <p:nvPr/>
        </p:nvSpPr>
        <p:spPr bwMode="auto">
          <a:xfrm>
            <a:off x="6658610" y="3020695"/>
            <a:ext cx="1865313" cy="2238375"/>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80" name="Freeform 6"/>
          <p:cNvSpPr/>
          <p:nvPr/>
        </p:nvSpPr>
        <p:spPr bwMode="auto">
          <a:xfrm>
            <a:off x="7922260" y="3614420"/>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81" name="Freeform 7"/>
          <p:cNvSpPr/>
          <p:nvPr/>
        </p:nvSpPr>
        <p:spPr bwMode="auto">
          <a:xfrm>
            <a:off x="8523923" y="1977708"/>
            <a:ext cx="1871663"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82" name="Freeform 8"/>
          <p:cNvSpPr>
            <a:spLocks noEditPoints="true"/>
          </p:cNvSpPr>
          <p:nvPr/>
        </p:nvSpPr>
        <p:spPr bwMode="auto">
          <a:xfrm>
            <a:off x="6887210" y="1749108"/>
            <a:ext cx="2238375" cy="1865312"/>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93" name="Freeform 9"/>
          <p:cNvSpPr/>
          <p:nvPr/>
        </p:nvSpPr>
        <p:spPr bwMode="auto">
          <a:xfrm>
            <a:off x="6658610" y="3020695"/>
            <a:ext cx="1176338" cy="720725"/>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ln>
        </p:spPr>
        <p:txBody>
          <a:bodyPr vert="horz" wrap="square" lIns="91440" tIns="45720" rIns="91440" bIns="45720" numCol="1" anchor="t" anchorCtr="false" compatLnSpc="true"/>
          <a:lstStyle/>
          <a:p>
            <a:endParaRPr lang="en-US" dirty="0">
              <a:solidFill>
                <a:schemeClr val="tx1"/>
              </a:solidFill>
            </a:endParaRPr>
          </a:p>
        </p:txBody>
      </p:sp>
      <p:sp>
        <p:nvSpPr>
          <p:cNvPr id="95" name="Text Placeholder 3"/>
          <p:cNvSpPr txBox="true"/>
          <p:nvPr/>
        </p:nvSpPr>
        <p:spPr>
          <a:xfrm>
            <a:off x="2935381" y="3344067"/>
            <a:ext cx="733425"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ML</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96" name="Text Placeholder 3"/>
          <p:cNvSpPr txBox="true"/>
          <p:nvPr/>
        </p:nvSpPr>
        <p:spPr>
          <a:xfrm>
            <a:off x="5446489" y="3344067"/>
            <a:ext cx="932180"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Dev</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97" name="Text Placeholder 3"/>
          <p:cNvSpPr txBox="true"/>
          <p:nvPr/>
        </p:nvSpPr>
        <p:spPr>
          <a:xfrm>
            <a:off x="8095073" y="3344067"/>
            <a:ext cx="988060" cy="61531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rPr>
              <a:t>Ops</a:t>
            </a:r>
            <a:endParaRPr kumimoji="0" lang="en-US" sz="4000" b="1" i="0" u="none" strike="noStrike" kern="1200" cap="none" spc="0" normalizeH="0" baseline="0" noProof="0" dirty="0" smtClean="0">
              <a:ln>
                <a:noFill/>
              </a:ln>
              <a:solidFill>
                <a:schemeClr val="tx1"/>
              </a:solidFill>
              <a:effectLst/>
              <a:uLnTx/>
              <a:uFillTx/>
              <a:latin typeface="Arial" panose="02080604020202020204" pitchFamily="34" charset="0"/>
              <a:ea typeface="+mn-ea"/>
              <a:cs typeface="Arial" panose="02080604020202020204" pitchFamily="34" charset="0"/>
            </a:endParaRPr>
          </a:p>
        </p:txBody>
      </p:sp>
      <p:sp>
        <p:nvSpPr>
          <p:cNvPr id="98" name="Text Placeholder 3"/>
          <p:cNvSpPr txBox="true"/>
          <p:nvPr/>
        </p:nvSpPr>
        <p:spPr>
          <a:xfrm>
            <a:off x="1974215" y="5612130"/>
            <a:ext cx="2170430"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模型构建、训练、调优</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99" name="Text Placeholder 3"/>
          <p:cNvSpPr txBox="true"/>
          <p:nvPr/>
        </p:nvSpPr>
        <p:spPr>
          <a:xfrm>
            <a:off x="4669790" y="5612130"/>
            <a:ext cx="248475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ML工作流创建，模型持续集成、持续部署</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100" name="Text Placeholder 3"/>
          <p:cNvSpPr txBox="true"/>
          <p:nvPr/>
        </p:nvSpPr>
        <p:spPr>
          <a:xfrm>
            <a:off x="7512050" y="5612130"/>
            <a:ext cx="238569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rPr>
              <a:t>模型大规模持续交付、持续监控</a:t>
            </a:r>
            <a:endParaRPr kumimoji="0" lang="zh-CN" altLang="en-US" sz="2000" b="0" i="0" u="none" strike="noStrike" kern="1200" cap="none" spc="0" normalizeH="0" baseline="0" noProof="0" dirty="0" smtClean="0">
              <a:ln>
                <a:noFill/>
              </a:ln>
              <a:solidFill>
                <a:schemeClr val="tx1"/>
              </a:solidFill>
              <a:effectLst/>
              <a:uLnTx/>
              <a:uFillTx/>
              <a:latin typeface="微软雅黑" charset="-122"/>
              <a:ea typeface="微软雅黑" charset="-122"/>
              <a:cs typeface="+mn-cs"/>
            </a:endParaRPr>
          </a:p>
        </p:txBody>
      </p:sp>
      <p:sp>
        <p:nvSpPr>
          <p:cNvPr id="101" name="Text Placeholder 3"/>
          <p:cNvSpPr txBox="true"/>
          <p:nvPr/>
        </p:nvSpPr>
        <p:spPr>
          <a:xfrm>
            <a:off x="2517868" y="225186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模型</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2" name="Text Placeholder 3"/>
          <p:cNvSpPr txBox="true"/>
          <p:nvPr/>
        </p:nvSpPr>
        <p:spPr>
          <a:xfrm>
            <a:off x="1907633" y="409209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cs typeface="+mn-cs"/>
              </a:rPr>
              <a:t>数据</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cs typeface="+mn-cs"/>
            </a:endParaRPr>
          </a:p>
        </p:txBody>
      </p:sp>
      <p:sp>
        <p:nvSpPr>
          <p:cNvPr id="103" name="Text Placeholder 3"/>
          <p:cNvSpPr txBox="true"/>
          <p:nvPr/>
        </p:nvSpPr>
        <p:spPr>
          <a:xfrm>
            <a:off x="4999448" y="2349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创建</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4" name="Text Placeholder 3"/>
          <p:cNvSpPr txBox="true"/>
          <p:nvPr/>
        </p:nvSpPr>
        <p:spPr>
          <a:xfrm>
            <a:off x="6470743" y="2476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计划</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5" name="Text Placeholder 3"/>
          <p:cNvSpPr txBox="true"/>
          <p:nvPr/>
        </p:nvSpPr>
        <p:spPr>
          <a:xfrm>
            <a:off x="6238333" y="4589302"/>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打包</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6" name="Text Placeholder 3"/>
          <p:cNvSpPr txBox="true"/>
          <p:nvPr/>
        </p:nvSpPr>
        <p:spPr>
          <a:xfrm>
            <a:off x="4669883" y="422417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验证</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7" name="Text Placeholder 3"/>
          <p:cNvSpPr txBox="true"/>
          <p:nvPr/>
        </p:nvSpPr>
        <p:spPr>
          <a:xfrm>
            <a:off x="7587073" y="234965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发布</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8" name="Text Placeholder 3"/>
          <p:cNvSpPr txBox="true"/>
          <p:nvPr/>
        </p:nvSpPr>
        <p:spPr>
          <a:xfrm>
            <a:off x="9365073" y="265699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配置</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09" name="Text Placeholder 3"/>
          <p:cNvSpPr txBox="true"/>
          <p:nvPr/>
        </p:nvSpPr>
        <p:spPr>
          <a:xfrm>
            <a:off x="8972643" y="4531517"/>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监控</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110" name="Text Placeholder 3"/>
          <p:cNvSpPr txBox="true"/>
          <p:nvPr/>
        </p:nvSpPr>
        <p:spPr>
          <a:xfrm>
            <a:off x="7337518" y="4281962"/>
            <a:ext cx="508000" cy="30734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algn="ctr" defTabSz="914400" rtl="0" eaLnBrk="1" fontAlgn="auto" latinLnBrk="0" hangingPunct="1">
              <a:lnSpc>
                <a:spcPct val="100000"/>
              </a:lnSpc>
              <a:spcBef>
                <a:spcPct val="20000"/>
              </a:spcBef>
              <a:spcAft>
                <a:spcPts val="0"/>
              </a:spcAft>
              <a:buClrTx/>
              <a:buSzTx/>
              <a:buFont typeface="Arial" panose="02080604020202020204" pitchFamily="34" charset="0"/>
              <a:buNone/>
              <a:defRPr/>
            </a:pPr>
            <a:r>
              <a:rPr kumimoji="0" lang="zh-CN" altLang="en-US" sz="2000" b="0" i="0" baseline="0" noProof="0" dirty="0" smtClean="0">
                <a:ln>
                  <a:noFill/>
                </a:ln>
                <a:solidFill>
                  <a:schemeClr val="tx1"/>
                </a:solidFill>
                <a:effectLst/>
                <a:uLnTx/>
                <a:uFillTx/>
                <a:latin typeface="Arial" panose="02080604020202020204" pitchFamily="34" charset="0"/>
                <a:ea typeface="微软雅黑" charset="-122"/>
              </a:rPr>
              <a:t>更新</a:t>
            </a:r>
            <a:endParaRPr kumimoji="0" lang="zh-CN" altLang="en-US" sz="2000" b="0" i="0" baseline="0" noProof="0" dirty="0" smtClean="0">
              <a:ln>
                <a:noFill/>
              </a:ln>
              <a:solidFill>
                <a:schemeClr val="tx1"/>
              </a:solidFill>
              <a:effectLst/>
              <a:uLnTx/>
              <a:uFillTx/>
              <a:latin typeface="Arial" panose="02080604020202020204" pitchFamily="34" charset="0"/>
              <a:ea typeface="微软雅黑" charset="-122"/>
            </a:endParaRPr>
          </a:p>
        </p:txBody>
      </p:sp>
      <p:sp>
        <p:nvSpPr>
          <p:cNvPr id="6" name="标题 4"/>
          <p:cNvSpPr>
            <a:spLocks noGrp="true"/>
          </p:cNvSpPr>
          <p:nvPr/>
        </p:nvSpPr>
        <p:spPr>
          <a:xfrm>
            <a:off x="235024" y="672904"/>
            <a:ext cx="11355921" cy="543056"/>
          </a:xfrm>
        </p:spPr>
        <p:txBody>
          <a:bodyPr/>
          <a:lstStyle>
            <a:lvl1pPr algn="l" defTabSz="914400" rtl="0" eaLnBrk="1" latinLnBrk="0" hangingPunct="1">
              <a:lnSpc>
                <a:spcPct val="90000"/>
              </a:lnSpc>
              <a:spcBef>
                <a:spcPct val="0"/>
              </a:spcBef>
              <a:buNone/>
              <a:defRPr sz="2600" b="1" kern="1200">
                <a:solidFill>
                  <a:srgbClr val="FFFFFF"/>
                </a:solidFill>
                <a:latin typeface="Calibri" panose="020F0502020204030204"/>
                <a:ea typeface="+mj-ea"/>
                <a:cs typeface="+mj-cs"/>
              </a:defRPr>
            </a:lvl1pPr>
          </a:lstStyle>
          <a:p>
            <a:pPr algn="l">
              <a:buClrTx/>
              <a:buSzTx/>
              <a:buFontTx/>
            </a:pPr>
            <a:r>
              <a:rPr lang="en-US" altLang="zh-CN" sz="3100" dirty="0">
                <a:solidFill>
                  <a:schemeClr val="accent5">
                    <a:lumMod val="75000"/>
                  </a:schemeClr>
                </a:solidFill>
                <a:ea typeface="微软雅黑" charset="-122"/>
                <a:cs typeface="Open Sans Light" panose="020B0306030504020204" pitchFamily="34" charset="0"/>
                <a:sym typeface="+mn-ea"/>
              </a:rPr>
              <a:t>MLOps: Machine Learning Operations</a:t>
            </a:r>
            <a:endParaRPr lang="en-US" altLang="zh-CN" sz="3100" dirty="0">
              <a:solidFill>
                <a:schemeClr val="accent5">
                  <a:lumMod val="75000"/>
                </a:schemeClr>
              </a:solidFill>
              <a:ea typeface="微软雅黑" charset="-122"/>
              <a:cs typeface="Open Sans Light" panose="020B0306030504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strips(upLeft)">
                                      <p:cBhvr>
                                        <p:cTn id="7" dur="1000"/>
                                        <p:tgtEl>
                                          <p:spTgt spid="1029"/>
                                        </p:tgtEl>
                                      </p:cBhvr>
                                    </p:animEffect>
                                  </p:childTnLst>
                                </p:cTn>
                              </p:par>
                            </p:childTnLst>
                          </p:cTn>
                        </p:par>
                        <p:par>
                          <p:cTn id="8" fill="hold">
                            <p:stCondLst>
                              <p:cond delay="1000"/>
                            </p:stCondLst>
                            <p:childTnLst>
                              <p:par>
                                <p:cTn id="9" presetID="18" presetClass="entr" presetSubtype="9"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strips(upLeft)">
                                      <p:cBhvr>
                                        <p:cTn id="11" dur="500"/>
                                        <p:tgtEl>
                                          <p:spTgt spid="72"/>
                                        </p:tgtEl>
                                      </p:cBhvr>
                                    </p:animEffect>
                                  </p:childTnLst>
                                </p:cTn>
                              </p:par>
                            </p:childTnLst>
                          </p:cTn>
                        </p:par>
                        <p:par>
                          <p:cTn id="12" fill="hold">
                            <p:stCondLst>
                              <p:cond delay="1500"/>
                            </p:stCondLst>
                            <p:childTnLst>
                              <p:par>
                                <p:cTn id="13" presetID="18" presetClass="entr" presetSubtype="3" fill="hold" grpId="0" nodeType="afterEffect">
                                  <p:stCondLst>
                                    <p:cond delay="0"/>
                                  </p:stCondLst>
                                  <p:childTnLst>
                                    <p:set>
                                      <p:cBhvr>
                                        <p:cTn id="14" dur="1" fill="hold">
                                          <p:stCondLst>
                                            <p:cond delay="0"/>
                                          </p:stCondLst>
                                        </p:cTn>
                                        <p:tgtEl>
                                          <p:spTgt spid="1032"/>
                                        </p:tgtEl>
                                        <p:attrNameLst>
                                          <p:attrName>style.visibility</p:attrName>
                                        </p:attrNameLst>
                                      </p:cBhvr>
                                      <p:to>
                                        <p:strVal val="visible"/>
                                      </p:to>
                                    </p:set>
                                    <p:animEffect transition="in" filter="strips(upRight)">
                                      <p:cBhvr>
                                        <p:cTn id="15" dur="1000"/>
                                        <p:tgtEl>
                                          <p:spTgt spid="1032"/>
                                        </p:tgtEl>
                                      </p:cBhvr>
                                    </p:animEffect>
                                  </p:childTnLst>
                                </p:cTn>
                              </p:par>
                            </p:childTnLst>
                          </p:cTn>
                        </p:par>
                        <p:par>
                          <p:cTn id="16" fill="hold">
                            <p:stCondLst>
                              <p:cond delay="2500"/>
                            </p:stCondLst>
                            <p:childTnLst>
                              <p:par>
                                <p:cTn id="17" presetID="18" presetClass="entr" presetSubtype="6" fill="hold" grpId="0" nodeType="afterEffect">
                                  <p:stCondLst>
                                    <p:cond delay="0"/>
                                  </p:stCondLst>
                                  <p:childTnLst>
                                    <p:set>
                                      <p:cBhvr>
                                        <p:cTn id="18" dur="1" fill="hold">
                                          <p:stCondLst>
                                            <p:cond delay="0"/>
                                          </p:stCondLst>
                                        </p:cTn>
                                        <p:tgtEl>
                                          <p:spTgt spid="1031"/>
                                        </p:tgtEl>
                                        <p:attrNameLst>
                                          <p:attrName>style.visibility</p:attrName>
                                        </p:attrNameLst>
                                      </p:cBhvr>
                                      <p:to>
                                        <p:strVal val="visible"/>
                                      </p:to>
                                    </p:set>
                                    <p:animEffect transition="in" filter="strips(downRight)">
                                      <p:cBhvr>
                                        <p:cTn id="19" dur="1000"/>
                                        <p:tgtEl>
                                          <p:spTgt spid="1031"/>
                                        </p:tgtEl>
                                      </p:cBhvr>
                                    </p:animEffect>
                                  </p:childTnLst>
                                </p:cTn>
                              </p:par>
                            </p:childTnLst>
                          </p:cTn>
                        </p:par>
                        <p:par>
                          <p:cTn id="20" fill="hold">
                            <p:stCondLst>
                              <p:cond delay="3500"/>
                            </p:stCondLst>
                            <p:childTnLst>
                              <p:par>
                                <p:cTn id="21" presetID="18" presetClass="entr" presetSubtype="12" fill="hold" grpId="0" nodeType="afterEffect">
                                  <p:stCondLst>
                                    <p:cond delay="0"/>
                                  </p:stCondLst>
                                  <p:childTnLst>
                                    <p:set>
                                      <p:cBhvr>
                                        <p:cTn id="22" dur="1" fill="hold">
                                          <p:stCondLst>
                                            <p:cond delay="0"/>
                                          </p:stCondLst>
                                        </p:cTn>
                                        <p:tgtEl>
                                          <p:spTgt spid="1030"/>
                                        </p:tgtEl>
                                        <p:attrNameLst>
                                          <p:attrName>style.visibility</p:attrName>
                                        </p:attrNameLst>
                                      </p:cBhvr>
                                      <p:to>
                                        <p:strVal val="visible"/>
                                      </p:to>
                                    </p:set>
                                    <p:animEffect transition="in" filter="strips(downLeft)">
                                      <p:cBhvr>
                                        <p:cTn id="23" dur="1000"/>
                                        <p:tgtEl>
                                          <p:spTgt spid="1030"/>
                                        </p:tgtEl>
                                      </p:cBhvr>
                                    </p:animEffect>
                                  </p:childTnLst>
                                </p:cTn>
                              </p:par>
                            </p:childTnLst>
                          </p:cTn>
                        </p:par>
                        <p:par>
                          <p:cTn id="24" fill="hold">
                            <p:stCondLst>
                              <p:cond delay="4500"/>
                            </p:stCondLst>
                            <p:childTnLst>
                              <p:par>
                                <p:cTn id="25" presetID="53" presetClass="entr" presetSubtype="16"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5000"/>
                            </p:stCondLst>
                            <p:childTnLst>
                              <p:par>
                                <p:cTn id="31" presetID="18" presetClass="entr" presetSubtype="9"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strips(upLeft)">
                                      <p:cBhvr>
                                        <p:cTn id="33" dur="1000"/>
                                        <p:tgtEl>
                                          <p:spTgt spid="42"/>
                                        </p:tgtEl>
                                      </p:cBhvr>
                                    </p:animEffect>
                                  </p:childTnLst>
                                </p:cTn>
                              </p:par>
                            </p:childTnLst>
                          </p:cTn>
                        </p:par>
                        <p:par>
                          <p:cTn id="34" fill="hold">
                            <p:stCondLst>
                              <p:cond delay="6000"/>
                            </p:stCondLst>
                            <p:childTnLst>
                              <p:par>
                                <p:cTn id="35" presetID="18" presetClass="entr" presetSubtype="9"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strips(upLeft)">
                                      <p:cBhvr>
                                        <p:cTn id="37" dur="500"/>
                                        <p:tgtEl>
                                          <p:spTgt spid="56"/>
                                        </p:tgtEl>
                                      </p:cBhvr>
                                    </p:animEffect>
                                  </p:childTnLst>
                                </p:cTn>
                              </p:par>
                            </p:childTnLst>
                          </p:cTn>
                        </p:par>
                        <p:par>
                          <p:cTn id="38" fill="hold">
                            <p:stCondLst>
                              <p:cond delay="6500"/>
                            </p:stCondLst>
                            <p:childTnLst>
                              <p:par>
                                <p:cTn id="39" presetID="18" presetClass="entr" presetSubtype="3"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strips(upRight)">
                                      <p:cBhvr>
                                        <p:cTn id="41" dur="1000"/>
                                        <p:tgtEl>
                                          <p:spTgt spid="45"/>
                                        </p:tgtEl>
                                      </p:cBhvr>
                                    </p:animEffect>
                                  </p:childTnLst>
                                </p:cTn>
                              </p:par>
                            </p:childTnLst>
                          </p:cTn>
                        </p:par>
                        <p:par>
                          <p:cTn id="42" fill="hold">
                            <p:stCondLst>
                              <p:cond delay="7500"/>
                            </p:stCondLst>
                            <p:childTnLst>
                              <p:par>
                                <p:cTn id="43" presetID="18" presetClass="entr" presetSubtype="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strips(downRight)">
                                      <p:cBhvr>
                                        <p:cTn id="45" dur="1000"/>
                                        <p:tgtEl>
                                          <p:spTgt spid="44"/>
                                        </p:tgtEl>
                                      </p:cBhvr>
                                    </p:animEffect>
                                  </p:childTnLst>
                                </p:cTn>
                              </p:par>
                            </p:childTnLst>
                          </p:cTn>
                        </p:par>
                        <p:par>
                          <p:cTn id="46" fill="hold">
                            <p:stCondLst>
                              <p:cond delay="8500"/>
                            </p:stCondLst>
                            <p:childTnLst>
                              <p:par>
                                <p:cTn id="47" presetID="18" presetClass="entr" presetSubtype="12"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strips(downLeft)">
                                      <p:cBhvr>
                                        <p:cTn id="49" dur="1000"/>
                                        <p:tgtEl>
                                          <p:spTgt spid="43"/>
                                        </p:tgtEl>
                                      </p:cBhvr>
                                    </p:animEffect>
                                  </p:childTnLst>
                                </p:cTn>
                              </p:par>
                            </p:childTnLst>
                          </p:cTn>
                        </p:par>
                        <p:par>
                          <p:cTn id="50" fill="hold">
                            <p:stCondLst>
                              <p:cond delay="9500"/>
                            </p:stCondLst>
                            <p:childTnLst>
                              <p:par>
                                <p:cTn id="51" presetID="53" presetClass="entr" presetSubtype="16"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childTnLst>
                                </p:cTn>
                              </p:par>
                            </p:childTnLst>
                          </p:cTn>
                        </p:par>
                        <p:par>
                          <p:cTn id="56" fill="hold">
                            <p:stCondLst>
                              <p:cond delay="10000"/>
                            </p:stCondLst>
                            <p:childTnLst>
                              <p:par>
                                <p:cTn id="57" presetID="18" presetClass="entr" presetSubtype="9"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strips(upLeft)">
                                      <p:cBhvr>
                                        <p:cTn id="59" dur="1000"/>
                                        <p:tgtEl>
                                          <p:spTgt spid="79"/>
                                        </p:tgtEl>
                                      </p:cBhvr>
                                    </p:animEffect>
                                  </p:childTnLst>
                                </p:cTn>
                              </p:par>
                            </p:childTnLst>
                          </p:cTn>
                        </p:par>
                        <p:par>
                          <p:cTn id="60" fill="hold">
                            <p:stCondLst>
                              <p:cond delay="11000"/>
                            </p:stCondLst>
                            <p:childTnLst>
                              <p:par>
                                <p:cTn id="61" presetID="18" presetClass="entr" presetSubtype="9" fill="hold" grpId="0" nodeType="afterEffect">
                                  <p:stCondLst>
                                    <p:cond delay="0"/>
                                  </p:stCondLst>
                                  <p:childTnLst>
                                    <p:set>
                                      <p:cBhvr>
                                        <p:cTn id="62" dur="1" fill="hold">
                                          <p:stCondLst>
                                            <p:cond delay="0"/>
                                          </p:stCondLst>
                                        </p:cTn>
                                        <p:tgtEl>
                                          <p:spTgt spid="93"/>
                                        </p:tgtEl>
                                        <p:attrNameLst>
                                          <p:attrName>style.visibility</p:attrName>
                                        </p:attrNameLst>
                                      </p:cBhvr>
                                      <p:to>
                                        <p:strVal val="visible"/>
                                      </p:to>
                                    </p:set>
                                    <p:animEffect transition="in" filter="strips(upLeft)">
                                      <p:cBhvr>
                                        <p:cTn id="63" dur="500"/>
                                        <p:tgtEl>
                                          <p:spTgt spid="93"/>
                                        </p:tgtEl>
                                      </p:cBhvr>
                                    </p:animEffect>
                                  </p:childTnLst>
                                </p:cTn>
                              </p:par>
                            </p:childTnLst>
                          </p:cTn>
                        </p:par>
                        <p:par>
                          <p:cTn id="64" fill="hold">
                            <p:stCondLst>
                              <p:cond delay="11500"/>
                            </p:stCondLst>
                            <p:childTnLst>
                              <p:par>
                                <p:cTn id="65" presetID="18" presetClass="entr" presetSubtype="3"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strips(upRight)">
                                      <p:cBhvr>
                                        <p:cTn id="67" dur="1000"/>
                                        <p:tgtEl>
                                          <p:spTgt spid="82"/>
                                        </p:tgtEl>
                                      </p:cBhvr>
                                    </p:animEffect>
                                  </p:childTnLst>
                                </p:cTn>
                              </p:par>
                            </p:childTnLst>
                          </p:cTn>
                        </p:par>
                        <p:par>
                          <p:cTn id="68" fill="hold">
                            <p:stCondLst>
                              <p:cond delay="12500"/>
                            </p:stCondLst>
                            <p:childTnLst>
                              <p:par>
                                <p:cTn id="69" presetID="18" presetClass="entr" presetSubtype="6" fill="hold" grpId="0"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strips(downRight)">
                                      <p:cBhvr>
                                        <p:cTn id="71" dur="1000"/>
                                        <p:tgtEl>
                                          <p:spTgt spid="81"/>
                                        </p:tgtEl>
                                      </p:cBhvr>
                                    </p:animEffect>
                                  </p:childTnLst>
                                </p:cTn>
                              </p:par>
                            </p:childTnLst>
                          </p:cTn>
                        </p:par>
                        <p:par>
                          <p:cTn id="72" fill="hold">
                            <p:stCondLst>
                              <p:cond delay="13500"/>
                            </p:stCondLst>
                            <p:childTnLst>
                              <p:par>
                                <p:cTn id="73" presetID="18" presetClass="entr" presetSubtype="12" fill="hold" grpId="0" nodeType="after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strips(downLeft)">
                                      <p:cBhvr>
                                        <p:cTn id="75" dur="1000"/>
                                        <p:tgtEl>
                                          <p:spTgt spid="80"/>
                                        </p:tgtEl>
                                      </p:cBhvr>
                                    </p:animEffect>
                                  </p:childTnLst>
                                </p:cTn>
                              </p:par>
                            </p:childTnLst>
                          </p:cTn>
                        </p:par>
                        <p:par>
                          <p:cTn id="76" fill="hold">
                            <p:stCondLst>
                              <p:cond delay="14500"/>
                            </p:stCondLst>
                            <p:childTnLst>
                              <p:par>
                                <p:cTn id="77" presetID="53" presetClass="entr" presetSubtype="16"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Effect transition="in" filter="fade">
                                      <p:cBhvr>
                                        <p:cTn id="81" dur="500"/>
                                        <p:tgtEl>
                                          <p:spTgt spid="95"/>
                                        </p:tgtEl>
                                      </p:cBhvr>
                                    </p:animEffect>
                                  </p:childTnLst>
                                </p:cTn>
                              </p:par>
                            </p:childTnLst>
                          </p:cTn>
                        </p:par>
                        <p:par>
                          <p:cTn id="82" fill="hold">
                            <p:stCondLst>
                              <p:cond delay="15000"/>
                            </p:stCondLst>
                            <p:childTnLst>
                              <p:par>
                                <p:cTn id="83" presetID="53" presetClass="entr" presetSubtype="16"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childTnLst>
                                </p:cTn>
                              </p:par>
                            </p:childTnLst>
                          </p:cTn>
                        </p:par>
                        <p:par>
                          <p:cTn id="88" fill="hold">
                            <p:stCondLst>
                              <p:cond delay="15500"/>
                            </p:stCondLst>
                            <p:childTnLst>
                              <p:par>
                                <p:cTn id="89" presetID="53" presetClass="entr" presetSubtype="16" fill="hold" grpId="0" nodeType="afterEffect">
                                  <p:stCondLst>
                                    <p:cond delay="0"/>
                                  </p:stCondLst>
                                  <p:childTnLst>
                                    <p:set>
                                      <p:cBhvr>
                                        <p:cTn id="90" dur="1" fill="hold">
                                          <p:stCondLst>
                                            <p:cond delay="0"/>
                                          </p:stCondLst>
                                        </p:cTn>
                                        <p:tgtEl>
                                          <p:spTgt spid="97"/>
                                        </p:tgtEl>
                                        <p:attrNameLst>
                                          <p:attrName>style.visibility</p:attrName>
                                        </p:attrNameLst>
                                      </p:cBhvr>
                                      <p:to>
                                        <p:strVal val="visible"/>
                                      </p:to>
                                    </p:set>
                                    <p:anim calcmode="lin" valueType="num">
                                      <p:cBhvr>
                                        <p:cTn id="91" dur="500" fill="hold"/>
                                        <p:tgtEl>
                                          <p:spTgt spid="97"/>
                                        </p:tgtEl>
                                        <p:attrNameLst>
                                          <p:attrName>ppt_w</p:attrName>
                                        </p:attrNameLst>
                                      </p:cBhvr>
                                      <p:tavLst>
                                        <p:tav tm="0">
                                          <p:val>
                                            <p:fltVal val="0"/>
                                          </p:val>
                                        </p:tav>
                                        <p:tav tm="100000">
                                          <p:val>
                                            <p:strVal val="#ppt_w"/>
                                          </p:val>
                                        </p:tav>
                                      </p:tavLst>
                                    </p:anim>
                                    <p:anim calcmode="lin" valueType="num">
                                      <p:cBhvr>
                                        <p:cTn id="92" dur="500" fill="hold"/>
                                        <p:tgtEl>
                                          <p:spTgt spid="97"/>
                                        </p:tgtEl>
                                        <p:attrNameLst>
                                          <p:attrName>ppt_h</p:attrName>
                                        </p:attrNameLst>
                                      </p:cBhvr>
                                      <p:tavLst>
                                        <p:tav tm="0">
                                          <p:val>
                                            <p:fltVal val="0"/>
                                          </p:val>
                                        </p:tav>
                                        <p:tav tm="100000">
                                          <p:val>
                                            <p:strVal val="#ppt_h"/>
                                          </p:val>
                                        </p:tav>
                                      </p:tavLst>
                                    </p:anim>
                                    <p:animEffect transition="in" filter="fade">
                                      <p:cBhvr>
                                        <p:cTn id="93" dur="500"/>
                                        <p:tgtEl>
                                          <p:spTgt spid="97"/>
                                        </p:tgtEl>
                                      </p:cBhvr>
                                    </p:animEffect>
                                  </p:childTnLst>
                                </p:cTn>
                              </p:par>
                            </p:childTnLst>
                          </p:cTn>
                        </p:par>
                        <p:par>
                          <p:cTn id="94" fill="hold">
                            <p:stCondLst>
                              <p:cond delay="16000"/>
                            </p:stCondLst>
                            <p:childTnLst>
                              <p:par>
                                <p:cTn id="95" presetID="53" presetClass="entr" presetSubtype="16" fill="hold" grpId="0" nodeType="afterEffect">
                                  <p:stCondLst>
                                    <p:cond delay="0"/>
                                  </p:stCondLst>
                                  <p:childTnLst>
                                    <p:set>
                                      <p:cBhvr>
                                        <p:cTn id="96" dur="1" fill="hold">
                                          <p:stCondLst>
                                            <p:cond delay="0"/>
                                          </p:stCondLst>
                                        </p:cTn>
                                        <p:tgtEl>
                                          <p:spTgt spid="98"/>
                                        </p:tgtEl>
                                        <p:attrNameLst>
                                          <p:attrName>style.visibility</p:attrName>
                                        </p:attrNameLst>
                                      </p:cBhvr>
                                      <p:to>
                                        <p:strVal val="visible"/>
                                      </p:to>
                                    </p:set>
                                    <p:anim calcmode="lin" valueType="num">
                                      <p:cBhvr>
                                        <p:cTn id="97" dur="500" fill="hold"/>
                                        <p:tgtEl>
                                          <p:spTgt spid="98"/>
                                        </p:tgtEl>
                                        <p:attrNameLst>
                                          <p:attrName>ppt_w</p:attrName>
                                        </p:attrNameLst>
                                      </p:cBhvr>
                                      <p:tavLst>
                                        <p:tav tm="0">
                                          <p:val>
                                            <p:fltVal val="0"/>
                                          </p:val>
                                        </p:tav>
                                        <p:tav tm="100000">
                                          <p:val>
                                            <p:strVal val="#ppt_w"/>
                                          </p:val>
                                        </p:tav>
                                      </p:tavLst>
                                    </p:anim>
                                    <p:anim calcmode="lin" valueType="num">
                                      <p:cBhvr>
                                        <p:cTn id="98" dur="500" fill="hold"/>
                                        <p:tgtEl>
                                          <p:spTgt spid="98"/>
                                        </p:tgtEl>
                                        <p:attrNameLst>
                                          <p:attrName>ppt_h</p:attrName>
                                        </p:attrNameLst>
                                      </p:cBhvr>
                                      <p:tavLst>
                                        <p:tav tm="0">
                                          <p:val>
                                            <p:fltVal val="0"/>
                                          </p:val>
                                        </p:tav>
                                        <p:tav tm="100000">
                                          <p:val>
                                            <p:strVal val="#ppt_h"/>
                                          </p:val>
                                        </p:tav>
                                      </p:tavLst>
                                    </p:anim>
                                    <p:animEffect transition="in" filter="fade">
                                      <p:cBhvr>
                                        <p:cTn id="99" dur="500"/>
                                        <p:tgtEl>
                                          <p:spTgt spid="98"/>
                                        </p:tgtEl>
                                      </p:cBhvr>
                                    </p:animEffect>
                                  </p:childTnLst>
                                </p:cTn>
                              </p:par>
                            </p:childTnLst>
                          </p:cTn>
                        </p:par>
                        <p:par>
                          <p:cTn id="100" fill="hold">
                            <p:stCondLst>
                              <p:cond delay="16500"/>
                            </p:stCondLst>
                            <p:childTnLst>
                              <p:par>
                                <p:cTn id="101" presetID="53" presetClass="entr" presetSubtype="16" fill="hold" grpId="0" nodeType="afterEffect">
                                  <p:stCondLst>
                                    <p:cond delay="0"/>
                                  </p:stCondLst>
                                  <p:childTnLst>
                                    <p:set>
                                      <p:cBhvr>
                                        <p:cTn id="102" dur="1" fill="hold">
                                          <p:stCondLst>
                                            <p:cond delay="0"/>
                                          </p:stCondLst>
                                        </p:cTn>
                                        <p:tgtEl>
                                          <p:spTgt spid="99"/>
                                        </p:tgtEl>
                                        <p:attrNameLst>
                                          <p:attrName>style.visibility</p:attrName>
                                        </p:attrNameLst>
                                      </p:cBhvr>
                                      <p:to>
                                        <p:strVal val="visible"/>
                                      </p:to>
                                    </p:set>
                                    <p:anim calcmode="lin" valueType="num">
                                      <p:cBhvr>
                                        <p:cTn id="103" dur="500" fill="hold"/>
                                        <p:tgtEl>
                                          <p:spTgt spid="99"/>
                                        </p:tgtEl>
                                        <p:attrNameLst>
                                          <p:attrName>ppt_w</p:attrName>
                                        </p:attrNameLst>
                                      </p:cBhvr>
                                      <p:tavLst>
                                        <p:tav tm="0">
                                          <p:val>
                                            <p:fltVal val="0"/>
                                          </p:val>
                                        </p:tav>
                                        <p:tav tm="100000">
                                          <p:val>
                                            <p:strVal val="#ppt_w"/>
                                          </p:val>
                                        </p:tav>
                                      </p:tavLst>
                                    </p:anim>
                                    <p:anim calcmode="lin" valueType="num">
                                      <p:cBhvr>
                                        <p:cTn id="104" dur="500" fill="hold"/>
                                        <p:tgtEl>
                                          <p:spTgt spid="99"/>
                                        </p:tgtEl>
                                        <p:attrNameLst>
                                          <p:attrName>ppt_h</p:attrName>
                                        </p:attrNameLst>
                                      </p:cBhvr>
                                      <p:tavLst>
                                        <p:tav tm="0">
                                          <p:val>
                                            <p:fltVal val="0"/>
                                          </p:val>
                                        </p:tav>
                                        <p:tav tm="100000">
                                          <p:val>
                                            <p:strVal val="#ppt_h"/>
                                          </p:val>
                                        </p:tav>
                                      </p:tavLst>
                                    </p:anim>
                                    <p:animEffect transition="in" filter="fade">
                                      <p:cBhvr>
                                        <p:cTn id="105" dur="500"/>
                                        <p:tgtEl>
                                          <p:spTgt spid="99"/>
                                        </p:tgtEl>
                                      </p:cBhvr>
                                    </p:animEffect>
                                  </p:childTnLst>
                                </p:cTn>
                              </p:par>
                            </p:childTnLst>
                          </p:cTn>
                        </p:par>
                        <p:par>
                          <p:cTn id="106" fill="hold">
                            <p:stCondLst>
                              <p:cond delay="17000"/>
                            </p:stCondLst>
                            <p:childTnLst>
                              <p:par>
                                <p:cTn id="107" presetID="53" presetClass="entr" presetSubtype="16" fill="hold" grpId="0" nodeType="afterEffect">
                                  <p:stCondLst>
                                    <p:cond delay="0"/>
                                  </p:stCondLst>
                                  <p:childTnLst>
                                    <p:set>
                                      <p:cBhvr>
                                        <p:cTn id="108" dur="1" fill="hold">
                                          <p:stCondLst>
                                            <p:cond delay="0"/>
                                          </p:stCondLst>
                                        </p:cTn>
                                        <p:tgtEl>
                                          <p:spTgt spid="100"/>
                                        </p:tgtEl>
                                        <p:attrNameLst>
                                          <p:attrName>style.visibility</p:attrName>
                                        </p:attrNameLst>
                                      </p:cBhvr>
                                      <p:to>
                                        <p:strVal val="visible"/>
                                      </p:to>
                                    </p:set>
                                    <p:anim calcmode="lin" valueType="num">
                                      <p:cBhvr>
                                        <p:cTn id="109" dur="500" fill="hold"/>
                                        <p:tgtEl>
                                          <p:spTgt spid="100"/>
                                        </p:tgtEl>
                                        <p:attrNameLst>
                                          <p:attrName>ppt_w</p:attrName>
                                        </p:attrNameLst>
                                      </p:cBhvr>
                                      <p:tavLst>
                                        <p:tav tm="0">
                                          <p:val>
                                            <p:fltVal val="0"/>
                                          </p:val>
                                        </p:tav>
                                        <p:tav tm="100000">
                                          <p:val>
                                            <p:strVal val="#ppt_w"/>
                                          </p:val>
                                        </p:tav>
                                      </p:tavLst>
                                    </p:anim>
                                    <p:anim calcmode="lin" valueType="num">
                                      <p:cBhvr>
                                        <p:cTn id="110" dur="500" fill="hold"/>
                                        <p:tgtEl>
                                          <p:spTgt spid="100"/>
                                        </p:tgtEl>
                                        <p:attrNameLst>
                                          <p:attrName>ppt_h</p:attrName>
                                        </p:attrNameLst>
                                      </p:cBhvr>
                                      <p:tavLst>
                                        <p:tav tm="0">
                                          <p:val>
                                            <p:fltVal val="0"/>
                                          </p:val>
                                        </p:tav>
                                        <p:tav tm="100000">
                                          <p:val>
                                            <p:strVal val="#ppt_h"/>
                                          </p:val>
                                        </p:tav>
                                      </p:tavLst>
                                    </p:anim>
                                    <p:animEffect transition="in" filter="fade">
                                      <p:cBhvr>
                                        <p:cTn id="111" dur="500"/>
                                        <p:tgtEl>
                                          <p:spTgt spid="100"/>
                                        </p:tgtEl>
                                      </p:cBhvr>
                                    </p:animEffect>
                                  </p:childTnLst>
                                </p:cTn>
                              </p:par>
                            </p:childTnLst>
                          </p:cTn>
                        </p:par>
                        <p:par>
                          <p:cTn id="112" fill="hold">
                            <p:stCondLst>
                              <p:cond delay="17500"/>
                            </p:stCondLst>
                            <p:childTnLst>
                              <p:par>
                                <p:cTn id="113" presetID="53" presetClass="entr" presetSubtype="16" fill="hold" grpId="0" nodeType="afterEffect">
                                  <p:stCondLst>
                                    <p:cond delay="0"/>
                                  </p:stCondLst>
                                  <p:childTnLst>
                                    <p:set>
                                      <p:cBhvr>
                                        <p:cTn id="114" dur="1" fill="hold">
                                          <p:stCondLst>
                                            <p:cond delay="0"/>
                                          </p:stCondLst>
                                        </p:cTn>
                                        <p:tgtEl>
                                          <p:spTgt spid="101"/>
                                        </p:tgtEl>
                                        <p:attrNameLst>
                                          <p:attrName>style.visibility</p:attrName>
                                        </p:attrNameLst>
                                      </p:cBhvr>
                                      <p:to>
                                        <p:strVal val="visible"/>
                                      </p:to>
                                    </p:set>
                                    <p:anim calcmode="lin" valueType="num">
                                      <p:cBhvr>
                                        <p:cTn id="115" dur="500" fill="hold"/>
                                        <p:tgtEl>
                                          <p:spTgt spid="101"/>
                                        </p:tgtEl>
                                        <p:attrNameLst>
                                          <p:attrName>ppt_w</p:attrName>
                                        </p:attrNameLst>
                                      </p:cBhvr>
                                      <p:tavLst>
                                        <p:tav tm="0">
                                          <p:val>
                                            <p:fltVal val="0"/>
                                          </p:val>
                                        </p:tav>
                                        <p:tav tm="100000">
                                          <p:val>
                                            <p:strVal val="#ppt_w"/>
                                          </p:val>
                                        </p:tav>
                                      </p:tavLst>
                                    </p:anim>
                                    <p:anim calcmode="lin" valueType="num">
                                      <p:cBhvr>
                                        <p:cTn id="116" dur="500" fill="hold"/>
                                        <p:tgtEl>
                                          <p:spTgt spid="101"/>
                                        </p:tgtEl>
                                        <p:attrNameLst>
                                          <p:attrName>ppt_h</p:attrName>
                                        </p:attrNameLst>
                                      </p:cBhvr>
                                      <p:tavLst>
                                        <p:tav tm="0">
                                          <p:val>
                                            <p:fltVal val="0"/>
                                          </p:val>
                                        </p:tav>
                                        <p:tav tm="100000">
                                          <p:val>
                                            <p:strVal val="#ppt_h"/>
                                          </p:val>
                                        </p:tav>
                                      </p:tavLst>
                                    </p:anim>
                                    <p:animEffect transition="in" filter="fade">
                                      <p:cBhvr>
                                        <p:cTn id="117" dur="500"/>
                                        <p:tgtEl>
                                          <p:spTgt spid="101"/>
                                        </p:tgtEl>
                                      </p:cBhvr>
                                    </p:animEffect>
                                  </p:childTnLst>
                                </p:cTn>
                              </p:par>
                            </p:childTnLst>
                          </p:cTn>
                        </p:par>
                        <p:par>
                          <p:cTn id="118" fill="hold">
                            <p:stCondLst>
                              <p:cond delay="18000"/>
                            </p:stCondLst>
                            <p:childTnLst>
                              <p:par>
                                <p:cTn id="119" presetID="53" presetClass="entr" presetSubtype="16" fill="hold" grpId="0" nodeType="afterEffect">
                                  <p:stCondLst>
                                    <p:cond delay="0"/>
                                  </p:stCondLst>
                                  <p:childTnLst>
                                    <p:set>
                                      <p:cBhvr>
                                        <p:cTn id="120" dur="1" fill="hold">
                                          <p:stCondLst>
                                            <p:cond delay="0"/>
                                          </p:stCondLst>
                                        </p:cTn>
                                        <p:tgtEl>
                                          <p:spTgt spid="102"/>
                                        </p:tgtEl>
                                        <p:attrNameLst>
                                          <p:attrName>style.visibility</p:attrName>
                                        </p:attrNameLst>
                                      </p:cBhvr>
                                      <p:to>
                                        <p:strVal val="visible"/>
                                      </p:to>
                                    </p:set>
                                    <p:anim calcmode="lin" valueType="num">
                                      <p:cBhvr>
                                        <p:cTn id="121" dur="500" fill="hold"/>
                                        <p:tgtEl>
                                          <p:spTgt spid="102"/>
                                        </p:tgtEl>
                                        <p:attrNameLst>
                                          <p:attrName>ppt_w</p:attrName>
                                        </p:attrNameLst>
                                      </p:cBhvr>
                                      <p:tavLst>
                                        <p:tav tm="0">
                                          <p:val>
                                            <p:fltVal val="0"/>
                                          </p:val>
                                        </p:tav>
                                        <p:tav tm="100000">
                                          <p:val>
                                            <p:strVal val="#ppt_w"/>
                                          </p:val>
                                        </p:tav>
                                      </p:tavLst>
                                    </p:anim>
                                    <p:anim calcmode="lin" valueType="num">
                                      <p:cBhvr>
                                        <p:cTn id="122" dur="500" fill="hold"/>
                                        <p:tgtEl>
                                          <p:spTgt spid="102"/>
                                        </p:tgtEl>
                                        <p:attrNameLst>
                                          <p:attrName>ppt_h</p:attrName>
                                        </p:attrNameLst>
                                      </p:cBhvr>
                                      <p:tavLst>
                                        <p:tav tm="0">
                                          <p:val>
                                            <p:fltVal val="0"/>
                                          </p:val>
                                        </p:tav>
                                        <p:tav tm="100000">
                                          <p:val>
                                            <p:strVal val="#ppt_h"/>
                                          </p:val>
                                        </p:tav>
                                      </p:tavLst>
                                    </p:anim>
                                    <p:animEffect transition="in" filter="fade">
                                      <p:cBhvr>
                                        <p:cTn id="123" dur="500"/>
                                        <p:tgtEl>
                                          <p:spTgt spid="102"/>
                                        </p:tgtEl>
                                      </p:cBhvr>
                                    </p:animEffect>
                                  </p:childTnLst>
                                </p:cTn>
                              </p:par>
                            </p:childTnLst>
                          </p:cTn>
                        </p:par>
                        <p:par>
                          <p:cTn id="124" fill="hold">
                            <p:stCondLst>
                              <p:cond delay="18500"/>
                            </p:stCondLst>
                            <p:childTnLst>
                              <p:par>
                                <p:cTn id="125" presetID="53" presetClass="entr" presetSubtype="16" fill="hold" grpId="0" nodeType="afterEffect">
                                  <p:stCondLst>
                                    <p:cond delay="0"/>
                                  </p:stCondLst>
                                  <p:childTnLst>
                                    <p:set>
                                      <p:cBhvr>
                                        <p:cTn id="126" dur="1" fill="hold">
                                          <p:stCondLst>
                                            <p:cond delay="0"/>
                                          </p:stCondLst>
                                        </p:cTn>
                                        <p:tgtEl>
                                          <p:spTgt spid="103"/>
                                        </p:tgtEl>
                                        <p:attrNameLst>
                                          <p:attrName>style.visibility</p:attrName>
                                        </p:attrNameLst>
                                      </p:cBhvr>
                                      <p:to>
                                        <p:strVal val="visible"/>
                                      </p:to>
                                    </p:set>
                                    <p:anim calcmode="lin" valueType="num">
                                      <p:cBhvr>
                                        <p:cTn id="127" dur="500" fill="hold"/>
                                        <p:tgtEl>
                                          <p:spTgt spid="103"/>
                                        </p:tgtEl>
                                        <p:attrNameLst>
                                          <p:attrName>ppt_w</p:attrName>
                                        </p:attrNameLst>
                                      </p:cBhvr>
                                      <p:tavLst>
                                        <p:tav tm="0">
                                          <p:val>
                                            <p:fltVal val="0"/>
                                          </p:val>
                                        </p:tav>
                                        <p:tav tm="100000">
                                          <p:val>
                                            <p:strVal val="#ppt_w"/>
                                          </p:val>
                                        </p:tav>
                                      </p:tavLst>
                                    </p:anim>
                                    <p:anim calcmode="lin" valueType="num">
                                      <p:cBhvr>
                                        <p:cTn id="128" dur="500" fill="hold"/>
                                        <p:tgtEl>
                                          <p:spTgt spid="103"/>
                                        </p:tgtEl>
                                        <p:attrNameLst>
                                          <p:attrName>ppt_h</p:attrName>
                                        </p:attrNameLst>
                                      </p:cBhvr>
                                      <p:tavLst>
                                        <p:tav tm="0">
                                          <p:val>
                                            <p:fltVal val="0"/>
                                          </p:val>
                                        </p:tav>
                                        <p:tav tm="100000">
                                          <p:val>
                                            <p:strVal val="#ppt_h"/>
                                          </p:val>
                                        </p:tav>
                                      </p:tavLst>
                                    </p:anim>
                                    <p:animEffect transition="in" filter="fade">
                                      <p:cBhvr>
                                        <p:cTn id="129" dur="500"/>
                                        <p:tgtEl>
                                          <p:spTgt spid="103"/>
                                        </p:tgtEl>
                                      </p:cBhvr>
                                    </p:animEffect>
                                  </p:childTnLst>
                                </p:cTn>
                              </p:par>
                            </p:childTnLst>
                          </p:cTn>
                        </p:par>
                        <p:par>
                          <p:cTn id="130" fill="hold">
                            <p:stCondLst>
                              <p:cond delay="19000"/>
                            </p:stCondLst>
                            <p:childTnLst>
                              <p:par>
                                <p:cTn id="131" presetID="53" presetClass="entr" presetSubtype="16" fill="hold" grpId="0" nodeType="afterEffect">
                                  <p:stCondLst>
                                    <p:cond delay="0"/>
                                  </p:stCondLst>
                                  <p:childTnLst>
                                    <p:set>
                                      <p:cBhvr>
                                        <p:cTn id="132" dur="1" fill="hold">
                                          <p:stCondLst>
                                            <p:cond delay="0"/>
                                          </p:stCondLst>
                                        </p:cTn>
                                        <p:tgtEl>
                                          <p:spTgt spid="104"/>
                                        </p:tgtEl>
                                        <p:attrNameLst>
                                          <p:attrName>style.visibility</p:attrName>
                                        </p:attrNameLst>
                                      </p:cBhvr>
                                      <p:to>
                                        <p:strVal val="visible"/>
                                      </p:to>
                                    </p:set>
                                    <p:anim calcmode="lin" valueType="num">
                                      <p:cBhvr>
                                        <p:cTn id="133" dur="500" fill="hold"/>
                                        <p:tgtEl>
                                          <p:spTgt spid="104"/>
                                        </p:tgtEl>
                                        <p:attrNameLst>
                                          <p:attrName>ppt_w</p:attrName>
                                        </p:attrNameLst>
                                      </p:cBhvr>
                                      <p:tavLst>
                                        <p:tav tm="0">
                                          <p:val>
                                            <p:fltVal val="0"/>
                                          </p:val>
                                        </p:tav>
                                        <p:tav tm="100000">
                                          <p:val>
                                            <p:strVal val="#ppt_w"/>
                                          </p:val>
                                        </p:tav>
                                      </p:tavLst>
                                    </p:anim>
                                    <p:anim calcmode="lin" valueType="num">
                                      <p:cBhvr>
                                        <p:cTn id="134" dur="500" fill="hold"/>
                                        <p:tgtEl>
                                          <p:spTgt spid="104"/>
                                        </p:tgtEl>
                                        <p:attrNameLst>
                                          <p:attrName>ppt_h</p:attrName>
                                        </p:attrNameLst>
                                      </p:cBhvr>
                                      <p:tavLst>
                                        <p:tav tm="0">
                                          <p:val>
                                            <p:fltVal val="0"/>
                                          </p:val>
                                        </p:tav>
                                        <p:tav tm="100000">
                                          <p:val>
                                            <p:strVal val="#ppt_h"/>
                                          </p:val>
                                        </p:tav>
                                      </p:tavLst>
                                    </p:anim>
                                    <p:animEffect transition="in" filter="fade">
                                      <p:cBhvr>
                                        <p:cTn id="135" dur="500"/>
                                        <p:tgtEl>
                                          <p:spTgt spid="104"/>
                                        </p:tgtEl>
                                      </p:cBhvr>
                                    </p:animEffect>
                                  </p:childTnLst>
                                </p:cTn>
                              </p:par>
                            </p:childTnLst>
                          </p:cTn>
                        </p:par>
                        <p:par>
                          <p:cTn id="136" fill="hold">
                            <p:stCondLst>
                              <p:cond delay="19500"/>
                            </p:stCondLst>
                            <p:childTnLst>
                              <p:par>
                                <p:cTn id="137" presetID="53" presetClass="entr" presetSubtype="16" fill="hold" grpId="0" nodeType="afterEffect">
                                  <p:stCondLst>
                                    <p:cond delay="0"/>
                                  </p:stCondLst>
                                  <p:childTnLst>
                                    <p:set>
                                      <p:cBhvr>
                                        <p:cTn id="138" dur="1" fill="hold">
                                          <p:stCondLst>
                                            <p:cond delay="0"/>
                                          </p:stCondLst>
                                        </p:cTn>
                                        <p:tgtEl>
                                          <p:spTgt spid="105"/>
                                        </p:tgtEl>
                                        <p:attrNameLst>
                                          <p:attrName>style.visibility</p:attrName>
                                        </p:attrNameLst>
                                      </p:cBhvr>
                                      <p:to>
                                        <p:strVal val="visible"/>
                                      </p:to>
                                    </p:set>
                                    <p:anim calcmode="lin" valueType="num">
                                      <p:cBhvr>
                                        <p:cTn id="139" dur="500" fill="hold"/>
                                        <p:tgtEl>
                                          <p:spTgt spid="105"/>
                                        </p:tgtEl>
                                        <p:attrNameLst>
                                          <p:attrName>ppt_w</p:attrName>
                                        </p:attrNameLst>
                                      </p:cBhvr>
                                      <p:tavLst>
                                        <p:tav tm="0">
                                          <p:val>
                                            <p:fltVal val="0"/>
                                          </p:val>
                                        </p:tav>
                                        <p:tav tm="100000">
                                          <p:val>
                                            <p:strVal val="#ppt_w"/>
                                          </p:val>
                                        </p:tav>
                                      </p:tavLst>
                                    </p:anim>
                                    <p:anim calcmode="lin" valueType="num">
                                      <p:cBhvr>
                                        <p:cTn id="140" dur="500" fill="hold"/>
                                        <p:tgtEl>
                                          <p:spTgt spid="105"/>
                                        </p:tgtEl>
                                        <p:attrNameLst>
                                          <p:attrName>ppt_h</p:attrName>
                                        </p:attrNameLst>
                                      </p:cBhvr>
                                      <p:tavLst>
                                        <p:tav tm="0">
                                          <p:val>
                                            <p:fltVal val="0"/>
                                          </p:val>
                                        </p:tav>
                                        <p:tav tm="100000">
                                          <p:val>
                                            <p:strVal val="#ppt_h"/>
                                          </p:val>
                                        </p:tav>
                                      </p:tavLst>
                                    </p:anim>
                                    <p:animEffect transition="in" filter="fade">
                                      <p:cBhvr>
                                        <p:cTn id="141" dur="500"/>
                                        <p:tgtEl>
                                          <p:spTgt spid="105"/>
                                        </p:tgtEl>
                                      </p:cBhvr>
                                    </p:animEffect>
                                  </p:childTnLst>
                                </p:cTn>
                              </p:par>
                            </p:childTnLst>
                          </p:cTn>
                        </p:par>
                        <p:par>
                          <p:cTn id="142" fill="hold">
                            <p:stCondLst>
                              <p:cond delay="20000"/>
                            </p:stCondLst>
                            <p:childTnLst>
                              <p:par>
                                <p:cTn id="143" presetID="53" presetClass="entr" presetSubtype="16" fill="hold" grpId="0" nodeType="afterEffect">
                                  <p:stCondLst>
                                    <p:cond delay="0"/>
                                  </p:stCondLst>
                                  <p:childTnLst>
                                    <p:set>
                                      <p:cBhvr>
                                        <p:cTn id="144" dur="1" fill="hold">
                                          <p:stCondLst>
                                            <p:cond delay="0"/>
                                          </p:stCondLst>
                                        </p:cTn>
                                        <p:tgtEl>
                                          <p:spTgt spid="106"/>
                                        </p:tgtEl>
                                        <p:attrNameLst>
                                          <p:attrName>style.visibility</p:attrName>
                                        </p:attrNameLst>
                                      </p:cBhvr>
                                      <p:to>
                                        <p:strVal val="visible"/>
                                      </p:to>
                                    </p:set>
                                    <p:anim calcmode="lin" valueType="num">
                                      <p:cBhvr>
                                        <p:cTn id="145" dur="500" fill="hold"/>
                                        <p:tgtEl>
                                          <p:spTgt spid="106"/>
                                        </p:tgtEl>
                                        <p:attrNameLst>
                                          <p:attrName>ppt_w</p:attrName>
                                        </p:attrNameLst>
                                      </p:cBhvr>
                                      <p:tavLst>
                                        <p:tav tm="0">
                                          <p:val>
                                            <p:fltVal val="0"/>
                                          </p:val>
                                        </p:tav>
                                        <p:tav tm="100000">
                                          <p:val>
                                            <p:strVal val="#ppt_w"/>
                                          </p:val>
                                        </p:tav>
                                      </p:tavLst>
                                    </p:anim>
                                    <p:anim calcmode="lin" valueType="num">
                                      <p:cBhvr>
                                        <p:cTn id="146" dur="500" fill="hold"/>
                                        <p:tgtEl>
                                          <p:spTgt spid="106"/>
                                        </p:tgtEl>
                                        <p:attrNameLst>
                                          <p:attrName>ppt_h</p:attrName>
                                        </p:attrNameLst>
                                      </p:cBhvr>
                                      <p:tavLst>
                                        <p:tav tm="0">
                                          <p:val>
                                            <p:fltVal val="0"/>
                                          </p:val>
                                        </p:tav>
                                        <p:tav tm="100000">
                                          <p:val>
                                            <p:strVal val="#ppt_h"/>
                                          </p:val>
                                        </p:tav>
                                      </p:tavLst>
                                    </p:anim>
                                    <p:animEffect transition="in" filter="fade">
                                      <p:cBhvr>
                                        <p:cTn id="147" dur="500"/>
                                        <p:tgtEl>
                                          <p:spTgt spid="106"/>
                                        </p:tgtEl>
                                      </p:cBhvr>
                                    </p:animEffect>
                                  </p:childTnLst>
                                </p:cTn>
                              </p:par>
                            </p:childTnLst>
                          </p:cTn>
                        </p:par>
                        <p:par>
                          <p:cTn id="148" fill="hold">
                            <p:stCondLst>
                              <p:cond delay="20500"/>
                            </p:stCondLst>
                            <p:childTnLst>
                              <p:par>
                                <p:cTn id="149" presetID="53" presetClass="entr" presetSubtype="16" fill="hold" grpId="0" nodeType="afterEffect">
                                  <p:stCondLst>
                                    <p:cond delay="0"/>
                                  </p:stCondLst>
                                  <p:childTnLst>
                                    <p:set>
                                      <p:cBhvr>
                                        <p:cTn id="150" dur="1" fill="hold">
                                          <p:stCondLst>
                                            <p:cond delay="0"/>
                                          </p:stCondLst>
                                        </p:cTn>
                                        <p:tgtEl>
                                          <p:spTgt spid="107"/>
                                        </p:tgtEl>
                                        <p:attrNameLst>
                                          <p:attrName>style.visibility</p:attrName>
                                        </p:attrNameLst>
                                      </p:cBhvr>
                                      <p:to>
                                        <p:strVal val="visible"/>
                                      </p:to>
                                    </p:set>
                                    <p:anim calcmode="lin" valueType="num">
                                      <p:cBhvr>
                                        <p:cTn id="151" dur="500" fill="hold"/>
                                        <p:tgtEl>
                                          <p:spTgt spid="107"/>
                                        </p:tgtEl>
                                        <p:attrNameLst>
                                          <p:attrName>ppt_w</p:attrName>
                                        </p:attrNameLst>
                                      </p:cBhvr>
                                      <p:tavLst>
                                        <p:tav tm="0">
                                          <p:val>
                                            <p:fltVal val="0"/>
                                          </p:val>
                                        </p:tav>
                                        <p:tav tm="100000">
                                          <p:val>
                                            <p:strVal val="#ppt_w"/>
                                          </p:val>
                                        </p:tav>
                                      </p:tavLst>
                                    </p:anim>
                                    <p:anim calcmode="lin" valueType="num">
                                      <p:cBhvr>
                                        <p:cTn id="152" dur="500" fill="hold"/>
                                        <p:tgtEl>
                                          <p:spTgt spid="107"/>
                                        </p:tgtEl>
                                        <p:attrNameLst>
                                          <p:attrName>ppt_h</p:attrName>
                                        </p:attrNameLst>
                                      </p:cBhvr>
                                      <p:tavLst>
                                        <p:tav tm="0">
                                          <p:val>
                                            <p:fltVal val="0"/>
                                          </p:val>
                                        </p:tav>
                                        <p:tav tm="100000">
                                          <p:val>
                                            <p:strVal val="#ppt_h"/>
                                          </p:val>
                                        </p:tav>
                                      </p:tavLst>
                                    </p:anim>
                                    <p:animEffect transition="in" filter="fade">
                                      <p:cBhvr>
                                        <p:cTn id="153" dur="500"/>
                                        <p:tgtEl>
                                          <p:spTgt spid="107"/>
                                        </p:tgtEl>
                                      </p:cBhvr>
                                    </p:animEffect>
                                  </p:childTnLst>
                                </p:cTn>
                              </p:par>
                            </p:childTnLst>
                          </p:cTn>
                        </p:par>
                        <p:par>
                          <p:cTn id="154" fill="hold">
                            <p:stCondLst>
                              <p:cond delay="21000"/>
                            </p:stCondLst>
                            <p:childTnLst>
                              <p:par>
                                <p:cTn id="155" presetID="53" presetClass="entr" presetSubtype="16" fill="hold" grpId="0" nodeType="afterEffect">
                                  <p:stCondLst>
                                    <p:cond delay="0"/>
                                  </p:stCondLst>
                                  <p:childTnLst>
                                    <p:set>
                                      <p:cBhvr>
                                        <p:cTn id="156" dur="1" fill="hold">
                                          <p:stCondLst>
                                            <p:cond delay="0"/>
                                          </p:stCondLst>
                                        </p:cTn>
                                        <p:tgtEl>
                                          <p:spTgt spid="108"/>
                                        </p:tgtEl>
                                        <p:attrNameLst>
                                          <p:attrName>style.visibility</p:attrName>
                                        </p:attrNameLst>
                                      </p:cBhvr>
                                      <p:to>
                                        <p:strVal val="visible"/>
                                      </p:to>
                                    </p:set>
                                    <p:anim calcmode="lin" valueType="num">
                                      <p:cBhvr>
                                        <p:cTn id="157" dur="500" fill="hold"/>
                                        <p:tgtEl>
                                          <p:spTgt spid="108"/>
                                        </p:tgtEl>
                                        <p:attrNameLst>
                                          <p:attrName>ppt_w</p:attrName>
                                        </p:attrNameLst>
                                      </p:cBhvr>
                                      <p:tavLst>
                                        <p:tav tm="0">
                                          <p:val>
                                            <p:fltVal val="0"/>
                                          </p:val>
                                        </p:tav>
                                        <p:tav tm="100000">
                                          <p:val>
                                            <p:strVal val="#ppt_w"/>
                                          </p:val>
                                        </p:tav>
                                      </p:tavLst>
                                    </p:anim>
                                    <p:anim calcmode="lin" valueType="num">
                                      <p:cBhvr>
                                        <p:cTn id="158" dur="500" fill="hold"/>
                                        <p:tgtEl>
                                          <p:spTgt spid="108"/>
                                        </p:tgtEl>
                                        <p:attrNameLst>
                                          <p:attrName>ppt_h</p:attrName>
                                        </p:attrNameLst>
                                      </p:cBhvr>
                                      <p:tavLst>
                                        <p:tav tm="0">
                                          <p:val>
                                            <p:fltVal val="0"/>
                                          </p:val>
                                        </p:tav>
                                        <p:tav tm="100000">
                                          <p:val>
                                            <p:strVal val="#ppt_h"/>
                                          </p:val>
                                        </p:tav>
                                      </p:tavLst>
                                    </p:anim>
                                    <p:animEffect transition="in" filter="fade">
                                      <p:cBhvr>
                                        <p:cTn id="159" dur="500"/>
                                        <p:tgtEl>
                                          <p:spTgt spid="108"/>
                                        </p:tgtEl>
                                      </p:cBhvr>
                                    </p:animEffect>
                                  </p:childTnLst>
                                </p:cTn>
                              </p:par>
                            </p:childTnLst>
                          </p:cTn>
                        </p:par>
                        <p:par>
                          <p:cTn id="160" fill="hold">
                            <p:stCondLst>
                              <p:cond delay="21500"/>
                            </p:stCondLst>
                            <p:childTnLst>
                              <p:par>
                                <p:cTn id="161" presetID="53" presetClass="entr" presetSubtype="16" fill="hold" grpId="0" nodeType="afterEffect">
                                  <p:stCondLst>
                                    <p:cond delay="0"/>
                                  </p:stCondLst>
                                  <p:childTnLst>
                                    <p:set>
                                      <p:cBhvr>
                                        <p:cTn id="162" dur="1" fill="hold">
                                          <p:stCondLst>
                                            <p:cond delay="0"/>
                                          </p:stCondLst>
                                        </p:cTn>
                                        <p:tgtEl>
                                          <p:spTgt spid="109"/>
                                        </p:tgtEl>
                                        <p:attrNameLst>
                                          <p:attrName>style.visibility</p:attrName>
                                        </p:attrNameLst>
                                      </p:cBhvr>
                                      <p:to>
                                        <p:strVal val="visible"/>
                                      </p:to>
                                    </p:set>
                                    <p:anim calcmode="lin" valueType="num">
                                      <p:cBhvr>
                                        <p:cTn id="163" dur="500" fill="hold"/>
                                        <p:tgtEl>
                                          <p:spTgt spid="109"/>
                                        </p:tgtEl>
                                        <p:attrNameLst>
                                          <p:attrName>ppt_w</p:attrName>
                                        </p:attrNameLst>
                                      </p:cBhvr>
                                      <p:tavLst>
                                        <p:tav tm="0">
                                          <p:val>
                                            <p:fltVal val="0"/>
                                          </p:val>
                                        </p:tav>
                                        <p:tav tm="100000">
                                          <p:val>
                                            <p:strVal val="#ppt_w"/>
                                          </p:val>
                                        </p:tav>
                                      </p:tavLst>
                                    </p:anim>
                                    <p:anim calcmode="lin" valueType="num">
                                      <p:cBhvr>
                                        <p:cTn id="164" dur="500" fill="hold"/>
                                        <p:tgtEl>
                                          <p:spTgt spid="109"/>
                                        </p:tgtEl>
                                        <p:attrNameLst>
                                          <p:attrName>ppt_h</p:attrName>
                                        </p:attrNameLst>
                                      </p:cBhvr>
                                      <p:tavLst>
                                        <p:tav tm="0">
                                          <p:val>
                                            <p:fltVal val="0"/>
                                          </p:val>
                                        </p:tav>
                                        <p:tav tm="100000">
                                          <p:val>
                                            <p:strVal val="#ppt_h"/>
                                          </p:val>
                                        </p:tav>
                                      </p:tavLst>
                                    </p:anim>
                                    <p:animEffect transition="in" filter="fade">
                                      <p:cBhvr>
                                        <p:cTn id="165" dur="500"/>
                                        <p:tgtEl>
                                          <p:spTgt spid="109"/>
                                        </p:tgtEl>
                                      </p:cBhvr>
                                    </p:animEffect>
                                  </p:childTnLst>
                                </p:cTn>
                              </p:par>
                            </p:childTnLst>
                          </p:cTn>
                        </p:par>
                        <p:par>
                          <p:cTn id="166" fill="hold">
                            <p:stCondLst>
                              <p:cond delay="22000"/>
                            </p:stCondLst>
                            <p:childTnLst>
                              <p:par>
                                <p:cTn id="167" presetID="53" presetClass="entr" presetSubtype="16" fill="hold" grpId="0" nodeType="afterEffect">
                                  <p:stCondLst>
                                    <p:cond delay="0"/>
                                  </p:stCondLst>
                                  <p:childTnLst>
                                    <p:set>
                                      <p:cBhvr>
                                        <p:cTn id="168" dur="1" fill="hold">
                                          <p:stCondLst>
                                            <p:cond delay="0"/>
                                          </p:stCondLst>
                                        </p:cTn>
                                        <p:tgtEl>
                                          <p:spTgt spid="110"/>
                                        </p:tgtEl>
                                        <p:attrNameLst>
                                          <p:attrName>style.visibility</p:attrName>
                                        </p:attrNameLst>
                                      </p:cBhvr>
                                      <p:to>
                                        <p:strVal val="visible"/>
                                      </p:to>
                                    </p:set>
                                    <p:anim calcmode="lin" valueType="num">
                                      <p:cBhvr>
                                        <p:cTn id="169" dur="500" fill="hold"/>
                                        <p:tgtEl>
                                          <p:spTgt spid="110"/>
                                        </p:tgtEl>
                                        <p:attrNameLst>
                                          <p:attrName>ppt_w</p:attrName>
                                        </p:attrNameLst>
                                      </p:cBhvr>
                                      <p:tavLst>
                                        <p:tav tm="0">
                                          <p:val>
                                            <p:fltVal val="0"/>
                                          </p:val>
                                        </p:tav>
                                        <p:tav tm="100000">
                                          <p:val>
                                            <p:strVal val="#ppt_w"/>
                                          </p:val>
                                        </p:tav>
                                      </p:tavLst>
                                    </p:anim>
                                    <p:anim calcmode="lin" valueType="num">
                                      <p:cBhvr>
                                        <p:cTn id="170" dur="500" fill="hold"/>
                                        <p:tgtEl>
                                          <p:spTgt spid="110"/>
                                        </p:tgtEl>
                                        <p:attrNameLst>
                                          <p:attrName>ppt_h</p:attrName>
                                        </p:attrNameLst>
                                      </p:cBhvr>
                                      <p:tavLst>
                                        <p:tav tm="0">
                                          <p:val>
                                            <p:fltVal val="0"/>
                                          </p:val>
                                        </p:tav>
                                        <p:tav tm="100000">
                                          <p:val>
                                            <p:strVal val="#ppt_h"/>
                                          </p:val>
                                        </p:tav>
                                      </p:tavLst>
                                    </p:anim>
                                    <p:animEffect transition="in" filter="fade">
                                      <p:cBhvr>
                                        <p:cTn id="171"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bldLvl="0" animBg="true"/>
      <p:bldP spid="1030" grpId="0" bldLvl="0" animBg="true"/>
      <p:bldP spid="1031" grpId="0" bldLvl="0" animBg="true"/>
      <p:bldP spid="1032" grpId="0" bldLvl="0" animBg="true"/>
      <p:bldP spid="24" grpId="0"/>
      <p:bldP spid="72" grpId="0" bldLvl="0" animBg="true"/>
      <p:bldP spid="42" grpId="0" bldLvl="0" animBg="true"/>
      <p:bldP spid="43" grpId="0" bldLvl="0" animBg="true"/>
      <p:bldP spid="44" grpId="0" bldLvl="0" animBg="true"/>
      <p:bldP spid="45" grpId="0" bldLvl="0" animBg="true"/>
      <p:bldP spid="47" grpId="0"/>
      <p:bldP spid="56" grpId="0" bldLvl="0" animBg="true"/>
      <p:bldP spid="79" grpId="0" bldLvl="0" animBg="true"/>
      <p:bldP spid="80" grpId="0" bldLvl="0" animBg="true"/>
      <p:bldP spid="81" grpId="0" bldLvl="0" animBg="true"/>
      <p:bldP spid="82" grpId="0" bldLvl="0" animBg="true"/>
      <p:bldP spid="93" grpId="0" bldLvl="0" animBg="true"/>
      <p:bldP spid="95" grpId="0"/>
      <p:bldP spid="96" grpId="0"/>
      <p:bldP spid="97" grpId="0"/>
      <p:bldP spid="98" grpId="0"/>
      <p:bldP spid="99" grpId="0"/>
      <p:bldP spid="100" grpId="0"/>
      <p:bldP spid="101" grpId="0"/>
      <p:bldP spid="102" grpId="0"/>
      <p:bldP spid="103" grpId="0"/>
      <p:bldP spid="104" grpId="0"/>
      <p:bldP spid="105" grpId="0"/>
      <p:bldP spid="106" grpId="0"/>
      <p:bldP spid="107" grpId="0"/>
      <p:bldP spid="108" grpId="0"/>
      <p:bldP spid="109" grpId="0"/>
      <p:bldP spid="1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5397" y="-5715"/>
            <a:ext cx="12202795" cy="6868795"/>
          </a:xfrm>
          <a:prstGeom prst="rect">
            <a:avLst/>
          </a:prstGeom>
        </p:spPr>
      </p:pic>
      <p:sp>
        <p:nvSpPr>
          <p:cNvPr id="5" name="标题 4"/>
          <p:cNvSpPr>
            <a:spLocks noGrp="true"/>
          </p:cNvSpPr>
          <p:nvPr>
            <p:ph type="title"/>
          </p:nvPr>
        </p:nvSpPr>
        <p:spPr>
          <a:xfrm>
            <a:off x="226695" y="833755"/>
            <a:ext cx="9144000" cy="433705"/>
          </a:xfrm>
        </p:spPr>
        <p:txBody>
          <a:bodyPr>
            <a:normAutofit fontScale="90000"/>
          </a:bodyPr>
          <a:p>
            <a:pPr algn="l">
              <a:buClrTx/>
              <a:buSzTx/>
              <a:buFontTx/>
            </a:pP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MLOps原则</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sp>
        <p:nvSpPr>
          <p:cNvPr id="132098" name="Oval 6"/>
          <p:cNvSpPr>
            <a:spLocks noChangeArrowheads="true"/>
          </p:cNvSpPr>
          <p:nvPr/>
        </p:nvSpPr>
        <p:spPr bwMode="auto">
          <a:xfrm rot="-1157880">
            <a:off x="6556375" y="5248275"/>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099" name="Oval 6"/>
          <p:cNvSpPr>
            <a:spLocks noChangeArrowheads="true"/>
          </p:cNvSpPr>
          <p:nvPr/>
        </p:nvSpPr>
        <p:spPr bwMode="auto">
          <a:xfrm rot="-1157880">
            <a:off x="5383213" y="3057525"/>
            <a:ext cx="3262312"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100" name="Oval 6"/>
          <p:cNvSpPr>
            <a:spLocks noChangeArrowheads="true"/>
          </p:cNvSpPr>
          <p:nvPr/>
        </p:nvSpPr>
        <p:spPr bwMode="auto">
          <a:xfrm rot="-1157880">
            <a:off x="4029075" y="6108700"/>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sp>
        <p:nvSpPr>
          <p:cNvPr id="132101" name="Oval 6"/>
          <p:cNvSpPr>
            <a:spLocks noChangeArrowheads="true"/>
          </p:cNvSpPr>
          <p:nvPr/>
        </p:nvSpPr>
        <p:spPr bwMode="auto">
          <a:xfrm rot="-1157880">
            <a:off x="2836863" y="3898900"/>
            <a:ext cx="3263900" cy="546100"/>
          </a:xfrm>
          <a:prstGeom prst="ellipse">
            <a:avLst/>
          </a:prstGeom>
          <a:gradFill rotWithShape="true">
            <a:gsLst>
              <a:gs pos="0">
                <a:srgbClr val="000000">
                  <a:alpha val="26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16A085"/>
                  </a:outerShdw>
                </a:effectLst>
              </a14:hiddenEffects>
            </a:ext>
          </a:extLst>
        </p:spPr>
        <p:txBody>
          <a:bodyPr wrap="none" anchor="ct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en-US" b="1" i="1">
              <a:solidFill>
                <a:schemeClr val="tx1"/>
              </a:solidFill>
              <a:ea typeface="华文细黑" panose="02010600040101010101" pitchFamily="2" charset="-122"/>
            </a:endParaRPr>
          </a:p>
        </p:txBody>
      </p:sp>
      <p:grpSp>
        <p:nvGrpSpPr>
          <p:cNvPr id="132107" name="Group 152"/>
          <p:cNvGrpSpPr>
            <a:grpSpLocks noChangeAspect="true"/>
          </p:cNvGrpSpPr>
          <p:nvPr/>
        </p:nvGrpSpPr>
        <p:grpSpPr bwMode="auto">
          <a:xfrm>
            <a:off x="2916238" y="1635125"/>
            <a:ext cx="6156325" cy="4997450"/>
            <a:chOff x="1766" y="764"/>
            <a:chExt cx="4240" cy="3442"/>
          </a:xfrm>
        </p:grpSpPr>
        <p:sp>
          <p:nvSpPr>
            <p:cNvPr id="132124" name="Freeform 153"/>
            <p:cNvSpPr/>
            <p:nvPr/>
          </p:nvSpPr>
          <p:spPr bwMode="auto">
            <a:xfrm>
              <a:off x="4495" y="2044"/>
              <a:ext cx="476" cy="312"/>
            </a:xfrm>
            <a:custGeom>
              <a:avLst/>
              <a:gdLst>
                <a:gd name="T0" fmla="*/ 469 w 290"/>
                <a:gd name="T1" fmla="*/ 72 h 190"/>
                <a:gd name="T2" fmla="*/ 456 w 290"/>
                <a:gd name="T3" fmla="*/ 100 h 190"/>
                <a:gd name="T4" fmla="*/ 440 w 290"/>
                <a:gd name="T5" fmla="*/ 126 h 190"/>
                <a:gd name="T6" fmla="*/ 415 w 290"/>
                <a:gd name="T7" fmla="*/ 149 h 190"/>
                <a:gd name="T8" fmla="*/ 387 w 290"/>
                <a:gd name="T9" fmla="*/ 169 h 190"/>
                <a:gd name="T10" fmla="*/ 359 w 290"/>
                <a:gd name="T11" fmla="*/ 184 h 190"/>
                <a:gd name="T12" fmla="*/ 335 w 290"/>
                <a:gd name="T13" fmla="*/ 192 h 190"/>
                <a:gd name="T14" fmla="*/ 320 w 290"/>
                <a:gd name="T15" fmla="*/ 197 h 190"/>
                <a:gd name="T16" fmla="*/ 310 w 290"/>
                <a:gd name="T17" fmla="*/ 199 h 190"/>
                <a:gd name="T18" fmla="*/ 302 w 290"/>
                <a:gd name="T19" fmla="*/ 200 h 190"/>
                <a:gd name="T20" fmla="*/ 295 w 290"/>
                <a:gd name="T21" fmla="*/ 202 h 190"/>
                <a:gd name="T22" fmla="*/ 286 w 290"/>
                <a:gd name="T23" fmla="*/ 202 h 190"/>
                <a:gd name="T24" fmla="*/ 269 w 290"/>
                <a:gd name="T25" fmla="*/ 204 h 190"/>
                <a:gd name="T26" fmla="*/ 249 w 290"/>
                <a:gd name="T27" fmla="*/ 205 h 190"/>
                <a:gd name="T28" fmla="*/ 197 w 290"/>
                <a:gd name="T29" fmla="*/ 199 h 190"/>
                <a:gd name="T30" fmla="*/ 167 w 290"/>
                <a:gd name="T31" fmla="*/ 192 h 190"/>
                <a:gd name="T32" fmla="*/ 149 w 290"/>
                <a:gd name="T33" fmla="*/ 187 h 190"/>
                <a:gd name="T34" fmla="*/ 74 w 290"/>
                <a:gd name="T35" fmla="*/ 143 h 190"/>
                <a:gd name="T36" fmla="*/ 61 w 290"/>
                <a:gd name="T37" fmla="*/ 130 h 190"/>
                <a:gd name="T38" fmla="*/ 51 w 290"/>
                <a:gd name="T39" fmla="*/ 122 h 190"/>
                <a:gd name="T40" fmla="*/ 43 w 290"/>
                <a:gd name="T41" fmla="*/ 112 h 190"/>
                <a:gd name="T42" fmla="*/ 34 w 290"/>
                <a:gd name="T43" fmla="*/ 99 h 190"/>
                <a:gd name="T44" fmla="*/ 26 w 290"/>
                <a:gd name="T45" fmla="*/ 87 h 190"/>
                <a:gd name="T46" fmla="*/ 7 w 290"/>
                <a:gd name="T47" fmla="*/ 21 h 190"/>
                <a:gd name="T48" fmla="*/ 8 w 290"/>
                <a:gd name="T49" fmla="*/ 169 h 190"/>
                <a:gd name="T50" fmla="*/ 23 w 290"/>
                <a:gd name="T51" fmla="*/ 199 h 190"/>
                <a:gd name="T52" fmla="*/ 31 w 290"/>
                <a:gd name="T53" fmla="*/ 212 h 190"/>
                <a:gd name="T54" fmla="*/ 39 w 290"/>
                <a:gd name="T55" fmla="*/ 222 h 190"/>
                <a:gd name="T56" fmla="*/ 48 w 290"/>
                <a:gd name="T57" fmla="*/ 232 h 190"/>
                <a:gd name="T58" fmla="*/ 59 w 290"/>
                <a:gd name="T59" fmla="*/ 243 h 190"/>
                <a:gd name="T60" fmla="*/ 85 w 290"/>
                <a:gd name="T61" fmla="*/ 264 h 190"/>
                <a:gd name="T62" fmla="*/ 148 w 290"/>
                <a:gd name="T63" fmla="*/ 296 h 190"/>
                <a:gd name="T64" fmla="*/ 166 w 290"/>
                <a:gd name="T65" fmla="*/ 301 h 190"/>
                <a:gd name="T66" fmla="*/ 185 w 290"/>
                <a:gd name="T67" fmla="*/ 305 h 190"/>
                <a:gd name="T68" fmla="*/ 202 w 290"/>
                <a:gd name="T69" fmla="*/ 309 h 190"/>
                <a:gd name="T70" fmla="*/ 223 w 290"/>
                <a:gd name="T71" fmla="*/ 310 h 190"/>
                <a:gd name="T72" fmla="*/ 238 w 290"/>
                <a:gd name="T73" fmla="*/ 312 h 190"/>
                <a:gd name="T74" fmla="*/ 251 w 290"/>
                <a:gd name="T75" fmla="*/ 310 h 190"/>
                <a:gd name="T76" fmla="*/ 271 w 290"/>
                <a:gd name="T77" fmla="*/ 310 h 190"/>
                <a:gd name="T78" fmla="*/ 274 w 290"/>
                <a:gd name="T79" fmla="*/ 309 h 190"/>
                <a:gd name="T80" fmla="*/ 281 w 290"/>
                <a:gd name="T81" fmla="*/ 309 h 190"/>
                <a:gd name="T82" fmla="*/ 287 w 290"/>
                <a:gd name="T83" fmla="*/ 307 h 190"/>
                <a:gd name="T84" fmla="*/ 294 w 290"/>
                <a:gd name="T85" fmla="*/ 307 h 190"/>
                <a:gd name="T86" fmla="*/ 302 w 290"/>
                <a:gd name="T87" fmla="*/ 305 h 190"/>
                <a:gd name="T88" fmla="*/ 314 w 290"/>
                <a:gd name="T89" fmla="*/ 302 h 190"/>
                <a:gd name="T90" fmla="*/ 328 w 290"/>
                <a:gd name="T91" fmla="*/ 297 h 190"/>
                <a:gd name="T92" fmla="*/ 350 w 290"/>
                <a:gd name="T93" fmla="*/ 291 h 190"/>
                <a:gd name="T94" fmla="*/ 368 w 290"/>
                <a:gd name="T95" fmla="*/ 281 h 190"/>
                <a:gd name="T96" fmla="*/ 387 w 290"/>
                <a:gd name="T97" fmla="*/ 269 h 190"/>
                <a:gd name="T98" fmla="*/ 404 w 290"/>
                <a:gd name="T99" fmla="*/ 256 h 190"/>
                <a:gd name="T100" fmla="*/ 423 w 290"/>
                <a:gd name="T101" fmla="*/ 238 h 190"/>
                <a:gd name="T102" fmla="*/ 437 w 290"/>
                <a:gd name="T103" fmla="*/ 222 h 190"/>
                <a:gd name="T104" fmla="*/ 450 w 290"/>
                <a:gd name="T105" fmla="*/ 200 h 190"/>
                <a:gd name="T106" fmla="*/ 456 w 290"/>
                <a:gd name="T107" fmla="*/ 186 h 190"/>
                <a:gd name="T108" fmla="*/ 463 w 290"/>
                <a:gd name="T109" fmla="*/ 164 h 190"/>
                <a:gd name="T110" fmla="*/ 465 w 290"/>
                <a:gd name="T111" fmla="*/ 149 h 1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0" h="190">
                  <a:moveTo>
                    <a:pt x="290" y="29"/>
                  </a:moveTo>
                  <a:cubicBezTo>
                    <a:pt x="290" y="30"/>
                    <a:pt x="289" y="32"/>
                    <a:pt x="289" y="33"/>
                  </a:cubicBezTo>
                  <a:cubicBezTo>
                    <a:pt x="289" y="34"/>
                    <a:pt x="289" y="35"/>
                    <a:pt x="288" y="36"/>
                  </a:cubicBezTo>
                  <a:cubicBezTo>
                    <a:pt x="288" y="38"/>
                    <a:pt x="288" y="39"/>
                    <a:pt x="287" y="40"/>
                  </a:cubicBezTo>
                  <a:cubicBezTo>
                    <a:pt x="287" y="42"/>
                    <a:pt x="287" y="43"/>
                    <a:pt x="286" y="44"/>
                  </a:cubicBezTo>
                  <a:cubicBezTo>
                    <a:pt x="286" y="45"/>
                    <a:pt x="285" y="46"/>
                    <a:pt x="285" y="48"/>
                  </a:cubicBezTo>
                  <a:cubicBezTo>
                    <a:pt x="284" y="49"/>
                    <a:pt x="284" y="50"/>
                    <a:pt x="283" y="51"/>
                  </a:cubicBezTo>
                  <a:cubicBezTo>
                    <a:pt x="283" y="52"/>
                    <a:pt x="282" y="53"/>
                    <a:pt x="282" y="55"/>
                  </a:cubicBezTo>
                  <a:cubicBezTo>
                    <a:pt x="281" y="56"/>
                    <a:pt x="281" y="57"/>
                    <a:pt x="280" y="58"/>
                  </a:cubicBezTo>
                  <a:cubicBezTo>
                    <a:pt x="280" y="59"/>
                    <a:pt x="279" y="60"/>
                    <a:pt x="278" y="61"/>
                  </a:cubicBezTo>
                  <a:cubicBezTo>
                    <a:pt x="278" y="62"/>
                    <a:pt x="277" y="63"/>
                    <a:pt x="277" y="64"/>
                  </a:cubicBezTo>
                  <a:cubicBezTo>
                    <a:pt x="276" y="65"/>
                    <a:pt x="275" y="66"/>
                    <a:pt x="274" y="67"/>
                  </a:cubicBezTo>
                  <a:cubicBezTo>
                    <a:pt x="274" y="68"/>
                    <a:pt x="273" y="70"/>
                    <a:pt x="272" y="71"/>
                  </a:cubicBezTo>
                  <a:cubicBezTo>
                    <a:pt x="271" y="72"/>
                    <a:pt x="271" y="73"/>
                    <a:pt x="270" y="74"/>
                  </a:cubicBezTo>
                  <a:cubicBezTo>
                    <a:pt x="269" y="75"/>
                    <a:pt x="268" y="76"/>
                    <a:pt x="268" y="77"/>
                  </a:cubicBezTo>
                  <a:cubicBezTo>
                    <a:pt x="267" y="78"/>
                    <a:pt x="266" y="79"/>
                    <a:pt x="265" y="80"/>
                  </a:cubicBezTo>
                  <a:cubicBezTo>
                    <a:pt x="264" y="81"/>
                    <a:pt x="263" y="82"/>
                    <a:pt x="262" y="82"/>
                  </a:cubicBezTo>
                  <a:cubicBezTo>
                    <a:pt x="261" y="83"/>
                    <a:pt x="260" y="84"/>
                    <a:pt x="259" y="85"/>
                  </a:cubicBezTo>
                  <a:cubicBezTo>
                    <a:pt x="258" y="86"/>
                    <a:pt x="257" y="87"/>
                    <a:pt x="256" y="88"/>
                  </a:cubicBezTo>
                  <a:cubicBezTo>
                    <a:pt x="255" y="89"/>
                    <a:pt x="254" y="90"/>
                    <a:pt x="253" y="91"/>
                  </a:cubicBezTo>
                  <a:cubicBezTo>
                    <a:pt x="252" y="92"/>
                    <a:pt x="251" y="93"/>
                    <a:pt x="250" y="93"/>
                  </a:cubicBezTo>
                  <a:cubicBezTo>
                    <a:pt x="249" y="94"/>
                    <a:pt x="248" y="95"/>
                    <a:pt x="247" y="96"/>
                  </a:cubicBezTo>
                  <a:cubicBezTo>
                    <a:pt x="246" y="97"/>
                    <a:pt x="245" y="98"/>
                    <a:pt x="243" y="98"/>
                  </a:cubicBezTo>
                  <a:cubicBezTo>
                    <a:pt x="242" y="99"/>
                    <a:pt x="241" y="100"/>
                    <a:pt x="240" y="101"/>
                  </a:cubicBezTo>
                  <a:cubicBezTo>
                    <a:pt x="238" y="101"/>
                    <a:pt x="237" y="102"/>
                    <a:pt x="236" y="103"/>
                  </a:cubicBezTo>
                  <a:cubicBezTo>
                    <a:pt x="235" y="103"/>
                    <a:pt x="235" y="104"/>
                    <a:pt x="234" y="104"/>
                  </a:cubicBezTo>
                  <a:cubicBezTo>
                    <a:pt x="232" y="105"/>
                    <a:pt x="231" y="106"/>
                    <a:pt x="229" y="107"/>
                  </a:cubicBezTo>
                  <a:cubicBezTo>
                    <a:pt x="228" y="107"/>
                    <a:pt x="227" y="108"/>
                    <a:pt x="227" y="108"/>
                  </a:cubicBezTo>
                  <a:cubicBezTo>
                    <a:pt x="225" y="109"/>
                    <a:pt x="223" y="110"/>
                    <a:pt x="221" y="111"/>
                  </a:cubicBezTo>
                  <a:cubicBezTo>
                    <a:pt x="221" y="111"/>
                    <a:pt x="220" y="111"/>
                    <a:pt x="219" y="112"/>
                  </a:cubicBezTo>
                  <a:cubicBezTo>
                    <a:pt x="216" y="113"/>
                    <a:pt x="214" y="114"/>
                    <a:pt x="211" y="115"/>
                  </a:cubicBezTo>
                  <a:cubicBezTo>
                    <a:pt x="211" y="115"/>
                    <a:pt x="210" y="115"/>
                    <a:pt x="210" y="115"/>
                  </a:cubicBezTo>
                  <a:cubicBezTo>
                    <a:pt x="209" y="115"/>
                    <a:pt x="208" y="116"/>
                    <a:pt x="208" y="116"/>
                  </a:cubicBezTo>
                  <a:cubicBezTo>
                    <a:pt x="207" y="116"/>
                    <a:pt x="207" y="116"/>
                    <a:pt x="206" y="116"/>
                  </a:cubicBezTo>
                  <a:cubicBezTo>
                    <a:pt x="205" y="117"/>
                    <a:pt x="205" y="117"/>
                    <a:pt x="204" y="117"/>
                  </a:cubicBezTo>
                  <a:cubicBezTo>
                    <a:pt x="203" y="117"/>
                    <a:pt x="203" y="118"/>
                    <a:pt x="202" y="118"/>
                  </a:cubicBezTo>
                  <a:cubicBezTo>
                    <a:pt x="201" y="118"/>
                    <a:pt x="201" y="118"/>
                    <a:pt x="200" y="118"/>
                  </a:cubicBezTo>
                  <a:cubicBezTo>
                    <a:pt x="199" y="118"/>
                    <a:pt x="199" y="119"/>
                    <a:pt x="199" y="119"/>
                  </a:cubicBezTo>
                  <a:cubicBezTo>
                    <a:pt x="198" y="119"/>
                    <a:pt x="198" y="119"/>
                    <a:pt x="197" y="119"/>
                  </a:cubicBezTo>
                  <a:cubicBezTo>
                    <a:pt x="196" y="119"/>
                    <a:pt x="196" y="119"/>
                    <a:pt x="195" y="120"/>
                  </a:cubicBezTo>
                  <a:cubicBezTo>
                    <a:pt x="194" y="120"/>
                    <a:pt x="193" y="120"/>
                    <a:pt x="193" y="120"/>
                  </a:cubicBezTo>
                  <a:cubicBezTo>
                    <a:pt x="192" y="120"/>
                    <a:pt x="192" y="120"/>
                    <a:pt x="192" y="120"/>
                  </a:cubicBezTo>
                  <a:cubicBezTo>
                    <a:pt x="191" y="120"/>
                    <a:pt x="191" y="121"/>
                    <a:pt x="191" y="121"/>
                  </a:cubicBezTo>
                  <a:cubicBezTo>
                    <a:pt x="190" y="121"/>
                    <a:pt x="190" y="121"/>
                    <a:pt x="190" y="121"/>
                  </a:cubicBezTo>
                  <a:cubicBezTo>
                    <a:pt x="189" y="121"/>
                    <a:pt x="189" y="121"/>
                    <a:pt x="189" y="121"/>
                  </a:cubicBezTo>
                  <a:cubicBezTo>
                    <a:pt x="188" y="121"/>
                    <a:pt x="188" y="121"/>
                    <a:pt x="188" y="121"/>
                  </a:cubicBezTo>
                  <a:cubicBezTo>
                    <a:pt x="187" y="121"/>
                    <a:pt x="187" y="121"/>
                    <a:pt x="187" y="121"/>
                  </a:cubicBezTo>
                  <a:cubicBezTo>
                    <a:pt x="186" y="122"/>
                    <a:pt x="186" y="122"/>
                    <a:pt x="186" y="122"/>
                  </a:cubicBezTo>
                  <a:cubicBezTo>
                    <a:pt x="185" y="122"/>
                    <a:pt x="185" y="122"/>
                    <a:pt x="185" y="122"/>
                  </a:cubicBezTo>
                  <a:cubicBezTo>
                    <a:pt x="184" y="122"/>
                    <a:pt x="184" y="122"/>
                    <a:pt x="184" y="122"/>
                  </a:cubicBezTo>
                  <a:cubicBezTo>
                    <a:pt x="184" y="122"/>
                    <a:pt x="184" y="122"/>
                    <a:pt x="184" y="122"/>
                  </a:cubicBezTo>
                  <a:cubicBezTo>
                    <a:pt x="183" y="122"/>
                    <a:pt x="183" y="122"/>
                    <a:pt x="183" y="122"/>
                  </a:cubicBezTo>
                  <a:cubicBezTo>
                    <a:pt x="182" y="122"/>
                    <a:pt x="182" y="122"/>
                    <a:pt x="182" y="122"/>
                  </a:cubicBezTo>
                  <a:cubicBezTo>
                    <a:pt x="181" y="122"/>
                    <a:pt x="181" y="122"/>
                    <a:pt x="181" y="122"/>
                  </a:cubicBezTo>
                  <a:cubicBezTo>
                    <a:pt x="180" y="123"/>
                    <a:pt x="180" y="123"/>
                    <a:pt x="180" y="123"/>
                  </a:cubicBezTo>
                  <a:cubicBezTo>
                    <a:pt x="179" y="123"/>
                    <a:pt x="178" y="123"/>
                    <a:pt x="177" y="123"/>
                  </a:cubicBezTo>
                  <a:cubicBezTo>
                    <a:pt x="177" y="123"/>
                    <a:pt x="177" y="123"/>
                    <a:pt x="177" y="123"/>
                  </a:cubicBezTo>
                  <a:cubicBezTo>
                    <a:pt x="176" y="123"/>
                    <a:pt x="176" y="123"/>
                    <a:pt x="175" y="123"/>
                  </a:cubicBezTo>
                  <a:cubicBezTo>
                    <a:pt x="175" y="123"/>
                    <a:pt x="175" y="123"/>
                    <a:pt x="175" y="123"/>
                  </a:cubicBezTo>
                  <a:cubicBezTo>
                    <a:pt x="174" y="123"/>
                    <a:pt x="174" y="123"/>
                    <a:pt x="174" y="123"/>
                  </a:cubicBezTo>
                  <a:cubicBezTo>
                    <a:pt x="174" y="123"/>
                    <a:pt x="173" y="124"/>
                    <a:pt x="173" y="124"/>
                  </a:cubicBezTo>
                  <a:cubicBezTo>
                    <a:pt x="172" y="124"/>
                    <a:pt x="171" y="124"/>
                    <a:pt x="171" y="124"/>
                  </a:cubicBezTo>
                  <a:cubicBezTo>
                    <a:pt x="170" y="124"/>
                    <a:pt x="169" y="124"/>
                    <a:pt x="168" y="124"/>
                  </a:cubicBezTo>
                  <a:cubicBezTo>
                    <a:pt x="167" y="124"/>
                    <a:pt x="167" y="124"/>
                    <a:pt x="166" y="124"/>
                  </a:cubicBezTo>
                  <a:cubicBezTo>
                    <a:pt x="165" y="124"/>
                    <a:pt x="165" y="124"/>
                    <a:pt x="164" y="124"/>
                  </a:cubicBezTo>
                  <a:cubicBezTo>
                    <a:pt x="163" y="124"/>
                    <a:pt x="163" y="124"/>
                    <a:pt x="162" y="124"/>
                  </a:cubicBezTo>
                  <a:cubicBezTo>
                    <a:pt x="161" y="124"/>
                    <a:pt x="160" y="124"/>
                    <a:pt x="159" y="125"/>
                  </a:cubicBezTo>
                  <a:cubicBezTo>
                    <a:pt x="158" y="125"/>
                    <a:pt x="157" y="125"/>
                    <a:pt x="157" y="125"/>
                  </a:cubicBezTo>
                  <a:cubicBezTo>
                    <a:pt x="156" y="125"/>
                    <a:pt x="155" y="125"/>
                    <a:pt x="154" y="125"/>
                  </a:cubicBezTo>
                  <a:cubicBezTo>
                    <a:pt x="154" y="125"/>
                    <a:pt x="153" y="125"/>
                    <a:pt x="152" y="125"/>
                  </a:cubicBezTo>
                  <a:cubicBezTo>
                    <a:pt x="149" y="125"/>
                    <a:pt x="145" y="124"/>
                    <a:pt x="141" y="124"/>
                  </a:cubicBezTo>
                  <a:cubicBezTo>
                    <a:pt x="140" y="124"/>
                    <a:pt x="140" y="124"/>
                    <a:pt x="140" y="124"/>
                  </a:cubicBezTo>
                  <a:cubicBezTo>
                    <a:pt x="137" y="124"/>
                    <a:pt x="134" y="124"/>
                    <a:pt x="131" y="123"/>
                  </a:cubicBezTo>
                  <a:cubicBezTo>
                    <a:pt x="130" y="123"/>
                    <a:pt x="130" y="123"/>
                    <a:pt x="129" y="123"/>
                  </a:cubicBezTo>
                  <a:cubicBezTo>
                    <a:pt x="126" y="122"/>
                    <a:pt x="123" y="122"/>
                    <a:pt x="120" y="121"/>
                  </a:cubicBezTo>
                  <a:cubicBezTo>
                    <a:pt x="119" y="121"/>
                    <a:pt x="119" y="121"/>
                    <a:pt x="119" y="121"/>
                  </a:cubicBezTo>
                  <a:cubicBezTo>
                    <a:pt x="115" y="121"/>
                    <a:pt x="112" y="120"/>
                    <a:pt x="108" y="119"/>
                  </a:cubicBezTo>
                  <a:cubicBezTo>
                    <a:pt x="108" y="119"/>
                    <a:pt x="107" y="119"/>
                    <a:pt x="106" y="118"/>
                  </a:cubicBezTo>
                  <a:cubicBezTo>
                    <a:pt x="106" y="118"/>
                    <a:pt x="105" y="118"/>
                    <a:pt x="104" y="118"/>
                  </a:cubicBezTo>
                  <a:cubicBezTo>
                    <a:pt x="104" y="118"/>
                    <a:pt x="103" y="117"/>
                    <a:pt x="102" y="117"/>
                  </a:cubicBezTo>
                  <a:cubicBezTo>
                    <a:pt x="101" y="117"/>
                    <a:pt x="101" y="117"/>
                    <a:pt x="100" y="117"/>
                  </a:cubicBezTo>
                  <a:cubicBezTo>
                    <a:pt x="99" y="116"/>
                    <a:pt x="98" y="116"/>
                    <a:pt x="97" y="116"/>
                  </a:cubicBezTo>
                  <a:cubicBezTo>
                    <a:pt x="97" y="116"/>
                    <a:pt x="96" y="115"/>
                    <a:pt x="95" y="115"/>
                  </a:cubicBezTo>
                  <a:cubicBezTo>
                    <a:pt x="95" y="115"/>
                    <a:pt x="94" y="115"/>
                    <a:pt x="93" y="114"/>
                  </a:cubicBezTo>
                  <a:cubicBezTo>
                    <a:pt x="93" y="114"/>
                    <a:pt x="92" y="114"/>
                    <a:pt x="91" y="114"/>
                  </a:cubicBezTo>
                  <a:cubicBezTo>
                    <a:pt x="87" y="112"/>
                    <a:pt x="83" y="110"/>
                    <a:pt x="79" y="109"/>
                  </a:cubicBezTo>
                  <a:cubicBezTo>
                    <a:pt x="75" y="107"/>
                    <a:pt x="71" y="105"/>
                    <a:pt x="68" y="103"/>
                  </a:cubicBezTo>
                  <a:cubicBezTo>
                    <a:pt x="64" y="101"/>
                    <a:pt x="60" y="98"/>
                    <a:pt x="57" y="96"/>
                  </a:cubicBezTo>
                  <a:cubicBezTo>
                    <a:pt x="53" y="93"/>
                    <a:pt x="50" y="91"/>
                    <a:pt x="47" y="88"/>
                  </a:cubicBezTo>
                  <a:cubicBezTo>
                    <a:pt x="46" y="88"/>
                    <a:pt x="45" y="87"/>
                    <a:pt x="45" y="87"/>
                  </a:cubicBezTo>
                  <a:cubicBezTo>
                    <a:pt x="44" y="86"/>
                    <a:pt x="43" y="86"/>
                    <a:pt x="43" y="85"/>
                  </a:cubicBezTo>
                  <a:cubicBezTo>
                    <a:pt x="43" y="85"/>
                    <a:pt x="42" y="85"/>
                    <a:pt x="42" y="84"/>
                  </a:cubicBezTo>
                  <a:cubicBezTo>
                    <a:pt x="41" y="84"/>
                    <a:pt x="41" y="83"/>
                    <a:pt x="41" y="83"/>
                  </a:cubicBezTo>
                  <a:cubicBezTo>
                    <a:pt x="40" y="82"/>
                    <a:pt x="39" y="82"/>
                    <a:pt x="38" y="81"/>
                  </a:cubicBezTo>
                  <a:cubicBezTo>
                    <a:pt x="38" y="80"/>
                    <a:pt x="37" y="80"/>
                    <a:pt x="37" y="79"/>
                  </a:cubicBezTo>
                  <a:cubicBezTo>
                    <a:pt x="36" y="79"/>
                    <a:pt x="36" y="79"/>
                    <a:pt x="36" y="79"/>
                  </a:cubicBezTo>
                  <a:cubicBezTo>
                    <a:pt x="35" y="78"/>
                    <a:pt x="35" y="78"/>
                    <a:pt x="35" y="78"/>
                  </a:cubicBezTo>
                  <a:cubicBezTo>
                    <a:pt x="34" y="77"/>
                    <a:pt x="34" y="76"/>
                    <a:pt x="33" y="76"/>
                  </a:cubicBezTo>
                  <a:cubicBezTo>
                    <a:pt x="33" y="75"/>
                    <a:pt x="32" y="75"/>
                    <a:pt x="32" y="75"/>
                  </a:cubicBezTo>
                  <a:cubicBezTo>
                    <a:pt x="31" y="74"/>
                    <a:pt x="31" y="74"/>
                    <a:pt x="31" y="74"/>
                  </a:cubicBezTo>
                  <a:cubicBezTo>
                    <a:pt x="31" y="73"/>
                    <a:pt x="31" y="73"/>
                    <a:pt x="31" y="73"/>
                  </a:cubicBezTo>
                  <a:cubicBezTo>
                    <a:pt x="30" y="72"/>
                    <a:pt x="30" y="72"/>
                    <a:pt x="29" y="71"/>
                  </a:cubicBezTo>
                  <a:cubicBezTo>
                    <a:pt x="29" y="71"/>
                    <a:pt x="28" y="70"/>
                    <a:pt x="28" y="70"/>
                  </a:cubicBezTo>
                  <a:cubicBezTo>
                    <a:pt x="28" y="69"/>
                    <a:pt x="27" y="69"/>
                    <a:pt x="27" y="69"/>
                  </a:cubicBezTo>
                  <a:cubicBezTo>
                    <a:pt x="26" y="68"/>
                    <a:pt x="26" y="68"/>
                    <a:pt x="26" y="68"/>
                  </a:cubicBezTo>
                  <a:cubicBezTo>
                    <a:pt x="26" y="67"/>
                    <a:pt x="25" y="66"/>
                    <a:pt x="25" y="66"/>
                  </a:cubicBezTo>
                  <a:cubicBezTo>
                    <a:pt x="25" y="65"/>
                    <a:pt x="24" y="65"/>
                    <a:pt x="24" y="64"/>
                  </a:cubicBezTo>
                  <a:cubicBezTo>
                    <a:pt x="24" y="64"/>
                    <a:pt x="23" y="64"/>
                    <a:pt x="23" y="63"/>
                  </a:cubicBezTo>
                  <a:cubicBezTo>
                    <a:pt x="22" y="62"/>
                    <a:pt x="22" y="62"/>
                    <a:pt x="22" y="62"/>
                  </a:cubicBezTo>
                  <a:cubicBezTo>
                    <a:pt x="22" y="62"/>
                    <a:pt x="21" y="61"/>
                    <a:pt x="21" y="60"/>
                  </a:cubicBezTo>
                  <a:cubicBezTo>
                    <a:pt x="20" y="59"/>
                    <a:pt x="20" y="59"/>
                    <a:pt x="20" y="58"/>
                  </a:cubicBezTo>
                  <a:cubicBezTo>
                    <a:pt x="19" y="58"/>
                    <a:pt x="19" y="57"/>
                    <a:pt x="19" y="57"/>
                  </a:cubicBezTo>
                  <a:cubicBezTo>
                    <a:pt x="18" y="56"/>
                    <a:pt x="18" y="56"/>
                    <a:pt x="18" y="55"/>
                  </a:cubicBezTo>
                  <a:cubicBezTo>
                    <a:pt x="18" y="55"/>
                    <a:pt x="17" y="54"/>
                    <a:pt x="17" y="54"/>
                  </a:cubicBezTo>
                  <a:cubicBezTo>
                    <a:pt x="17" y="54"/>
                    <a:pt x="17" y="53"/>
                    <a:pt x="16" y="53"/>
                  </a:cubicBezTo>
                  <a:cubicBezTo>
                    <a:pt x="16" y="52"/>
                    <a:pt x="16" y="52"/>
                    <a:pt x="16" y="51"/>
                  </a:cubicBezTo>
                  <a:cubicBezTo>
                    <a:pt x="15" y="51"/>
                    <a:pt x="15" y="50"/>
                    <a:pt x="15" y="50"/>
                  </a:cubicBezTo>
                  <a:cubicBezTo>
                    <a:pt x="13" y="46"/>
                    <a:pt x="11" y="42"/>
                    <a:pt x="9" y="37"/>
                  </a:cubicBezTo>
                  <a:cubicBezTo>
                    <a:pt x="8" y="33"/>
                    <a:pt x="7" y="29"/>
                    <a:pt x="6" y="25"/>
                  </a:cubicBezTo>
                  <a:cubicBezTo>
                    <a:pt x="5" y="21"/>
                    <a:pt x="4" y="17"/>
                    <a:pt x="4" y="13"/>
                  </a:cubicBezTo>
                  <a:cubicBezTo>
                    <a:pt x="4" y="8"/>
                    <a:pt x="4" y="4"/>
                    <a:pt x="4" y="0"/>
                  </a:cubicBezTo>
                  <a:cubicBezTo>
                    <a:pt x="0" y="66"/>
                    <a:pt x="0" y="66"/>
                    <a:pt x="0" y="66"/>
                  </a:cubicBezTo>
                  <a:cubicBezTo>
                    <a:pt x="0" y="70"/>
                    <a:pt x="0" y="74"/>
                    <a:pt x="0" y="78"/>
                  </a:cubicBezTo>
                  <a:cubicBezTo>
                    <a:pt x="0" y="82"/>
                    <a:pt x="1" y="86"/>
                    <a:pt x="2" y="90"/>
                  </a:cubicBezTo>
                  <a:cubicBezTo>
                    <a:pt x="3" y="95"/>
                    <a:pt x="4" y="99"/>
                    <a:pt x="5" y="103"/>
                  </a:cubicBezTo>
                  <a:cubicBezTo>
                    <a:pt x="7" y="107"/>
                    <a:pt x="9" y="111"/>
                    <a:pt x="11" y="115"/>
                  </a:cubicBezTo>
                  <a:cubicBezTo>
                    <a:pt x="11" y="116"/>
                    <a:pt x="11" y="116"/>
                    <a:pt x="11" y="116"/>
                  </a:cubicBezTo>
                  <a:cubicBezTo>
                    <a:pt x="12" y="117"/>
                    <a:pt x="12" y="117"/>
                    <a:pt x="12" y="118"/>
                  </a:cubicBezTo>
                  <a:cubicBezTo>
                    <a:pt x="12" y="118"/>
                    <a:pt x="13" y="119"/>
                    <a:pt x="13" y="119"/>
                  </a:cubicBezTo>
                  <a:cubicBezTo>
                    <a:pt x="13" y="120"/>
                    <a:pt x="13" y="120"/>
                    <a:pt x="14" y="121"/>
                  </a:cubicBezTo>
                  <a:cubicBezTo>
                    <a:pt x="14" y="121"/>
                    <a:pt x="14" y="122"/>
                    <a:pt x="15" y="122"/>
                  </a:cubicBezTo>
                  <a:cubicBezTo>
                    <a:pt x="15" y="122"/>
                    <a:pt x="15" y="123"/>
                    <a:pt x="15" y="124"/>
                  </a:cubicBezTo>
                  <a:cubicBezTo>
                    <a:pt x="16" y="124"/>
                    <a:pt x="16" y="125"/>
                    <a:pt x="17" y="125"/>
                  </a:cubicBezTo>
                  <a:cubicBezTo>
                    <a:pt x="17" y="126"/>
                    <a:pt x="18" y="127"/>
                    <a:pt x="18" y="128"/>
                  </a:cubicBezTo>
                  <a:cubicBezTo>
                    <a:pt x="19" y="129"/>
                    <a:pt x="19" y="129"/>
                    <a:pt x="19" y="129"/>
                  </a:cubicBezTo>
                  <a:cubicBezTo>
                    <a:pt x="19" y="129"/>
                    <a:pt x="19" y="129"/>
                    <a:pt x="20" y="130"/>
                  </a:cubicBezTo>
                  <a:cubicBezTo>
                    <a:pt x="20" y="130"/>
                    <a:pt x="20" y="131"/>
                    <a:pt x="21" y="131"/>
                  </a:cubicBezTo>
                  <a:cubicBezTo>
                    <a:pt x="21" y="132"/>
                    <a:pt x="22" y="132"/>
                    <a:pt x="22" y="133"/>
                  </a:cubicBezTo>
                  <a:cubicBezTo>
                    <a:pt x="23" y="134"/>
                    <a:pt x="23" y="134"/>
                    <a:pt x="23" y="134"/>
                  </a:cubicBezTo>
                  <a:cubicBezTo>
                    <a:pt x="23" y="134"/>
                    <a:pt x="23" y="134"/>
                    <a:pt x="24" y="135"/>
                  </a:cubicBezTo>
                  <a:cubicBezTo>
                    <a:pt x="24" y="135"/>
                    <a:pt x="24" y="136"/>
                    <a:pt x="25" y="136"/>
                  </a:cubicBezTo>
                  <a:cubicBezTo>
                    <a:pt x="25" y="137"/>
                    <a:pt x="26" y="137"/>
                    <a:pt x="26" y="138"/>
                  </a:cubicBezTo>
                  <a:cubicBezTo>
                    <a:pt x="27" y="139"/>
                    <a:pt x="27" y="139"/>
                    <a:pt x="27" y="139"/>
                  </a:cubicBezTo>
                  <a:cubicBezTo>
                    <a:pt x="28" y="140"/>
                    <a:pt x="28" y="140"/>
                    <a:pt x="28" y="140"/>
                  </a:cubicBezTo>
                  <a:cubicBezTo>
                    <a:pt x="28" y="140"/>
                    <a:pt x="29" y="141"/>
                    <a:pt x="29" y="141"/>
                  </a:cubicBezTo>
                  <a:cubicBezTo>
                    <a:pt x="29" y="142"/>
                    <a:pt x="30" y="142"/>
                    <a:pt x="31" y="143"/>
                  </a:cubicBezTo>
                  <a:cubicBezTo>
                    <a:pt x="31" y="144"/>
                    <a:pt x="31" y="144"/>
                    <a:pt x="31" y="144"/>
                  </a:cubicBezTo>
                  <a:cubicBezTo>
                    <a:pt x="32" y="144"/>
                    <a:pt x="32" y="144"/>
                    <a:pt x="32" y="145"/>
                  </a:cubicBezTo>
                  <a:cubicBezTo>
                    <a:pt x="33" y="145"/>
                    <a:pt x="33" y="146"/>
                    <a:pt x="34" y="146"/>
                  </a:cubicBezTo>
                  <a:cubicBezTo>
                    <a:pt x="34" y="147"/>
                    <a:pt x="35" y="147"/>
                    <a:pt x="36" y="148"/>
                  </a:cubicBezTo>
                  <a:cubicBezTo>
                    <a:pt x="36" y="149"/>
                    <a:pt x="37" y="149"/>
                    <a:pt x="37" y="149"/>
                  </a:cubicBezTo>
                  <a:cubicBezTo>
                    <a:pt x="38" y="150"/>
                    <a:pt x="38" y="150"/>
                    <a:pt x="39" y="150"/>
                  </a:cubicBezTo>
                  <a:cubicBezTo>
                    <a:pt x="39" y="151"/>
                    <a:pt x="40" y="151"/>
                    <a:pt x="40" y="152"/>
                  </a:cubicBezTo>
                  <a:cubicBezTo>
                    <a:pt x="41" y="152"/>
                    <a:pt x="41" y="153"/>
                    <a:pt x="42" y="153"/>
                  </a:cubicBezTo>
                  <a:cubicBezTo>
                    <a:pt x="45" y="156"/>
                    <a:pt x="49" y="159"/>
                    <a:pt x="52" y="161"/>
                  </a:cubicBezTo>
                  <a:cubicBezTo>
                    <a:pt x="56" y="163"/>
                    <a:pt x="59" y="166"/>
                    <a:pt x="63" y="168"/>
                  </a:cubicBezTo>
                  <a:cubicBezTo>
                    <a:pt x="67" y="170"/>
                    <a:pt x="70" y="172"/>
                    <a:pt x="74" y="174"/>
                  </a:cubicBezTo>
                  <a:cubicBezTo>
                    <a:pt x="78" y="175"/>
                    <a:pt x="82" y="177"/>
                    <a:pt x="86" y="179"/>
                  </a:cubicBezTo>
                  <a:cubicBezTo>
                    <a:pt x="87" y="179"/>
                    <a:pt x="88" y="179"/>
                    <a:pt x="88" y="179"/>
                  </a:cubicBezTo>
                  <a:cubicBezTo>
                    <a:pt x="89" y="180"/>
                    <a:pt x="89" y="180"/>
                    <a:pt x="90" y="180"/>
                  </a:cubicBezTo>
                  <a:cubicBezTo>
                    <a:pt x="91" y="180"/>
                    <a:pt x="92" y="181"/>
                    <a:pt x="92" y="181"/>
                  </a:cubicBezTo>
                  <a:cubicBezTo>
                    <a:pt x="93" y="181"/>
                    <a:pt x="94" y="181"/>
                    <a:pt x="95" y="182"/>
                  </a:cubicBezTo>
                  <a:cubicBezTo>
                    <a:pt x="96" y="182"/>
                    <a:pt x="96" y="182"/>
                    <a:pt x="97" y="182"/>
                  </a:cubicBezTo>
                  <a:cubicBezTo>
                    <a:pt x="98" y="182"/>
                    <a:pt x="99" y="183"/>
                    <a:pt x="99" y="183"/>
                  </a:cubicBezTo>
                  <a:cubicBezTo>
                    <a:pt x="100" y="183"/>
                    <a:pt x="101" y="183"/>
                    <a:pt x="101" y="183"/>
                  </a:cubicBezTo>
                  <a:cubicBezTo>
                    <a:pt x="102" y="184"/>
                    <a:pt x="103" y="184"/>
                    <a:pt x="103" y="184"/>
                  </a:cubicBezTo>
                  <a:cubicBezTo>
                    <a:pt x="104" y="184"/>
                    <a:pt x="105" y="184"/>
                    <a:pt x="106" y="184"/>
                  </a:cubicBezTo>
                  <a:cubicBezTo>
                    <a:pt x="107" y="185"/>
                    <a:pt x="107" y="185"/>
                    <a:pt x="108" y="185"/>
                  </a:cubicBezTo>
                  <a:cubicBezTo>
                    <a:pt x="109" y="185"/>
                    <a:pt x="110" y="185"/>
                    <a:pt x="111" y="186"/>
                  </a:cubicBezTo>
                  <a:cubicBezTo>
                    <a:pt x="112" y="186"/>
                    <a:pt x="113" y="186"/>
                    <a:pt x="113" y="186"/>
                  </a:cubicBezTo>
                  <a:cubicBezTo>
                    <a:pt x="114" y="186"/>
                    <a:pt x="114" y="186"/>
                    <a:pt x="114" y="186"/>
                  </a:cubicBezTo>
                  <a:cubicBezTo>
                    <a:pt x="114" y="186"/>
                    <a:pt x="114" y="186"/>
                    <a:pt x="114" y="186"/>
                  </a:cubicBezTo>
                  <a:cubicBezTo>
                    <a:pt x="114" y="186"/>
                    <a:pt x="114" y="186"/>
                    <a:pt x="114" y="186"/>
                  </a:cubicBezTo>
                  <a:cubicBezTo>
                    <a:pt x="117" y="187"/>
                    <a:pt x="119" y="187"/>
                    <a:pt x="121" y="187"/>
                  </a:cubicBezTo>
                  <a:cubicBezTo>
                    <a:pt x="122" y="188"/>
                    <a:pt x="123" y="188"/>
                    <a:pt x="123" y="188"/>
                  </a:cubicBezTo>
                  <a:cubicBezTo>
                    <a:pt x="124" y="188"/>
                    <a:pt x="124" y="188"/>
                    <a:pt x="125" y="188"/>
                  </a:cubicBezTo>
                  <a:cubicBezTo>
                    <a:pt x="125" y="188"/>
                    <a:pt x="125" y="188"/>
                    <a:pt x="126" y="188"/>
                  </a:cubicBezTo>
                  <a:cubicBezTo>
                    <a:pt x="127" y="188"/>
                    <a:pt x="128" y="188"/>
                    <a:pt x="128" y="188"/>
                  </a:cubicBezTo>
                  <a:cubicBezTo>
                    <a:pt x="131" y="189"/>
                    <a:pt x="133" y="189"/>
                    <a:pt x="135" y="189"/>
                  </a:cubicBezTo>
                  <a:cubicBezTo>
                    <a:pt x="136" y="189"/>
                    <a:pt x="136" y="189"/>
                    <a:pt x="136" y="189"/>
                  </a:cubicBezTo>
                  <a:cubicBezTo>
                    <a:pt x="136" y="189"/>
                    <a:pt x="136" y="189"/>
                    <a:pt x="136" y="189"/>
                  </a:cubicBezTo>
                  <a:cubicBezTo>
                    <a:pt x="136" y="189"/>
                    <a:pt x="136" y="189"/>
                    <a:pt x="136" y="189"/>
                  </a:cubicBezTo>
                  <a:cubicBezTo>
                    <a:pt x="139" y="189"/>
                    <a:pt x="141" y="189"/>
                    <a:pt x="144" y="189"/>
                  </a:cubicBezTo>
                  <a:cubicBezTo>
                    <a:pt x="144" y="189"/>
                    <a:pt x="144" y="189"/>
                    <a:pt x="144" y="189"/>
                  </a:cubicBezTo>
                  <a:cubicBezTo>
                    <a:pt x="145" y="190"/>
                    <a:pt x="145" y="190"/>
                    <a:pt x="145" y="190"/>
                  </a:cubicBezTo>
                  <a:cubicBezTo>
                    <a:pt x="146" y="190"/>
                    <a:pt x="146" y="190"/>
                    <a:pt x="146" y="190"/>
                  </a:cubicBezTo>
                  <a:cubicBezTo>
                    <a:pt x="147" y="190"/>
                    <a:pt x="147" y="190"/>
                    <a:pt x="147" y="190"/>
                  </a:cubicBezTo>
                  <a:cubicBezTo>
                    <a:pt x="147" y="190"/>
                    <a:pt x="148" y="190"/>
                    <a:pt x="149" y="190"/>
                  </a:cubicBezTo>
                  <a:cubicBezTo>
                    <a:pt x="149" y="190"/>
                    <a:pt x="150" y="190"/>
                    <a:pt x="151" y="189"/>
                  </a:cubicBezTo>
                  <a:cubicBezTo>
                    <a:pt x="152" y="189"/>
                    <a:pt x="153" y="189"/>
                    <a:pt x="153" y="189"/>
                  </a:cubicBezTo>
                  <a:cubicBezTo>
                    <a:pt x="154" y="189"/>
                    <a:pt x="155" y="189"/>
                    <a:pt x="156" y="189"/>
                  </a:cubicBezTo>
                  <a:cubicBezTo>
                    <a:pt x="157" y="189"/>
                    <a:pt x="158" y="189"/>
                    <a:pt x="158" y="189"/>
                  </a:cubicBezTo>
                  <a:cubicBezTo>
                    <a:pt x="159" y="189"/>
                    <a:pt x="159" y="189"/>
                    <a:pt x="160" y="189"/>
                  </a:cubicBezTo>
                  <a:cubicBezTo>
                    <a:pt x="161" y="189"/>
                    <a:pt x="162" y="189"/>
                    <a:pt x="162" y="189"/>
                  </a:cubicBezTo>
                  <a:cubicBezTo>
                    <a:pt x="163" y="189"/>
                    <a:pt x="164" y="189"/>
                    <a:pt x="165" y="189"/>
                  </a:cubicBezTo>
                  <a:cubicBezTo>
                    <a:pt x="165" y="189"/>
                    <a:pt x="166" y="189"/>
                    <a:pt x="166" y="189"/>
                  </a:cubicBezTo>
                  <a:cubicBezTo>
                    <a:pt x="167" y="189"/>
                    <a:pt x="167" y="189"/>
                    <a:pt x="167" y="189"/>
                  </a:cubicBezTo>
                  <a:cubicBezTo>
                    <a:pt x="167" y="188"/>
                    <a:pt x="167" y="188"/>
                    <a:pt x="167" y="188"/>
                  </a:cubicBezTo>
                  <a:cubicBezTo>
                    <a:pt x="167" y="188"/>
                    <a:pt x="167" y="188"/>
                    <a:pt x="167" y="188"/>
                  </a:cubicBezTo>
                  <a:cubicBezTo>
                    <a:pt x="167" y="188"/>
                    <a:pt x="167" y="188"/>
                    <a:pt x="167" y="188"/>
                  </a:cubicBezTo>
                  <a:cubicBezTo>
                    <a:pt x="168" y="188"/>
                    <a:pt x="168" y="188"/>
                    <a:pt x="169" y="188"/>
                  </a:cubicBezTo>
                  <a:cubicBezTo>
                    <a:pt x="169" y="188"/>
                    <a:pt x="170" y="188"/>
                    <a:pt x="170" y="188"/>
                  </a:cubicBezTo>
                  <a:cubicBezTo>
                    <a:pt x="171" y="188"/>
                    <a:pt x="171" y="188"/>
                    <a:pt x="171" y="188"/>
                  </a:cubicBezTo>
                  <a:cubicBezTo>
                    <a:pt x="171" y="188"/>
                    <a:pt x="171" y="188"/>
                    <a:pt x="171" y="188"/>
                  </a:cubicBezTo>
                  <a:cubicBezTo>
                    <a:pt x="171" y="188"/>
                    <a:pt x="171" y="188"/>
                    <a:pt x="171" y="188"/>
                  </a:cubicBezTo>
                  <a:cubicBezTo>
                    <a:pt x="171" y="188"/>
                    <a:pt x="171" y="188"/>
                    <a:pt x="171" y="188"/>
                  </a:cubicBezTo>
                  <a:cubicBezTo>
                    <a:pt x="172" y="188"/>
                    <a:pt x="172" y="188"/>
                    <a:pt x="172" y="188"/>
                  </a:cubicBezTo>
                  <a:cubicBezTo>
                    <a:pt x="173" y="188"/>
                    <a:pt x="173" y="188"/>
                    <a:pt x="173" y="188"/>
                  </a:cubicBezTo>
                  <a:cubicBezTo>
                    <a:pt x="173" y="188"/>
                    <a:pt x="174" y="188"/>
                    <a:pt x="174" y="188"/>
                  </a:cubicBezTo>
                  <a:cubicBezTo>
                    <a:pt x="175" y="187"/>
                    <a:pt x="175" y="187"/>
                    <a:pt x="175" y="187"/>
                  </a:cubicBezTo>
                  <a:cubicBezTo>
                    <a:pt x="176" y="187"/>
                    <a:pt x="176" y="187"/>
                    <a:pt x="176" y="187"/>
                  </a:cubicBezTo>
                  <a:cubicBezTo>
                    <a:pt x="177" y="187"/>
                    <a:pt x="177" y="187"/>
                    <a:pt x="177" y="187"/>
                  </a:cubicBezTo>
                  <a:cubicBezTo>
                    <a:pt x="178" y="187"/>
                    <a:pt x="178" y="187"/>
                    <a:pt x="178" y="187"/>
                  </a:cubicBezTo>
                  <a:cubicBezTo>
                    <a:pt x="179" y="187"/>
                    <a:pt x="179" y="187"/>
                    <a:pt x="179" y="187"/>
                  </a:cubicBezTo>
                  <a:cubicBezTo>
                    <a:pt x="179" y="187"/>
                    <a:pt x="179" y="187"/>
                    <a:pt x="179" y="187"/>
                  </a:cubicBezTo>
                  <a:cubicBezTo>
                    <a:pt x="180" y="186"/>
                    <a:pt x="180" y="186"/>
                    <a:pt x="180" y="186"/>
                  </a:cubicBezTo>
                  <a:cubicBezTo>
                    <a:pt x="181" y="186"/>
                    <a:pt x="181" y="186"/>
                    <a:pt x="181" y="186"/>
                  </a:cubicBezTo>
                  <a:cubicBezTo>
                    <a:pt x="182" y="186"/>
                    <a:pt x="182" y="186"/>
                    <a:pt x="182" y="186"/>
                  </a:cubicBezTo>
                  <a:cubicBezTo>
                    <a:pt x="183" y="186"/>
                    <a:pt x="183" y="186"/>
                    <a:pt x="183" y="186"/>
                  </a:cubicBezTo>
                  <a:cubicBezTo>
                    <a:pt x="184" y="186"/>
                    <a:pt x="184" y="186"/>
                    <a:pt x="184" y="186"/>
                  </a:cubicBezTo>
                  <a:cubicBezTo>
                    <a:pt x="184" y="186"/>
                    <a:pt x="184" y="186"/>
                    <a:pt x="184" y="186"/>
                  </a:cubicBezTo>
                  <a:cubicBezTo>
                    <a:pt x="185" y="185"/>
                    <a:pt x="185" y="185"/>
                    <a:pt x="186" y="185"/>
                  </a:cubicBezTo>
                  <a:cubicBezTo>
                    <a:pt x="186" y="185"/>
                    <a:pt x="186" y="185"/>
                    <a:pt x="187" y="185"/>
                  </a:cubicBezTo>
                  <a:cubicBezTo>
                    <a:pt x="187" y="185"/>
                    <a:pt x="188" y="185"/>
                    <a:pt x="189" y="185"/>
                  </a:cubicBezTo>
                  <a:cubicBezTo>
                    <a:pt x="189" y="184"/>
                    <a:pt x="190" y="184"/>
                    <a:pt x="191" y="184"/>
                  </a:cubicBezTo>
                  <a:cubicBezTo>
                    <a:pt x="192" y="184"/>
                    <a:pt x="192" y="184"/>
                    <a:pt x="193" y="184"/>
                  </a:cubicBezTo>
                  <a:cubicBezTo>
                    <a:pt x="193" y="183"/>
                    <a:pt x="193" y="183"/>
                    <a:pt x="194" y="183"/>
                  </a:cubicBezTo>
                  <a:cubicBezTo>
                    <a:pt x="194" y="183"/>
                    <a:pt x="195" y="183"/>
                    <a:pt x="196" y="183"/>
                  </a:cubicBezTo>
                  <a:cubicBezTo>
                    <a:pt x="196" y="182"/>
                    <a:pt x="197" y="182"/>
                    <a:pt x="198" y="182"/>
                  </a:cubicBezTo>
                  <a:cubicBezTo>
                    <a:pt x="199" y="182"/>
                    <a:pt x="199" y="182"/>
                    <a:pt x="200" y="181"/>
                  </a:cubicBezTo>
                  <a:cubicBezTo>
                    <a:pt x="200" y="181"/>
                    <a:pt x="201" y="181"/>
                    <a:pt x="202" y="181"/>
                  </a:cubicBezTo>
                  <a:cubicBezTo>
                    <a:pt x="202" y="181"/>
                    <a:pt x="203" y="180"/>
                    <a:pt x="203" y="180"/>
                  </a:cubicBezTo>
                  <a:cubicBezTo>
                    <a:pt x="204" y="180"/>
                    <a:pt x="204" y="180"/>
                    <a:pt x="205" y="180"/>
                  </a:cubicBezTo>
                  <a:cubicBezTo>
                    <a:pt x="207" y="179"/>
                    <a:pt x="210" y="178"/>
                    <a:pt x="212" y="177"/>
                  </a:cubicBezTo>
                  <a:cubicBezTo>
                    <a:pt x="213" y="177"/>
                    <a:pt x="213" y="177"/>
                    <a:pt x="213" y="177"/>
                  </a:cubicBezTo>
                  <a:cubicBezTo>
                    <a:pt x="213" y="176"/>
                    <a:pt x="214" y="176"/>
                    <a:pt x="215" y="175"/>
                  </a:cubicBezTo>
                  <a:cubicBezTo>
                    <a:pt x="216" y="175"/>
                    <a:pt x="217" y="175"/>
                    <a:pt x="218" y="174"/>
                  </a:cubicBezTo>
                  <a:cubicBezTo>
                    <a:pt x="219" y="174"/>
                    <a:pt x="219" y="173"/>
                    <a:pt x="220" y="173"/>
                  </a:cubicBezTo>
                  <a:cubicBezTo>
                    <a:pt x="221" y="173"/>
                    <a:pt x="222" y="172"/>
                    <a:pt x="223" y="172"/>
                  </a:cubicBezTo>
                  <a:cubicBezTo>
                    <a:pt x="223" y="172"/>
                    <a:pt x="224" y="171"/>
                    <a:pt x="224" y="171"/>
                  </a:cubicBezTo>
                  <a:cubicBezTo>
                    <a:pt x="225" y="170"/>
                    <a:pt x="227" y="170"/>
                    <a:pt x="228" y="169"/>
                  </a:cubicBezTo>
                  <a:cubicBezTo>
                    <a:pt x="228" y="169"/>
                    <a:pt x="229" y="168"/>
                    <a:pt x="230" y="168"/>
                  </a:cubicBezTo>
                  <a:cubicBezTo>
                    <a:pt x="230" y="168"/>
                    <a:pt x="230" y="168"/>
                    <a:pt x="230" y="168"/>
                  </a:cubicBezTo>
                  <a:cubicBezTo>
                    <a:pt x="231" y="167"/>
                    <a:pt x="232" y="166"/>
                    <a:pt x="233" y="166"/>
                  </a:cubicBezTo>
                  <a:cubicBezTo>
                    <a:pt x="234" y="165"/>
                    <a:pt x="235" y="164"/>
                    <a:pt x="236" y="164"/>
                  </a:cubicBezTo>
                  <a:cubicBezTo>
                    <a:pt x="237" y="163"/>
                    <a:pt x="237" y="163"/>
                    <a:pt x="237" y="163"/>
                  </a:cubicBezTo>
                  <a:cubicBezTo>
                    <a:pt x="238" y="163"/>
                    <a:pt x="239" y="162"/>
                    <a:pt x="240" y="161"/>
                  </a:cubicBezTo>
                  <a:cubicBezTo>
                    <a:pt x="241" y="160"/>
                    <a:pt x="242" y="159"/>
                    <a:pt x="244" y="158"/>
                  </a:cubicBezTo>
                  <a:cubicBezTo>
                    <a:pt x="244" y="158"/>
                    <a:pt x="244" y="158"/>
                    <a:pt x="244" y="158"/>
                  </a:cubicBezTo>
                  <a:cubicBezTo>
                    <a:pt x="245" y="157"/>
                    <a:pt x="246" y="157"/>
                    <a:pt x="246" y="156"/>
                  </a:cubicBezTo>
                  <a:cubicBezTo>
                    <a:pt x="248" y="155"/>
                    <a:pt x="249" y="154"/>
                    <a:pt x="250" y="153"/>
                  </a:cubicBezTo>
                  <a:cubicBezTo>
                    <a:pt x="251" y="152"/>
                    <a:pt x="252" y="151"/>
                    <a:pt x="252" y="150"/>
                  </a:cubicBezTo>
                  <a:cubicBezTo>
                    <a:pt x="253" y="149"/>
                    <a:pt x="255" y="149"/>
                    <a:pt x="255" y="148"/>
                  </a:cubicBezTo>
                  <a:cubicBezTo>
                    <a:pt x="256" y="147"/>
                    <a:pt x="256" y="147"/>
                    <a:pt x="256" y="147"/>
                  </a:cubicBezTo>
                  <a:cubicBezTo>
                    <a:pt x="257" y="146"/>
                    <a:pt x="257" y="145"/>
                    <a:pt x="258" y="145"/>
                  </a:cubicBezTo>
                  <a:cubicBezTo>
                    <a:pt x="259" y="144"/>
                    <a:pt x="259" y="143"/>
                    <a:pt x="260" y="143"/>
                  </a:cubicBezTo>
                  <a:cubicBezTo>
                    <a:pt x="261" y="142"/>
                    <a:pt x="261" y="142"/>
                    <a:pt x="261" y="142"/>
                  </a:cubicBezTo>
                  <a:cubicBezTo>
                    <a:pt x="261" y="141"/>
                    <a:pt x="262" y="140"/>
                    <a:pt x="263" y="139"/>
                  </a:cubicBezTo>
                  <a:cubicBezTo>
                    <a:pt x="264" y="138"/>
                    <a:pt x="265" y="137"/>
                    <a:pt x="265" y="136"/>
                  </a:cubicBezTo>
                  <a:cubicBezTo>
                    <a:pt x="266" y="135"/>
                    <a:pt x="266" y="135"/>
                    <a:pt x="266" y="135"/>
                  </a:cubicBezTo>
                  <a:cubicBezTo>
                    <a:pt x="267" y="134"/>
                    <a:pt x="267" y="133"/>
                    <a:pt x="267" y="133"/>
                  </a:cubicBezTo>
                  <a:cubicBezTo>
                    <a:pt x="268" y="132"/>
                    <a:pt x="269" y="130"/>
                    <a:pt x="270" y="129"/>
                  </a:cubicBezTo>
                  <a:cubicBezTo>
                    <a:pt x="270" y="128"/>
                    <a:pt x="271" y="127"/>
                    <a:pt x="271" y="126"/>
                  </a:cubicBezTo>
                  <a:cubicBezTo>
                    <a:pt x="272" y="125"/>
                    <a:pt x="273" y="124"/>
                    <a:pt x="273" y="123"/>
                  </a:cubicBezTo>
                  <a:cubicBezTo>
                    <a:pt x="274" y="122"/>
                    <a:pt x="274" y="122"/>
                    <a:pt x="274" y="122"/>
                  </a:cubicBezTo>
                  <a:cubicBezTo>
                    <a:pt x="274" y="121"/>
                    <a:pt x="274" y="120"/>
                    <a:pt x="275" y="120"/>
                  </a:cubicBezTo>
                  <a:cubicBezTo>
                    <a:pt x="275" y="119"/>
                    <a:pt x="276" y="118"/>
                    <a:pt x="276" y="117"/>
                  </a:cubicBezTo>
                  <a:cubicBezTo>
                    <a:pt x="276" y="117"/>
                    <a:pt x="276" y="116"/>
                    <a:pt x="277" y="116"/>
                  </a:cubicBezTo>
                  <a:cubicBezTo>
                    <a:pt x="277" y="116"/>
                    <a:pt x="277" y="115"/>
                    <a:pt x="277" y="115"/>
                  </a:cubicBezTo>
                  <a:cubicBezTo>
                    <a:pt x="277" y="114"/>
                    <a:pt x="278" y="113"/>
                    <a:pt x="278" y="113"/>
                  </a:cubicBezTo>
                  <a:cubicBezTo>
                    <a:pt x="278" y="111"/>
                    <a:pt x="279" y="110"/>
                    <a:pt x="279" y="109"/>
                  </a:cubicBezTo>
                  <a:cubicBezTo>
                    <a:pt x="279" y="108"/>
                    <a:pt x="280" y="108"/>
                    <a:pt x="280" y="107"/>
                  </a:cubicBezTo>
                  <a:cubicBezTo>
                    <a:pt x="280" y="107"/>
                    <a:pt x="280" y="106"/>
                    <a:pt x="280" y="106"/>
                  </a:cubicBezTo>
                  <a:cubicBezTo>
                    <a:pt x="281" y="104"/>
                    <a:pt x="281" y="103"/>
                    <a:pt x="281" y="102"/>
                  </a:cubicBezTo>
                  <a:cubicBezTo>
                    <a:pt x="281" y="101"/>
                    <a:pt x="282" y="101"/>
                    <a:pt x="282" y="100"/>
                  </a:cubicBezTo>
                  <a:cubicBezTo>
                    <a:pt x="282" y="99"/>
                    <a:pt x="282" y="99"/>
                    <a:pt x="282" y="98"/>
                  </a:cubicBezTo>
                  <a:cubicBezTo>
                    <a:pt x="282" y="97"/>
                    <a:pt x="282" y="96"/>
                    <a:pt x="283" y="94"/>
                  </a:cubicBezTo>
                  <a:cubicBezTo>
                    <a:pt x="283" y="94"/>
                    <a:pt x="283" y="93"/>
                    <a:pt x="283" y="92"/>
                  </a:cubicBezTo>
                  <a:cubicBezTo>
                    <a:pt x="283" y="92"/>
                    <a:pt x="283" y="92"/>
                    <a:pt x="283" y="92"/>
                  </a:cubicBezTo>
                  <a:cubicBezTo>
                    <a:pt x="283" y="91"/>
                    <a:pt x="283" y="91"/>
                    <a:pt x="283" y="91"/>
                  </a:cubicBezTo>
                  <a:cubicBezTo>
                    <a:pt x="283" y="90"/>
                    <a:pt x="283" y="90"/>
                    <a:pt x="283" y="90"/>
                  </a:cubicBezTo>
                  <a:cubicBezTo>
                    <a:pt x="283" y="90"/>
                    <a:pt x="283" y="90"/>
                    <a:pt x="283" y="90"/>
                  </a:cubicBezTo>
                  <a:cubicBezTo>
                    <a:pt x="286" y="68"/>
                    <a:pt x="288" y="46"/>
                    <a:pt x="290" y="24"/>
                  </a:cubicBezTo>
                  <a:cubicBezTo>
                    <a:pt x="290" y="26"/>
                    <a:pt x="290" y="28"/>
                    <a:pt x="290" y="29"/>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5" name="Freeform 154"/>
            <p:cNvSpPr/>
            <p:nvPr/>
          </p:nvSpPr>
          <p:spPr bwMode="auto">
            <a:xfrm>
              <a:off x="3232" y="1721"/>
              <a:ext cx="448" cy="254"/>
            </a:xfrm>
            <a:custGeom>
              <a:avLst/>
              <a:gdLst>
                <a:gd name="T0" fmla="*/ 443 w 273"/>
                <a:gd name="T1" fmla="*/ 25 h 155"/>
                <a:gd name="T2" fmla="*/ 432 w 273"/>
                <a:gd name="T3" fmla="*/ 51 h 155"/>
                <a:gd name="T4" fmla="*/ 415 w 273"/>
                <a:gd name="T5" fmla="*/ 74 h 155"/>
                <a:gd name="T6" fmla="*/ 392 w 273"/>
                <a:gd name="T7" fmla="*/ 93 h 155"/>
                <a:gd name="T8" fmla="*/ 368 w 273"/>
                <a:gd name="T9" fmla="*/ 111 h 155"/>
                <a:gd name="T10" fmla="*/ 341 w 273"/>
                <a:gd name="T11" fmla="*/ 125 h 155"/>
                <a:gd name="T12" fmla="*/ 307 w 273"/>
                <a:gd name="T13" fmla="*/ 134 h 155"/>
                <a:gd name="T14" fmla="*/ 281 w 273"/>
                <a:gd name="T15" fmla="*/ 139 h 155"/>
                <a:gd name="T16" fmla="*/ 254 w 273"/>
                <a:gd name="T17" fmla="*/ 143 h 155"/>
                <a:gd name="T18" fmla="*/ 220 w 273"/>
                <a:gd name="T19" fmla="*/ 143 h 155"/>
                <a:gd name="T20" fmla="*/ 187 w 273"/>
                <a:gd name="T21" fmla="*/ 138 h 155"/>
                <a:gd name="T22" fmla="*/ 158 w 273"/>
                <a:gd name="T23" fmla="*/ 131 h 155"/>
                <a:gd name="T24" fmla="*/ 138 w 273"/>
                <a:gd name="T25" fmla="*/ 126 h 155"/>
                <a:gd name="T26" fmla="*/ 115 w 273"/>
                <a:gd name="T27" fmla="*/ 121 h 155"/>
                <a:gd name="T28" fmla="*/ 94 w 273"/>
                <a:gd name="T29" fmla="*/ 118 h 155"/>
                <a:gd name="T30" fmla="*/ 80 w 273"/>
                <a:gd name="T31" fmla="*/ 116 h 155"/>
                <a:gd name="T32" fmla="*/ 69 w 273"/>
                <a:gd name="T33" fmla="*/ 115 h 155"/>
                <a:gd name="T34" fmla="*/ 59 w 273"/>
                <a:gd name="T35" fmla="*/ 115 h 155"/>
                <a:gd name="T36" fmla="*/ 46 w 273"/>
                <a:gd name="T37" fmla="*/ 116 h 155"/>
                <a:gd name="T38" fmla="*/ 39 w 273"/>
                <a:gd name="T39" fmla="*/ 118 h 155"/>
                <a:gd name="T40" fmla="*/ 33 w 273"/>
                <a:gd name="T41" fmla="*/ 120 h 155"/>
                <a:gd name="T42" fmla="*/ 28 w 273"/>
                <a:gd name="T43" fmla="*/ 121 h 155"/>
                <a:gd name="T44" fmla="*/ 23 w 273"/>
                <a:gd name="T45" fmla="*/ 125 h 155"/>
                <a:gd name="T46" fmla="*/ 18 w 273"/>
                <a:gd name="T47" fmla="*/ 128 h 155"/>
                <a:gd name="T48" fmla="*/ 15 w 273"/>
                <a:gd name="T49" fmla="*/ 133 h 155"/>
                <a:gd name="T50" fmla="*/ 13 w 273"/>
                <a:gd name="T51" fmla="*/ 136 h 155"/>
                <a:gd name="T52" fmla="*/ 10 w 273"/>
                <a:gd name="T53" fmla="*/ 143 h 155"/>
                <a:gd name="T54" fmla="*/ 0 w 273"/>
                <a:gd name="T55" fmla="*/ 254 h 155"/>
                <a:gd name="T56" fmla="*/ 5 w 273"/>
                <a:gd name="T57" fmla="*/ 241 h 155"/>
                <a:gd name="T58" fmla="*/ 11 w 273"/>
                <a:gd name="T59" fmla="*/ 234 h 155"/>
                <a:gd name="T60" fmla="*/ 23 w 273"/>
                <a:gd name="T61" fmla="*/ 228 h 155"/>
                <a:gd name="T62" fmla="*/ 43 w 273"/>
                <a:gd name="T63" fmla="*/ 223 h 155"/>
                <a:gd name="T64" fmla="*/ 59 w 273"/>
                <a:gd name="T65" fmla="*/ 223 h 155"/>
                <a:gd name="T66" fmla="*/ 82 w 273"/>
                <a:gd name="T67" fmla="*/ 225 h 155"/>
                <a:gd name="T68" fmla="*/ 126 w 273"/>
                <a:gd name="T69" fmla="*/ 233 h 155"/>
                <a:gd name="T70" fmla="*/ 154 w 273"/>
                <a:gd name="T71" fmla="*/ 241 h 155"/>
                <a:gd name="T72" fmla="*/ 167 w 273"/>
                <a:gd name="T73" fmla="*/ 244 h 155"/>
                <a:gd name="T74" fmla="*/ 187 w 273"/>
                <a:gd name="T75" fmla="*/ 247 h 155"/>
                <a:gd name="T76" fmla="*/ 199 w 273"/>
                <a:gd name="T77" fmla="*/ 249 h 155"/>
                <a:gd name="T78" fmla="*/ 222 w 273"/>
                <a:gd name="T79" fmla="*/ 251 h 155"/>
                <a:gd name="T80" fmla="*/ 243 w 273"/>
                <a:gd name="T81" fmla="*/ 251 h 155"/>
                <a:gd name="T82" fmla="*/ 258 w 273"/>
                <a:gd name="T83" fmla="*/ 249 h 155"/>
                <a:gd name="T84" fmla="*/ 274 w 273"/>
                <a:gd name="T85" fmla="*/ 247 h 155"/>
                <a:gd name="T86" fmla="*/ 289 w 273"/>
                <a:gd name="T87" fmla="*/ 244 h 155"/>
                <a:gd name="T88" fmla="*/ 305 w 273"/>
                <a:gd name="T89" fmla="*/ 239 h 155"/>
                <a:gd name="T90" fmla="*/ 317 w 273"/>
                <a:gd name="T91" fmla="*/ 236 h 155"/>
                <a:gd name="T92" fmla="*/ 340 w 273"/>
                <a:gd name="T93" fmla="*/ 226 h 155"/>
                <a:gd name="T94" fmla="*/ 356 w 273"/>
                <a:gd name="T95" fmla="*/ 218 h 155"/>
                <a:gd name="T96" fmla="*/ 376 w 273"/>
                <a:gd name="T97" fmla="*/ 205 h 155"/>
                <a:gd name="T98" fmla="*/ 392 w 273"/>
                <a:gd name="T99" fmla="*/ 190 h 155"/>
                <a:gd name="T100" fmla="*/ 404 w 273"/>
                <a:gd name="T101" fmla="*/ 177 h 155"/>
                <a:gd name="T102" fmla="*/ 417 w 273"/>
                <a:gd name="T103" fmla="*/ 159 h 155"/>
                <a:gd name="T104" fmla="*/ 425 w 273"/>
                <a:gd name="T105" fmla="*/ 144 h 155"/>
                <a:gd name="T106" fmla="*/ 430 w 273"/>
                <a:gd name="T107" fmla="*/ 129 h 155"/>
                <a:gd name="T108" fmla="*/ 448 w 273"/>
                <a:gd name="T109" fmla="*/ 0 h 15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155">
                  <a:moveTo>
                    <a:pt x="273" y="0"/>
                  </a:moveTo>
                  <a:cubicBezTo>
                    <a:pt x="273" y="2"/>
                    <a:pt x="273" y="4"/>
                    <a:pt x="272" y="6"/>
                  </a:cubicBezTo>
                  <a:cubicBezTo>
                    <a:pt x="272" y="7"/>
                    <a:pt x="272" y="8"/>
                    <a:pt x="272" y="9"/>
                  </a:cubicBezTo>
                  <a:cubicBezTo>
                    <a:pt x="271" y="10"/>
                    <a:pt x="271" y="11"/>
                    <a:pt x="271" y="13"/>
                  </a:cubicBezTo>
                  <a:cubicBezTo>
                    <a:pt x="270" y="14"/>
                    <a:pt x="270" y="14"/>
                    <a:pt x="270" y="15"/>
                  </a:cubicBezTo>
                  <a:cubicBezTo>
                    <a:pt x="269" y="17"/>
                    <a:pt x="269" y="18"/>
                    <a:pt x="268" y="19"/>
                  </a:cubicBezTo>
                  <a:cubicBezTo>
                    <a:pt x="268" y="20"/>
                    <a:pt x="268" y="21"/>
                    <a:pt x="267" y="22"/>
                  </a:cubicBezTo>
                  <a:cubicBezTo>
                    <a:pt x="267" y="23"/>
                    <a:pt x="266" y="24"/>
                    <a:pt x="266" y="25"/>
                  </a:cubicBezTo>
                  <a:cubicBezTo>
                    <a:pt x="265" y="26"/>
                    <a:pt x="265" y="27"/>
                    <a:pt x="264" y="28"/>
                  </a:cubicBezTo>
                  <a:cubicBezTo>
                    <a:pt x="264" y="29"/>
                    <a:pt x="263" y="30"/>
                    <a:pt x="263" y="31"/>
                  </a:cubicBezTo>
                  <a:cubicBezTo>
                    <a:pt x="262" y="32"/>
                    <a:pt x="261" y="33"/>
                    <a:pt x="261" y="34"/>
                  </a:cubicBezTo>
                  <a:cubicBezTo>
                    <a:pt x="260" y="35"/>
                    <a:pt x="260" y="36"/>
                    <a:pt x="259" y="37"/>
                  </a:cubicBezTo>
                  <a:cubicBezTo>
                    <a:pt x="258" y="38"/>
                    <a:pt x="258" y="38"/>
                    <a:pt x="257" y="39"/>
                  </a:cubicBezTo>
                  <a:cubicBezTo>
                    <a:pt x="256" y="40"/>
                    <a:pt x="256" y="41"/>
                    <a:pt x="255" y="42"/>
                  </a:cubicBezTo>
                  <a:cubicBezTo>
                    <a:pt x="254" y="43"/>
                    <a:pt x="253" y="44"/>
                    <a:pt x="253" y="45"/>
                  </a:cubicBezTo>
                  <a:cubicBezTo>
                    <a:pt x="252" y="46"/>
                    <a:pt x="251" y="47"/>
                    <a:pt x="250" y="47"/>
                  </a:cubicBezTo>
                  <a:cubicBezTo>
                    <a:pt x="249" y="48"/>
                    <a:pt x="249" y="49"/>
                    <a:pt x="248" y="50"/>
                  </a:cubicBezTo>
                  <a:cubicBezTo>
                    <a:pt x="247" y="51"/>
                    <a:pt x="246" y="52"/>
                    <a:pt x="245" y="53"/>
                  </a:cubicBezTo>
                  <a:cubicBezTo>
                    <a:pt x="244" y="53"/>
                    <a:pt x="243" y="54"/>
                    <a:pt x="242" y="55"/>
                  </a:cubicBezTo>
                  <a:cubicBezTo>
                    <a:pt x="241" y="56"/>
                    <a:pt x="240" y="56"/>
                    <a:pt x="239" y="57"/>
                  </a:cubicBezTo>
                  <a:cubicBezTo>
                    <a:pt x="238" y="58"/>
                    <a:pt x="238" y="59"/>
                    <a:pt x="237" y="59"/>
                  </a:cubicBezTo>
                  <a:cubicBezTo>
                    <a:pt x="236" y="60"/>
                    <a:pt x="234" y="61"/>
                    <a:pt x="233" y="62"/>
                  </a:cubicBezTo>
                  <a:cubicBezTo>
                    <a:pt x="232" y="63"/>
                    <a:pt x="231" y="63"/>
                    <a:pt x="230" y="64"/>
                  </a:cubicBezTo>
                  <a:cubicBezTo>
                    <a:pt x="229" y="65"/>
                    <a:pt x="228" y="65"/>
                    <a:pt x="227" y="66"/>
                  </a:cubicBezTo>
                  <a:cubicBezTo>
                    <a:pt x="226" y="67"/>
                    <a:pt x="225" y="67"/>
                    <a:pt x="224" y="68"/>
                  </a:cubicBezTo>
                  <a:cubicBezTo>
                    <a:pt x="223" y="68"/>
                    <a:pt x="222" y="69"/>
                    <a:pt x="222" y="69"/>
                  </a:cubicBezTo>
                  <a:cubicBezTo>
                    <a:pt x="220" y="70"/>
                    <a:pt x="219" y="71"/>
                    <a:pt x="217" y="71"/>
                  </a:cubicBezTo>
                  <a:cubicBezTo>
                    <a:pt x="216" y="72"/>
                    <a:pt x="216" y="72"/>
                    <a:pt x="215" y="73"/>
                  </a:cubicBezTo>
                  <a:cubicBezTo>
                    <a:pt x="213" y="73"/>
                    <a:pt x="212" y="74"/>
                    <a:pt x="210" y="75"/>
                  </a:cubicBezTo>
                  <a:cubicBezTo>
                    <a:pt x="209" y="75"/>
                    <a:pt x="209" y="75"/>
                    <a:pt x="208" y="76"/>
                  </a:cubicBezTo>
                  <a:cubicBezTo>
                    <a:pt x="206" y="77"/>
                    <a:pt x="203" y="77"/>
                    <a:pt x="201" y="78"/>
                  </a:cubicBezTo>
                  <a:cubicBezTo>
                    <a:pt x="199" y="79"/>
                    <a:pt x="197" y="80"/>
                    <a:pt x="195" y="80"/>
                  </a:cubicBezTo>
                  <a:cubicBezTo>
                    <a:pt x="194" y="80"/>
                    <a:pt x="194" y="80"/>
                    <a:pt x="194" y="80"/>
                  </a:cubicBezTo>
                  <a:cubicBezTo>
                    <a:pt x="193" y="81"/>
                    <a:pt x="192" y="81"/>
                    <a:pt x="190" y="81"/>
                  </a:cubicBezTo>
                  <a:cubicBezTo>
                    <a:pt x="189" y="82"/>
                    <a:pt x="188" y="82"/>
                    <a:pt x="187" y="82"/>
                  </a:cubicBezTo>
                  <a:cubicBezTo>
                    <a:pt x="186" y="83"/>
                    <a:pt x="185" y="83"/>
                    <a:pt x="184" y="83"/>
                  </a:cubicBezTo>
                  <a:cubicBezTo>
                    <a:pt x="183" y="83"/>
                    <a:pt x="182" y="84"/>
                    <a:pt x="181" y="84"/>
                  </a:cubicBezTo>
                  <a:cubicBezTo>
                    <a:pt x="180" y="84"/>
                    <a:pt x="179" y="84"/>
                    <a:pt x="177" y="84"/>
                  </a:cubicBezTo>
                  <a:cubicBezTo>
                    <a:pt x="176" y="85"/>
                    <a:pt x="176" y="85"/>
                    <a:pt x="175" y="85"/>
                  </a:cubicBezTo>
                  <a:cubicBezTo>
                    <a:pt x="173" y="85"/>
                    <a:pt x="172" y="85"/>
                    <a:pt x="171" y="85"/>
                  </a:cubicBezTo>
                  <a:cubicBezTo>
                    <a:pt x="170" y="86"/>
                    <a:pt x="169" y="86"/>
                    <a:pt x="168" y="86"/>
                  </a:cubicBezTo>
                  <a:cubicBezTo>
                    <a:pt x="167" y="86"/>
                    <a:pt x="165" y="86"/>
                    <a:pt x="164" y="86"/>
                  </a:cubicBezTo>
                  <a:cubicBezTo>
                    <a:pt x="163" y="86"/>
                    <a:pt x="162" y="87"/>
                    <a:pt x="162" y="87"/>
                  </a:cubicBezTo>
                  <a:cubicBezTo>
                    <a:pt x="160" y="87"/>
                    <a:pt x="158" y="87"/>
                    <a:pt x="156" y="87"/>
                  </a:cubicBezTo>
                  <a:cubicBezTo>
                    <a:pt x="156" y="87"/>
                    <a:pt x="155" y="87"/>
                    <a:pt x="155" y="87"/>
                  </a:cubicBezTo>
                  <a:cubicBezTo>
                    <a:pt x="153" y="87"/>
                    <a:pt x="151" y="87"/>
                    <a:pt x="148" y="87"/>
                  </a:cubicBezTo>
                  <a:cubicBezTo>
                    <a:pt x="148" y="87"/>
                    <a:pt x="147" y="87"/>
                    <a:pt x="147" y="87"/>
                  </a:cubicBezTo>
                  <a:cubicBezTo>
                    <a:pt x="145" y="87"/>
                    <a:pt x="144" y="87"/>
                    <a:pt x="142" y="87"/>
                  </a:cubicBezTo>
                  <a:cubicBezTo>
                    <a:pt x="140" y="87"/>
                    <a:pt x="137" y="87"/>
                    <a:pt x="135" y="87"/>
                  </a:cubicBezTo>
                  <a:cubicBezTo>
                    <a:pt x="134" y="87"/>
                    <a:pt x="134" y="87"/>
                    <a:pt x="134" y="87"/>
                  </a:cubicBezTo>
                  <a:cubicBezTo>
                    <a:pt x="132" y="87"/>
                    <a:pt x="130" y="86"/>
                    <a:pt x="128" y="86"/>
                  </a:cubicBezTo>
                  <a:cubicBezTo>
                    <a:pt x="127" y="86"/>
                    <a:pt x="127" y="86"/>
                    <a:pt x="126" y="86"/>
                  </a:cubicBezTo>
                  <a:cubicBezTo>
                    <a:pt x="124" y="86"/>
                    <a:pt x="123" y="86"/>
                    <a:pt x="121" y="85"/>
                  </a:cubicBezTo>
                  <a:cubicBezTo>
                    <a:pt x="120" y="85"/>
                    <a:pt x="119" y="85"/>
                    <a:pt x="118" y="85"/>
                  </a:cubicBezTo>
                  <a:cubicBezTo>
                    <a:pt x="117" y="85"/>
                    <a:pt x="116" y="84"/>
                    <a:pt x="114" y="84"/>
                  </a:cubicBezTo>
                  <a:cubicBezTo>
                    <a:pt x="113" y="84"/>
                    <a:pt x="111" y="84"/>
                    <a:pt x="109" y="83"/>
                  </a:cubicBezTo>
                  <a:cubicBezTo>
                    <a:pt x="108" y="83"/>
                    <a:pt x="108" y="83"/>
                    <a:pt x="108" y="83"/>
                  </a:cubicBezTo>
                  <a:cubicBezTo>
                    <a:pt x="107" y="83"/>
                    <a:pt x="105" y="82"/>
                    <a:pt x="103" y="82"/>
                  </a:cubicBezTo>
                  <a:cubicBezTo>
                    <a:pt x="103" y="82"/>
                    <a:pt x="102" y="82"/>
                    <a:pt x="102" y="81"/>
                  </a:cubicBezTo>
                  <a:cubicBezTo>
                    <a:pt x="100" y="81"/>
                    <a:pt x="98" y="80"/>
                    <a:pt x="96" y="80"/>
                  </a:cubicBezTo>
                  <a:cubicBezTo>
                    <a:pt x="95" y="79"/>
                    <a:pt x="93" y="79"/>
                    <a:pt x="91" y="78"/>
                  </a:cubicBezTo>
                  <a:cubicBezTo>
                    <a:pt x="90" y="78"/>
                    <a:pt x="90" y="78"/>
                    <a:pt x="90" y="78"/>
                  </a:cubicBezTo>
                  <a:cubicBezTo>
                    <a:pt x="90" y="78"/>
                    <a:pt x="90" y="78"/>
                    <a:pt x="90" y="78"/>
                  </a:cubicBezTo>
                  <a:cubicBezTo>
                    <a:pt x="88" y="78"/>
                    <a:pt x="86" y="77"/>
                    <a:pt x="85" y="77"/>
                  </a:cubicBezTo>
                  <a:cubicBezTo>
                    <a:pt x="84" y="77"/>
                    <a:pt x="84" y="77"/>
                    <a:pt x="84" y="77"/>
                  </a:cubicBezTo>
                  <a:cubicBezTo>
                    <a:pt x="84" y="77"/>
                    <a:pt x="84" y="77"/>
                    <a:pt x="84" y="77"/>
                  </a:cubicBezTo>
                  <a:cubicBezTo>
                    <a:pt x="82" y="76"/>
                    <a:pt x="80" y="76"/>
                    <a:pt x="78" y="75"/>
                  </a:cubicBezTo>
                  <a:cubicBezTo>
                    <a:pt x="78" y="75"/>
                    <a:pt x="78" y="75"/>
                    <a:pt x="78" y="75"/>
                  </a:cubicBezTo>
                  <a:cubicBezTo>
                    <a:pt x="77" y="75"/>
                    <a:pt x="77" y="75"/>
                    <a:pt x="77" y="75"/>
                  </a:cubicBezTo>
                  <a:cubicBezTo>
                    <a:pt x="75" y="74"/>
                    <a:pt x="72" y="74"/>
                    <a:pt x="70" y="74"/>
                  </a:cubicBezTo>
                  <a:cubicBezTo>
                    <a:pt x="69" y="73"/>
                    <a:pt x="69" y="73"/>
                    <a:pt x="69" y="73"/>
                  </a:cubicBezTo>
                  <a:cubicBezTo>
                    <a:pt x="68" y="73"/>
                    <a:pt x="67" y="73"/>
                    <a:pt x="67" y="73"/>
                  </a:cubicBezTo>
                  <a:cubicBezTo>
                    <a:pt x="65" y="73"/>
                    <a:pt x="64" y="73"/>
                    <a:pt x="63" y="72"/>
                  </a:cubicBezTo>
                  <a:cubicBezTo>
                    <a:pt x="61" y="72"/>
                    <a:pt x="60" y="72"/>
                    <a:pt x="59" y="72"/>
                  </a:cubicBezTo>
                  <a:cubicBezTo>
                    <a:pt x="58" y="72"/>
                    <a:pt x="58" y="72"/>
                    <a:pt x="57" y="72"/>
                  </a:cubicBezTo>
                  <a:cubicBezTo>
                    <a:pt x="57" y="71"/>
                    <a:pt x="57" y="71"/>
                    <a:pt x="57" y="71"/>
                  </a:cubicBezTo>
                  <a:cubicBezTo>
                    <a:pt x="56" y="71"/>
                    <a:pt x="56" y="71"/>
                    <a:pt x="56" y="71"/>
                  </a:cubicBezTo>
                  <a:cubicBezTo>
                    <a:pt x="55" y="71"/>
                    <a:pt x="55" y="71"/>
                    <a:pt x="55" y="71"/>
                  </a:cubicBezTo>
                  <a:cubicBezTo>
                    <a:pt x="53" y="71"/>
                    <a:pt x="52" y="71"/>
                    <a:pt x="50" y="71"/>
                  </a:cubicBezTo>
                  <a:cubicBezTo>
                    <a:pt x="50" y="71"/>
                    <a:pt x="49" y="71"/>
                    <a:pt x="49" y="71"/>
                  </a:cubicBezTo>
                  <a:cubicBezTo>
                    <a:pt x="48" y="71"/>
                    <a:pt x="48" y="71"/>
                    <a:pt x="48" y="71"/>
                  </a:cubicBezTo>
                  <a:cubicBezTo>
                    <a:pt x="46" y="70"/>
                    <a:pt x="44" y="70"/>
                    <a:pt x="42" y="70"/>
                  </a:cubicBezTo>
                  <a:cubicBezTo>
                    <a:pt x="42" y="70"/>
                    <a:pt x="42" y="70"/>
                    <a:pt x="42" y="70"/>
                  </a:cubicBezTo>
                  <a:cubicBezTo>
                    <a:pt x="42" y="70"/>
                    <a:pt x="42" y="70"/>
                    <a:pt x="42" y="70"/>
                  </a:cubicBezTo>
                  <a:cubicBezTo>
                    <a:pt x="42" y="70"/>
                    <a:pt x="42" y="70"/>
                    <a:pt x="42" y="70"/>
                  </a:cubicBezTo>
                  <a:cubicBezTo>
                    <a:pt x="41" y="70"/>
                    <a:pt x="40" y="70"/>
                    <a:pt x="39" y="70"/>
                  </a:cubicBezTo>
                  <a:cubicBezTo>
                    <a:pt x="38" y="70"/>
                    <a:pt x="38" y="70"/>
                    <a:pt x="38" y="70"/>
                  </a:cubicBezTo>
                  <a:cubicBezTo>
                    <a:pt x="37" y="70"/>
                    <a:pt x="37" y="70"/>
                    <a:pt x="37" y="70"/>
                  </a:cubicBezTo>
                  <a:cubicBezTo>
                    <a:pt x="37" y="70"/>
                    <a:pt x="37" y="70"/>
                    <a:pt x="37" y="70"/>
                  </a:cubicBezTo>
                  <a:cubicBezTo>
                    <a:pt x="36" y="70"/>
                    <a:pt x="36" y="70"/>
                    <a:pt x="36" y="70"/>
                  </a:cubicBezTo>
                  <a:cubicBezTo>
                    <a:pt x="35" y="70"/>
                    <a:pt x="33" y="70"/>
                    <a:pt x="32" y="71"/>
                  </a:cubicBezTo>
                  <a:cubicBezTo>
                    <a:pt x="32" y="71"/>
                    <a:pt x="32" y="71"/>
                    <a:pt x="32" y="71"/>
                  </a:cubicBezTo>
                  <a:cubicBezTo>
                    <a:pt x="32" y="71"/>
                    <a:pt x="32" y="71"/>
                    <a:pt x="32" y="71"/>
                  </a:cubicBezTo>
                  <a:cubicBezTo>
                    <a:pt x="31" y="71"/>
                    <a:pt x="30" y="71"/>
                    <a:pt x="29" y="71"/>
                  </a:cubicBezTo>
                  <a:cubicBezTo>
                    <a:pt x="29" y="71"/>
                    <a:pt x="29" y="71"/>
                    <a:pt x="28" y="71"/>
                  </a:cubicBezTo>
                  <a:cubicBezTo>
                    <a:pt x="28" y="71"/>
                    <a:pt x="28" y="71"/>
                    <a:pt x="28" y="71"/>
                  </a:cubicBezTo>
                  <a:cubicBezTo>
                    <a:pt x="27" y="71"/>
                    <a:pt x="27" y="71"/>
                    <a:pt x="27" y="71"/>
                  </a:cubicBezTo>
                  <a:cubicBezTo>
                    <a:pt x="27" y="71"/>
                    <a:pt x="26" y="71"/>
                    <a:pt x="25" y="71"/>
                  </a:cubicBezTo>
                  <a:cubicBezTo>
                    <a:pt x="25" y="72"/>
                    <a:pt x="24" y="72"/>
                    <a:pt x="24" y="72"/>
                  </a:cubicBezTo>
                  <a:cubicBezTo>
                    <a:pt x="24" y="72"/>
                    <a:pt x="24" y="72"/>
                    <a:pt x="24" y="72"/>
                  </a:cubicBezTo>
                  <a:cubicBezTo>
                    <a:pt x="24" y="72"/>
                    <a:pt x="24" y="72"/>
                    <a:pt x="24" y="72"/>
                  </a:cubicBezTo>
                  <a:cubicBezTo>
                    <a:pt x="23" y="72"/>
                    <a:pt x="22" y="72"/>
                    <a:pt x="22" y="72"/>
                  </a:cubicBezTo>
                  <a:cubicBezTo>
                    <a:pt x="21" y="72"/>
                    <a:pt x="21" y="72"/>
                    <a:pt x="21" y="72"/>
                  </a:cubicBezTo>
                  <a:cubicBezTo>
                    <a:pt x="21" y="73"/>
                    <a:pt x="21" y="73"/>
                    <a:pt x="21" y="73"/>
                  </a:cubicBezTo>
                  <a:cubicBezTo>
                    <a:pt x="20" y="73"/>
                    <a:pt x="20" y="73"/>
                    <a:pt x="20" y="73"/>
                  </a:cubicBezTo>
                  <a:cubicBezTo>
                    <a:pt x="20" y="73"/>
                    <a:pt x="20" y="73"/>
                    <a:pt x="20" y="73"/>
                  </a:cubicBezTo>
                  <a:cubicBezTo>
                    <a:pt x="19" y="73"/>
                    <a:pt x="19" y="73"/>
                    <a:pt x="19" y="73"/>
                  </a:cubicBezTo>
                  <a:cubicBezTo>
                    <a:pt x="18" y="74"/>
                    <a:pt x="18" y="74"/>
                    <a:pt x="17" y="74"/>
                  </a:cubicBezTo>
                  <a:cubicBezTo>
                    <a:pt x="17" y="74"/>
                    <a:pt x="17" y="74"/>
                    <a:pt x="17" y="74"/>
                  </a:cubicBezTo>
                  <a:cubicBezTo>
                    <a:pt x="17" y="74"/>
                    <a:pt x="17" y="74"/>
                    <a:pt x="17" y="74"/>
                  </a:cubicBezTo>
                  <a:cubicBezTo>
                    <a:pt x="16" y="74"/>
                    <a:pt x="16" y="74"/>
                    <a:pt x="16" y="74"/>
                  </a:cubicBezTo>
                  <a:cubicBezTo>
                    <a:pt x="16" y="75"/>
                    <a:pt x="16" y="75"/>
                    <a:pt x="15" y="75"/>
                  </a:cubicBezTo>
                  <a:cubicBezTo>
                    <a:pt x="15" y="75"/>
                    <a:pt x="15" y="75"/>
                    <a:pt x="15" y="75"/>
                  </a:cubicBezTo>
                  <a:cubicBezTo>
                    <a:pt x="15" y="75"/>
                    <a:pt x="15" y="75"/>
                    <a:pt x="15" y="75"/>
                  </a:cubicBezTo>
                  <a:cubicBezTo>
                    <a:pt x="14" y="76"/>
                    <a:pt x="14" y="76"/>
                    <a:pt x="14" y="76"/>
                  </a:cubicBezTo>
                  <a:cubicBezTo>
                    <a:pt x="13" y="76"/>
                    <a:pt x="13" y="76"/>
                    <a:pt x="13" y="76"/>
                  </a:cubicBezTo>
                  <a:cubicBezTo>
                    <a:pt x="13" y="77"/>
                    <a:pt x="13" y="77"/>
                    <a:pt x="13" y="77"/>
                  </a:cubicBezTo>
                  <a:cubicBezTo>
                    <a:pt x="12" y="77"/>
                    <a:pt x="12" y="77"/>
                    <a:pt x="12" y="77"/>
                  </a:cubicBezTo>
                  <a:cubicBezTo>
                    <a:pt x="11" y="78"/>
                    <a:pt x="11" y="78"/>
                    <a:pt x="11" y="78"/>
                  </a:cubicBezTo>
                  <a:cubicBezTo>
                    <a:pt x="11" y="78"/>
                    <a:pt x="11" y="78"/>
                    <a:pt x="11" y="78"/>
                  </a:cubicBezTo>
                  <a:cubicBezTo>
                    <a:pt x="10" y="79"/>
                    <a:pt x="10" y="79"/>
                    <a:pt x="10" y="79"/>
                  </a:cubicBezTo>
                  <a:cubicBezTo>
                    <a:pt x="10" y="79"/>
                    <a:pt x="10" y="79"/>
                    <a:pt x="10" y="79"/>
                  </a:cubicBezTo>
                  <a:cubicBezTo>
                    <a:pt x="9" y="80"/>
                    <a:pt x="9" y="80"/>
                    <a:pt x="9" y="80"/>
                  </a:cubicBezTo>
                  <a:cubicBezTo>
                    <a:pt x="9" y="80"/>
                    <a:pt x="9" y="80"/>
                    <a:pt x="9" y="80"/>
                  </a:cubicBezTo>
                  <a:cubicBezTo>
                    <a:pt x="9" y="81"/>
                    <a:pt x="9" y="81"/>
                    <a:pt x="9" y="81"/>
                  </a:cubicBezTo>
                  <a:cubicBezTo>
                    <a:pt x="8" y="82"/>
                    <a:pt x="8" y="82"/>
                    <a:pt x="8" y="82"/>
                  </a:cubicBezTo>
                  <a:cubicBezTo>
                    <a:pt x="8" y="82"/>
                    <a:pt x="8" y="83"/>
                    <a:pt x="8" y="83"/>
                  </a:cubicBezTo>
                  <a:cubicBezTo>
                    <a:pt x="8" y="83"/>
                    <a:pt x="8" y="83"/>
                    <a:pt x="8" y="83"/>
                  </a:cubicBezTo>
                  <a:cubicBezTo>
                    <a:pt x="8" y="83"/>
                    <a:pt x="8" y="83"/>
                    <a:pt x="8" y="83"/>
                  </a:cubicBezTo>
                  <a:cubicBezTo>
                    <a:pt x="8" y="83"/>
                    <a:pt x="8" y="83"/>
                    <a:pt x="8" y="83"/>
                  </a:cubicBezTo>
                  <a:cubicBezTo>
                    <a:pt x="7" y="84"/>
                    <a:pt x="7" y="84"/>
                    <a:pt x="7" y="85"/>
                  </a:cubicBezTo>
                  <a:cubicBezTo>
                    <a:pt x="7" y="85"/>
                    <a:pt x="7" y="85"/>
                    <a:pt x="7" y="86"/>
                  </a:cubicBezTo>
                  <a:cubicBezTo>
                    <a:pt x="7" y="86"/>
                    <a:pt x="7" y="86"/>
                    <a:pt x="7" y="86"/>
                  </a:cubicBezTo>
                  <a:cubicBezTo>
                    <a:pt x="7" y="86"/>
                    <a:pt x="7" y="86"/>
                    <a:pt x="7" y="86"/>
                  </a:cubicBezTo>
                  <a:cubicBezTo>
                    <a:pt x="7" y="86"/>
                    <a:pt x="6" y="87"/>
                    <a:pt x="6" y="87"/>
                  </a:cubicBezTo>
                  <a:cubicBezTo>
                    <a:pt x="6" y="88"/>
                    <a:pt x="6" y="88"/>
                    <a:pt x="6" y="88"/>
                  </a:cubicBezTo>
                  <a:cubicBezTo>
                    <a:pt x="6" y="88"/>
                    <a:pt x="6" y="88"/>
                    <a:pt x="6" y="88"/>
                  </a:cubicBezTo>
                  <a:cubicBezTo>
                    <a:pt x="6" y="88"/>
                    <a:pt x="6" y="88"/>
                    <a:pt x="6" y="88"/>
                  </a:cubicBezTo>
                  <a:cubicBezTo>
                    <a:pt x="6" y="89"/>
                    <a:pt x="6" y="89"/>
                    <a:pt x="6" y="89"/>
                  </a:cubicBezTo>
                  <a:cubicBezTo>
                    <a:pt x="4" y="111"/>
                    <a:pt x="2" y="133"/>
                    <a:pt x="0" y="155"/>
                  </a:cubicBezTo>
                  <a:cubicBezTo>
                    <a:pt x="0" y="154"/>
                    <a:pt x="1" y="153"/>
                    <a:pt x="1" y="152"/>
                  </a:cubicBezTo>
                  <a:cubicBezTo>
                    <a:pt x="1" y="151"/>
                    <a:pt x="1" y="151"/>
                    <a:pt x="1" y="151"/>
                  </a:cubicBezTo>
                  <a:cubicBezTo>
                    <a:pt x="1" y="151"/>
                    <a:pt x="1" y="150"/>
                    <a:pt x="2" y="149"/>
                  </a:cubicBezTo>
                  <a:cubicBezTo>
                    <a:pt x="2" y="149"/>
                    <a:pt x="2" y="149"/>
                    <a:pt x="2" y="149"/>
                  </a:cubicBezTo>
                  <a:cubicBezTo>
                    <a:pt x="2" y="148"/>
                    <a:pt x="2" y="148"/>
                    <a:pt x="3" y="147"/>
                  </a:cubicBezTo>
                  <a:cubicBezTo>
                    <a:pt x="3" y="146"/>
                    <a:pt x="3" y="146"/>
                    <a:pt x="3" y="146"/>
                  </a:cubicBezTo>
                  <a:cubicBezTo>
                    <a:pt x="4" y="146"/>
                    <a:pt x="4" y="146"/>
                    <a:pt x="4" y="145"/>
                  </a:cubicBezTo>
                  <a:cubicBezTo>
                    <a:pt x="5" y="144"/>
                    <a:pt x="5" y="144"/>
                    <a:pt x="5" y="144"/>
                  </a:cubicBezTo>
                  <a:cubicBezTo>
                    <a:pt x="6" y="143"/>
                    <a:pt x="6" y="143"/>
                    <a:pt x="6" y="143"/>
                  </a:cubicBezTo>
                  <a:cubicBezTo>
                    <a:pt x="7" y="143"/>
                    <a:pt x="7" y="143"/>
                    <a:pt x="7" y="143"/>
                  </a:cubicBezTo>
                  <a:cubicBezTo>
                    <a:pt x="7" y="142"/>
                    <a:pt x="8" y="142"/>
                    <a:pt x="8" y="142"/>
                  </a:cubicBezTo>
                  <a:cubicBezTo>
                    <a:pt x="9" y="141"/>
                    <a:pt x="9" y="141"/>
                    <a:pt x="9" y="141"/>
                  </a:cubicBezTo>
                  <a:cubicBezTo>
                    <a:pt x="10" y="141"/>
                    <a:pt x="10" y="140"/>
                    <a:pt x="11" y="140"/>
                  </a:cubicBezTo>
                  <a:cubicBezTo>
                    <a:pt x="11" y="140"/>
                    <a:pt x="11" y="140"/>
                    <a:pt x="11" y="140"/>
                  </a:cubicBezTo>
                  <a:cubicBezTo>
                    <a:pt x="12" y="139"/>
                    <a:pt x="13" y="139"/>
                    <a:pt x="14" y="139"/>
                  </a:cubicBezTo>
                  <a:cubicBezTo>
                    <a:pt x="15" y="138"/>
                    <a:pt x="16" y="138"/>
                    <a:pt x="18" y="138"/>
                  </a:cubicBezTo>
                  <a:cubicBezTo>
                    <a:pt x="18" y="138"/>
                    <a:pt x="18" y="138"/>
                    <a:pt x="18" y="138"/>
                  </a:cubicBezTo>
                  <a:cubicBezTo>
                    <a:pt x="19" y="137"/>
                    <a:pt x="20" y="137"/>
                    <a:pt x="22" y="137"/>
                  </a:cubicBezTo>
                  <a:cubicBezTo>
                    <a:pt x="22" y="137"/>
                    <a:pt x="22" y="137"/>
                    <a:pt x="22" y="137"/>
                  </a:cubicBezTo>
                  <a:cubicBezTo>
                    <a:pt x="23" y="137"/>
                    <a:pt x="25" y="137"/>
                    <a:pt x="26" y="136"/>
                  </a:cubicBezTo>
                  <a:cubicBezTo>
                    <a:pt x="26" y="136"/>
                    <a:pt x="26" y="136"/>
                    <a:pt x="26" y="136"/>
                  </a:cubicBezTo>
                  <a:cubicBezTo>
                    <a:pt x="28" y="136"/>
                    <a:pt x="29" y="136"/>
                    <a:pt x="30" y="136"/>
                  </a:cubicBezTo>
                  <a:cubicBezTo>
                    <a:pt x="31" y="136"/>
                    <a:pt x="31" y="136"/>
                    <a:pt x="31" y="136"/>
                  </a:cubicBezTo>
                  <a:cubicBezTo>
                    <a:pt x="33" y="136"/>
                    <a:pt x="34" y="136"/>
                    <a:pt x="36" y="136"/>
                  </a:cubicBezTo>
                  <a:cubicBezTo>
                    <a:pt x="36" y="136"/>
                    <a:pt x="36" y="136"/>
                    <a:pt x="36" y="136"/>
                  </a:cubicBezTo>
                  <a:cubicBezTo>
                    <a:pt x="36" y="136"/>
                    <a:pt x="36" y="136"/>
                    <a:pt x="36" y="136"/>
                  </a:cubicBezTo>
                  <a:cubicBezTo>
                    <a:pt x="38" y="136"/>
                    <a:pt x="40" y="136"/>
                    <a:pt x="42" y="137"/>
                  </a:cubicBezTo>
                  <a:cubicBezTo>
                    <a:pt x="42" y="137"/>
                    <a:pt x="43" y="137"/>
                    <a:pt x="44" y="137"/>
                  </a:cubicBezTo>
                  <a:cubicBezTo>
                    <a:pt x="45" y="137"/>
                    <a:pt x="47" y="137"/>
                    <a:pt x="48" y="137"/>
                  </a:cubicBezTo>
                  <a:cubicBezTo>
                    <a:pt x="49" y="137"/>
                    <a:pt x="50" y="137"/>
                    <a:pt x="50" y="137"/>
                  </a:cubicBezTo>
                  <a:cubicBezTo>
                    <a:pt x="51" y="137"/>
                    <a:pt x="52" y="138"/>
                    <a:pt x="52" y="138"/>
                  </a:cubicBezTo>
                  <a:cubicBezTo>
                    <a:pt x="55" y="138"/>
                    <a:pt x="58" y="138"/>
                    <a:pt x="60" y="139"/>
                  </a:cubicBezTo>
                  <a:cubicBezTo>
                    <a:pt x="61" y="139"/>
                    <a:pt x="61" y="139"/>
                    <a:pt x="62" y="139"/>
                  </a:cubicBezTo>
                  <a:cubicBezTo>
                    <a:pt x="65" y="140"/>
                    <a:pt x="68" y="140"/>
                    <a:pt x="71" y="141"/>
                  </a:cubicBezTo>
                  <a:cubicBezTo>
                    <a:pt x="73" y="141"/>
                    <a:pt x="75" y="142"/>
                    <a:pt x="77" y="142"/>
                  </a:cubicBezTo>
                  <a:cubicBezTo>
                    <a:pt x="77" y="143"/>
                    <a:pt x="78" y="143"/>
                    <a:pt x="78" y="143"/>
                  </a:cubicBezTo>
                  <a:cubicBezTo>
                    <a:pt x="80" y="143"/>
                    <a:pt x="81" y="143"/>
                    <a:pt x="83" y="144"/>
                  </a:cubicBezTo>
                  <a:cubicBezTo>
                    <a:pt x="83" y="144"/>
                    <a:pt x="84" y="144"/>
                    <a:pt x="84" y="144"/>
                  </a:cubicBezTo>
                  <a:cubicBezTo>
                    <a:pt x="86" y="145"/>
                    <a:pt x="88" y="145"/>
                    <a:pt x="89" y="146"/>
                  </a:cubicBezTo>
                  <a:cubicBezTo>
                    <a:pt x="91" y="146"/>
                    <a:pt x="92" y="147"/>
                    <a:pt x="94" y="147"/>
                  </a:cubicBezTo>
                  <a:cubicBezTo>
                    <a:pt x="94" y="147"/>
                    <a:pt x="95" y="147"/>
                    <a:pt x="95" y="147"/>
                  </a:cubicBezTo>
                  <a:cubicBezTo>
                    <a:pt x="95" y="147"/>
                    <a:pt x="96" y="148"/>
                    <a:pt x="96" y="148"/>
                  </a:cubicBezTo>
                  <a:cubicBezTo>
                    <a:pt x="97" y="148"/>
                    <a:pt x="97" y="148"/>
                    <a:pt x="98" y="148"/>
                  </a:cubicBezTo>
                  <a:cubicBezTo>
                    <a:pt x="99" y="148"/>
                    <a:pt x="100" y="149"/>
                    <a:pt x="102" y="149"/>
                  </a:cubicBezTo>
                  <a:cubicBezTo>
                    <a:pt x="102" y="149"/>
                    <a:pt x="102" y="149"/>
                    <a:pt x="102" y="149"/>
                  </a:cubicBezTo>
                  <a:cubicBezTo>
                    <a:pt x="102" y="149"/>
                    <a:pt x="102" y="149"/>
                    <a:pt x="102" y="149"/>
                  </a:cubicBezTo>
                  <a:cubicBezTo>
                    <a:pt x="104" y="149"/>
                    <a:pt x="105" y="150"/>
                    <a:pt x="107" y="150"/>
                  </a:cubicBezTo>
                  <a:cubicBezTo>
                    <a:pt x="107" y="150"/>
                    <a:pt x="107" y="150"/>
                    <a:pt x="107" y="150"/>
                  </a:cubicBezTo>
                  <a:cubicBezTo>
                    <a:pt x="109" y="150"/>
                    <a:pt x="110" y="151"/>
                    <a:pt x="112" y="151"/>
                  </a:cubicBezTo>
                  <a:cubicBezTo>
                    <a:pt x="112" y="151"/>
                    <a:pt x="113" y="151"/>
                    <a:pt x="114" y="151"/>
                  </a:cubicBezTo>
                  <a:cubicBezTo>
                    <a:pt x="114" y="151"/>
                    <a:pt x="114" y="151"/>
                    <a:pt x="114" y="151"/>
                  </a:cubicBezTo>
                  <a:cubicBezTo>
                    <a:pt x="115" y="151"/>
                    <a:pt x="115" y="151"/>
                    <a:pt x="115" y="151"/>
                  </a:cubicBezTo>
                  <a:cubicBezTo>
                    <a:pt x="116" y="151"/>
                    <a:pt x="117" y="152"/>
                    <a:pt x="119" y="152"/>
                  </a:cubicBezTo>
                  <a:cubicBezTo>
                    <a:pt x="119" y="152"/>
                    <a:pt x="120" y="152"/>
                    <a:pt x="121" y="152"/>
                  </a:cubicBezTo>
                  <a:cubicBezTo>
                    <a:pt x="121" y="152"/>
                    <a:pt x="121" y="152"/>
                    <a:pt x="121" y="152"/>
                  </a:cubicBezTo>
                  <a:cubicBezTo>
                    <a:pt x="123" y="152"/>
                    <a:pt x="125" y="152"/>
                    <a:pt x="127" y="153"/>
                  </a:cubicBezTo>
                  <a:cubicBezTo>
                    <a:pt x="128" y="153"/>
                    <a:pt x="128" y="153"/>
                    <a:pt x="128" y="153"/>
                  </a:cubicBezTo>
                  <a:cubicBezTo>
                    <a:pt x="128" y="153"/>
                    <a:pt x="128" y="153"/>
                    <a:pt x="128" y="153"/>
                  </a:cubicBezTo>
                  <a:cubicBezTo>
                    <a:pt x="130" y="153"/>
                    <a:pt x="132" y="153"/>
                    <a:pt x="135" y="153"/>
                  </a:cubicBezTo>
                  <a:cubicBezTo>
                    <a:pt x="135" y="153"/>
                    <a:pt x="135" y="153"/>
                    <a:pt x="135" y="153"/>
                  </a:cubicBezTo>
                  <a:cubicBezTo>
                    <a:pt x="137" y="153"/>
                    <a:pt x="138" y="153"/>
                    <a:pt x="140" y="153"/>
                  </a:cubicBezTo>
                  <a:cubicBezTo>
                    <a:pt x="140" y="153"/>
                    <a:pt x="141" y="153"/>
                    <a:pt x="141" y="153"/>
                  </a:cubicBezTo>
                  <a:cubicBezTo>
                    <a:pt x="141" y="153"/>
                    <a:pt x="141" y="153"/>
                    <a:pt x="141" y="153"/>
                  </a:cubicBezTo>
                  <a:cubicBezTo>
                    <a:pt x="141" y="153"/>
                    <a:pt x="141" y="153"/>
                    <a:pt x="141" y="153"/>
                  </a:cubicBezTo>
                  <a:cubicBezTo>
                    <a:pt x="143" y="153"/>
                    <a:pt x="145" y="153"/>
                    <a:pt x="148" y="153"/>
                  </a:cubicBezTo>
                  <a:cubicBezTo>
                    <a:pt x="148" y="153"/>
                    <a:pt x="148" y="153"/>
                    <a:pt x="148" y="153"/>
                  </a:cubicBezTo>
                  <a:cubicBezTo>
                    <a:pt x="148" y="153"/>
                    <a:pt x="149" y="153"/>
                    <a:pt x="149" y="153"/>
                  </a:cubicBezTo>
                  <a:cubicBezTo>
                    <a:pt x="151" y="153"/>
                    <a:pt x="152" y="153"/>
                    <a:pt x="154" y="152"/>
                  </a:cubicBezTo>
                  <a:cubicBezTo>
                    <a:pt x="154" y="152"/>
                    <a:pt x="154" y="152"/>
                    <a:pt x="154" y="152"/>
                  </a:cubicBezTo>
                  <a:cubicBezTo>
                    <a:pt x="155" y="152"/>
                    <a:pt x="156" y="152"/>
                    <a:pt x="157" y="152"/>
                  </a:cubicBezTo>
                  <a:cubicBezTo>
                    <a:pt x="158" y="152"/>
                    <a:pt x="159" y="152"/>
                    <a:pt x="160" y="152"/>
                  </a:cubicBezTo>
                  <a:cubicBezTo>
                    <a:pt x="160" y="152"/>
                    <a:pt x="160" y="152"/>
                    <a:pt x="160" y="152"/>
                  </a:cubicBezTo>
                  <a:cubicBezTo>
                    <a:pt x="161" y="152"/>
                    <a:pt x="163" y="151"/>
                    <a:pt x="164" y="151"/>
                  </a:cubicBezTo>
                  <a:cubicBezTo>
                    <a:pt x="165" y="151"/>
                    <a:pt x="166" y="151"/>
                    <a:pt x="166" y="151"/>
                  </a:cubicBezTo>
                  <a:cubicBezTo>
                    <a:pt x="167" y="151"/>
                    <a:pt x="167" y="151"/>
                    <a:pt x="167" y="151"/>
                  </a:cubicBezTo>
                  <a:cubicBezTo>
                    <a:pt x="167" y="151"/>
                    <a:pt x="167" y="151"/>
                    <a:pt x="167" y="151"/>
                  </a:cubicBezTo>
                  <a:cubicBezTo>
                    <a:pt x="168" y="151"/>
                    <a:pt x="169" y="150"/>
                    <a:pt x="170" y="150"/>
                  </a:cubicBezTo>
                  <a:cubicBezTo>
                    <a:pt x="171" y="150"/>
                    <a:pt x="172" y="150"/>
                    <a:pt x="173" y="150"/>
                  </a:cubicBezTo>
                  <a:cubicBezTo>
                    <a:pt x="173" y="150"/>
                    <a:pt x="173" y="150"/>
                    <a:pt x="173" y="150"/>
                  </a:cubicBezTo>
                  <a:cubicBezTo>
                    <a:pt x="174" y="149"/>
                    <a:pt x="175" y="149"/>
                    <a:pt x="176" y="149"/>
                  </a:cubicBezTo>
                  <a:cubicBezTo>
                    <a:pt x="177" y="149"/>
                    <a:pt x="178" y="148"/>
                    <a:pt x="179" y="148"/>
                  </a:cubicBezTo>
                  <a:cubicBezTo>
                    <a:pt x="180" y="148"/>
                    <a:pt x="180" y="148"/>
                    <a:pt x="180" y="148"/>
                  </a:cubicBezTo>
                  <a:cubicBezTo>
                    <a:pt x="181" y="148"/>
                    <a:pt x="182" y="148"/>
                    <a:pt x="183" y="147"/>
                  </a:cubicBezTo>
                  <a:cubicBezTo>
                    <a:pt x="184" y="147"/>
                    <a:pt x="185" y="147"/>
                    <a:pt x="185" y="147"/>
                  </a:cubicBezTo>
                  <a:cubicBezTo>
                    <a:pt x="186" y="146"/>
                    <a:pt x="186" y="146"/>
                    <a:pt x="186" y="146"/>
                  </a:cubicBezTo>
                  <a:cubicBezTo>
                    <a:pt x="187" y="146"/>
                    <a:pt x="187" y="146"/>
                    <a:pt x="187" y="146"/>
                  </a:cubicBezTo>
                  <a:cubicBezTo>
                    <a:pt x="187" y="146"/>
                    <a:pt x="187" y="146"/>
                    <a:pt x="187" y="146"/>
                  </a:cubicBezTo>
                  <a:cubicBezTo>
                    <a:pt x="188" y="146"/>
                    <a:pt x="189" y="146"/>
                    <a:pt x="189" y="145"/>
                  </a:cubicBezTo>
                  <a:cubicBezTo>
                    <a:pt x="190" y="145"/>
                    <a:pt x="190" y="145"/>
                    <a:pt x="191" y="145"/>
                  </a:cubicBezTo>
                  <a:cubicBezTo>
                    <a:pt x="192" y="145"/>
                    <a:pt x="192" y="144"/>
                    <a:pt x="193" y="144"/>
                  </a:cubicBezTo>
                  <a:cubicBezTo>
                    <a:pt x="195" y="143"/>
                    <a:pt x="197" y="143"/>
                    <a:pt x="199" y="142"/>
                  </a:cubicBezTo>
                  <a:cubicBezTo>
                    <a:pt x="200" y="141"/>
                    <a:pt x="200" y="141"/>
                    <a:pt x="200" y="141"/>
                  </a:cubicBezTo>
                  <a:cubicBezTo>
                    <a:pt x="201" y="141"/>
                    <a:pt x="201" y="141"/>
                    <a:pt x="202" y="141"/>
                  </a:cubicBezTo>
                  <a:cubicBezTo>
                    <a:pt x="203" y="140"/>
                    <a:pt x="204" y="140"/>
                    <a:pt x="205" y="139"/>
                  </a:cubicBezTo>
                  <a:cubicBezTo>
                    <a:pt x="206" y="139"/>
                    <a:pt x="206" y="139"/>
                    <a:pt x="207" y="138"/>
                  </a:cubicBezTo>
                  <a:cubicBezTo>
                    <a:pt x="208" y="138"/>
                    <a:pt x="208" y="138"/>
                    <a:pt x="209" y="137"/>
                  </a:cubicBezTo>
                  <a:cubicBezTo>
                    <a:pt x="210" y="137"/>
                    <a:pt x="210" y="137"/>
                    <a:pt x="211" y="136"/>
                  </a:cubicBezTo>
                  <a:cubicBezTo>
                    <a:pt x="212" y="136"/>
                    <a:pt x="213" y="135"/>
                    <a:pt x="213" y="135"/>
                  </a:cubicBezTo>
                  <a:cubicBezTo>
                    <a:pt x="214" y="135"/>
                    <a:pt x="215" y="134"/>
                    <a:pt x="216" y="134"/>
                  </a:cubicBezTo>
                  <a:cubicBezTo>
                    <a:pt x="217" y="133"/>
                    <a:pt x="217" y="133"/>
                    <a:pt x="217" y="133"/>
                  </a:cubicBezTo>
                  <a:cubicBezTo>
                    <a:pt x="217" y="133"/>
                    <a:pt x="218" y="132"/>
                    <a:pt x="219" y="132"/>
                  </a:cubicBezTo>
                  <a:cubicBezTo>
                    <a:pt x="220" y="131"/>
                    <a:pt x="221" y="131"/>
                    <a:pt x="221" y="130"/>
                  </a:cubicBezTo>
                  <a:cubicBezTo>
                    <a:pt x="222" y="130"/>
                    <a:pt x="222" y="130"/>
                    <a:pt x="222" y="130"/>
                  </a:cubicBezTo>
                  <a:cubicBezTo>
                    <a:pt x="223" y="129"/>
                    <a:pt x="224" y="128"/>
                    <a:pt x="225" y="128"/>
                  </a:cubicBezTo>
                  <a:cubicBezTo>
                    <a:pt x="226" y="127"/>
                    <a:pt x="227" y="126"/>
                    <a:pt x="229" y="125"/>
                  </a:cubicBezTo>
                  <a:cubicBezTo>
                    <a:pt x="230" y="125"/>
                    <a:pt x="230" y="125"/>
                    <a:pt x="230" y="125"/>
                  </a:cubicBezTo>
                  <a:cubicBezTo>
                    <a:pt x="230" y="124"/>
                    <a:pt x="231" y="124"/>
                    <a:pt x="231" y="123"/>
                  </a:cubicBezTo>
                  <a:cubicBezTo>
                    <a:pt x="232" y="122"/>
                    <a:pt x="233" y="122"/>
                    <a:pt x="234" y="121"/>
                  </a:cubicBezTo>
                  <a:cubicBezTo>
                    <a:pt x="235" y="120"/>
                    <a:pt x="236" y="119"/>
                    <a:pt x="237" y="118"/>
                  </a:cubicBezTo>
                  <a:cubicBezTo>
                    <a:pt x="238" y="118"/>
                    <a:pt x="239" y="117"/>
                    <a:pt x="239" y="116"/>
                  </a:cubicBezTo>
                  <a:cubicBezTo>
                    <a:pt x="241" y="115"/>
                    <a:pt x="241" y="115"/>
                    <a:pt x="241" y="115"/>
                  </a:cubicBezTo>
                  <a:cubicBezTo>
                    <a:pt x="241" y="114"/>
                    <a:pt x="241" y="114"/>
                    <a:pt x="242" y="113"/>
                  </a:cubicBezTo>
                  <a:cubicBezTo>
                    <a:pt x="242" y="113"/>
                    <a:pt x="243" y="112"/>
                    <a:pt x="243" y="112"/>
                  </a:cubicBezTo>
                  <a:cubicBezTo>
                    <a:pt x="244" y="112"/>
                    <a:pt x="244" y="111"/>
                    <a:pt x="244" y="111"/>
                  </a:cubicBezTo>
                  <a:cubicBezTo>
                    <a:pt x="245" y="110"/>
                    <a:pt x="246" y="109"/>
                    <a:pt x="246" y="108"/>
                  </a:cubicBezTo>
                  <a:cubicBezTo>
                    <a:pt x="247" y="107"/>
                    <a:pt x="248" y="106"/>
                    <a:pt x="249" y="105"/>
                  </a:cubicBezTo>
                  <a:cubicBezTo>
                    <a:pt x="249" y="105"/>
                    <a:pt x="249" y="104"/>
                    <a:pt x="250" y="104"/>
                  </a:cubicBezTo>
                  <a:cubicBezTo>
                    <a:pt x="250" y="103"/>
                    <a:pt x="250" y="103"/>
                    <a:pt x="250" y="103"/>
                  </a:cubicBezTo>
                  <a:cubicBezTo>
                    <a:pt x="251" y="102"/>
                    <a:pt x="252" y="101"/>
                    <a:pt x="252" y="100"/>
                  </a:cubicBezTo>
                  <a:cubicBezTo>
                    <a:pt x="253" y="99"/>
                    <a:pt x="254" y="98"/>
                    <a:pt x="254" y="97"/>
                  </a:cubicBezTo>
                  <a:cubicBezTo>
                    <a:pt x="255" y="96"/>
                    <a:pt x="255" y="95"/>
                    <a:pt x="256" y="94"/>
                  </a:cubicBezTo>
                  <a:cubicBezTo>
                    <a:pt x="256" y="93"/>
                    <a:pt x="257" y="93"/>
                    <a:pt x="257" y="92"/>
                  </a:cubicBezTo>
                  <a:cubicBezTo>
                    <a:pt x="257" y="91"/>
                    <a:pt x="257" y="91"/>
                    <a:pt x="257" y="91"/>
                  </a:cubicBezTo>
                  <a:cubicBezTo>
                    <a:pt x="257" y="91"/>
                    <a:pt x="258" y="90"/>
                    <a:pt x="258" y="90"/>
                  </a:cubicBezTo>
                  <a:cubicBezTo>
                    <a:pt x="258" y="89"/>
                    <a:pt x="259" y="88"/>
                    <a:pt x="259" y="88"/>
                  </a:cubicBezTo>
                  <a:cubicBezTo>
                    <a:pt x="259" y="87"/>
                    <a:pt x="259" y="86"/>
                    <a:pt x="260" y="86"/>
                  </a:cubicBezTo>
                  <a:cubicBezTo>
                    <a:pt x="260" y="85"/>
                    <a:pt x="260" y="85"/>
                    <a:pt x="260" y="85"/>
                  </a:cubicBezTo>
                  <a:cubicBezTo>
                    <a:pt x="260" y="84"/>
                    <a:pt x="261" y="83"/>
                    <a:pt x="261" y="81"/>
                  </a:cubicBezTo>
                  <a:cubicBezTo>
                    <a:pt x="262" y="81"/>
                    <a:pt x="262" y="80"/>
                    <a:pt x="262" y="79"/>
                  </a:cubicBezTo>
                  <a:cubicBezTo>
                    <a:pt x="262" y="79"/>
                    <a:pt x="262" y="79"/>
                    <a:pt x="262" y="79"/>
                  </a:cubicBezTo>
                  <a:cubicBezTo>
                    <a:pt x="263" y="77"/>
                    <a:pt x="263" y="76"/>
                    <a:pt x="263" y="75"/>
                  </a:cubicBezTo>
                  <a:cubicBezTo>
                    <a:pt x="263" y="74"/>
                    <a:pt x="264" y="73"/>
                    <a:pt x="264" y="73"/>
                  </a:cubicBezTo>
                  <a:cubicBezTo>
                    <a:pt x="264" y="72"/>
                    <a:pt x="264" y="72"/>
                    <a:pt x="264" y="72"/>
                  </a:cubicBezTo>
                  <a:cubicBezTo>
                    <a:pt x="264" y="70"/>
                    <a:pt x="265" y="68"/>
                    <a:pt x="265" y="66"/>
                  </a:cubicBezTo>
                  <a:cubicBezTo>
                    <a:pt x="268" y="44"/>
                    <a:pt x="271" y="22"/>
                    <a:pt x="273" y="0"/>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6" name="Freeform 155"/>
            <p:cNvSpPr/>
            <p:nvPr/>
          </p:nvSpPr>
          <p:spPr bwMode="auto">
            <a:xfrm>
              <a:off x="2494" y="2060"/>
              <a:ext cx="463" cy="301"/>
            </a:xfrm>
            <a:custGeom>
              <a:avLst/>
              <a:gdLst>
                <a:gd name="T0" fmla="*/ 445 w 282"/>
                <a:gd name="T1" fmla="*/ 117 h 183"/>
                <a:gd name="T2" fmla="*/ 433 w 282"/>
                <a:gd name="T3" fmla="*/ 97 h 183"/>
                <a:gd name="T4" fmla="*/ 409 w 282"/>
                <a:gd name="T5" fmla="*/ 67 h 183"/>
                <a:gd name="T6" fmla="*/ 389 w 282"/>
                <a:gd name="T7" fmla="*/ 53 h 183"/>
                <a:gd name="T8" fmla="*/ 374 w 282"/>
                <a:gd name="T9" fmla="*/ 41 h 183"/>
                <a:gd name="T10" fmla="*/ 320 w 282"/>
                <a:gd name="T11" fmla="*/ 16 h 183"/>
                <a:gd name="T12" fmla="*/ 309 w 282"/>
                <a:gd name="T13" fmla="*/ 12 h 183"/>
                <a:gd name="T14" fmla="*/ 296 w 282"/>
                <a:gd name="T15" fmla="*/ 8 h 183"/>
                <a:gd name="T16" fmla="*/ 281 w 282"/>
                <a:gd name="T17" fmla="*/ 5 h 183"/>
                <a:gd name="T18" fmla="*/ 253 w 282"/>
                <a:gd name="T19" fmla="*/ 2 h 183"/>
                <a:gd name="T20" fmla="*/ 235 w 282"/>
                <a:gd name="T21" fmla="*/ 0 h 183"/>
                <a:gd name="T22" fmla="*/ 230 w 282"/>
                <a:gd name="T23" fmla="*/ 0 h 183"/>
                <a:gd name="T24" fmla="*/ 225 w 282"/>
                <a:gd name="T25" fmla="*/ 0 h 183"/>
                <a:gd name="T26" fmla="*/ 212 w 282"/>
                <a:gd name="T27" fmla="*/ 2 h 183"/>
                <a:gd name="T28" fmla="*/ 202 w 282"/>
                <a:gd name="T29" fmla="*/ 2 h 183"/>
                <a:gd name="T30" fmla="*/ 181 w 282"/>
                <a:gd name="T31" fmla="*/ 5 h 183"/>
                <a:gd name="T32" fmla="*/ 166 w 282"/>
                <a:gd name="T33" fmla="*/ 8 h 183"/>
                <a:gd name="T34" fmla="*/ 159 w 282"/>
                <a:gd name="T35" fmla="*/ 10 h 183"/>
                <a:gd name="T36" fmla="*/ 156 w 282"/>
                <a:gd name="T37" fmla="*/ 10 h 183"/>
                <a:gd name="T38" fmla="*/ 151 w 282"/>
                <a:gd name="T39" fmla="*/ 12 h 183"/>
                <a:gd name="T40" fmla="*/ 151 w 282"/>
                <a:gd name="T41" fmla="*/ 12 h 183"/>
                <a:gd name="T42" fmla="*/ 149 w 282"/>
                <a:gd name="T43" fmla="*/ 12 h 183"/>
                <a:gd name="T44" fmla="*/ 143 w 282"/>
                <a:gd name="T45" fmla="*/ 13 h 183"/>
                <a:gd name="T46" fmla="*/ 140 w 282"/>
                <a:gd name="T47" fmla="*/ 15 h 183"/>
                <a:gd name="T48" fmla="*/ 115 w 282"/>
                <a:gd name="T49" fmla="*/ 25 h 183"/>
                <a:gd name="T50" fmla="*/ 90 w 282"/>
                <a:gd name="T51" fmla="*/ 38 h 183"/>
                <a:gd name="T52" fmla="*/ 66 w 282"/>
                <a:gd name="T53" fmla="*/ 54 h 183"/>
                <a:gd name="T54" fmla="*/ 41 w 282"/>
                <a:gd name="T55" fmla="*/ 79 h 183"/>
                <a:gd name="T56" fmla="*/ 26 w 282"/>
                <a:gd name="T57" fmla="*/ 100 h 183"/>
                <a:gd name="T58" fmla="*/ 15 w 282"/>
                <a:gd name="T59" fmla="*/ 122 h 183"/>
                <a:gd name="T60" fmla="*/ 8 w 282"/>
                <a:gd name="T61" fmla="*/ 140 h 183"/>
                <a:gd name="T62" fmla="*/ 3 w 282"/>
                <a:gd name="T63" fmla="*/ 163 h 183"/>
                <a:gd name="T64" fmla="*/ 2 w 282"/>
                <a:gd name="T65" fmla="*/ 270 h 183"/>
                <a:gd name="T66" fmla="*/ 11 w 282"/>
                <a:gd name="T67" fmla="*/ 229 h 183"/>
                <a:gd name="T68" fmla="*/ 31 w 282"/>
                <a:gd name="T69" fmla="*/ 196 h 183"/>
                <a:gd name="T70" fmla="*/ 57 w 282"/>
                <a:gd name="T71" fmla="*/ 166 h 183"/>
                <a:gd name="T72" fmla="*/ 92 w 282"/>
                <a:gd name="T73" fmla="*/ 143 h 183"/>
                <a:gd name="T74" fmla="*/ 136 w 282"/>
                <a:gd name="T75" fmla="*/ 122 h 183"/>
                <a:gd name="T76" fmla="*/ 146 w 282"/>
                <a:gd name="T77" fmla="*/ 120 h 183"/>
                <a:gd name="T78" fmla="*/ 148 w 282"/>
                <a:gd name="T79" fmla="*/ 118 h 183"/>
                <a:gd name="T80" fmla="*/ 148 w 282"/>
                <a:gd name="T81" fmla="*/ 118 h 183"/>
                <a:gd name="T82" fmla="*/ 153 w 282"/>
                <a:gd name="T83" fmla="*/ 118 h 183"/>
                <a:gd name="T84" fmla="*/ 159 w 282"/>
                <a:gd name="T85" fmla="*/ 117 h 183"/>
                <a:gd name="T86" fmla="*/ 169 w 282"/>
                <a:gd name="T87" fmla="*/ 115 h 183"/>
                <a:gd name="T88" fmla="*/ 200 w 282"/>
                <a:gd name="T89" fmla="*/ 109 h 183"/>
                <a:gd name="T90" fmla="*/ 210 w 282"/>
                <a:gd name="T91" fmla="*/ 109 h 183"/>
                <a:gd name="T92" fmla="*/ 225 w 282"/>
                <a:gd name="T93" fmla="*/ 109 h 183"/>
                <a:gd name="T94" fmla="*/ 259 w 282"/>
                <a:gd name="T95" fmla="*/ 110 h 183"/>
                <a:gd name="T96" fmla="*/ 299 w 282"/>
                <a:gd name="T97" fmla="*/ 118 h 183"/>
                <a:gd name="T98" fmla="*/ 309 w 282"/>
                <a:gd name="T99" fmla="*/ 122 h 183"/>
                <a:gd name="T100" fmla="*/ 343 w 282"/>
                <a:gd name="T101" fmla="*/ 135 h 183"/>
                <a:gd name="T102" fmla="*/ 378 w 282"/>
                <a:gd name="T103" fmla="*/ 155 h 183"/>
                <a:gd name="T104" fmla="*/ 391 w 282"/>
                <a:gd name="T105" fmla="*/ 164 h 183"/>
                <a:gd name="T106" fmla="*/ 424 w 282"/>
                <a:gd name="T107" fmla="*/ 199 h 183"/>
                <a:gd name="T108" fmla="*/ 432 w 282"/>
                <a:gd name="T109" fmla="*/ 211 h 183"/>
                <a:gd name="T110" fmla="*/ 450 w 282"/>
                <a:gd name="T111" fmla="*/ 250 h 183"/>
                <a:gd name="T112" fmla="*/ 463 w 282"/>
                <a:gd name="T113" fmla="*/ 181 h 18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2" h="183">
                  <a:moveTo>
                    <a:pt x="281" y="102"/>
                  </a:moveTo>
                  <a:cubicBezTo>
                    <a:pt x="281" y="99"/>
                    <a:pt x="281" y="97"/>
                    <a:pt x="280" y="94"/>
                  </a:cubicBezTo>
                  <a:cubicBezTo>
                    <a:pt x="280" y="92"/>
                    <a:pt x="279" y="89"/>
                    <a:pt x="278" y="87"/>
                  </a:cubicBezTo>
                  <a:cubicBezTo>
                    <a:pt x="277" y="85"/>
                    <a:pt x="277" y="83"/>
                    <a:pt x="276" y="81"/>
                  </a:cubicBezTo>
                  <a:cubicBezTo>
                    <a:pt x="275" y="79"/>
                    <a:pt x="275" y="78"/>
                    <a:pt x="274" y="76"/>
                  </a:cubicBezTo>
                  <a:cubicBezTo>
                    <a:pt x="273" y="74"/>
                    <a:pt x="272" y="72"/>
                    <a:pt x="271" y="71"/>
                  </a:cubicBezTo>
                  <a:cubicBezTo>
                    <a:pt x="270" y="69"/>
                    <a:pt x="269" y="67"/>
                    <a:pt x="268" y="65"/>
                  </a:cubicBezTo>
                  <a:cubicBezTo>
                    <a:pt x="268" y="65"/>
                    <a:pt x="268" y="65"/>
                    <a:pt x="268" y="64"/>
                  </a:cubicBezTo>
                  <a:cubicBezTo>
                    <a:pt x="267" y="64"/>
                    <a:pt x="267" y="63"/>
                    <a:pt x="267" y="63"/>
                  </a:cubicBezTo>
                  <a:cubicBezTo>
                    <a:pt x="267" y="62"/>
                    <a:pt x="266" y="62"/>
                    <a:pt x="266" y="62"/>
                  </a:cubicBezTo>
                  <a:cubicBezTo>
                    <a:pt x="266" y="61"/>
                    <a:pt x="266" y="61"/>
                    <a:pt x="265" y="60"/>
                  </a:cubicBezTo>
                  <a:cubicBezTo>
                    <a:pt x="265" y="60"/>
                    <a:pt x="264" y="59"/>
                    <a:pt x="264" y="59"/>
                  </a:cubicBezTo>
                  <a:cubicBezTo>
                    <a:pt x="264" y="58"/>
                    <a:pt x="263" y="58"/>
                    <a:pt x="263" y="57"/>
                  </a:cubicBezTo>
                  <a:cubicBezTo>
                    <a:pt x="262" y="56"/>
                    <a:pt x="262" y="56"/>
                    <a:pt x="262" y="56"/>
                  </a:cubicBezTo>
                  <a:cubicBezTo>
                    <a:pt x="262" y="56"/>
                    <a:pt x="262" y="56"/>
                    <a:pt x="262" y="56"/>
                  </a:cubicBezTo>
                  <a:cubicBezTo>
                    <a:pt x="259" y="52"/>
                    <a:pt x="256" y="50"/>
                    <a:pt x="255" y="48"/>
                  </a:cubicBezTo>
                  <a:cubicBezTo>
                    <a:pt x="253" y="45"/>
                    <a:pt x="251" y="44"/>
                    <a:pt x="250" y="43"/>
                  </a:cubicBezTo>
                  <a:cubicBezTo>
                    <a:pt x="250" y="42"/>
                    <a:pt x="249" y="41"/>
                    <a:pt x="249" y="41"/>
                  </a:cubicBezTo>
                  <a:cubicBezTo>
                    <a:pt x="248" y="41"/>
                    <a:pt x="248" y="40"/>
                    <a:pt x="248" y="40"/>
                  </a:cubicBezTo>
                  <a:cubicBezTo>
                    <a:pt x="246" y="39"/>
                    <a:pt x="245" y="38"/>
                    <a:pt x="244" y="37"/>
                  </a:cubicBezTo>
                  <a:cubicBezTo>
                    <a:pt x="243" y="36"/>
                    <a:pt x="242" y="35"/>
                    <a:pt x="242" y="35"/>
                  </a:cubicBezTo>
                  <a:cubicBezTo>
                    <a:pt x="241" y="34"/>
                    <a:pt x="241" y="34"/>
                    <a:pt x="240" y="34"/>
                  </a:cubicBezTo>
                  <a:cubicBezTo>
                    <a:pt x="240" y="33"/>
                    <a:pt x="240" y="33"/>
                    <a:pt x="240" y="33"/>
                  </a:cubicBezTo>
                  <a:cubicBezTo>
                    <a:pt x="239" y="33"/>
                    <a:pt x="238" y="32"/>
                    <a:pt x="237" y="32"/>
                  </a:cubicBezTo>
                  <a:cubicBezTo>
                    <a:pt x="237" y="31"/>
                    <a:pt x="236" y="31"/>
                    <a:pt x="236" y="30"/>
                  </a:cubicBezTo>
                  <a:cubicBezTo>
                    <a:pt x="235" y="30"/>
                    <a:pt x="235" y="30"/>
                    <a:pt x="234" y="29"/>
                  </a:cubicBezTo>
                  <a:cubicBezTo>
                    <a:pt x="234" y="29"/>
                    <a:pt x="234" y="29"/>
                    <a:pt x="234" y="29"/>
                  </a:cubicBezTo>
                  <a:cubicBezTo>
                    <a:pt x="233" y="28"/>
                    <a:pt x="232" y="28"/>
                    <a:pt x="231" y="27"/>
                  </a:cubicBezTo>
                  <a:cubicBezTo>
                    <a:pt x="231" y="27"/>
                    <a:pt x="230" y="26"/>
                    <a:pt x="230" y="26"/>
                  </a:cubicBezTo>
                  <a:cubicBezTo>
                    <a:pt x="229" y="26"/>
                    <a:pt x="229" y="26"/>
                    <a:pt x="228" y="25"/>
                  </a:cubicBezTo>
                  <a:cubicBezTo>
                    <a:pt x="228" y="25"/>
                    <a:pt x="227" y="25"/>
                    <a:pt x="227" y="25"/>
                  </a:cubicBezTo>
                  <a:cubicBezTo>
                    <a:pt x="225" y="23"/>
                    <a:pt x="222" y="22"/>
                    <a:pt x="220" y="20"/>
                  </a:cubicBezTo>
                  <a:cubicBezTo>
                    <a:pt x="217" y="19"/>
                    <a:pt x="215" y="18"/>
                    <a:pt x="212" y="17"/>
                  </a:cubicBezTo>
                  <a:cubicBezTo>
                    <a:pt x="210" y="15"/>
                    <a:pt x="207" y="14"/>
                    <a:pt x="205" y="13"/>
                  </a:cubicBezTo>
                  <a:cubicBezTo>
                    <a:pt x="202" y="12"/>
                    <a:pt x="200" y="11"/>
                    <a:pt x="197" y="10"/>
                  </a:cubicBezTo>
                  <a:cubicBezTo>
                    <a:pt x="197" y="10"/>
                    <a:pt x="196" y="10"/>
                    <a:pt x="195" y="10"/>
                  </a:cubicBezTo>
                  <a:cubicBezTo>
                    <a:pt x="195" y="9"/>
                    <a:pt x="194" y="9"/>
                    <a:pt x="194" y="9"/>
                  </a:cubicBezTo>
                  <a:cubicBezTo>
                    <a:pt x="193" y="9"/>
                    <a:pt x="193" y="9"/>
                    <a:pt x="192" y="9"/>
                  </a:cubicBezTo>
                  <a:cubicBezTo>
                    <a:pt x="192" y="9"/>
                    <a:pt x="191" y="8"/>
                    <a:pt x="191" y="8"/>
                  </a:cubicBezTo>
                  <a:cubicBezTo>
                    <a:pt x="190" y="8"/>
                    <a:pt x="190" y="8"/>
                    <a:pt x="190" y="8"/>
                  </a:cubicBezTo>
                  <a:cubicBezTo>
                    <a:pt x="189" y="8"/>
                    <a:pt x="189" y="8"/>
                    <a:pt x="189" y="8"/>
                  </a:cubicBezTo>
                  <a:cubicBezTo>
                    <a:pt x="188" y="7"/>
                    <a:pt x="188" y="7"/>
                    <a:pt x="188" y="7"/>
                  </a:cubicBezTo>
                  <a:cubicBezTo>
                    <a:pt x="188" y="7"/>
                    <a:pt x="188" y="7"/>
                    <a:pt x="188" y="7"/>
                  </a:cubicBezTo>
                  <a:cubicBezTo>
                    <a:pt x="187" y="7"/>
                    <a:pt x="187" y="7"/>
                    <a:pt x="186" y="7"/>
                  </a:cubicBezTo>
                  <a:cubicBezTo>
                    <a:pt x="186" y="7"/>
                    <a:pt x="185" y="7"/>
                    <a:pt x="185" y="6"/>
                  </a:cubicBezTo>
                  <a:cubicBezTo>
                    <a:pt x="184" y="6"/>
                    <a:pt x="184" y="6"/>
                    <a:pt x="184" y="6"/>
                  </a:cubicBezTo>
                  <a:cubicBezTo>
                    <a:pt x="183" y="6"/>
                    <a:pt x="183" y="6"/>
                    <a:pt x="182" y="6"/>
                  </a:cubicBezTo>
                  <a:cubicBezTo>
                    <a:pt x="181" y="6"/>
                    <a:pt x="180" y="5"/>
                    <a:pt x="180" y="5"/>
                  </a:cubicBezTo>
                  <a:cubicBezTo>
                    <a:pt x="179" y="5"/>
                    <a:pt x="178" y="5"/>
                    <a:pt x="177" y="5"/>
                  </a:cubicBezTo>
                  <a:cubicBezTo>
                    <a:pt x="176" y="4"/>
                    <a:pt x="175" y="4"/>
                    <a:pt x="175" y="4"/>
                  </a:cubicBezTo>
                  <a:cubicBezTo>
                    <a:pt x="174" y="4"/>
                    <a:pt x="173" y="4"/>
                    <a:pt x="172" y="4"/>
                  </a:cubicBezTo>
                  <a:cubicBezTo>
                    <a:pt x="172" y="4"/>
                    <a:pt x="172" y="4"/>
                    <a:pt x="172" y="4"/>
                  </a:cubicBezTo>
                  <a:cubicBezTo>
                    <a:pt x="172" y="4"/>
                    <a:pt x="172" y="4"/>
                    <a:pt x="172" y="4"/>
                  </a:cubicBezTo>
                  <a:cubicBezTo>
                    <a:pt x="171" y="3"/>
                    <a:pt x="171" y="3"/>
                    <a:pt x="171" y="3"/>
                  </a:cubicBezTo>
                  <a:cubicBezTo>
                    <a:pt x="169" y="3"/>
                    <a:pt x="167" y="3"/>
                    <a:pt x="165" y="2"/>
                  </a:cubicBezTo>
                  <a:cubicBezTo>
                    <a:pt x="164" y="2"/>
                    <a:pt x="164" y="2"/>
                    <a:pt x="163" y="2"/>
                  </a:cubicBezTo>
                  <a:cubicBezTo>
                    <a:pt x="162" y="2"/>
                    <a:pt x="162" y="2"/>
                    <a:pt x="162" y="2"/>
                  </a:cubicBezTo>
                  <a:cubicBezTo>
                    <a:pt x="162" y="2"/>
                    <a:pt x="161" y="2"/>
                    <a:pt x="160" y="2"/>
                  </a:cubicBezTo>
                  <a:cubicBezTo>
                    <a:pt x="159" y="2"/>
                    <a:pt x="158" y="1"/>
                    <a:pt x="157" y="1"/>
                  </a:cubicBezTo>
                  <a:cubicBezTo>
                    <a:pt x="156" y="1"/>
                    <a:pt x="155" y="1"/>
                    <a:pt x="154" y="1"/>
                  </a:cubicBezTo>
                  <a:cubicBezTo>
                    <a:pt x="154" y="1"/>
                    <a:pt x="153" y="1"/>
                    <a:pt x="153" y="1"/>
                  </a:cubicBezTo>
                  <a:cubicBezTo>
                    <a:pt x="152" y="1"/>
                    <a:pt x="152" y="1"/>
                    <a:pt x="152" y="1"/>
                  </a:cubicBezTo>
                  <a:cubicBezTo>
                    <a:pt x="151" y="1"/>
                    <a:pt x="151" y="1"/>
                    <a:pt x="150" y="1"/>
                  </a:cubicBezTo>
                  <a:cubicBezTo>
                    <a:pt x="148" y="1"/>
                    <a:pt x="145" y="0"/>
                    <a:pt x="143" y="0"/>
                  </a:cubicBezTo>
                  <a:cubicBezTo>
                    <a:pt x="143" y="0"/>
                    <a:pt x="143" y="0"/>
                    <a:pt x="143" y="0"/>
                  </a:cubicBezTo>
                  <a:cubicBezTo>
                    <a:pt x="143" y="0"/>
                    <a:pt x="143" y="0"/>
                    <a:pt x="143" y="0"/>
                  </a:cubicBezTo>
                  <a:cubicBezTo>
                    <a:pt x="142" y="0"/>
                    <a:pt x="142" y="0"/>
                    <a:pt x="142" y="0"/>
                  </a:cubicBezTo>
                  <a:cubicBezTo>
                    <a:pt x="142" y="0"/>
                    <a:pt x="142" y="0"/>
                    <a:pt x="142" y="0"/>
                  </a:cubicBezTo>
                  <a:cubicBezTo>
                    <a:pt x="141" y="0"/>
                    <a:pt x="141" y="0"/>
                    <a:pt x="141" y="0"/>
                  </a:cubicBezTo>
                  <a:cubicBezTo>
                    <a:pt x="141" y="0"/>
                    <a:pt x="141" y="0"/>
                    <a:pt x="141" y="0"/>
                  </a:cubicBezTo>
                  <a:cubicBezTo>
                    <a:pt x="141" y="0"/>
                    <a:pt x="141" y="0"/>
                    <a:pt x="141" y="0"/>
                  </a:cubicBezTo>
                  <a:cubicBezTo>
                    <a:pt x="140" y="0"/>
                    <a:pt x="140" y="0"/>
                    <a:pt x="140" y="0"/>
                  </a:cubicBezTo>
                  <a:cubicBezTo>
                    <a:pt x="140" y="0"/>
                    <a:pt x="140" y="0"/>
                    <a:pt x="140" y="0"/>
                  </a:cubicBezTo>
                  <a:cubicBezTo>
                    <a:pt x="139" y="0"/>
                    <a:pt x="139" y="0"/>
                    <a:pt x="139" y="0"/>
                  </a:cubicBezTo>
                  <a:cubicBezTo>
                    <a:pt x="139" y="0"/>
                    <a:pt x="139" y="0"/>
                    <a:pt x="139" y="0"/>
                  </a:cubicBezTo>
                  <a:cubicBezTo>
                    <a:pt x="139" y="0"/>
                    <a:pt x="139" y="0"/>
                    <a:pt x="139" y="0"/>
                  </a:cubicBezTo>
                  <a:cubicBezTo>
                    <a:pt x="138" y="0"/>
                    <a:pt x="138" y="0"/>
                    <a:pt x="138" y="0"/>
                  </a:cubicBezTo>
                  <a:cubicBezTo>
                    <a:pt x="137" y="0"/>
                    <a:pt x="137" y="0"/>
                    <a:pt x="137" y="0"/>
                  </a:cubicBezTo>
                  <a:cubicBezTo>
                    <a:pt x="137" y="0"/>
                    <a:pt x="137" y="0"/>
                    <a:pt x="137" y="0"/>
                  </a:cubicBezTo>
                  <a:cubicBezTo>
                    <a:pt x="137" y="0"/>
                    <a:pt x="137" y="0"/>
                    <a:pt x="137" y="0"/>
                  </a:cubicBezTo>
                  <a:cubicBezTo>
                    <a:pt x="137" y="0"/>
                    <a:pt x="136" y="0"/>
                    <a:pt x="135" y="0"/>
                  </a:cubicBezTo>
                  <a:cubicBezTo>
                    <a:pt x="135" y="0"/>
                    <a:pt x="134" y="0"/>
                    <a:pt x="133" y="0"/>
                  </a:cubicBezTo>
                  <a:cubicBezTo>
                    <a:pt x="132" y="0"/>
                    <a:pt x="132" y="1"/>
                    <a:pt x="131" y="1"/>
                  </a:cubicBezTo>
                  <a:cubicBezTo>
                    <a:pt x="130" y="1"/>
                    <a:pt x="130" y="1"/>
                    <a:pt x="129" y="1"/>
                  </a:cubicBezTo>
                  <a:cubicBezTo>
                    <a:pt x="129" y="1"/>
                    <a:pt x="128" y="1"/>
                    <a:pt x="127" y="1"/>
                  </a:cubicBezTo>
                  <a:cubicBezTo>
                    <a:pt x="127" y="1"/>
                    <a:pt x="127" y="1"/>
                    <a:pt x="127" y="1"/>
                  </a:cubicBezTo>
                  <a:cubicBezTo>
                    <a:pt x="126" y="1"/>
                    <a:pt x="126" y="1"/>
                    <a:pt x="126" y="1"/>
                  </a:cubicBezTo>
                  <a:cubicBezTo>
                    <a:pt x="125" y="1"/>
                    <a:pt x="125" y="1"/>
                    <a:pt x="125" y="1"/>
                  </a:cubicBezTo>
                  <a:cubicBezTo>
                    <a:pt x="124" y="1"/>
                    <a:pt x="124" y="1"/>
                    <a:pt x="124" y="1"/>
                  </a:cubicBezTo>
                  <a:cubicBezTo>
                    <a:pt x="123" y="1"/>
                    <a:pt x="123" y="1"/>
                    <a:pt x="123" y="1"/>
                  </a:cubicBezTo>
                  <a:cubicBezTo>
                    <a:pt x="122" y="1"/>
                    <a:pt x="122" y="1"/>
                    <a:pt x="122" y="1"/>
                  </a:cubicBezTo>
                  <a:cubicBezTo>
                    <a:pt x="121" y="1"/>
                    <a:pt x="121" y="1"/>
                    <a:pt x="121" y="1"/>
                  </a:cubicBezTo>
                  <a:cubicBezTo>
                    <a:pt x="120" y="1"/>
                    <a:pt x="120" y="1"/>
                    <a:pt x="120" y="1"/>
                  </a:cubicBezTo>
                  <a:cubicBezTo>
                    <a:pt x="117" y="2"/>
                    <a:pt x="115" y="2"/>
                    <a:pt x="113" y="3"/>
                  </a:cubicBezTo>
                  <a:cubicBezTo>
                    <a:pt x="113" y="3"/>
                    <a:pt x="112" y="3"/>
                    <a:pt x="112" y="3"/>
                  </a:cubicBezTo>
                  <a:cubicBezTo>
                    <a:pt x="111" y="3"/>
                    <a:pt x="110" y="3"/>
                    <a:pt x="110" y="3"/>
                  </a:cubicBezTo>
                  <a:cubicBezTo>
                    <a:pt x="109" y="3"/>
                    <a:pt x="109" y="3"/>
                    <a:pt x="109" y="3"/>
                  </a:cubicBezTo>
                  <a:cubicBezTo>
                    <a:pt x="107" y="4"/>
                    <a:pt x="106" y="4"/>
                    <a:pt x="105" y="4"/>
                  </a:cubicBezTo>
                  <a:cubicBezTo>
                    <a:pt x="105" y="4"/>
                    <a:pt x="104" y="4"/>
                    <a:pt x="104" y="4"/>
                  </a:cubicBezTo>
                  <a:cubicBezTo>
                    <a:pt x="103" y="5"/>
                    <a:pt x="103" y="5"/>
                    <a:pt x="103" y="5"/>
                  </a:cubicBezTo>
                  <a:cubicBezTo>
                    <a:pt x="103" y="5"/>
                    <a:pt x="102" y="5"/>
                    <a:pt x="102" y="5"/>
                  </a:cubicBezTo>
                  <a:cubicBezTo>
                    <a:pt x="101" y="5"/>
                    <a:pt x="101" y="5"/>
                    <a:pt x="101" y="5"/>
                  </a:cubicBezTo>
                  <a:cubicBezTo>
                    <a:pt x="100" y="5"/>
                    <a:pt x="100" y="5"/>
                    <a:pt x="100" y="5"/>
                  </a:cubicBezTo>
                  <a:cubicBezTo>
                    <a:pt x="99" y="5"/>
                    <a:pt x="99" y="5"/>
                    <a:pt x="99" y="5"/>
                  </a:cubicBezTo>
                  <a:cubicBezTo>
                    <a:pt x="98" y="5"/>
                    <a:pt x="98" y="5"/>
                    <a:pt x="98" y="5"/>
                  </a:cubicBezTo>
                  <a:cubicBezTo>
                    <a:pt x="98" y="6"/>
                    <a:pt x="98" y="6"/>
                    <a:pt x="98" y="6"/>
                  </a:cubicBezTo>
                  <a:cubicBezTo>
                    <a:pt x="97" y="6"/>
                    <a:pt x="97" y="6"/>
                    <a:pt x="97" y="6"/>
                  </a:cubicBezTo>
                  <a:cubicBezTo>
                    <a:pt x="97" y="6"/>
                    <a:pt x="97" y="6"/>
                    <a:pt x="97" y="6"/>
                  </a:cubicBezTo>
                  <a:cubicBezTo>
                    <a:pt x="97" y="6"/>
                    <a:pt x="97" y="6"/>
                    <a:pt x="97" y="6"/>
                  </a:cubicBezTo>
                  <a:cubicBezTo>
                    <a:pt x="96" y="6"/>
                    <a:pt x="96" y="6"/>
                    <a:pt x="96" y="6"/>
                  </a:cubicBezTo>
                  <a:cubicBezTo>
                    <a:pt x="96" y="6"/>
                    <a:pt x="96" y="6"/>
                    <a:pt x="96" y="6"/>
                  </a:cubicBezTo>
                  <a:cubicBezTo>
                    <a:pt x="95" y="6"/>
                    <a:pt x="95" y="6"/>
                    <a:pt x="95" y="6"/>
                  </a:cubicBezTo>
                  <a:cubicBezTo>
                    <a:pt x="95" y="6"/>
                    <a:pt x="95" y="6"/>
                    <a:pt x="95" y="6"/>
                  </a:cubicBezTo>
                  <a:cubicBezTo>
                    <a:pt x="95" y="6"/>
                    <a:pt x="95" y="6"/>
                    <a:pt x="95" y="6"/>
                  </a:cubicBezTo>
                  <a:cubicBezTo>
                    <a:pt x="94" y="6"/>
                    <a:pt x="94" y="6"/>
                    <a:pt x="94" y="6"/>
                  </a:cubicBezTo>
                  <a:cubicBezTo>
                    <a:pt x="93" y="6"/>
                    <a:pt x="93" y="6"/>
                    <a:pt x="93" y="6"/>
                  </a:cubicBezTo>
                  <a:cubicBezTo>
                    <a:pt x="93" y="7"/>
                    <a:pt x="93" y="7"/>
                    <a:pt x="93" y="7"/>
                  </a:cubicBezTo>
                  <a:cubicBezTo>
                    <a:pt x="93" y="7"/>
                    <a:pt x="93" y="7"/>
                    <a:pt x="93"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2" y="7"/>
                    <a:pt x="92" y="7"/>
                    <a:pt x="92" y="7"/>
                  </a:cubicBezTo>
                  <a:cubicBezTo>
                    <a:pt x="91" y="7"/>
                    <a:pt x="91" y="7"/>
                    <a:pt x="91" y="7"/>
                  </a:cubicBezTo>
                  <a:cubicBezTo>
                    <a:pt x="90" y="7"/>
                    <a:pt x="90" y="7"/>
                    <a:pt x="90" y="7"/>
                  </a:cubicBezTo>
                  <a:cubicBezTo>
                    <a:pt x="90" y="7"/>
                    <a:pt x="90" y="7"/>
                    <a:pt x="89" y="8"/>
                  </a:cubicBezTo>
                  <a:cubicBezTo>
                    <a:pt x="89" y="8"/>
                    <a:pt x="89" y="8"/>
                    <a:pt x="89" y="8"/>
                  </a:cubicBezTo>
                  <a:cubicBezTo>
                    <a:pt x="89" y="8"/>
                    <a:pt x="89" y="8"/>
                    <a:pt x="89" y="8"/>
                  </a:cubicBezTo>
                  <a:cubicBezTo>
                    <a:pt x="89" y="8"/>
                    <a:pt x="89" y="8"/>
                    <a:pt x="89" y="8"/>
                  </a:cubicBezTo>
                  <a:cubicBezTo>
                    <a:pt x="88" y="8"/>
                    <a:pt x="87" y="8"/>
                    <a:pt x="87" y="8"/>
                  </a:cubicBezTo>
                  <a:cubicBezTo>
                    <a:pt x="87" y="8"/>
                    <a:pt x="87" y="8"/>
                    <a:pt x="87" y="8"/>
                  </a:cubicBezTo>
                  <a:cubicBezTo>
                    <a:pt x="87" y="8"/>
                    <a:pt x="87" y="8"/>
                    <a:pt x="87" y="8"/>
                  </a:cubicBezTo>
                  <a:cubicBezTo>
                    <a:pt x="87" y="8"/>
                    <a:pt x="87" y="8"/>
                    <a:pt x="87" y="8"/>
                  </a:cubicBezTo>
                  <a:cubicBezTo>
                    <a:pt x="86" y="9"/>
                    <a:pt x="86" y="9"/>
                    <a:pt x="85" y="9"/>
                  </a:cubicBezTo>
                  <a:cubicBezTo>
                    <a:pt x="85" y="9"/>
                    <a:pt x="85" y="9"/>
                    <a:pt x="85" y="9"/>
                  </a:cubicBezTo>
                  <a:cubicBezTo>
                    <a:pt x="85" y="9"/>
                    <a:pt x="85" y="9"/>
                    <a:pt x="85" y="9"/>
                  </a:cubicBezTo>
                  <a:cubicBezTo>
                    <a:pt x="85" y="9"/>
                    <a:pt x="85" y="9"/>
                    <a:pt x="85" y="9"/>
                  </a:cubicBezTo>
                  <a:cubicBezTo>
                    <a:pt x="84" y="9"/>
                    <a:pt x="84" y="9"/>
                    <a:pt x="83" y="10"/>
                  </a:cubicBezTo>
                  <a:cubicBezTo>
                    <a:pt x="81" y="10"/>
                    <a:pt x="79" y="11"/>
                    <a:pt x="77" y="12"/>
                  </a:cubicBezTo>
                  <a:cubicBezTo>
                    <a:pt x="76" y="12"/>
                    <a:pt x="76" y="12"/>
                    <a:pt x="75" y="13"/>
                  </a:cubicBezTo>
                  <a:cubicBezTo>
                    <a:pt x="74" y="13"/>
                    <a:pt x="74" y="13"/>
                    <a:pt x="73" y="14"/>
                  </a:cubicBezTo>
                  <a:cubicBezTo>
                    <a:pt x="72" y="14"/>
                    <a:pt x="71" y="14"/>
                    <a:pt x="70" y="15"/>
                  </a:cubicBezTo>
                  <a:cubicBezTo>
                    <a:pt x="69" y="15"/>
                    <a:pt x="68" y="16"/>
                    <a:pt x="67" y="16"/>
                  </a:cubicBezTo>
                  <a:cubicBezTo>
                    <a:pt x="66" y="17"/>
                    <a:pt x="65" y="17"/>
                    <a:pt x="65" y="17"/>
                  </a:cubicBezTo>
                  <a:cubicBezTo>
                    <a:pt x="64" y="18"/>
                    <a:pt x="64" y="18"/>
                    <a:pt x="64" y="18"/>
                  </a:cubicBezTo>
                  <a:cubicBezTo>
                    <a:pt x="62" y="19"/>
                    <a:pt x="60" y="20"/>
                    <a:pt x="58" y="21"/>
                  </a:cubicBezTo>
                  <a:cubicBezTo>
                    <a:pt x="58" y="21"/>
                    <a:pt x="58" y="21"/>
                    <a:pt x="58" y="21"/>
                  </a:cubicBezTo>
                  <a:cubicBezTo>
                    <a:pt x="57" y="22"/>
                    <a:pt x="56" y="22"/>
                    <a:pt x="55" y="23"/>
                  </a:cubicBezTo>
                  <a:cubicBezTo>
                    <a:pt x="53" y="24"/>
                    <a:pt x="52" y="25"/>
                    <a:pt x="50" y="26"/>
                  </a:cubicBezTo>
                  <a:cubicBezTo>
                    <a:pt x="49" y="26"/>
                    <a:pt x="49" y="26"/>
                    <a:pt x="49" y="26"/>
                  </a:cubicBezTo>
                  <a:cubicBezTo>
                    <a:pt x="49" y="27"/>
                    <a:pt x="48" y="27"/>
                    <a:pt x="47" y="28"/>
                  </a:cubicBezTo>
                  <a:cubicBezTo>
                    <a:pt x="46" y="28"/>
                    <a:pt x="45" y="29"/>
                    <a:pt x="44" y="30"/>
                  </a:cubicBezTo>
                  <a:cubicBezTo>
                    <a:pt x="44" y="30"/>
                    <a:pt x="44" y="30"/>
                    <a:pt x="43" y="31"/>
                  </a:cubicBezTo>
                  <a:cubicBezTo>
                    <a:pt x="42" y="31"/>
                    <a:pt x="41" y="32"/>
                    <a:pt x="40" y="33"/>
                  </a:cubicBezTo>
                  <a:cubicBezTo>
                    <a:pt x="39" y="34"/>
                    <a:pt x="38" y="35"/>
                    <a:pt x="37" y="36"/>
                  </a:cubicBezTo>
                  <a:cubicBezTo>
                    <a:pt x="36" y="37"/>
                    <a:pt x="35" y="38"/>
                    <a:pt x="34" y="38"/>
                  </a:cubicBezTo>
                  <a:cubicBezTo>
                    <a:pt x="33" y="39"/>
                    <a:pt x="33" y="40"/>
                    <a:pt x="32" y="40"/>
                  </a:cubicBezTo>
                  <a:cubicBezTo>
                    <a:pt x="32" y="41"/>
                    <a:pt x="31" y="41"/>
                    <a:pt x="31" y="42"/>
                  </a:cubicBezTo>
                  <a:cubicBezTo>
                    <a:pt x="30" y="43"/>
                    <a:pt x="29" y="43"/>
                    <a:pt x="28" y="44"/>
                  </a:cubicBezTo>
                  <a:cubicBezTo>
                    <a:pt x="27" y="45"/>
                    <a:pt x="26" y="47"/>
                    <a:pt x="25" y="48"/>
                  </a:cubicBezTo>
                  <a:cubicBezTo>
                    <a:pt x="25" y="48"/>
                    <a:pt x="24" y="49"/>
                    <a:pt x="24" y="49"/>
                  </a:cubicBezTo>
                  <a:cubicBezTo>
                    <a:pt x="23" y="50"/>
                    <a:pt x="23" y="50"/>
                    <a:pt x="23" y="50"/>
                  </a:cubicBezTo>
                  <a:cubicBezTo>
                    <a:pt x="23" y="51"/>
                    <a:pt x="22" y="51"/>
                    <a:pt x="22" y="52"/>
                  </a:cubicBezTo>
                  <a:cubicBezTo>
                    <a:pt x="21" y="52"/>
                    <a:pt x="21" y="53"/>
                    <a:pt x="20" y="54"/>
                  </a:cubicBezTo>
                  <a:cubicBezTo>
                    <a:pt x="20" y="55"/>
                    <a:pt x="19" y="56"/>
                    <a:pt x="18" y="57"/>
                  </a:cubicBezTo>
                  <a:cubicBezTo>
                    <a:pt x="17" y="58"/>
                    <a:pt x="17" y="59"/>
                    <a:pt x="16" y="61"/>
                  </a:cubicBezTo>
                  <a:cubicBezTo>
                    <a:pt x="15" y="61"/>
                    <a:pt x="15" y="62"/>
                    <a:pt x="14" y="63"/>
                  </a:cubicBezTo>
                  <a:cubicBezTo>
                    <a:pt x="14" y="64"/>
                    <a:pt x="14" y="64"/>
                    <a:pt x="14" y="64"/>
                  </a:cubicBezTo>
                  <a:cubicBezTo>
                    <a:pt x="13" y="65"/>
                    <a:pt x="13" y="66"/>
                    <a:pt x="12" y="67"/>
                  </a:cubicBezTo>
                  <a:cubicBezTo>
                    <a:pt x="11" y="68"/>
                    <a:pt x="11" y="69"/>
                    <a:pt x="10" y="70"/>
                  </a:cubicBezTo>
                  <a:cubicBezTo>
                    <a:pt x="10" y="71"/>
                    <a:pt x="10" y="71"/>
                    <a:pt x="10" y="71"/>
                  </a:cubicBezTo>
                  <a:cubicBezTo>
                    <a:pt x="10" y="72"/>
                    <a:pt x="9" y="73"/>
                    <a:pt x="9" y="74"/>
                  </a:cubicBezTo>
                  <a:cubicBezTo>
                    <a:pt x="8" y="75"/>
                    <a:pt x="8" y="76"/>
                    <a:pt x="8" y="77"/>
                  </a:cubicBezTo>
                  <a:cubicBezTo>
                    <a:pt x="7" y="77"/>
                    <a:pt x="7" y="77"/>
                    <a:pt x="7" y="77"/>
                  </a:cubicBezTo>
                  <a:cubicBezTo>
                    <a:pt x="7" y="78"/>
                    <a:pt x="7" y="78"/>
                    <a:pt x="7" y="78"/>
                  </a:cubicBezTo>
                  <a:cubicBezTo>
                    <a:pt x="7" y="79"/>
                    <a:pt x="6" y="80"/>
                    <a:pt x="6" y="81"/>
                  </a:cubicBezTo>
                  <a:cubicBezTo>
                    <a:pt x="6" y="82"/>
                    <a:pt x="5" y="83"/>
                    <a:pt x="5" y="84"/>
                  </a:cubicBezTo>
                  <a:cubicBezTo>
                    <a:pt x="5" y="85"/>
                    <a:pt x="5" y="85"/>
                    <a:pt x="5" y="85"/>
                  </a:cubicBezTo>
                  <a:cubicBezTo>
                    <a:pt x="4" y="86"/>
                    <a:pt x="4" y="88"/>
                    <a:pt x="4" y="89"/>
                  </a:cubicBezTo>
                  <a:cubicBezTo>
                    <a:pt x="4" y="90"/>
                    <a:pt x="3" y="91"/>
                    <a:pt x="3" y="92"/>
                  </a:cubicBezTo>
                  <a:cubicBezTo>
                    <a:pt x="3" y="92"/>
                    <a:pt x="3" y="92"/>
                    <a:pt x="3" y="92"/>
                  </a:cubicBezTo>
                  <a:cubicBezTo>
                    <a:pt x="3" y="93"/>
                    <a:pt x="3" y="94"/>
                    <a:pt x="2" y="96"/>
                  </a:cubicBezTo>
                  <a:cubicBezTo>
                    <a:pt x="2" y="97"/>
                    <a:pt x="2" y="98"/>
                    <a:pt x="2" y="99"/>
                  </a:cubicBezTo>
                  <a:cubicBezTo>
                    <a:pt x="2" y="99"/>
                    <a:pt x="2" y="99"/>
                    <a:pt x="2" y="99"/>
                  </a:cubicBezTo>
                  <a:cubicBezTo>
                    <a:pt x="2" y="99"/>
                    <a:pt x="2" y="99"/>
                    <a:pt x="2" y="99"/>
                  </a:cubicBezTo>
                  <a:cubicBezTo>
                    <a:pt x="2" y="101"/>
                    <a:pt x="2" y="102"/>
                    <a:pt x="2" y="103"/>
                  </a:cubicBezTo>
                  <a:cubicBezTo>
                    <a:pt x="2" y="104"/>
                    <a:pt x="2" y="106"/>
                    <a:pt x="1" y="107"/>
                  </a:cubicBezTo>
                  <a:cubicBezTo>
                    <a:pt x="1" y="129"/>
                    <a:pt x="1" y="150"/>
                    <a:pt x="0" y="172"/>
                  </a:cubicBezTo>
                  <a:cubicBezTo>
                    <a:pt x="0" y="170"/>
                    <a:pt x="0" y="167"/>
                    <a:pt x="1" y="164"/>
                  </a:cubicBezTo>
                  <a:cubicBezTo>
                    <a:pt x="1" y="164"/>
                    <a:pt x="1" y="164"/>
                    <a:pt x="1" y="164"/>
                  </a:cubicBezTo>
                  <a:cubicBezTo>
                    <a:pt x="1" y="162"/>
                    <a:pt x="1" y="159"/>
                    <a:pt x="2" y="157"/>
                  </a:cubicBezTo>
                  <a:cubicBezTo>
                    <a:pt x="2" y="156"/>
                    <a:pt x="2" y="155"/>
                    <a:pt x="2" y="154"/>
                  </a:cubicBezTo>
                  <a:cubicBezTo>
                    <a:pt x="3" y="153"/>
                    <a:pt x="3" y="151"/>
                    <a:pt x="4" y="150"/>
                  </a:cubicBezTo>
                  <a:cubicBezTo>
                    <a:pt x="4" y="149"/>
                    <a:pt x="4" y="148"/>
                    <a:pt x="5" y="147"/>
                  </a:cubicBezTo>
                  <a:cubicBezTo>
                    <a:pt x="5" y="145"/>
                    <a:pt x="5" y="144"/>
                    <a:pt x="6" y="142"/>
                  </a:cubicBezTo>
                  <a:cubicBezTo>
                    <a:pt x="6" y="141"/>
                    <a:pt x="7" y="140"/>
                    <a:pt x="7" y="139"/>
                  </a:cubicBezTo>
                  <a:cubicBezTo>
                    <a:pt x="8" y="138"/>
                    <a:pt x="8" y="137"/>
                    <a:pt x="9" y="135"/>
                  </a:cubicBezTo>
                  <a:cubicBezTo>
                    <a:pt x="10" y="134"/>
                    <a:pt x="10" y="133"/>
                    <a:pt x="11" y="132"/>
                  </a:cubicBezTo>
                  <a:cubicBezTo>
                    <a:pt x="11" y="131"/>
                    <a:pt x="12" y="130"/>
                    <a:pt x="13" y="128"/>
                  </a:cubicBezTo>
                  <a:cubicBezTo>
                    <a:pt x="13" y="128"/>
                    <a:pt x="14" y="127"/>
                    <a:pt x="14" y="126"/>
                  </a:cubicBezTo>
                  <a:cubicBezTo>
                    <a:pt x="15" y="124"/>
                    <a:pt x="16" y="123"/>
                    <a:pt x="17" y="122"/>
                  </a:cubicBezTo>
                  <a:cubicBezTo>
                    <a:pt x="17" y="121"/>
                    <a:pt x="18" y="120"/>
                    <a:pt x="19" y="119"/>
                  </a:cubicBezTo>
                  <a:cubicBezTo>
                    <a:pt x="20" y="118"/>
                    <a:pt x="20" y="117"/>
                    <a:pt x="21" y="116"/>
                  </a:cubicBezTo>
                  <a:cubicBezTo>
                    <a:pt x="22" y="115"/>
                    <a:pt x="23" y="114"/>
                    <a:pt x="24" y="113"/>
                  </a:cubicBezTo>
                  <a:cubicBezTo>
                    <a:pt x="25" y="112"/>
                    <a:pt x="26" y="111"/>
                    <a:pt x="27" y="110"/>
                  </a:cubicBezTo>
                  <a:cubicBezTo>
                    <a:pt x="27" y="109"/>
                    <a:pt x="28" y="108"/>
                    <a:pt x="29" y="107"/>
                  </a:cubicBezTo>
                  <a:cubicBezTo>
                    <a:pt x="30" y="106"/>
                    <a:pt x="31" y="105"/>
                    <a:pt x="32" y="104"/>
                  </a:cubicBezTo>
                  <a:cubicBezTo>
                    <a:pt x="33" y="103"/>
                    <a:pt x="34" y="102"/>
                    <a:pt x="35" y="101"/>
                  </a:cubicBezTo>
                  <a:cubicBezTo>
                    <a:pt x="36" y="100"/>
                    <a:pt x="37" y="99"/>
                    <a:pt x="39" y="98"/>
                  </a:cubicBezTo>
                  <a:cubicBezTo>
                    <a:pt x="40" y="98"/>
                    <a:pt x="40" y="97"/>
                    <a:pt x="41" y="96"/>
                  </a:cubicBezTo>
                  <a:cubicBezTo>
                    <a:pt x="43" y="95"/>
                    <a:pt x="44" y="94"/>
                    <a:pt x="45" y="93"/>
                  </a:cubicBezTo>
                  <a:cubicBezTo>
                    <a:pt x="46" y="92"/>
                    <a:pt x="47" y="92"/>
                    <a:pt x="48" y="91"/>
                  </a:cubicBezTo>
                  <a:cubicBezTo>
                    <a:pt x="50" y="90"/>
                    <a:pt x="51" y="89"/>
                    <a:pt x="53" y="88"/>
                  </a:cubicBezTo>
                  <a:cubicBezTo>
                    <a:pt x="54" y="88"/>
                    <a:pt x="55" y="87"/>
                    <a:pt x="56" y="87"/>
                  </a:cubicBezTo>
                  <a:cubicBezTo>
                    <a:pt x="58" y="85"/>
                    <a:pt x="60" y="84"/>
                    <a:pt x="63" y="83"/>
                  </a:cubicBezTo>
                  <a:cubicBezTo>
                    <a:pt x="63" y="82"/>
                    <a:pt x="64" y="82"/>
                    <a:pt x="65" y="82"/>
                  </a:cubicBezTo>
                  <a:cubicBezTo>
                    <a:pt x="67" y="81"/>
                    <a:pt x="69" y="80"/>
                    <a:pt x="71" y="79"/>
                  </a:cubicBezTo>
                  <a:cubicBezTo>
                    <a:pt x="71" y="79"/>
                    <a:pt x="72" y="78"/>
                    <a:pt x="73" y="78"/>
                  </a:cubicBezTo>
                  <a:cubicBezTo>
                    <a:pt x="76" y="77"/>
                    <a:pt x="78" y="76"/>
                    <a:pt x="81" y="75"/>
                  </a:cubicBezTo>
                  <a:cubicBezTo>
                    <a:pt x="82" y="75"/>
                    <a:pt x="82" y="75"/>
                    <a:pt x="83" y="74"/>
                  </a:cubicBezTo>
                  <a:cubicBezTo>
                    <a:pt x="83" y="74"/>
                    <a:pt x="84" y="74"/>
                    <a:pt x="84" y="74"/>
                  </a:cubicBezTo>
                  <a:cubicBezTo>
                    <a:pt x="85" y="74"/>
                    <a:pt x="85" y="74"/>
                    <a:pt x="86" y="73"/>
                  </a:cubicBezTo>
                  <a:cubicBezTo>
                    <a:pt x="86" y="73"/>
                    <a:pt x="86" y="73"/>
                    <a:pt x="87" y="73"/>
                  </a:cubicBezTo>
                  <a:cubicBezTo>
                    <a:pt x="87" y="73"/>
                    <a:pt x="87" y="73"/>
                    <a:pt x="87" y="73"/>
                  </a:cubicBezTo>
                  <a:cubicBezTo>
                    <a:pt x="88" y="73"/>
                    <a:pt x="88" y="73"/>
                    <a:pt x="88" y="73"/>
                  </a:cubicBezTo>
                  <a:cubicBezTo>
                    <a:pt x="89" y="73"/>
                    <a:pt x="89" y="73"/>
                    <a:pt x="89" y="73"/>
                  </a:cubicBezTo>
                  <a:cubicBezTo>
                    <a:pt x="89" y="72"/>
                    <a:pt x="89"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0" y="72"/>
                    <a:pt x="90" y="72"/>
                    <a:pt x="90" y="72"/>
                  </a:cubicBezTo>
                  <a:cubicBezTo>
                    <a:pt x="91" y="72"/>
                    <a:pt x="91" y="72"/>
                    <a:pt x="91" y="72"/>
                  </a:cubicBezTo>
                  <a:cubicBezTo>
                    <a:pt x="91" y="72"/>
                    <a:pt x="91" y="72"/>
                    <a:pt x="91" y="72"/>
                  </a:cubicBezTo>
                  <a:cubicBezTo>
                    <a:pt x="91" y="72"/>
                    <a:pt x="91" y="72"/>
                    <a:pt x="91" y="72"/>
                  </a:cubicBezTo>
                  <a:cubicBezTo>
                    <a:pt x="92" y="72"/>
                    <a:pt x="92" y="72"/>
                    <a:pt x="93" y="72"/>
                  </a:cubicBezTo>
                  <a:cubicBezTo>
                    <a:pt x="93" y="72"/>
                    <a:pt x="93" y="72"/>
                    <a:pt x="93" y="72"/>
                  </a:cubicBezTo>
                  <a:cubicBezTo>
                    <a:pt x="93" y="71"/>
                    <a:pt x="93" y="71"/>
                    <a:pt x="93" y="71"/>
                  </a:cubicBezTo>
                  <a:cubicBezTo>
                    <a:pt x="94" y="71"/>
                    <a:pt x="94" y="71"/>
                    <a:pt x="94" y="71"/>
                  </a:cubicBezTo>
                  <a:cubicBezTo>
                    <a:pt x="94" y="71"/>
                    <a:pt x="94" y="71"/>
                    <a:pt x="94" y="71"/>
                  </a:cubicBezTo>
                  <a:cubicBezTo>
                    <a:pt x="95" y="71"/>
                    <a:pt x="95" y="71"/>
                    <a:pt x="95" y="71"/>
                  </a:cubicBezTo>
                  <a:cubicBezTo>
                    <a:pt x="96" y="71"/>
                    <a:pt x="96" y="71"/>
                    <a:pt x="96" y="71"/>
                  </a:cubicBezTo>
                  <a:cubicBezTo>
                    <a:pt x="97" y="71"/>
                    <a:pt x="97" y="71"/>
                    <a:pt x="97" y="71"/>
                  </a:cubicBezTo>
                  <a:cubicBezTo>
                    <a:pt x="97" y="71"/>
                    <a:pt x="97" y="71"/>
                    <a:pt x="97" y="71"/>
                  </a:cubicBezTo>
                  <a:cubicBezTo>
                    <a:pt x="98" y="71"/>
                    <a:pt x="98" y="70"/>
                    <a:pt x="99" y="70"/>
                  </a:cubicBezTo>
                  <a:cubicBezTo>
                    <a:pt x="99" y="70"/>
                    <a:pt x="99" y="70"/>
                    <a:pt x="99" y="70"/>
                  </a:cubicBezTo>
                  <a:cubicBezTo>
                    <a:pt x="99" y="70"/>
                    <a:pt x="100" y="70"/>
                    <a:pt x="101" y="70"/>
                  </a:cubicBezTo>
                  <a:cubicBezTo>
                    <a:pt x="101" y="70"/>
                    <a:pt x="101" y="70"/>
                    <a:pt x="101" y="70"/>
                  </a:cubicBezTo>
                  <a:cubicBezTo>
                    <a:pt x="102" y="70"/>
                    <a:pt x="102" y="70"/>
                    <a:pt x="103" y="70"/>
                  </a:cubicBezTo>
                  <a:cubicBezTo>
                    <a:pt x="104" y="69"/>
                    <a:pt x="104" y="69"/>
                    <a:pt x="104" y="69"/>
                  </a:cubicBezTo>
                  <a:cubicBezTo>
                    <a:pt x="108" y="69"/>
                    <a:pt x="112" y="68"/>
                    <a:pt x="118" y="67"/>
                  </a:cubicBezTo>
                  <a:cubicBezTo>
                    <a:pt x="119" y="67"/>
                    <a:pt x="119" y="67"/>
                    <a:pt x="119" y="67"/>
                  </a:cubicBezTo>
                  <a:cubicBezTo>
                    <a:pt x="120" y="67"/>
                    <a:pt x="120" y="67"/>
                    <a:pt x="120" y="67"/>
                  </a:cubicBezTo>
                  <a:cubicBezTo>
                    <a:pt x="121" y="67"/>
                    <a:pt x="121" y="67"/>
                    <a:pt x="121" y="67"/>
                  </a:cubicBezTo>
                  <a:cubicBezTo>
                    <a:pt x="122" y="66"/>
                    <a:pt x="122" y="66"/>
                    <a:pt x="122" y="66"/>
                  </a:cubicBezTo>
                  <a:cubicBezTo>
                    <a:pt x="122" y="66"/>
                    <a:pt x="122" y="66"/>
                    <a:pt x="122" y="66"/>
                  </a:cubicBezTo>
                  <a:cubicBezTo>
                    <a:pt x="123" y="66"/>
                    <a:pt x="123" y="66"/>
                    <a:pt x="123" y="66"/>
                  </a:cubicBezTo>
                  <a:cubicBezTo>
                    <a:pt x="124" y="66"/>
                    <a:pt x="124" y="66"/>
                    <a:pt x="124" y="66"/>
                  </a:cubicBezTo>
                  <a:cubicBezTo>
                    <a:pt x="125" y="66"/>
                    <a:pt x="125" y="66"/>
                    <a:pt x="125" y="66"/>
                  </a:cubicBezTo>
                  <a:cubicBezTo>
                    <a:pt x="125" y="66"/>
                    <a:pt x="126" y="66"/>
                    <a:pt x="127" y="66"/>
                  </a:cubicBezTo>
                  <a:cubicBezTo>
                    <a:pt x="127" y="66"/>
                    <a:pt x="128" y="66"/>
                    <a:pt x="128" y="66"/>
                  </a:cubicBezTo>
                  <a:cubicBezTo>
                    <a:pt x="129" y="66"/>
                    <a:pt x="130" y="66"/>
                    <a:pt x="130" y="66"/>
                  </a:cubicBezTo>
                  <a:cubicBezTo>
                    <a:pt x="131" y="66"/>
                    <a:pt x="132" y="66"/>
                    <a:pt x="133" y="66"/>
                  </a:cubicBezTo>
                  <a:cubicBezTo>
                    <a:pt x="133" y="66"/>
                    <a:pt x="134" y="66"/>
                    <a:pt x="135" y="66"/>
                  </a:cubicBezTo>
                  <a:cubicBezTo>
                    <a:pt x="135" y="66"/>
                    <a:pt x="135" y="66"/>
                    <a:pt x="135" y="66"/>
                  </a:cubicBezTo>
                  <a:cubicBezTo>
                    <a:pt x="135" y="66"/>
                    <a:pt x="136" y="66"/>
                    <a:pt x="136" y="66"/>
                  </a:cubicBezTo>
                  <a:cubicBezTo>
                    <a:pt x="137" y="66"/>
                    <a:pt x="137" y="66"/>
                    <a:pt x="137" y="66"/>
                  </a:cubicBezTo>
                  <a:cubicBezTo>
                    <a:pt x="138" y="66"/>
                    <a:pt x="138" y="66"/>
                    <a:pt x="138" y="66"/>
                  </a:cubicBezTo>
                  <a:cubicBezTo>
                    <a:pt x="139" y="66"/>
                    <a:pt x="139" y="66"/>
                    <a:pt x="139" y="66"/>
                  </a:cubicBezTo>
                  <a:cubicBezTo>
                    <a:pt x="139" y="66"/>
                    <a:pt x="140" y="66"/>
                    <a:pt x="140" y="66"/>
                  </a:cubicBezTo>
                  <a:cubicBezTo>
                    <a:pt x="143" y="66"/>
                    <a:pt x="146" y="66"/>
                    <a:pt x="149" y="66"/>
                  </a:cubicBezTo>
                  <a:cubicBezTo>
                    <a:pt x="150" y="66"/>
                    <a:pt x="150" y="66"/>
                    <a:pt x="151" y="67"/>
                  </a:cubicBezTo>
                  <a:cubicBezTo>
                    <a:pt x="153" y="67"/>
                    <a:pt x="155" y="67"/>
                    <a:pt x="158" y="67"/>
                  </a:cubicBezTo>
                  <a:cubicBezTo>
                    <a:pt x="158" y="67"/>
                    <a:pt x="159" y="67"/>
                    <a:pt x="160" y="68"/>
                  </a:cubicBezTo>
                  <a:cubicBezTo>
                    <a:pt x="163" y="68"/>
                    <a:pt x="166" y="68"/>
                    <a:pt x="168" y="69"/>
                  </a:cubicBezTo>
                  <a:cubicBezTo>
                    <a:pt x="169" y="69"/>
                    <a:pt x="169" y="69"/>
                    <a:pt x="169" y="69"/>
                  </a:cubicBezTo>
                  <a:cubicBezTo>
                    <a:pt x="172" y="70"/>
                    <a:pt x="176" y="70"/>
                    <a:pt x="179" y="71"/>
                  </a:cubicBezTo>
                  <a:cubicBezTo>
                    <a:pt x="179" y="71"/>
                    <a:pt x="180" y="71"/>
                    <a:pt x="180" y="72"/>
                  </a:cubicBezTo>
                  <a:cubicBezTo>
                    <a:pt x="181" y="72"/>
                    <a:pt x="181" y="72"/>
                    <a:pt x="182" y="72"/>
                  </a:cubicBezTo>
                  <a:cubicBezTo>
                    <a:pt x="182" y="72"/>
                    <a:pt x="183" y="72"/>
                    <a:pt x="183" y="72"/>
                  </a:cubicBezTo>
                  <a:cubicBezTo>
                    <a:pt x="183" y="72"/>
                    <a:pt x="184" y="72"/>
                    <a:pt x="184" y="73"/>
                  </a:cubicBezTo>
                  <a:cubicBezTo>
                    <a:pt x="185" y="73"/>
                    <a:pt x="185" y="73"/>
                    <a:pt x="185" y="73"/>
                  </a:cubicBezTo>
                  <a:cubicBezTo>
                    <a:pt x="186" y="73"/>
                    <a:pt x="186" y="73"/>
                    <a:pt x="186" y="73"/>
                  </a:cubicBezTo>
                  <a:cubicBezTo>
                    <a:pt x="187" y="73"/>
                    <a:pt x="187" y="73"/>
                    <a:pt x="187" y="73"/>
                  </a:cubicBezTo>
                  <a:cubicBezTo>
                    <a:pt x="188" y="74"/>
                    <a:pt x="188" y="74"/>
                    <a:pt x="188" y="74"/>
                  </a:cubicBezTo>
                  <a:cubicBezTo>
                    <a:pt x="188" y="74"/>
                    <a:pt x="189" y="74"/>
                    <a:pt x="189" y="74"/>
                  </a:cubicBezTo>
                  <a:cubicBezTo>
                    <a:pt x="189" y="74"/>
                    <a:pt x="190" y="74"/>
                    <a:pt x="190" y="75"/>
                  </a:cubicBezTo>
                  <a:cubicBezTo>
                    <a:pt x="191" y="75"/>
                    <a:pt x="191" y="75"/>
                    <a:pt x="192" y="75"/>
                  </a:cubicBezTo>
                  <a:cubicBezTo>
                    <a:pt x="193" y="75"/>
                    <a:pt x="193" y="76"/>
                    <a:pt x="194" y="76"/>
                  </a:cubicBezTo>
                  <a:cubicBezTo>
                    <a:pt x="196" y="77"/>
                    <a:pt x="199" y="78"/>
                    <a:pt x="201" y="79"/>
                  </a:cubicBezTo>
                  <a:cubicBezTo>
                    <a:pt x="204" y="80"/>
                    <a:pt x="206" y="81"/>
                    <a:pt x="209" y="82"/>
                  </a:cubicBezTo>
                  <a:cubicBezTo>
                    <a:pt x="211" y="83"/>
                    <a:pt x="214" y="84"/>
                    <a:pt x="216" y="86"/>
                  </a:cubicBezTo>
                  <a:cubicBezTo>
                    <a:pt x="219" y="87"/>
                    <a:pt x="221" y="88"/>
                    <a:pt x="223" y="90"/>
                  </a:cubicBezTo>
                  <a:cubicBezTo>
                    <a:pt x="224" y="90"/>
                    <a:pt x="224" y="90"/>
                    <a:pt x="225" y="91"/>
                  </a:cubicBezTo>
                  <a:cubicBezTo>
                    <a:pt x="225" y="91"/>
                    <a:pt x="225" y="91"/>
                    <a:pt x="226" y="91"/>
                  </a:cubicBezTo>
                  <a:cubicBezTo>
                    <a:pt x="226" y="92"/>
                    <a:pt x="227" y="92"/>
                    <a:pt x="228" y="93"/>
                  </a:cubicBezTo>
                  <a:cubicBezTo>
                    <a:pt x="228" y="93"/>
                    <a:pt x="229" y="94"/>
                    <a:pt x="230" y="94"/>
                  </a:cubicBezTo>
                  <a:cubicBezTo>
                    <a:pt x="231" y="95"/>
                    <a:pt x="231" y="95"/>
                    <a:pt x="231" y="95"/>
                  </a:cubicBezTo>
                  <a:cubicBezTo>
                    <a:pt x="231" y="95"/>
                    <a:pt x="231" y="95"/>
                    <a:pt x="232" y="96"/>
                  </a:cubicBezTo>
                  <a:cubicBezTo>
                    <a:pt x="232" y="96"/>
                    <a:pt x="233" y="96"/>
                    <a:pt x="234" y="97"/>
                  </a:cubicBezTo>
                  <a:cubicBezTo>
                    <a:pt x="234" y="97"/>
                    <a:pt x="235" y="98"/>
                    <a:pt x="236" y="99"/>
                  </a:cubicBezTo>
                  <a:cubicBezTo>
                    <a:pt x="237" y="99"/>
                    <a:pt x="237" y="99"/>
                    <a:pt x="237" y="99"/>
                  </a:cubicBezTo>
                  <a:cubicBezTo>
                    <a:pt x="237" y="99"/>
                    <a:pt x="237" y="100"/>
                    <a:pt x="238" y="100"/>
                  </a:cubicBezTo>
                  <a:cubicBezTo>
                    <a:pt x="238" y="101"/>
                    <a:pt x="239" y="101"/>
                    <a:pt x="240" y="102"/>
                  </a:cubicBezTo>
                  <a:cubicBezTo>
                    <a:pt x="241" y="103"/>
                    <a:pt x="242" y="104"/>
                    <a:pt x="244" y="106"/>
                  </a:cubicBezTo>
                  <a:cubicBezTo>
                    <a:pt x="244" y="106"/>
                    <a:pt x="244" y="106"/>
                    <a:pt x="245" y="106"/>
                  </a:cubicBezTo>
                  <a:cubicBezTo>
                    <a:pt x="245" y="107"/>
                    <a:pt x="246" y="107"/>
                    <a:pt x="247" y="108"/>
                  </a:cubicBezTo>
                  <a:cubicBezTo>
                    <a:pt x="248" y="109"/>
                    <a:pt x="249" y="111"/>
                    <a:pt x="251" y="113"/>
                  </a:cubicBezTo>
                  <a:cubicBezTo>
                    <a:pt x="252" y="115"/>
                    <a:pt x="255" y="117"/>
                    <a:pt x="258" y="121"/>
                  </a:cubicBezTo>
                  <a:cubicBezTo>
                    <a:pt x="258" y="122"/>
                    <a:pt x="258" y="122"/>
                    <a:pt x="258" y="122"/>
                  </a:cubicBezTo>
                  <a:cubicBezTo>
                    <a:pt x="259" y="123"/>
                    <a:pt x="259" y="123"/>
                    <a:pt x="259" y="123"/>
                  </a:cubicBezTo>
                  <a:cubicBezTo>
                    <a:pt x="259" y="123"/>
                    <a:pt x="260" y="123"/>
                    <a:pt x="260" y="124"/>
                  </a:cubicBezTo>
                  <a:cubicBezTo>
                    <a:pt x="260" y="124"/>
                    <a:pt x="261" y="125"/>
                    <a:pt x="261" y="126"/>
                  </a:cubicBezTo>
                  <a:cubicBezTo>
                    <a:pt x="262" y="126"/>
                    <a:pt x="262" y="126"/>
                    <a:pt x="262" y="127"/>
                  </a:cubicBezTo>
                  <a:cubicBezTo>
                    <a:pt x="262" y="127"/>
                    <a:pt x="263" y="128"/>
                    <a:pt x="263" y="128"/>
                  </a:cubicBezTo>
                  <a:cubicBezTo>
                    <a:pt x="263" y="128"/>
                    <a:pt x="263" y="129"/>
                    <a:pt x="264" y="129"/>
                  </a:cubicBezTo>
                  <a:cubicBezTo>
                    <a:pt x="264" y="130"/>
                    <a:pt x="264" y="130"/>
                    <a:pt x="264" y="131"/>
                  </a:cubicBezTo>
                  <a:cubicBezTo>
                    <a:pt x="265" y="132"/>
                    <a:pt x="266" y="134"/>
                    <a:pt x="267" y="136"/>
                  </a:cubicBezTo>
                  <a:cubicBezTo>
                    <a:pt x="268" y="137"/>
                    <a:pt x="269" y="139"/>
                    <a:pt x="270" y="141"/>
                  </a:cubicBezTo>
                  <a:cubicBezTo>
                    <a:pt x="271" y="143"/>
                    <a:pt x="271" y="145"/>
                    <a:pt x="272" y="146"/>
                  </a:cubicBezTo>
                  <a:cubicBezTo>
                    <a:pt x="273" y="148"/>
                    <a:pt x="273" y="150"/>
                    <a:pt x="274" y="152"/>
                  </a:cubicBezTo>
                  <a:cubicBezTo>
                    <a:pt x="275" y="154"/>
                    <a:pt x="275" y="157"/>
                    <a:pt x="276" y="159"/>
                  </a:cubicBezTo>
                  <a:cubicBezTo>
                    <a:pt x="276" y="162"/>
                    <a:pt x="277" y="164"/>
                    <a:pt x="277" y="167"/>
                  </a:cubicBezTo>
                  <a:cubicBezTo>
                    <a:pt x="277" y="170"/>
                    <a:pt x="278" y="172"/>
                    <a:pt x="278" y="175"/>
                  </a:cubicBezTo>
                  <a:cubicBezTo>
                    <a:pt x="278" y="177"/>
                    <a:pt x="278" y="180"/>
                    <a:pt x="278" y="183"/>
                  </a:cubicBezTo>
                  <a:cubicBezTo>
                    <a:pt x="279" y="161"/>
                    <a:pt x="280" y="139"/>
                    <a:pt x="282" y="118"/>
                  </a:cubicBezTo>
                  <a:cubicBezTo>
                    <a:pt x="282" y="115"/>
                    <a:pt x="282" y="112"/>
                    <a:pt x="282" y="110"/>
                  </a:cubicBezTo>
                  <a:cubicBezTo>
                    <a:pt x="282" y="107"/>
                    <a:pt x="282" y="105"/>
                    <a:pt x="281" y="102"/>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7" name="Freeform 156"/>
            <p:cNvSpPr/>
            <p:nvPr/>
          </p:nvSpPr>
          <p:spPr bwMode="auto">
            <a:xfrm>
              <a:off x="2919" y="2372"/>
              <a:ext cx="6" cy="112"/>
            </a:xfrm>
            <a:custGeom>
              <a:avLst/>
              <a:gdLst>
                <a:gd name="T0" fmla="*/ 6 w 4"/>
                <a:gd name="T1" fmla="*/ 5 h 68"/>
                <a:gd name="T2" fmla="*/ 0 w 4"/>
                <a:gd name="T3" fmla="*/ 112 h 68"/>
                <a:gd name="T4" fmla="*/ 0 w 4"/>
                <a:gd name="T5" fmla="*/ 110 h 68"/>
                <a:gd name="T6" fmla="*/ 0 w 4"/>
                <a:gd name="T7" fmla="*/ 109 h 68"/>
                <a:gd name="T8" fmla="*/ 0 w 4"/>
                <a:gd name="T9" fmla="*/ 107 h 68"/>
                <a:gd name="T10" fmla="*/ 0 w 4"/>
                <a:gd name="T11" fmla="*/ 105 h 68"/>
                <a:gd name="T12" fmla="*/ 6 w 4"/>
                <a:gd name="T13" fmla="*/ 0 h 68"/>
                <a:gd name="T14" fmla="*/ 6 w 4"/>
                <a:gd name="T15" fmla="*/ 0 h 68"/>
                <a:gd name="T16" fmla="*/ 6 w 4"/>
                <a:gd name="T17" fmla="*/ 2 h 68"/>
                <a:gd name="T18" fmla="*/ 6 w 4"/>
                <a:gd name="T19" fmla="*/ 3 h 68"/>
                <a:gd name="T20" fmla="*/ 6 w 4"/>
                <a:gd name="T21" fmla="*/ 5 h 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 h="68">
                  <a:moveTo>
                    <a:pt x="4" y="3"/>
                  </a:moveTo>
                  <a:cubicBezTo>
                    <a:pt x="0" y="68"/>
                    <a:pt x="0" y="68"/>
                    <a:pt x="0" y="68"/>
                  </a:cubicBezTo>
                  <a:cubicBezTo>
                    <a:pt x="0" y="68"/>
                    <a:pt x="0" y="67"/>
                    <a:pt x="0" y="67"/>
                  </a:cubicBezTo>
                  <a:cubicBezTo>
                    <a:pt x="0" y="66"/>
                    <a:pt x="0" y="66"/>
                    <a:pt x="0" y="66"/>
                  </a:cubicBezTo>
                  <a:cubicBezTo>
                    <a:pt x="0" y="65"/>
                    <a:pt x="0" y="65"/>
                    <a:pt x="0" y="65"/>
                  </a:cubicBezTo>
                  <a:cubicBezTo>
                    <a:pt x="0" y="64"/>
                    <a:pt x="0" y="64"/>
                    <a:pt x="0" y="64"/>
                  </a:cubicBezTo>
                  <a:cubicBezTo>
                    <a:pt x="4" y="0"/>
                    <a:pt x="4" y="0"/>
                    <a:pt x="4" y="0"/>
                  </a:cubicBezTo>
                  <a:cubicBezTo>
                    <a:pt x="4" y="0"/>
                    <a:pt x="4" y="0"/>
                    <a:pt x="4" y="0"/>
                  </a:cubicBezTo>
                  <a:cubicBezTo>
                    <a:pt x="4" y="1"/>
                    <a:pt x="4" y="1"/>
                    <a:pt x="4" y="1"/>
                  </a:cubicBezTo>
                  <a:cubicBezTo>
                    <a:pt x="4" y="1"/>
                    <a:pt x="4" y="2"/>
                    <a:pt x="4" y="2"/>
                  </a:cubicBezTo>
                  <a:cubicBezTo>
                    <a:pt x="4" y="3"/>
                    <a:pt x="4" y="3"/>
                    <a:pt x="4" y="3"/>
                  </a:cubicBezTo>
                </a:path>
              </a:pathLst>
            </a:custGeom>
            <a:solidFill>
              <a:srgbClr val="7E033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8" name="Freeform 157"/>
            <p:cNvSpPr/>
            <p:nvPr/>
          </p:nvSpPr>
          <p:spPr bwMode="auto">
            <a:xfrm>
              <a:off x="2919" y="2205"/>
              <a:ext cx="490" cy="329"/>
            </a:xfrm>
            <a:custGeom>
              <a:avLst/>
              <a:gdLst>
                <a:gd name="T0" fmla="*/ 485 w 299"/>
                <a:gd name="T1" fmla="*/ 21 h 201"/>
                <a:gd name="T2" fmla="*/ 479 w 299"/>
                <a:gd name="T3" fmla="*/ 39 h 201"/>
                <a:gd name="T4" fmla="*/ 469 w 299"/>
                <a:gd name="T5" fmla="*/ 56 h 201"/>
                <a:gd name="T6" fmla="*/ 457 w 299"/>
                <a:gd name="T7" fmla="*/ 70 h 201"/>
                <a:gd name="T8" fmla="*/ 442 w 299"/>
                <a:gd name="T9" fmla="*/ 85 h 201"/>
                <a:gd name="T10" fmla="*/ 424 w 299"/>
                <a:gd name="T11" fmla="*/ 97 h 201"/>
                <a:gd name="T12" fmla="*/ 408 w 299"/>
                <a:gd name="T13" fmla="*/ 106 h 201"/>
                <a:gd name="T14" fmla="*/ 123 w 299"/>
                <a:gd name="T15" fmla="*/ 210 h 201"/>
                <a:gd name="T16" fmla="*/ 110 w 299"/>
                <a:gd name="T17" fmla="*/ 214 h 201"/>
                <a:gd name="T18" fmla="*/ 107 w 299"/>
                <a:gd name="T19" fmla="*/ 214 h 201"/>
                <a:gd name="T20" fmla="*/ 102 w 299"/>
                <a:gd name="T21" fmla="*/ 216 h 201"/>
                <a:gd name="T22" fmla="*/ 98 w 299"/>
                <a:gd name="T23" fmla="*/ 218 h 201"/>
                <a:gd name="T24" fmla="*/ 88 w 299"/>
                <a:gd name="T25" fmla="*/ 219 h 201"/>
                <a:gd name="T26" fmla="*/ 82 w 299"/>
                <a:gd name="T27" fmla="*/ 221 h 201"/>
                <a:gd name="T28" fmla="*/ 72 w 299"/>
                <a:gd name="T29" fmla="*/ 223 h 201"/>
                <a:gd name="T30" fmla="*/ 61 w 299"/>
                <a:gd name="T31" fmla="*/ 224 h 201"/>
                <a:gd name="T32" fmla="*/ 54 w 299"/>
                <a:gd name="T33" fmla="*/ 224 h 201"/>
                <a:gd name="T34" fmla="*/ 46 w 299"/>
                <a:gd name="T35" fmla="*/ 223 h 201"/>
                <a:gd name="T36" fmla="*/ 39 w 299"/>
                <a:gd name="T37" fmla="*/ 221 h 201"/>
                <a:gd name="T38" fmla="*/ 26 w 299"/>
                <a:gd name="T39" fmla="*/ 216 h 201"/>
                <a:gd name="T40" fmla="*/ 20 w 299"/>
                <a:gd name="T41" fmla="*/ 213 h 201"/>
                <a:gd name="T42" fmla="*/ 16 w 299"/>
                <a:gd name="T43" fmla="*/ 206 h 201"/>
                <a:gd name="T44" fmla="*/ 13 w 299"/>
                <a:gd name="T45" fmla="*/ 201 h 201"/>
                <a:gd name="T46" fmla="*/ 8 w 299"/>
                <a:gd name="T47" fmla="*/ 193 h 201"/>
                <a:gd name="T48" fmla="*/ 7 w 299"/>
                <a:gd name="T49" fmla="*/ 185 h 201"/>
                <a:gd name="T50" fmla="*/ 7 w 299"/>
                <a:gd name="T51" fmla="*/ 177 h 201"/>
                <a:gd name="T52" fmla="*/ 0 w 299"/>
                <a:gd name="T53" fmla="*/ 280 h 201"/>
                <a:gd name="T54" fmla="*/ 0 w 299"/>
                <a:gd name="T55" fmla="*/ 288 h 201"/>
                <a:gd name="T56" fmla="*/ 2 w 299"/>
                <a:gd name="T57" fmla="*/ 296 h 201"/>
                <a:gd name="T58" fmla="*/ 5 w 299"/>
                <a:gd name="T59" fmla="*/ 306 h 201"/>
                <a:gd name="T60" fmla="*/ 8 w 299"/>
                <a:gd name="T61" fmla="*/ 311 h 201"/>
                <a:gd name="T62" fmla="*/ 13 w 299"/>
                <a:gd name="T63" fmla="*/ 318 h 201"/>
                <a:gd name="T64" fmla="*/ 18 w 299"/>
                <a:gd name="T65" fmla="*/ 321 h 201"/>
                <a:gd name="T66" fmla="*/ 31 w 299"/>
                <a:gd name="T67" fmla="*/ 327 h 201"/>
                <a:gd name="T68" fmla="*/ 33 w 299"/>
                <a:gd name="T69" fmla="*/ 327 h 201"/>
                <a:gd name="T70" fmla="*/ 36 w 299"/>
                <a:gd name="T71" fmla="*/ 327 h 201"/>
                <a:gd name="T72" fmla="*/ 39 w 299"/>
                <a:gd name="T73" fmla="*/ 329 h 201"/>
                <a:gd name="T74" fmla="*/ 43 w 299"/>
                <a:gd name="T75" fmla="*/ 329 h 201"/>
                <a:gd name="T76" fmla="*/ 46 w 299"/>
                <a:gd name="T77" fmla="*/ 329 h 201"/>
                <a:gd name="T78" fmla="*/ 48 w 299"/>
                <a:gd name="T79" fmla="*/ 329 h 201"/>
                <a:gd name="T80" fmla="*/ 49 w 299"/>
                <a:gd name="T81" fmla="*/ 329 h 201"/>
                <a:gd name="T82" fmla="*/ 51 w 299"/>
                <a:gd name="T83" fmla="*/ 329 h 201"/>
                <a:gd name="T84" fmla="*/ 61 w 299"/>
                <a:gd name="T85" fmla="*/ 329 h 201"/>
                <a:gd name="T86" fmla="*/ 70 w 299"/>
                <a:gd name="T87" fmla="*/ 327 h 201"/>
                <a:gd name="T88" fmla="*/ 79 w 299"/>
                <a:gd name="T89" fmla="*/ 326 h 201"/>
                <a:gd name="T90" fmla="*/ 87 w 299"/>
                <a:gd name="T91" fmla="*/ 324 h 201"/>
                <a:gd name="T92" fmla="*/ 93 w 299"/>
                <a:gd name="T93" fmla="*/ 322 h 201"/>
                <a:gd name="T94" fmla="*/ 98 w 299"/>
                <a:gd name="T95" fmla="*/ 321 h 201"/>
                <a:gd name="T96" fmla="*/ 103 w 299"/>
                <a:gd name="T97" fmla="*/ 319 h 201"/>
                <a:gd name="T98" fmla="*/ 115 w 299"/>
                <a:gd name="T99" fmla="*/ 316 h 201"/>
                <a:gd name="T100" fmla="*/ 390 w 299"/>
                <a:gd name="T101" fmla="*/ 216 h 201"/>
                <a:gd name="T102" fmla="*/ 402 w 299"/>
                <a:gd name="T103" fmla="*/ 210 h 201"/>
                <a:gd name="T104" fmla="*/ 413 w 299"/>
                <a:gd name="T105" fmla="*/ 203 h 201"/>
                <a:gd name="T106" fmla="*/ 426 w 299"/>
                <a:gd name="T107" fmla="*/ 193 h 201"/>
                <a:gd name="T108" fmla="*/ 438 w 299"/>
                <a:gd name="T109" fmla="*/ 183 h 201"/>
                <a:gd name="T110" fmla="*/ 447 w 299"/>
                <a:gd name="T111" fmla="*/ 174 h 201"/>
                <a:gd name="T112" fmla="*/ 456 w 299"/>
                <a:gd name="T113" fmla="*/ 164 h 201"/>
                <a:gd name="T114" fmla="*/ 465 w 299"/>
                <a:gd name="T115" fmla="*/ 149 h 201"/>
                <a:gd name="T116" fmla="*/ 469 w 299"/>
                <a:gd name="T117" fmla="*/ 141 h 201"/>
                <a:gd name="T118" fmla="*/ 474 w 299"/>
                <a:gd name="T119" fmla="*/ 129 h 201"/>
                <a:gd name="T120" fmla="*/ 477 w 299"/>
                <a:gd name="T121" fmla="*/ 118 h 201"/>
                <a:gd name="T122" fmla="*/ 479 w 299"/>
                <a:gd name="T123" fmla="*/ 108 h 201"/>
                <a:gd name="T124" fmla="*/ 488 w 299"/>
                <a:gd name="T125" fmla="*/ 7 h 2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99" h="201">
                  <a:moveTo>
                    <a:pt x="298" y="4"/>
                  </a:moveTo>
                  <a:cubicBezTo>
                    <a:pt x="298" y="5"/>
                    <a:pt x="298" y="6"/>
                    <a:pt x="298" y="7"/>
                  </a:cubicBezTo>
                  <a:cubicBezTo>
                    <a:pt x="298" y="8"/>
                    <a:pt x="297" y="9"/>
                    <a:pt x="297" y="10"/>
                  </a:cubicBezTo>
                  <a:cubicBezTo>
                    <a:pt x="297" y="11"/>
                    <a:pt x="297" y="12"/>
                    <a:pt x="296" y="13"/>
                  </a:cubicBezTo>
                  <a:cubicBezTo>
                    <a:pt x="296" y="13"/>
                    <a:pt x="296" y="14"/>
                    <a:pt x="296" y="15"/>
                  </a:cubicBezTo>
                  <a:cubicBezTo>
                    <a:pt x="295" y="16"/>
                    <a:pt x="295" y="17"/>
                    <a:pt x="294" y="18"/>
                  </a:cubicBezTo>
                  <a:cubicBezTo>
                    <a:pt x="294" y="19"/>
                    <a:pt x="294" y="20"/>
                    <a:pt x="293" y="21"/>
                  </a:cubicBezTo>
                  <a:cubicBezTo>
                    <a:pt x="293" y="22"/>
                    <a:pt x="293" y="23"/>
                    <a:pt x="292" y="24"/>
                  </a:cubicBezTo>
                  <a:cubicBezTo>
                    <a:pt x="292" y="24"/>
                    <a:pt x="291" y="25"/>
                    <a:pt x="291" y="26"/>
                  </a:cubicBezTo>
                  <a:cubicBezTo>
                    <a:pt x="290" y="27"/>
                    <a:pt x="290" y="28"/>
                    <a:pt x="289" y="29"/>
                  </a:cubicBezTo>
                  <a:cubicBezTo>
                    <a:pt x="289" y="29"/>
                    <a:pt x="288" y="30"/>
                    <a:pt x="288" y="31"/>
                  </a:cubicBezTo>
                  <a:cubicBezTo>
                    <a:pt x="287" y="32"/>
                    <a:pt x="287" y="33"/>
                    <a:pt x="286" y="34"/>
                  </a:cubicBezTo>
                  <a:cubicBezTo>
                    <a:pt x="286" y="34"/>
                    <a:pt x="285" y="35"/>
                    <a:pt x="285" y="36"/>
                  </a:cubicBezTo>
                  <a:cubicBezTo>
                    <a:pt x="284" y="37"/>
                    <a:pt x="283" y="38"/>
                    <a:pt x="283" y="38"/>
                  </a:cubicBezTo>
                  <a:cubicBezTo>
                    <a:pt x="282" y="39"/>
                    <a:pt x="281" y="40"/>
                    <a:pt x="281" y="41"/>
                  </a:cubicBezTo>
                  <a:cubicBezTo>
                    <a:pt x="280" y="42"/>
                    <a:pt x="279" y="42"/>
                    <a:pt x="279" y="43"/>
                  </a:cubicBezTo>
                  <a:cubicBezTo>
                    <a:pt x="278" y="44"/>
                    <a:pt x="277" y="45"/>
                    <a:pt x="277" y="45"/>
                  </a:cubicBezTo>
                  <a:cubicBezTo>
                    <a:pt x="276" y="46"/>
                    <a:pt x="275" y="47"/>
                    <a:pt x="274" y="48"/>
                  </a:cubicBezTo>
                  <a:cubicBezTo>
                    <a:pt x="274" y="48"/>
                    <a:pt x="273" y="49"/>
                    <a:pt x="272" y="50"/>
                  </a:cubicBezTo>
                  <a:cubicBezTo>
                    <a:pt x="271" y="50"/>
                    <a:pt x="270" y="51"/>
                    <a:pt x="270" y="52"/>
                  </a:cubicBezTo>
                  <a:cubicBezTo>
                    <a:pt x="269" y="52"/>
                    <a:pt x="268" y="53"/>
                    <a:pt x="267" y="54"/>
                  </a:cubicBezTo>
                  <a:cubicBezTo>
                    <a:pt x="266" y="54"/>
                    <a:pt x="265" y="55"/>
                    <a:pt x="264" y="56"/>
                  </a:cubicBezTo>
                  <a:cubicBezTo>
                    <a:pt x="264" y="56"/>
                    <a:pt x="263" y="57"/>
                    <a:pt x="262" y="58"/>
                  </a:cubicBezTo>
                  <a:cubicBezTo>
                    <a:pt x="261" y="58"/>
                    <a:pt x="260" y="59"/>
                    <a:pt x="259" y="59"/>
                  </a:cubicBezTo>
                  <a:cubicBezTo>
                    <a:pt x="258" y="60"/>
                    <a:pt x="257" y="61"/>
                    <a:pt x="256" y="61"/>
                  </a:cubicBezTo>
                  <a:cubicBezTo>
                    <a:pt x="256" y="61"/>
                    <a:pt x="255" y="62"/>
                    <a:pt x="255" y="62"/>
                  </a:cubicBezTo>
                  <a:cubicBezTo>
                    <a:pt x="253" y="63"/>
                    <a:pt x="252" y="63"/>
                    <a:pt x="251" y="64"/>
                  </a:cubicBezTo>
                  <a:cubicBezTo>
                    <a:pt x="250" y="64"/>
                    <a:pt x="249" y="65"/>
                    <a:pt x="249" y="65"/>
                  </a:cubicBezTo>
                  <a:cubicBezTo>
                    <a:pt x="247" y="66"/>
                    <a:pt x="246" y="66"/>
                    <a:pt x="245" y="67"/>
                  </a:cubicBezTo>
                  <a:cubicBezTo>
                    <a:pt x="244" y="67"/>
                    <a:pt x="243" y="68"/>
                    <a:pt x="243" y="68"/>
                  </a:cubicBezTo>
                  <a:cubicBezTo>
                    <a:pt x="241" y="69"/>
                    <a:pt x="239" y="69"/>
                    <a:pt x="237" y="70"/>
                  </a:cubicBezTo>
                  <a:cubicBezTo>
                    <a:pt x="75" y="128"/>
                    <a:pt x="75" y="128"/>
                    <a:pt x="75" y="128"/>
                  </a:cubicBezTo>
                  <a:cubicBezTo>
                    <a:pt x="74" y="128"/>
                    <a:pt x="73" y="129"/>
                    <a:pt x="73" y="129"/>
                  </a:cubicBezTo>
                  <a:cubicBezTo>
                    <a:pt x="72" y="129"/>
                    <a:pt x="71" y="129"/>
                    <a:pt x="71" y="129"/>
                  </a:cubicBezTo>
                  <a:cubicBezTo>
                    <a:pt x="70" y="130"/>
                    <a:pt x="70" y="130"/>
                    <a:pt x="69" y="130"/>
                  </a:cubicBezTo>
                  <a:cubicBezTo>
                    <a:pt x="68" y="130"/>
                    <a:pt x="68" y="130"/>
                    <a:pt x="67" y="131"/>
                  </a:cubicBezTo>
                  <a:cubicBezTo>
                    <a:pt x="67" y="131"/>
                    <a:pt x="66" y="131"/>
                    <a:pt x="66" y="131"/>
                  </a:cubicBezTo>
                  <a:cubicBezTo>
                    <a:pt x="66" y="131"/>
                    <a:pt x="66" y="131"/>
                    <a:pt x="66"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4" y="132"/>
                    <a:pt x="64" y="132"/>
                    <a:pt x="64" y="132"/>
                  </a:cubicBezTo>
                  <a:cubicBezTo>
                    <a:pt x="63" y="132"/>
                    <a:pt x="63" y="132"/>
                    <a:pt x="62" y="132"/>
                  </a:cubicBezTo>
                  <a:cubicBezTo>
                    <a:pt x="62" y="132"/>
                    <a:pt x="62" y="132"/>
                    <a:pt x="62" y="132"/>
                  </a:cubicBezTo>
                  <a:cubicBezTo>
                    <a:pt x="61" y="132"/>
                    <a:pt x="61" y="132"/>
                    <a:pt x="61" y="132"/>
                  </a:cubicBezTo>
                  <a:cubicBezTo>
                    <a:pt x="61" y="133"/>
                    <a:pt x="61" y="133"/>
                    <a:pt x="61" y="133"/>
                  </a:cubicBezTo>
                  <a:cubicBezTo>
                    <a:pt x="60" y="133"/>
                    <a:pt x="60" y="133"/>
                    <a:pt x="60" y="133"/>
                  </a:cubicBezTo>
                  <a:cubicBezTo>
                    <a:pt x="59" y="133"/>
                    <a:pt x="58" y="133"/>
                    <a:pt x="57" y="133"/>
                  </a:cubicBezTo>
                  <a:cubicBezTo>
                    <a:pt x="57" y="134"/>
                    <a:pt x="56" y="134"/>
                    <a:pt x="56" y="134"/>
                  </a:cubicBezTo>
                  <a:cubicBezTo>
                    <a:pt x="55" y="134"/>
                    <a:pt x="55" y="134"/>
                    <a:pt x="54" y="134"/>
                  </a:cubicBezTo>
                  <a:cubicBezTo>
                    <a:pt x="54" y="134"/>
                    <a:pt x="54" y="134"/>
                    <a:pt x="54" y="134"/>
                  </a:cubicBezTo>
                  <a:cubicBezTo>
                    <a:pt x="53" y="135"/>
                    <a:pt x="53" y="135"/>
                    <a:pt x="53" y="135"/>
                  </a:cubicBezTo>
                  <a:cubicBezTo>
                    <a:pt x="52" y="135"/>
                    <a:pt x="52" y="135"/>
                    <a:pt x="52" y="135"/>
                  </a:cubicBezTo>
                  <a:cubicBezTo>
                    <a:pt x="51" y="135"/>
                    <a:pt x="51" y="135"/>
                    <a:pt x="51" y="135"/>
                  </a:cubicBezTo>
                  <a:cubicBezTo>
                    <a:pt x="50" y="135"/>
                    <a:pt x="50" y="135"/>
                    <a:pt x="50" y="135"/>
                  </a:cubicBezTo>
                  <a:cubicBezTo>
                    <a:pt x="49" y="135"/>
                    <a:pt x="49" y="135"/>
                    <a:pt x="48" y="135"/>
                  </a:cubicBezTo>
                  <a:cubicBezTo>
                    <a:pt x="47" y="136"/>
                    <a:pt x="47" y="136"/>
                    <a:pt x="46" y="136"/>
                  </a:cubicBezTo>
                  <a:cubicBezTo>
                    <a:pt x="46" y="136"/>
                    <a:pt x="46" y="136"/>
                    <a:pt x="45" y="136"/>
                  </a:cubicBezTo>
                  <a:cubicBezTo>
                    <a:pt x="44" y="136"/>
                    <a:pt x="44" y="136"/>
                    <a:pt x="44" y="136"/>
                  </a:cubicBezTo>
                  <a:cubicBezTo>
                    <a:pt x="43" y="136"/>
                    <a:pt x="43" y="136"/>
                    <a:pt x="42" y="136"/>
                  </a:cubicBezTo>
                  <a:cubicBezTo>
                    <a:pt x="41" y="136"/>
                    <a:pt x="40" y="136"/>
                    <a:pt x="40" y="136"/>
                  </a:cubicBezTo>
                  <a:cubicBezTo>
                    <a:pt x="39" y="136"/>
                    <a:pt x="39" y="137"/>
                    <a:pt x="38" y="137"/>
                  </a:cubicBezTo>
                  <a:cubicBezTo>
                    <a:pt x="38" y="137"/>
                    <a:pt x="37" y="137"/>
                    <a:pt x="37" y="137"/>
                  </a:cubicBezTo>
                  <a:cubicBezTo>
                    <a:pt x="36" y="137"/>
                    <a:pt x="35" y="137"/>
                    <a:pt x="35" y="137"/>
                  </a:cubicBezTo>
                  <a:cubicBezTo>
                    <a:pt x="35" y="137"/>
                    <a:pt x="35" y="137"/>
                    <a:pt x="35" y="137"/>
                  </a:cubicBezTo>
                  <a:cubicBezTo>
                    <a:pt x="35" y="137"/>
                    <a:pt x="34" y="137"/>
                    <a:pt x="34" y="137"/>
                  </a:cubicBezTo>
                  <a:cubicBezTo>
                    <a:pt x="33" y="137"/>
                    <a:pt x="33" y="137"/>
                    <a:pt x="33" y="137"/>
                  </a:cubicBezTo>
                  <a:cubicBezTo>
                    <a:pt x="33" y="137"/>
                    <a:pt x="33" y="137"/>
                    <a:pt x="32" y="137"/>
                  </a:cubicBezTo>
                  <a:cubicBezTo>
                    <a:pt x="32" y="137"/>
                    <a:pt x="32" y="137"/>
                    <a:pt x="32" y="137"/>
                  </a:cubicBezTo>
                  <a:cubicBezTo>
                    <a:pt x="32" y="137"/>
                    <a:pt x="31" y="137"/>
                    <a:pt x="31" y="137"/>
                  </a:cubicBezTo>
                  <a:cubicBezTo>
                    <a:pt x="30" y="136"/>
                    <a:pt x="29" y="136"/>
                    <a:pt x="28" y="136"/>
                  </a:cubicBezTo>
                  <a:cubicBezTo>
                    <a:pt x="28" y="136"/>
                    <a:pt x="28" y="136"/>
                    <a:pt x="28" y="136"/>
                  </a:cubicBezTo>
                  <a:cubicBezTo>
                    <a:pt x="28" y="136"/>
                    <a:pt x="27" y="136"/>
                    <a:pt x="26" y="136"/>
                  </a:cubicBezTo>
                  <a:cubicBezTo>
                    <a:pt x="26" y="136"/>
                    <a:pt x="26" y="136"/>
                    <a:pt x="26" y="136"/>
                  </a:cubicBezTo>
                  <a:cubicBezTo>
                    <a:pt x="25" y="136"/>
                    <a:pt x="25" y="136"/>
                    <a:pt x="24" y="135"/>
                  </a:cubicBezTo>
                  <a:cubicBezTo>
                    <a:pt x="24" y="135"/>
                    <a:pt x="24" y="135"/>
                    <a:pt x="24" y="135"/>
                  </a:cubicBezTo>
                  <a:cubicBezTo>
                    <a:pt x="23" y="135"/>
                    <a:pt x="22" y="135"/>
                    <a:pt x="22" y="135"/>
                  </a:cubicBezTo>
                  <a:cubicBezTo>
                    <a:pt x="20" y="134"/>
                    <a:pt x="19" y="134"/>
                    <a:pt x="18" y="133"/>
                  </a:cubicBezTo>
                  <a:cubicBezTo>
                    <a:pt x="17" y="133"/>
                    <a:pt x="17" y="133"/>
                    <a:pt x="16" y="132"/>
                  </a:cubicBezTo>
                  <a:cubicBezTo>
                    <a:pt x="16" y="132"/>
                    <a:pt x="15" y="132"/>
                    <a:pt x="15" y="132"/>
                  </a:cubicBezTo>
                  <a:cubicBezTo>
                    <a:pt x="14" y="131"/>
                    <a:pt x="14" y="131"/>
                    <a:pt x="14" y="131"/>
                  </a:cubicBezTo>
                  <a:cubicBezTo>
                    <a:pt x="13" y="130"/>
                    <a:pt x="13" y="130"/>
                    <a:pt x="13" y="130"/>
                  </a:cubicBezTo>
                  <a:cubicBezTo>
                    <a:pt x="12" y="130"/>
                    <a:pt x="12" y="130"/>
                    <a:pt x="12" y="130"/>
                  </a:cubicBezTo>
                  <a:cubicBezTo>
                    <a:pt x="12" y="129"/>
                    <a:pt x="12" y="129"/>
                    <a:pt x="12" y="129"/>
                  </a:cubicBezTo>
                  <a:cubicBezTo>
                    <a:pt x="11" y="128"/>
                    <a:pt x="11" y="128"/>
                    <a:pt x="11" y="128"/>
                  </a:cubicBezTo>
                  <a:cubicBezTo>
                    <a:pt x="10" y="127"/>
                    <a:pt x="10" y="127"/>
                    <a:pt x="10" y="127"/>
                  </a:cubicBezTo>
                  <a:cubicBezTo>
                    <a:pt x="10" y="126"/>
                    <a:pt x="10" y="126"/>
                    <a:pt x="10" y="126"/>
                  </a:cubicBezTo>
                  <a:cubicBezTo>
                    <a:pt x="9" y="126"/>
                    <a:pt x="9" y="126"/>
                    <a:pt x="9" y="126"/>
                  </a:cubicBezTo>
                  <a:cubicBezTo>
                    <a:pt x="9" y="125"/>
                    <a:pt x="9" y="125"/>
                    <a:pt x="9" y="125"/>
                  </a:cubicBezTo>
                  <a:cubicBezTo>
                    <a:pt x="8" y="124"/>
                    <a:pt x="8" y="124"/>
                    <a:pt x="8" y="124"/>
                  </a:cubicBezTo>
                  <a:cubicBezTo>
                    <a:pt x="8" y="123"/>
                    <a:pt x="8" y="123"/>
                    <a:pt x="8" y="123"/>
                  </a:cubicBezTo>
                  <a:cubicBezTo>
                    <a:pt x="7" y="122"/>
                    <a:pt x="7" y="122"/>
                    <a:pt x="7" y="122"/>
                  </a:cubicBezTo>
                  <a:cubicBezTo>
                    <a:pt x="7" y="122"/>
                    <a:pt x="7" y="122"/>
                    <a:pt x="7" y="122"/>
                  </a:cubicBezTo>
                  <a:cubicBezTo>
                    <a:pt x="6" y="121"/>
                    <a:pt x="6" y="120"/>
                    <a:pt x="6" y="119"/>
                  </a:cubicBezTo>
                  <a:cubicBezTo>
                    <a:pt x="6" y="119"/>
                    <a:pt x="6" y="118"/>
                    <a:pt x="5" y="118"/>
                  </a:cubicBezTo>
                  <a:cubicBezTo>
                    <a:pt x="5" y="117"/>
                    <a:pt x="5" y="117"/>
                    <a:pt x="5" y="117"/>
                  </a:cubicBezTo>
                  <a:cubicBezTo>
                    <a:pt x="5" y="116"/>
                    <a:pt x="5" y="116"/>
                    <a:pt x="5" y="116"/>
                  </a:cubicBezTo>
                  <a:cubicBezTo>
                    <a:pt x="5" y="115"/>
                    <a:pt x="5" y="115"/>
                    <a:pt x="5" y="114"/>
                  </a:cubicBezTo>
                  <a:cubicBezTo>
                    <a:pt x="5" y="114"/>
                    <a:pt x="4" y="113"/>
                    <a:pt x="4" y="113"/>
                  </a:cubicBezTo>
                  <a:cubicBezTo>
                    <a:pt x="4" y="112"/>
                    <a:pt x="4" y="112"/>
                    <a:pt x="4" y="112"/>
                  </a:cubicBezTo>
                  <a:cubicBezTo>
                    <a:pt x="4" y="111"/>
                    <a:pt x="4" y="111"/>
                    <a:pt x="4" y="111"/>
                  </a:cubicBezTo>
                  <a:cubicBezTo>
                    <a:pt x="4" y="110"/>
                    <a:pt x="4" y="110"/>
                    <a:pt x="4" y="109"/>
                  </a:cubicBezTo>
                  <a:cubicBezTo>
                    <a:pt x="4" y="109"/>
                    <a:pt x="4" y="108"/>
                    <a:pt x="4" y="108"/>
                  </a:cubicBezTo>
                  <a:cubicBezTo>
                    <a:pt x="4" y="108"/>
                    <a:pt x="4" y="107"/>
                    <a:pt x="4" y="107"/>
                  </a:cubicBezTo>
                  <a:cubicBezTo>
                    <a:pt x="4" y="106"/>
                    <a:pt x="4" y="106"/>
                    <a:pt x="4" y="105"/>
                  </a:cubicBezTo>
                  <a:cubicBezTo>
                    <a:pt x="0" y="170"/>
                    <a:pt x="0" y="170"/>
                    <a:pt x="0" y="170"/>
                  </a:cubicBezTo>
                  <a:cubicBezTo>
                    <a:pt x="0" y="171"/>
                    <a:pt x="0" y="171"/>
                    <a:pt x="0" y="171"/>
                  </a:cubicBezTo>
                  <a:cubicBezTo>
                    <a:pt x="0" y="172"/>
                    <a:pt x="0" y="172"/>
                    <a:pt x="0" y="173"/>
                  </a:cubicBezTo>
                  <a:cubicBezTo>
                    <a:pt x="0" y="173"/>
                    <a:pt x="0" y="174"/>
                    <a:pt x="0" y="174"/>
                  </a:cubicBezTo>
                  <a:cubicBezTo>
                    <a:pt x="0" y="174"/>
                    <a:pt x="0" y="175"/>
                    <a:pt x="0" y="175"/>
                  </a:cubicBezTo>
                  <a:cubicBezTo>
                    <a:pt x="0" y="176"/>
                    <a:pt x="0" y="176"/>
                    <a:pt x="0" y="176"/>
                  </a:cubicBezTo>
                  <a:cubicBezTo>
                    <a:pt x="0" y="177"/>
                    <a:pt x="0" y="177"/>
                    <a:pt x="0" y="178"/>
                  </a:cubicBezTo>
                  <a:cubicBezTo>
                    <a:pt x="0" y="178"/>
                    <a:pt x="0" y="178"/>
                    <a:pt x="1" y="179"/>
                  </a:cubicBezTo>
                  <a:cubicBezTo>
                    <a:pt x="1" y="179"/>
                    <a:pt x="1" y="180"/>
                    <a:pt x="1" y="180"/>
                  </a:cubicBezTo>
                  <a:cubicBezTo>
                    <a:pt x="1" y="181"/>
                    <a:pt x="1" y="181"/>
                    <a:pt x="1" y="181"/>
                  </a:cubicBezTo>
                  <a:cubicBezTo>
                    <a:pt x="1" y="182"/>
                    <a:pt x="1" y="182"/>
                    <a:pt x="1" y="182"/>
                  </a:cubicBezTo>
                  <a:cubicBezTo>
                    <a:pt x="2" y="183"/>
                    <a:pt x="2" y="183"/>
                    <a:pt x="2" y="184"/>
                  </a:cubicBezTo>
                  <a:cubicBezTo>
                    <a:pt x="2" y="184"/>
                    <a:pt x="2" y="185"/>
                    <a:pt x="3" y="186"/>
                  </a:cubicBezTo>
                  <a:cubicBezTo>
                    <a:pt x="3" y="187"/>
                    <a:pt x="3" y="187"/>
                    <a:pt x="3" y="187"/>
                  </a:cubicBezTo>
                  <a:cubicBezTo>
                    <a:pt x="4" y="188"/>
                    <a:pt x="4" y="188"/>
                    <a:pt x="4" y="188"/>
                  </a:cubicBezTo>
                  <a:cubicBezTo>
                    <a:pt x="4" y="189"/>
                    <a:pt x="4" y="189"/>
                    <a:pt x="4" y="189"/>
                  </a:cubicBezTo>
                  <a:cubicBezTo>
                    <a:pt x="5" y="190"/>
                    <a:pt x="5" y="190"/>
                    <a:pt x="5" y="190"/>
                  </a:cubicBezTo>
                  <a:cubicBezTo>
                    <a:pt x="5" y="190"/>
                    <a:pt x="5" y="190"/>
                    <a:pt x="5" y="190"/>
                  </a:cubicBezTo>
                  <a:cubicBezTo>
                    <a:pt x="6" y="191"/>
                    <a:pt x="6" y="191"/>
                    <a:pt x="6" y="191"/>
                  </a:cubicBezTo>
                  <a:cubicBezTo>
                    <a:pt x="6" y="192"/>
                    <a:pt x="6" y="192"/>
                    <a:pt x="6" y="192"/>
                  </a:cubicBezTo>
                  <a:cubicBezTo>
                    <a:pt x="7" y="193"/>
                    <a:pt x="7" y="193"/>
                    <a:pt x="7" y="193"/>
                  </a:cubicBezTo>
                  <a:cubicBezTo>
                    <a:pt x="8" y="194"/>
                    <a:pt x="8" y="194"/>
                    <a:pt x="8" y="194"/>
                  </a:cubicBezTo>
                  <a:cubicBezTo>
                    <a:pt x="8" y="194"/>
                    <a:pt x="8" y="194"/>
                    <a:pt x="8" y="194"/>
                  </a:cubicBezTo>
                  <a:cubicBezTo>
                    <a:pt x="9" y="195"/>
                    <a:pt x="9" y="195"/>
                    <a:pt x="9" y="195"/>
                  </a:cubicBezTo>
                  <a:cubicBezTo>
                    <a:pt x="10" y="196"/>
                    <a:pt x="10" y="196"/>
                    <a:pt x="10" y="196"/>
                  </a:cubicBezTo>
                  <a:cubicBezTo>
                    <a:pt x="11" y="196"/>
                    <a:pt x="11" y="196"/>
                    <a:pt x="11" y="196"/>
                  </a:cubicBezTo>
                  <a:cubicBezTo>
                    <a:pt x="11" y="196"/>
                    <a:pt x="11" y="197"/>
                    <a:pt x="12" y="197"/>
                  </a:cubicBezTo>
                  <a:cubicBezTo>
                    <a:pt x="12" y="197"/>
                    <a:pt x="13" y="197"/>
                    <a:pt x="14" y="198"/>
                  </a:cubicBezTo>
                  <a:cubicBezTo>
                    <a:pt x="15" y="198"/>
                    <a:pt x="16" y="199"/>
                    <a:pt x="18" y="199"/>
                  </a:cubicBezTo>
                  <a:cubicBezTo>
                    <a:pt x="19" y="200"/>
                    <a:pt x="19" y="200"/>
                    <a:pt x="19" y="200"/>
                  </a:cubicBezTo>
                  <a:cubicBezTo>
                    <a:pt x="19" y="200"/>
                    <a:pt x="19" y="200"/>
                    <a:pt x="19" y="200"/>
                  </a:cubicBezTo>
                  <a:cubicBezTo>
                    <a:pt x="20" y="200"/>
                    <a:pt x="20" y="200"/>
                    <a:pt x="20" y="200"/>
                  </a:cubicBezTo>
                  <a:cubicBezTo>
                    <a:pt x="20" y="200"/>
                    <a:pt x="20" y="200"/>
                    <a:pt x="20" y="200"/>
                  </a:cubicBezTo>
                  <a:cubicBezTo>
                    <a:pt x="20" y="200"/>
                    <a:pt x="20" y="200"/>
                    <a:pt x="20" y="200"/>
                  </a:cubicBezTo>
                  <a:cubicBezTo>
                    <a:pt x="20" y="200"/>
                    <a:pt x="20" y="200"/>
                    <a:pt x="20" y="200"/>
                  </a:cubicBezTo>
                  <a:cubicBezTo>
                    <a:pt x="21" y="200"/>
                    <a:pt x="21" y="200"/>
                    <a:pt x="21" y="200"/>
                  </a:cubicBezTo>
                  <a:cubicBezTo>
                    <a:pt x="22" y="200"/>
                    <a:pt x="22" y="200"/>
                    <a:pt x="22" y="200"/>
                  </a:cubicBezTo>
                  <a:cubicBezTo>
                    <a:pt x="22" y="200"/>
                    <a:pt x="22" y="200"/>
                    <a:pt x="22" y="200"/>
                  </a:cubicBezTo>
                  <a:cubicBezTo>
                    <a:pt x="22" y="200"/>
                    <a:pt x="22" y="200"/>
                    <a:pt x="22" y="200"/>
                  </a:cubicBezTo>
                  <a:cubicBezTo>
                    <a:pt x="23" y="201"/>
                    <a:pt x="23" y="201"/>
                    <a:pt x="23" y="201"/>
                  </a:cubicBezTo>
                  <a:cubicBezTo>
                    <a:pt x="23" y="201"/>
                    <a:pt x="23" y="201"/>
                    <a:pt x="24" y="201"/>
                  </a:cubicBezTo>
                  <a:cubicBezTo>
                    <a:pt x="24" y="201"/>
                    <a:pt x="24" y="201"/>
                    <a:pt x="24" y="201"/>
                  </a:cubicBezTo>
                  <a:cubicBezTo>
                    <a:pt x="24" y="201"/>
                    <a:pt x="24" y="201"/>
                    <a:pt x="24" y="201"/>
                  </a:cubicBezTo>
                  <a:cubicBezTo>
                    <a:pt x="24" y="201"/>
                    <a:pt x="24" y="201"/>
                    <a:pt x="24" y="201"/>
                  </a:cubicBezTo>
                  <a:cubicBezTo>
                    <a:pt x="24" y="201"/>
                    <a:pt x="25" y="201"/>
                    <a:pt x="25" y="201"/>
                  </a:cubicBezTo>
                  <a:cubicBezTo>
                    <a:pt x="26" y="201"/>
                    <a:pt x="26" y="201"/>
                    <a:pt x="26" y="201"/>
                  </a:cubicBezTo>
                  <a:cubicBezTo>
                    <a:pt x="27" y="201"/>
                    <a:pt x="27" y="201"/>
                    <a:pt x="27" y="201"/>
                  </a:cubicBezTo>
                  <a:cubicBezTo>
                    <a:pt x="28" y="201"/>
                    <a:pt x="28" y="201"/>
                    <a:pt x="28" y="201"/>
                  </a:cubicBezTo>
                  <a:cubicBezTo>
                    <a:pt x="28" y="201"/>
                    <a:pt x="28" y="201"/>
                    <a:pt x="28" y="201"/>
                  </a:cubicBezTo>
                  <a:cubicBezTo>
                    <a:pt x="28" y="201"/>
                    <a:pt x="28" y="201"/>
                    <a:pt x="28" y="201"/>
                  </a:cubicBezTo>
                  <a:cubicBezTo>
                    <a:pt x="28" y="201"/>
                    <a:pt x="28" y="201"/>
                    <a:pt x="28" y="201"/>
                  </a:cubicBezTo>
                  <a:cubicBezTo>
                    <a:pt x="28" y="201"/>
                    <a:pt x="28" y="201"/>
                    <a:pt x="28" y="201"/>
                  </a:cubicBezTo>
                  <a:cubicBezTo>
                    <a:pt x="29" y="201"/>
                    <a:pt x="29" y="201"/>
                    <a:pt x="29" y="201"/>
                  </a:cubicBezTo>
                  <a:cubicBezTo>
                    <a:pt x="29" y="201"/>
                    <a:pt x="29" y="201"/>
                    <a:pt x="29" y="201"/>
                  </a:cubicBezTo>
                  <a:cubicBezTo>
                    <a:pt x="29" y="201"/>
                    <a:pt x="29" y="201"/>
                    <a:pt x="29" y="201"/>
                  </a:cubicBezTo>
                  <a:cubicBezTo>
                    <a:pt x="29" y="201"/>
                    <a:pt x="29" y="201"/>
                    <a:pt x="29" y="201"/>
                  </a:cubicBezTo>
                  <a:cubicBezTo>
                    <a:pt x="30" y="201"/>
                    <a:pt x="30" y="201"/>
                    <a:pt x="30" y="201"/>
                  </a:cubicBezTo>
                  <a:cubicBezTo>
                    <a:pt x="30" y="201"/>
                    <a:pt x="30" y="201"/>
                    <a:pt x="30" y="201"/>
                  </a:cubicBezTo>
                  <a:cubicBezTo>
                    <a:pt x="31" y="201"/>
                    <a:pt x="31" y="201"/>
                    <a:pt x="31" y="201"/>
                  </a:cubicBezTo>
                  <a:cubicBezTo>
                    <a:pt x="31" y="201"/>
                    <a:pt x="31" y="201"/>
                    <a:pt x="31" y="201"/>
                  </a:cubicBezTo>
                  <a:cubicBezTo>
                    <a:pt x="31" y="201"/>
                    <a:pt x="31" y="201"/>
                    <a:pt x="31" y="201"/>
                  </a:cubicBezTo>
                  <a:cubicBezTo>
                    <a:pt x="31" y="201"/>
                    <a:pt x="31" y="201"/>
                    <a:pt x="31" y="201"/>
                  </a:cubicBezTo>
                  <a:cubicBezTo>
                    <a:pt x="32" y="201"/>
                    <a:pt x="32" y="201"/>
                    <a:pt x="32" y="201"/>
                  </a:cubicBezTo>
                  <a:cubicBezTo>
                    <a:pt x="33" y="201"/>
                    <a:pt x="33" y="201"/>
                    <a:pt x="34" y="201"/>
                  </a:cubicBezTo>
                  <a:cubicBezTo>
                    <a:pt x="34" y="201"/>
                    <a:pt x="35" y="201"/>
                    <a:pt x="35" y="201"/>
                  </a:cubicBezTo>
                  <a:cubicBezTo>
                    <a:pt x="36" y="201"/>
                    <a:pt x="37" y="201"/>
                    <a:pt x="37" y="201"/>
                  </a:cubicBezTo>
                  <a:cubicBezTo>
                    <a:pt x="38" y="201"/>
                    <a:pt x="39" y="201"/>
                    <a:pt x="40" y="201"/>
                  </a:cubicBezTo>
                  <a:cubicBezTo>
                    <a:pt x="41" y="200"/>
                    <a:pt x="41" y="200"/>
                    <a:pt x="41" y="200"/>
                  </a:cubicBezTo>
                  <a:cubicBezTo>
                    <a:pt x="41" y="200"/>
                    <a:pt x="41" y="200"/>
                    <a:pt x="42" y="200"/>
                  </a:cubicBezTo>
                  <a:cubicBezTo>
                    <a:pt x="42" y="200"/>
                    <a:pt x="43" y="200"/>
                    <a:pt x="43" y="200"/>
                  </a:cubicBezTo>
                  <a:cubicBezTo>
                    <a:pt x="44" y="200"/>
                    <a:pt x="45" y="200"/>
                    <a:pt x="46" y="200"/>
                  </a:cubicBezTo>
                  <a:cubicBezTo>
                    <a:pt x="47" y="199"/>
                    <a:pt x="47" y="199"/>
                    <a:pt x="47" y="199"/>
                  </a:cubicBezTo>
                  <a:cubicBezTo>
                    <a:pt x="47" y="199"/>
                    <a:pt x="47" y="199"/>
                    <a:pt x="47" y="199"/>
                  </a:cubicBezTo>
                  <a:cubicBezTo>
                    <a:pt x="48" y="199"/>
                    <a:pt x="48" y="199"/>
                    <a:pt x="48" y="199"/>
                  </a:cubicBezTo>
                  <a:cubicBezTo>
                    <a:pt x="49" y="199"/>
                    <a:pt x="49" y="199"/>
                    <a:pt x="49" y="199"/>
                  </a:cubicBezTo>
                  <a:cubicBezTo>
                    <a:pt x="50" y="199"/>
                    <a:pt x="50" y="199"/>
                    <a:pt x="50" y="199"/>
                  </a:cubicBezTo>
                  <a:cubicBezTo>
                    <a:pt x="50" y="199"/>
                    <a:pt x="50" y="199"/>
                    <a:pt x="51" y="198"/>
                  </a:cubicBezTo>
                  <a:cubicBezTo>
                    <a:pt x="51" y="198"/>
                    <a:pt x="52" y="198"/>
                    <a:pt x="53" y="198"/>
                  </a:cubicBezTo>
                  <a:cubicBezTo>
                    <a:pt x="53" y="198"/>
                    <a:pt x="54" y="198"/>
                    <a:pt x="55" y="197"/>
                  </a:cubicBezTo>
                  <a:cubicBezTo>
                    <a:pt x="56" y="197"/>
                    <a:pt x="56" y="197"/>
                    <a:pt x="56" y="197"/>
                  </a:cubicBezTo>
                  <a:cubicBezTo>
                    <a:pt x="57" y="197"/>
                    <a:pt x="57" y="197"/>
                    <a:pt x="57" y="197"/>
                  </a:cubicBezTo>
                  <a:cubicBezTo>
                    <a:pt x="57" y="197"/>
                    <a:pt x="57" y="197"/>
                    <a:pt x="57" y="197"/>
                  </a:cubicBezTo>
                  <a:cubicBezTo>
                    <a:pt x="57" y="197"/>
                    <a:pt x="58" y="197"/>
                    <a:pt x="58" y="196"/>
                  </a:cubicBezTo>
                  <a:cubicBezTo>
                    <a:pt x="59" y="196"/>
                    <a:pt x="59" y="196"/>
                    <a:pt x="59" y="196"/>
                  </a:cubicBezTo>
                  <a:cubicBezTo>
                    <a:pt x="59" y="196"/>
                    <a:pt x="59" y="196"/>
                    <a:pt x="59" y="196"/>
                  </a:cubicBezTo>
                  <a:cubicBezTo>
                    <a:pt x="60" y="196"/>
                    <a:pt x="60" y="196"/>
                    <a:pt x="60" y="196"/>
                  </a:cubicBezTo>
                  <a:cubicBezTo>
                    <a:pt x="61" y="196"/>
                    <a:pt x="61" y="196"/>
                    <a:pt x="61" y="196"/>
                  </a:cubicBezTo>
                  <a:cubicBezTo>
                    <a:pt x="61" y="196"/>
                    <a:pt x="61" y="196"/>
                    <a:pt x="61" y="196"/>
                  </a:cubicBezTo>
                  <a:cubicBezTo>
                    <a:pt x="62" y="195"/>
                    <a:pt x="62" y="195"/>
                    <a:pt x="62" y="195"/>
                  </a:cubicBezTo>
                  <a:cubicBezTo>
                    <a:pt x="63" y="195"/>
                    <a:pt x="63" y="195"/>
                    <a:pt x="63" y="195"/>
                  </a:cubicBezTo>
                  <a:cubicBezTo>
                    <a:pt x="63" y="195"/>
                    <a:pt x="64" y="195"/>
                    <a:pt x="64" y="195"/>
                  </a:cubicBezTo>
                  <a:cubicBezTo>
                    <a:pt x="65" y="194"/>
                    <a:pt x="65" y="194"/>
                    <a:pt x="66" y="194"/>
                  </a:cubicBezTo>
                  <a:cubicBezTo>
                    <a:pt x="67" y="194"/>
                    <a:pt x="67" y="194"/>
                    <a:pt x="68" y="193"/>
                  </a:cubicBezTo>
                  <a:cubicBezTo>
                    <a:pt x="68" y="193"/>
                    <a:pt x="69" y="193"/>
                    <a:pt x="70" y="193"/>
                  </a:cubicBezTo>
                  <a:cubicBezTo>
                    <a:pt x="230" y="135"/>
                    <a:pt x="230" y="135"/>
                    <a:pt x="230" y="135"/>
                  </a:cubicBezTo>
                  <a:cubicBezTo>
                    <a:pt x="232" y="134"/>
                    <a:pt x="234" y="134"/>
                    <a:pt x="235" y="133"/>
                  </a:cubicBezTo>
                  <a:cubicBezTo>
                    <a:pt x="236" y="133"/>
                    <a:pt x="236" y="133"/>
                    <a:pt x="236" y="133"/>
                  </a:cubicBezTo>
                  <a:cubicBezTo>
                    <a:pt x="237" y="132"/>
                    <a:pt x="237" y="132"/>
                    <a:pt x="238" y="132"/>
                  </a:cubicBezTo>
                  <a:cubicBezTo>
                    <a:pt x="239" y="131"/>
                    <a:pt x="240" y="131"/>
                    <a:pt x="240" y="131"/>
                  </a:cubicBezTo>
                  <a:cubicBezTo>
                    <a:pt x="241" y="130"/>
                    <a:pt x="241" y="130"/>
                    <a:pt x="242" y="130"/>
                  </a:cubicBezTo>
                  <a:cubicBezTo>
                    <a:pt x="243" y="130"/>
                    <a:pt x="243" y="129"/>
                    <a:pt x="244" y="129"/>
                  </a:cubicBezTo>
                  <a:cubicBezTo>
                    <a:pt x="244" y="129"/>
                    <a:pt x="245" y="128"/>
                    <a:pt x="245" y="128"/>
                  </a:cubicBezTo>
                  <a:cubicBezTo>
                    <a:pt x="246" y="128"/>
                    <a:pt x="247" y="127"/>
                    <a:pt x="248" y="127"/>
                  </a:cubicBezTo>
                  <a:cubicBezTo>
                    <a:pt x="248" y="127"/>
                    <a:pt x="249" y="126"/>
                    <a:pt x="249" y="126"/>
                  </a:cubicBezTo>
                  <a:cubicBezTo>
                    <a:pt x="250" y="126"/>
                    <a:pt x="250" y="126"/>
                    <a:pt x="250" y="126"/>
                  </a:cubicBezTo>
                  <a:cubicBezTo>
                    <a:pt x="251" y="125"/>
                    <a:pt x="251" y="125"/>
                    <a:pt x="252" y="124"/>
                  </a:cubicBezTo>
                  <a:cubicBezTo>
                    <a:pt x="253" y="124"/>
                    <a:pt x="254" y="123"/>
                    <a:pt x="255" y="123"/>
                  </a:cubicBezTo>
                  <a:cubicBezTo>
                    <a:pt x="255" y="122"/>
                    <a:pt x="255" y="122"/>
                    <a:pt x="255" y="122"/>
                  </a:cubicBezTo>
                  <a:cubicBezTo>
                    <a:pt x="256" y="122"/>
                    <a:pt x="257" y="121"/>
                    <a:pt x="258" y="121"/>
                  </a:cubicBezTo>
                  <a:cubicBezTo>
                    <a:pt x="259" y="120"/>
                    <a:pt x="260" y="119"/>
                    <a:pt x="260" y="118"/>
                  </a:cubicBezTo>
                  <a:cubicBezTo>
                    <a:pt x="261" y="118"/>
                    <a:pt x="261" y="118"/>
                    <a:pt x="261" y="118"/>
                  </a:cubicBezTo>
                  <a:cubicBezTo>
                    <a:pt x="262" y="118"/>
                    <a:pt x="262" y="117"/>
                    <a:pt x="263" y="117"/>
                  </a:cubicBezTo>
                  <a:cubicBezTo>
                    <a:pt x="264" y="116"/>
                    <a:pt x="264" y="115"/>
                    <a:pt x="265" y="114"/>
                  </a:cubicBezTo>
                  <a:cubicBezTo>
                    <a:pt x="266" y="114"/>
                    <a:pt x="267" y="113"/>
                    <a:pt x="267" y="112"/>
                  </a:cubicBezTo>
                  <a:cubicBezTo>
                    <a:pt x="268" y="112"/>
                    <a:pt x="269" y="111"/>
                    <a:pt x="270" y="110"/>
                  </a:cubicBezTo>
                  <a:cubicBezTo>
                    <a:pt x="270" y="110"/>
                    <a:pt x="270" y="110"/>
                    <a:pt x="270" y="110"/>
                  </a:cubicBezTo>
                  <a:cubicBezTo>
                    <a:pt x="271" y="109"/>
                    <a:pt x="271" y="108"/>
                    <a:pt x="272" y="108"/>
                  </a:cubicBezTo>
                  <a:cubicBezTo>
                    <a:pt x="272" y="107"/>
                    <a:pt x="273" y="107"/>
                    <a:pt x="273" y="106"/>
                  </a:cubicBezTo>
                  <a:cubicBezTo>
                    <a:pt x="274" y="106"/>
                    <a:pt x="274" y="106"/>
                    <a:pt x="274" y="106"/>
                  </a:cubicBezTo>
                  <a:cubicBezTo>
                    <a:pt x="275" y="105"/>
                    <a:pt x="275" y="104"/>
                    <a:pt x="276" y="103"/>
                  </a:cubicBezTo>
                  <a:cubicBezTo>
                    <a:pt x="276" y="103"/>
                    <a:pt x="277" y="102"/>
                    <a:pt x="278" y="101"/>
                  </a:cubicBezTo>
                  <a:cubicBezTo>
                    <a:pt x="278" y="100"/>
                    <a:pt x="278" y="100"/>
                    <a:pt x="278" y="100"/>
                  </a:cubicBezTo>
                  <a:cubicBezTo>
                    <a:pt x="279" y="100"/>
                    <a:pt x="279" y="99"/>
                    <a:pt x="279" y="99"/>
                  </a:cubicBezTo>
                  <a:cubicBezTo>
                    <a:pt x="280" y="98"/>
                    <a:pt x="280" y="97"/>
                    <a:pt x="281" y="96"/>
                  </a:cubicBezTo>
                  <a:cubicBezTo>
                    <a:pt x="281" y="95"/>
                    <a:pt x="282" y="94"/>
                    <a:pt x="282" y="94"/>
                  </a:cubicBezTo>
                  <a:cubicBezTo>
                    <a:pt x="283" y="93"/>
                    <a:pt x="283" y="92"/>
                    <a:pt x="284" y="91"/>
                  </a:cubicBezTo>
                  <a:cubicBezTo>
                    <a:pt x="284" y="90"/>
                    <a:pt x="284" y="90"/>
                    <a:pt x="284" y="90"/>
                  </a:cubicBezTo>
                  <a:cubicBezTo>
                    <a:pt x="285" y="90"/>
                    <a:pt x="285" y="89"/>
                    <a:pt x="285" y="89"/>
                  </a:cubicBezTo>
                  <a:cubicBezTo>
                    <a:pt x="285" y="88"/>
                    <a:pt x="286" y="87"/>
                    <a:pt x="286" y="87"/>
                  </a:cubicBezTo>
                  <a:cubicBezTo>
                    <a:pt x="286" y="86"/>
                    <a:pt x="286" y="86"/>
                    <a:pt x="286" y="86"/>
                  </a:cubicBezTo>
                  <a:cubicBezTo>
                    <a:pt x="287" y="85"/>
                    <a:pt x="287" y="85"/>
                    <a:pt x="287" y="85"/>
                  </a:cubicBezTo>
                  <a:cubicBezTo>
                    <a:pt x="287" y="84"/>
                    <a:pt x="287" y="84"/>
                    <a:pt x="287" y="83"/>
                  </a:cubicBezTo>
                  <a:cubicBezTo>
                    <a:pt x="288" y="82"/>
                    <a:pt x="288" y="81"/>
                    <a:pt x="288" y="80"/>
                  </a:cubicBezTo>
                  <a:cubicBezTo>
                    <a:pt x="289" y="80"/>
                    <a:pt x="289" y="79"/>
                    <a:pt x="289" y="79"/>
                  </a:cubicBezTo>
                  <a:cubicBezTo>
                    <a:pt x="289" y="78"/>
                    <a:pt x="289" y="78"/>
                    <a:pt x="289" y="78"/>
                  </a:cubicBezTo>
                  <a:cubicBezTo>
                    <a:pt x="290" y="77"/>
                    <a:pt x="290" y="76"/>
                    <a:pt x="290" y="74"/>
                  </a:cubicBezTo>
                  <a:cubicBezTo>
                    <a:pt x="290" y="74"/>
                    <a:pt x="290" y="74"/>
                    <a:pt x="290" y="73"/>
                  </a:cubicBezTo>
                  <a:cubicBezTo>
                    <a:pt x="291" y="73"/>
                    <a:pt x="291" y="72"/>
                    <a:pt x="291" y="72"/>
                  </a:cubicBezTo>
                  <a:cubicBezTo>
                    <a:pt x="291" y="71"/>
                    <a:pt x="291" y="70"/>
                    <a:pt x="291" y="69"/>
                  </a:cubicBezTo>
                  <a:cubicBezTo>
                    <a:pt x="291" y="68"/>
                    <a:pt x="291" y="68"/>
                    <a:pt x="292" y="67"/>
                  </a:cubicBezTo>
                  <a:cubicBezTo>
                    <a:pt x="292" y="67"/>
                    <a:pt x="292" y="67"/>
                    <a:pt x="292" y="67"/>
                  </a:cubicBezTo>
                  <a:cubicBezTo>
                    <a:pt x="292" y="66"/>
                    <a:pt x="292" y="66"/>
                    <a:pt x="292" y="66"/>
                  </a:cubicBezTo>
                  <a:cubicBezTo>
                    <a:pt x="292" y="66"/>
                    <a:pt x="292" y="66"/>
                    <a:pt x="292" y="66"/>
                  </a:cubicBezTo>
                  <a:cubicBezTo>
                    <a:pt x="292" y="65"/>
                    <a:pt x="292" y="65"/>
                    <a:pt x="292" y="65"/>
                  </a:cubicBezTo>
                  <a:cubicBezTo>
                    <a:pt x="294" y="44"/>
                    <a:pt x="297" y="22"/>
                    <a:pt x="299" y="0"/>
                  </a:cubicBezTo>
                  <a:cubicBezTo>
                    <a:pt x="299" y="1"/>
                    <a:pt x="299" y="3"/>
                    <a:pt x="298" y="4"/>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29" name="Freeform 158"/>
            <p:cNvSpPr/>
            <p:nvPr/>
          </p:nvSpPr>
          <p:spPr bwMode="auto">
            <a:xfrm>
              <a:off x="1768" y="1391"/>
              <a:ext cx="1911" cy="1270"/>
            </a:xfrm>
            <a:custGeom>
              <a:avLst/>
              <a:gdLst>
                <a:gd name="T0" fmla="*/ 1875 w 1165"/>
                <a:gd name="T1" fmla="*/ 228 h 774"/>
                <a:gd name="T2" fmla="*/ 1865 w 1165"/>
                <a:gd name="T3" fmla="*/ 217 h 774"/>
                <a:gd name="T4" fmla="*/ 1859 w 1165"/>
                <a:gd name="T5" fmla="*/ 210 h 774"/>
                <a:gd name="T6" fmla="*/ 1840 w 1165"/>
                <a:gd name="T7" fmla="*/ 195 h 774"/>
                <a:gd name="T8" fmla="*/ 1798 w 1165"/>
                <a:gd name="T9" fmla="*/ 169 h 774"/>
                <a:gd name="T10" fmla="*/ 1755 w 1165"/>
                <a:gd name="T11" fmla="*/ 153 h 774"/>
                <a:gd name="T12" fmla="*/ 1699 w 1165"/>
                <a:gd name="T13" fmla="*/ 143 h 774"/>
                <a:gd name="T14" fmla="*/ 1637 w 1165"/>
                <a:gd name="T15" fmla="*/ 144 h 774"/>
                <a:gd name="T16" fmla="*/ 1616 w 1165"/>
                <a:gd name="T17" fmla="*/ 148 h 774"/>
                <a:gd name="T18" fmla="*/ 1594 w 1165"/>
                <a:gd name="T19" fmla="*/ 154 h 774"/>
                <a:gd name="T20" fmla="*/ 1475 w 1165"/>
                <a:gd name="T21" fmla="*/ 254 h 774"/>
                <a:gd name="T22" fmla="*/ 1447 w 1165"/>
                <a:gd name="T23" fmla="*/ 297 h 774"/>
                <a:gd name="T24" fmla="*/ 1437 w 1165"/>
                <a:gd name="T25" fmla="*/ 307 h 774"/>
                <a:gd name="T26" fmla="*/ 1419 w 1165"/>
                <a:gd name="T27" fmla="*/ 320 h 774"/>
                <a:gd name="T28" fmla="*/ 1393 w 1165"/>
                <a:gd name="T29" fmla="*/ 327 h 774"/>
                <a:gd name="T30" fmla="*/ 1355 w 1165"/>
                <a:gd name="T31" fmla="*/ 310 h 774"/>
                <a:gd name="T32" fmla="*/ 1340 w 1165"/>
                <a:gd name="T33" fmla="*/ 295 h 774"/>
                <a:gd name="T34" fmla="*/ 1329 w 1165"/>
                <a:gd name="T35" fmla="*/ 279 h 774"/>
                <a:gd name="T36" fmla="*/ 1197 w 1165"/>
                <a:gd name="T37" fmla="*/ 71 h 774"/>
                <a:gd name="T38" fmla="*/ 1186 w 1165"/>
                <a:gd name="T39" fmla="*/ 57 h 774"/>
                <a:gd name="T40" fmla="*/ 1174 w 1165"/>
                <a:gd name="T41" fmla="*/ 46 h 774"/>
                <a:gd name="T42" fmla="*/ 1132 w 1165"/>
                <a:gd name="T43" fmla="*/ 20 h 774"/>
                <a:gd name="T44" fmla="*/ 1010 w 1165"/>
                <a:gd name="T45" fmla="*/ 2 h 774"/>
                <a:gd name="T46" fmla="*/ 992 w 1165"/>
                <a:gd name="T47" fmla="*/ 5 h 774"/>
                <a:gd name="T48" fmla="*/ 974 w 1165"/>
                <a:gd name="T49" fmla="*/ 10 h 774"/>
                <a:gd name="T50" fmla="*/ 13 w 1165"/>
                <a:gd name="T51" fmla="*/ 476 h 774"/>
                <a:gd name="T52" fmla="*/ 399 w 1165"/>
                <a:gd name="T53" fmla="*/ 1188 h 774"/>
                <a:gd name="T54" fmla="*/ 410 w 1165"/>
                <a:gd name="T55" fmla="*/ 1203 h 774"/>
                <a:gd name="T56" fmla="*/ 422 w 1165"/>
                <a:gd name="T57" fmla="*/ 1216 h 774"/>
                <a:gd name="T58" fmla="*/ 576 w 1165"/>
                <a:gd name="T59" fmla="*/ 1270 h 774"/>
                <a:gd name="T60" fmla="*/ 597 w 1165"/>
                <a:gd name="T61" fmla="*/ 1268 h 774"/>
                <a:gd name="T62" fmla="*/ 617 w 1165"/>
                <a:gd name="T63" fmla="*/ 1265 h 774"/>
                <a:gd name="T64" fmla="*/ 638 w 1165"/>
                <a:gd name="T65" fmla="*/ 1259 h 774"/>
                <a:gd name="T66" fmla="*/ 955 w 1165"/>
                <a:gd name="T67" fmla="*/ 1144 h 774"/>
                <a:gd name="T68" fmla="*/ 878 w 1165"/>
                <a:gd name="T69" fmla="*/ 1029 h 774"/>
                <a:gd name="T70" fmla="*/ 748 w 1165"/>
                <a:gd name="T71" fmla="*/ 932 h 774"/>
                <a:gd name="T72" fmla="*/ 876 w 1165"/>
                <a:gd name="T73" fmla="*/ 689 h 774"/>
                <a:gd name="T74" fmla="*/ 928 w 1165"/>
                <a:gd name="T75" fmla="*/ 679 h 774"/>
                <a:gd name="T76" fmla="*/ 946 w 1165"/>
                <a:gd name="T77" fmla="*/ 678 h 774"/>
                <a:gd name="T78" fmla="*/ 1024 w 1165"/>
                <a:gd name="T79" fmla="*/ 688 h 774"/>
                <a:gd name="T80" fmla="*/ 1038 w 1165"/>
                <a:gd name="T81" fmla="*/ 691 h 774"/>
                <a:gd name="T82" fmla="*/ 1097 w 1165"/>
                <a:gd name="T83" fmla="*/ 719 h 774"/>
                <a:gd name="T84" fmla="*/ 1119 w 1165"/>
                <a:gd name="T85" fmla="*/ 732 h 774"/>
                <a:gd name="T86" fmla="*/ 1155 w 1165"/>
                <a:gd name="T87" fmla="*/ 770 h 774"/>
                <a:gd name="T88" fmla="*/ 1165 w 1165"/>
                <a:gd name="T89" fmla="*/ 784 h 774"/>
                <a:gd name="T90" fmla="*/ 1171 w 1165"/>
                <a:gd name="T91" fmla="*/ 932 h 774"/>
                <a:gd name="T92" fmla="*/ 1166 w 1165"/>
                <a:gd name="T93" fmla="*/ 947 h 774"/>
                <a:gd name="T94" fmla="*/ 1161 w 1165"/>
                <a:gd name="T95" fmla="*/ 960 h 774"/>
                <a:gd name="T96" fmla="*/ 1156 w 1165"/>
                <a:gd name="T97" fmla="*/ 986 h 774"/>
                <a:gd name="T98" fmla="*/ 1156 w 1165"/>
                <a:gd name="T99" fmla="*/ 1004 h 774"/>
                <a:gd name="T100" fmla="*/ 1161 w 1165"/>
                <a:gd name="T101" fmla="*/ 1022 h 774"/>
                <a:gd name="T102" fmla="*/ 1168 w 1165"/>
                <a:gd name="T103" fmla="*/ 1032 h 774"/>
                <a:gd name="T104" fmla="*/ 1186 w 1165"/>
                <a:gd name="T105" fmla="*/ 1044 h 774"/>
                <a:gd name="T106" fmla="*/ 1211 w 1165"/>
                <a:gd name="T107" fmla="*/ 1047 h 774"/>
                <a:gd name="T108" fmla="*/ 1232 w 1165"/>
                <a:gd name="T109" fmla="*/ 1044 h 774"/>
                <a:gd name="T110" fmla="*/ 1248 w 1165"/>
                <a:gd name="T111" fmla="*/ 1040 h 774"/>
                <a:gd name="T112" fmla="*/ 1273 w 1165"/>
                <a:gd name="T113" fmla="*/ 1032 h 774"/>
                <a:gd name="T114" fmla="*/ 1471 w 1165"/>
                <a:gd name="T115" fmla="*/ 481 h 774"/>
                <a:gd name="T116" fmla="*/ 1704 w 1165"/>
                <a:gd name="T117" fmla="*/ 479 h 7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65" h="774">
                  <a:moveTo>
                    <a:pt x="1164" y="187"/>
                  </a:moveTo>
                  <a:cubicBezTo>
                    <a:pt x="1162" y="173"/>
                    <a:pt x="1158" y="160"/>
                    <a:pt x="1149" y="147"/>
                  </a:cubicBezTo>
                  <a:cubicBezTo>
                    <a:pt x="1149" y="147"/>
                    <a:pt x="1148" y="146"/>
                    <a:pt x="1148" y="146"/>
                  </a:cubicBezTo>
                  <a:cubicBezTo>
                    <a:pt x="1148" y="145"/>
                    <a:pt x="1147" y="145"/>
                    <a:pt x="1147" y="144"/>
                  </a:cubicBezTo>
                  <a:cubicBezTo>
                    <a:pt x="1147" y="144"/>
                    <a:pt x="1146" y="143"/>
                    <a:pt x="1146" y="143"/>
                  </a:cubicBezTo>
                  <a:cubicBezTo>
                    <a:pt x="1145" y="142"/>
                    <a:pt x="1145" y="141"/>
                    <a:pt x="1144" y="141"/>
                  </a:cubicBezTo>
                  <a:cubicBezTo>
                    <a:pt x="1144" y="140"/>
                    <a:pt x="1144" y="140"/>
                    <a:pt x="1144" y="140"/>
                  </a:cubicBezTo>
                  <a:cubicBezTo>
                    <a:pt x="1143" y="140"/>
                    <a:pt x="1143" y="139"/>
                    <a:pt x="1143" y="139"/>
                  </a:cubicBezTo>
                  <a:cubicBezTo>
                    <a:pt x="1143" y="139"/>
                    <a:pt x="1142" y="138"/>
                    <a:pt x="1142" y="138"/>
                  </a:cubicBezTo>
                  <a:cubicBezTo>
                    <a:pt x="1141" y="137"/>
                    <a:pt x="1141" y="137"/>
                    <a:pt x="1140" y="136"/>
                  </a:cubicBezTo>
                  <a:cubicBezTo>
                    <a:pt x="1140" y="135"/>
                    <a:pt x="1140" y="135"/>
                    <a:pt x="1140" y="135"/>
                  </a:cubicBezTo>
                  <a:cubicBezTo>
                    <a:pt x="1139" y="134"/>
                    <a:pt x="1139" y="134"/>
                    <a:pt x="1139" y="134"/>
                  </a:cubicBezTo>
                  <a:cubicBezTo>
                    <a:pt x="1139" y="134"/>
                    <a:pt x="1139" y="134"/>
                    <a:pt x="1139" y="134"/>
                  </a:cubicBezTo>
                  <a:cubicBezTo>
                    <a:pt x="1138" y="133"/>
                    <a:pt x="1138" y="133"/>
                    <a:pt x="1138" y="133"/>
                  </a:cubicBezTo>
                  <a:cubicBezTo>
                    <a:pt x="1137" y="133"/>
                    <a:pt x="1137" y="133"/>
                    <a:pt x="1137" y="133"/>
                  </a:cubicBezTo>
                  <a:cubicBezTo>
                    <a:pt x="1137" y="132"/>
                    <a:pt x="1137" y="132"/>
                    <a:pt x="1137" y="132"/>
                  </a:cubicBezTo>
                  <a:cubicBezTo>
                    <a:pt x="1137" y="132"/>
                    <a:pt x="1137" y="132"/>
                    <a:pt x="1137" y="132"/>
                  </a:cubicBezTo>
                  <a:cubicBezTo>
                    <a:pt x="1136" y="131"/>
                    <a:pt x="1136" y="131"/>
                    <a:pt x="1136" y="131"/>
                  </a:cubicBezTo>
                  <a:cubicBezTo>
                    <a:pt x="1136" y="131"/>
                    <a:pt x="1136" y="131"/>
                    <a:pt x="1136" y="131"/>
                  </a:cubicBezTo>
                  <a:cubicBezTo>
                    <a:pt x="1135" y="130"/>
                    <a:pt x="1135" y="130"/>
                    <a:pt x="1135" y="130"/>
                  </a:cubicBezTo>
                  <a:cubicBezTo>
                    <a:pt x="1134" y="130"/>
                    <a:pt x="1134" y="130"/>
                    <a:pt x="1134" y="130"/>
                  </a:cubicBezTo>
                  <a:cubicBezTo>
                    <a:pt x="1134" y="129"/>
                    <a:pt x="1134" y="129"/>
                    <a:pt x="1134" y="129"/>
                  </a:cubicBezTo>
                  <a:cubicBezTo>
                    <a:pt x="1133" y="128"/>
                    <a:pt x="1133" y="128"/>
                    <a:pt x="1133" y="128"/>
                  </a:cubicBezTo>
                  <a:cubicBezTo>
                    <a:pt x="1133" y="128"/>
                    <a:pt x="1133" y="128"/>
                    <a:pt x="1133" y="128"/>
                  </a:cubicBezTo>
                  <a:cubicBezTo>
                    <a:pt x="1132" y="128"/>
                    <a:pt x="1132" y="127"/>
                    <a:pt x="1132" y="127"/>
                  </a:cubicBezTo>
                  <a:cubicBezTo>
                    <a:pt x="1131" y="127"/>
                    <a:pt x="1131" y="126"/>
                    <a:pt x="1130" y="126"/>
                  </a:cubicBezTo>
                  <a:cubicBezTo>
                    <a:pt x="1130" y="125"/>
                    <a:pt x="1130" y="125"/>
                    <a:pt x="1129" y="125"/>
                  </a:cubicBezTo>
                  <a:cubicBezTo>
                    <a:pt x="1129" y="124"/>
                    <a:pt x="1128" y="124"/>
                    <a:pt x="1128" y="124"/>
                  </a:cubicBezTo>
                  <a:cubicBezTo>
                    <a:pt x="1128" y="123"/>
                    <a:pt x="1127" y="123"/>
                    <a:pt x="1127" y="122"/>
                  </a:cubicBezTo>
                  <a:cubicBezTo>
                    <a:pt x="1126" y="122"/>
                    <a:pt x="1125" y="122"/>
                    <a:pt x="1125" y="121"/>
                  </a:cubicBezTo>
                  <a:cubicBezTo>
                    <a:pt x="1124" y="121"/>
                    <a:pt x="1124" y="120"/>
                    <a:pt x="1124" y="120"/>
                  </a:cubicBezTo>
                  <a:cubicBezTo>
                    <a:pt x="1123" y="120"/>
                    <a:pt x="1123" y="119"/>
                    <a:pt x="1122" y="119"/>
                  </a:cubicBezTo>
                  <a:cubicBezTo>
                    <a:pt x="1122" y="119"/>
                    <a:pt x="1121" y="118"/>
                    <a:pt x="1121" y="118"/>
                  </a:cubicBezTo>
                  <a:cubicBezTo>
                    <a:pt x="1120" y="117"/>
                    <a:pt x="1119" y="117"/>
                    <a:pt x="1119" y="116"/>
                  </a:cubicBezTo>
                  <a:cubicBezTo>
                    <a:pt x="1118" y="116"/>
                    <a:pt x="1118" y="116"/>
                    <a:pt x="1117" y="115"/>
                  </a:cubicBezTo>
                  <a:cubicBezTo>
                    <a:pt x="1117" y="115"/>
                    <a:pt x="1116" y="115"/>
                    <a:pt x="1116" y="114"/>
                  </a:cubicBezTo>
                  <a:cubicBezTo>
                    <a:pt x="1115" y="114"/>
                    <a:pt x="1115" y="114"/>
                    <a:pt x="1114" y="113"/>
                  </a:cubicBezTo>
                  <a:cubicBezTo>
                    <a:pt x="1114" y="113"/>
                    <a:pt x="1113" y="113"/>
                    <a:pt x="1113" y="112"/>
                  </a:cubicBezTo>
                  <a:cubicBezTo>
                    <a:pt x="1110" y="111"/>
                    <a:pt x="1107" y="109"/>
                    <a:pt x="1104" y="107"/>
                  </a:cubicBezTo>
                  <a:cubicBezTo>
                    <a:pt x="1102" y="106"/>
                    <a:pt x="1099" y="104"/>
                    <a:pt x="1096" y="103"/>
                  </a:cubicBezTo>
                  <a:cubicBezTo>
                    <a:pt x="1093" y="101"/>
                    <a:pt x="1090" y="100"/>
                    <a:pt x="1087" y="99"/>
                  </a:cubicBezTo>
                  <a:cubicBezTo>
                    <a:pt x="1083" y="98"/>
                    <a:pt x="1080" y="96"/>
                    <a:pt x="1077" y="95"/>
                  </a:cubicBezTo>
                  <a:cubicBezTo>
                    <a:pt x="1077" y="95"/>
                    <a:pt x="1076" y="95"/>
                    <a:pt x="1076" y="95"/>
                  </a:cubicBezTo>
                  <a:cubicBezTo>
                    <a:pt x="1075" y="95"/>
                    <a:pt x="1075" y="95"/>
                    <a:pt x="1074" y="95"/>
                  </a:cubicBezTo>
                  <a:cubicBezTo>
                    <a:pt x="1074" y="94"/>
                    <a:pt x="1074" y="94"/>
                    <a:pt x="1073" y="94"/>
                  </a:cubicBezTo>
                  <a:cubicBezTo>
                    <a:pt x="1073" y="94"/>
                    <a:pt x="1072" y="94"/>
                    <a:pt x="1072" y="94"/>
                  </a:cubicBezTo>
                  <a:cubicBezTo>
                    <a:pt x="1071" y="94"/>
                    <a:pt x="1071" y="94"/>
                    <a:pt x="1071" y="94"/>
                  </a:cubicBezTo>
                  <a:cubicBezTo>
                    <a:pt x="1070" y="93"/>
                    <a:pt x="1070" y="93"/>
                    <a:pt x="1070" y="93"/>
                  </a:cubicBezTo>
                  <a:cubicBezTo>
                    <a:pt x="1069" y="93"/>
                    <a:pt x="1069" y="93"/>
                    <a:pt x="1069" y="93"/>
                  </a:cubicBezTo>
                  <a:cubicBezTo>
                    <a:pt x="1069" y="93"/>
                    <a:pt x="1069" y="93"/>
                    <a:pt x="1069" y="93"/>
                  </a:cubicBezTo>
                  <a:cubicBezTo>
                    <a:pt x="1068" y="93"/>
                    <a:pt x="1068" y="93"/>
                    <a:pt x="1067" y="92"/>
                  </a:cubicBezTo>
                  <a:cubicBezTo>
                    <a:pt x="1067" y="92"/>
                    <a:pt x="1066" y="92"/>
                    <a:pt x="1066" y="92"/>
                  </a:cubicBezTo>
                  <a:cubicBezTo>
                    <a:pt x="1065" y="92"/>
                    <a:pt x="1065" y="92"/>
                    <a:pt x="1064" y="92"/>
                  </a:cubicBezTo>
                  <a:cubicBezTo>
                    <a:pt x="1063" y="91"/>
                    <a:pt x="1063" y="91"/>
                    <a:pt x="1062" y="91"/>
                  </a:cubicBezTo>
                  <a:cubicBezTo>
                    <a:pt x="1058" y="90"/>
                    <a:pt x="1053" y="89"/>
                    <a:pt x="1049" y="89"/>
                  </a:cubicBezTo>
                  <a:cubicBezTo>
                    <a:pt x="1044" y="88"/>
                    <a:pt x="1040" y="87"/>
                    <a:pt x="1036" y="87"/>
                  </a:cubicBezTo>
                  <a:cubicBezTo>
                    <a:pt x="1031" y="87"/>
                    <a:pt x="1027" y="86"/>
                    <a:pt x="1022" y="86"/>
                  </a:cubicBezTo>
                  <a:cubicBezTo>
                    <a:pt x="1018" y="86"/>
                    <a:pt x="1013" y="86"/>
                    <a:pt x="1009" y="87"/>
                  </a:cubicBezTo>
                  <a:cubicBezTo>
                    <a:pt x="1008" y="87"/>
                    <a:pt x="1008" y="87"/>
                    <a:pt x="1007" y="87"/>
                  </a:cubicBezTo>
                  <a:cubicBezTo>
                    <a:pt x="1007" y="87"/>
                    <a:pt x="1006" y="87"/>
                    <a:pt x="1006" y="87"/>
                  </a:cubicBezTo>
                  <a:cubicBezTo>
                    <a:pt x="1005" y="87"/>
                    <a:pt x="1004" y="87"/>
                    <a:pt x="1003" y="87"/>
                  </a:cubicBezTo>
                  <a:cubicBezTo>
                    <a:pt x="1003" y="87"/>
                    <a:pt x="1002" y="87"/>
                    <a:pt x="1001" y="88"/>
                  </a:cubicBezTo>
                  <a:cubicBezTo>
                    <a:pt x="1000" y="88"/>
                    <a:pt x="1000" y="88"/>
                    <a:pt x="1000" y="88"/>
                  </a:cubicBezTo>
                  <a:cubicBezTo>
                    <a:pt x="999" y="88"/>
                    <a:pt x="999" y="88"/>
                    <a:pt x="998" y="88"/>
                  </a:cubicBezTo>
                  <a:cubicBezTo>
                    <a:pt x="998" y="88"/>
                    <a:pt x="997" y="88"/>
                    <a:pt x="996" y="88"/>
                  </a:cubicBezTo>
                  <a:cubicBezTo>
                    <a:pt x="996" y="88"/>
                    <a:pt x="995" y="88"/>
                    <a:pt x="994" y="88"/>
                  </a:cubicBezTo>
                  <a:cubicBezTo>
                    <a:pt x="993" y="89"/>
                    <a:pt x="993" y="89"/>
                    <a:pt x="993" y="89"/>
                  </a:cubicBezTo>
                  <a:cubicBezTo>
                    <a:pt x="992" y="89"/>
                    <a:pt x="992" y="89"/>
                    <a:pt x="992" y="89"/>
                  </a:cubicBezTo>
                  <a:cubicBezTo>
                    <a:pt x="991" y="89"/>
                    <a:pt x="991" y="89"/>
                    <a:pt x="990" y="89"/>
                  </a:cubicBezTo>
                  <a:cubicBezTo>
                    <a:pt x="989" y="89"/>
                    <a:pt x="988" y="89"/>
                    <a:pt x="987" y="90"/>
                  </a:cubicBezTo>
                  <a:cubicBezTo>
                    <a:pt x="987" y="90"/>
                    <a:pt x="987" y="90"/>
                    <a:pt x="986" y="90"/>
                  </a:cubicBezTo>
                  <a:cubicBezTo>
                    <a:pt x="986" y="90"/>
                    <a:pt x="986" y="90"/>
                    <a:pt x="985" y="90"/>
                  </a:cubicBezTo>
                  <a:cubicBezTo>
                    <a:pt x="985" y="90"/>
                    <a:pt x="984" y="90"/>
                    <a:pt x="983" y="91"/>
                  </a:cubicBezTo>
                  <a:cubicBezTo>
                    <a:pt x="983" y="91"/>
                    <a:pt x="982" y="91"/>
                    <a:pt x="981" y="91"/>
                  </a:cubicBezTo>
                  <a:cubicBezTo>
                    <a:pt x="981" y="91"/>
                    <a:pt x="980" y="91"/>
                    <a:pt x="980" y="91"/>
                  </a:cubicBezTo>
                  <a:cubicBezTo>
                    <a:pt x="980" y="91"/>
                    <a:pt x="979" y="92"/>
                    <a:pt x="979" y="92"/>
                  </a:cubicBezTo>
                  <a:cubicBezTo>
                    <a:pt x="978" y="92"/>
                    <a:pt x="978" y="92"/>
                    <a:pt x="977" y="92"/>
                  </a:cubicBezTo>
                  <a:cubicBezTo>
                    <a:pt x="976" y="92"/>
                    <a:pt x="976" y="93"/>
                    <a:pt x="975" y="93"/>
                  </a:cubicBezTo>
                  <a:cubicBezTo>
                    <a:pt x="974" y="93"/>
                    <a:pt x="974" y="93"/>
                    <a:pt x="973" y="93"/>
                  </a:cubicBezTo>
                  <a:cubicBezTo>
                    <a:pt x="973" y="93"/>
                    <a:pt x="972" y="94"/>
                    <a:pt x="972" y="94"/>
                  </a:cubicBezTo>
                  <a:cubicBezTo>
                    <a:pt x="971" y="94"/>
                    <a:pt x="971" y="94"/>
                    <a:pt x="970" y="94"/>
                  </a:cubicBezTo>
                  <a:cubicBezTo>
                    <a:pt x="969" y="94"/>
                    <a:pt x="969" y="95"/>
                    <a:pt x="968" y="95"/>
                  </a:cubicBezTo>
                  <a:cubicBezTo>
                    <a:pt x="960" y="98"/>
                    <a:pt x="953" y="101"/>
                    <a:pt x="945" y="105"/>
                  </a:cubicBezTo>
                  <a:cubicBezTo>
                    <a:pt x="938" y="109"/>
                    <a:pt x="932" y="113"/>
                    <a:pt x="926" y="118"/>
                  </a:cubicBezTo>
                  <a:cubicBezTo>
                    <a:pt x="921" y="123"/>
                    <a:pt x="916" y="128"/>
                    <a:pt x="912" y="133"/>
                  </a:cubicBezTo>
                  <a:cubicBezTo>
                    <a:pt x="907" y="139"/>
                    <a:pt x="904" y="145"/>
                    <a:pt x="901" y="151"/>
                  </a:cubicBezTo>
                  <a:cubicBezTo>
                    <a:pt x="901" y="151"/>
                    <a:pt x="901" y="151"/>
                    <a:pt x="901" y="152"/>
                  </a:cubicBezTo>
                  <a:cubicBezTo>
                    <a:pt x="900" y="152"/>
                    <a:pt x="900" y="153"/>
                    <a:pt x="899" y="155"/>
                  </a:cubicBezTo>
                  <a:cubicBezTo>
                    <a:pt x="898" y="156"/>
                    <a:pt x="897" y="158"/>
                    <a:pt x="895" y="161"/>
                  </a:cubicBezTo>
                  <a:cubicBezTo>
                    <a:pt x="894" y="164"/>
                    <a:pt x="891" y="168"/>
                    <a:pt x="888" y="173"/>
                  </a:cubicBezTo>
                  <a:cubicBezTo>
                    <a:pt x="888" y="173"/>
                    <a:pt x="888" y="174"/>
                    <a:pt x="887" y="174"/>
                  </a:cubicBezTo>
                  <a:cubicBezTo>
                    <a:pt x="887" y="175"/>
                    <a:pt x="887" y="175"/>
                    <a:pt x="886" y="176"/>
                  </a:cubicBezTo>
                  <a:cubicBezTo>
                    <a:pt x="886" y="176"/>
                    <a:pt x="886" y="177"/>
                    <a:pt x="885" y="177"/>
                  </a:cubicBezTo>
                  <a:cubicBezTo>
                    <a:pt x="885" y="178"/>
                    <a:pt x="884" y="179"/>
                    <a:pt x="883" y="179"/>
                  </a:cubicBezTo>
                  <a:cubicBezTo>
                    <a:pt x="883" y="180"/>
                    <a:pt x="883" y="180"/>
                    <a:pt x="883" y="180"/>
                  </a:cubicBezTo>
                  <a:cubicBezTo>
                    <a:pt x="882" y="181"/>
                    <a:pt x="882" y="181"/>
                    <a:pt x="882" y="181"/>
                  </a:cubicBezTo>
                  <a:cubicBezTo>
                    <a:pt x="882" y="182"/>
                    <a:pt x="882" y="182"/>
                    <a:pt x="882" y="182"/>
                  </a:cubicBezTo>
                  <a:cubicBezTo>
                    <a:pt x="881" y="182"/>
                    <a:pt x="881" y="182"/>
                    <a:pt x="881" y="183"/>
                  </a:cubicBezTo>
                  <a:cubicBezTo>
                    <a:pt x="880" y="184"/>
                    <a:pt x="880" y="184"/>
                    <a:pt x="880" y="184"/>
                  </a:cubicBezTo>
                  <a:cubicBezTo>
                    <a:pt x="879" y="184"/>
                    <a:pt x="879" y="184"/>
                    <a:pt x="879" y="184"/>
                  </a:cubicBezTo>
                  <a:cubicBezTo>
                    <a:pt x="878" y="185"/>
                    <a:pt x="878" y="185"/>
                    <a:pt x="878" y="185"/>
                  </a:cubicBezTo>
                  <a:cubicBezTo>
                    <a:pt x="877" y="186"/>
                    <a:pt x="877" y="186"/>
                    <a:pt x="877" y="186"/>
                  </a:cubicBezTo>
                  <a:cubicBezTo>
                    <a:pt x="877" y="187"/>
                    <a:pt x="877" y="187"/>
                    <a:pt x="877" y="187"/>
                  </a:cubicBezTo>
                  <a:cubicBezTo>
                    <a:pt x="876" y="187"/>
                    <a:pt x="876" y="187"/>
                    <a:pt x="876" y="187"/>
                  </a:cubicBezTo>
                  <a:cubicBezTo>
                    <a:pt x="875" y="188"/>
                    <a:pt x="875" y="188"/>
                    <a:pt x="875" y="188"/>
                  </a:cubicBezTo>
                  <a:cubicBezTo>
                    <a:pt x="875" y="189"/>
                    <a:pt x="874" y="189"/>
                    <a:pt x="874" y="189"/>
                  </a:cubicBezTo>
                  <a:cubicBezTo>
                    <a:pt x="873" y="190"/>
                    <a:pt x="873" y="190"/>
                    <a:pt x="873" y="190"/>
                  </a:cubicBezTo>
                  <a:cubicBezTo>
                    <a:pt x="873" y="190"/>
                    <a:pt x="872" y="190"/>
                    <a:pt x="872" y="191"/>
                  </a:cubicBezTo>
                  <a:cubicBezTo>
                    <a:pt x="871" y="191"/>
                    <a:pt x="871" y="192"/>
                    <a:pt x="870" y="192"/>
                  </a:cubicBezTo>
                  <a:cubicBezTo>
                    <a:pt x="869" y="193"/>
                    <a:pt x="868" y="193"/>
                    <a:pt x="867" y="194"/>
                  </a:cubicBezTo>
                  <a:cubicBezTo>
                    <a:pt x="866" y="194"/>
                    <a:pt x="866" y="194"/>
                    <a:pt x="866" y="194"/>
                  </a:cubicBezTo>
                  <a:cubicBezTo>
                    <a:pt x="866" y="195"/>
                    <a:pt x="866" y="195"/>
                    <a:pt x="865" y="195"/>
                  </a:cubicBezTo>
                  <a:cubicBezTo>
                    <a:pt x="864" y="195"/>
                    <a:pt x="863" y="196"/>
                    <a:pt x="862" y="196"/>
                  </a:cubicBezTo>
                  <a:cubicBezTo>
                    <a:pt x="861" y="197"/>
                    <a:pt x="860" y="197"/>
                    <a:pt x="858" y="198"/>
                  </a:cubicBezTo>
                  <a:cubicBezTo>
                    <a:pt x="857" y="198"/>
                    <a:pt x="857" y="198"/>
                    <a:pt x="857" y="198"/>
                  </a:cubicBezTo>
                  <a:cubicBezTo>
                    <a:pt x="856" y="198"/>
                    <a:pt x="856" y="198"/>
                    <a:pt x="856" y="199"/>
                  </a:cubicBezTo>
                  <a:cubicBezTo>
                    <a:pt x="855" y="199"/>
                    <a:pt x="855" y="199"/>
                    <a:pt x="854" y="199"/>
                  </a:cubicBezTo>
                  <a:cubicBezTo>
                    <a:pt x="854" y="199"/>
                    <a:pt x="854" y="199"/>
                    <a:pt x="853" y="199"/>
                  </a:cubicBezTo>
                  <a:cubicBezTo>
                    <a:pt x="853" y="199"/>
                    <a:pt x="852" y="199"/>
                    <a:pt x="852" y="199"/>
                  </a:cubicBezTo>
                  <a:cubicBezTo>
                    <a:pt x="851" y="199"/>
                    <a:pt x="851" y="199"/>
                    <a:pt x="849" y="199"/>
                  </a:cubicBezTo>
                  <a:cubicBezTo>
                    <a:pt x="848" y="198"/>
                    <a:pt x="847" y="198"/>
                    <a:pt x="844" y="197"/>
                  </a:cubicBezTo>
                  <a:cubicBezTo>
                    <a:pt x="842" y="197"/>
                    <a:pt x="839" y="196"/>
                    <a:pt x="835" y="195"/>
                  </a:cubicBezTo>
                  <a:cubicBezTo>
                    <a:pt x="834" y="195"/>
                    <a:pt x="834" y="195"/>
                    <a:pt x="834" y="195"/>
                  </a:cubicBezTo>
                  <a:cubicBezTo>
                    <a:pt x="834" y="194"/>
                    <a:pt x="833" y="194"/>
                    <a:pt x="833" y="194"/>
                  </a:cubicBezTo>
                  <a:cubicBezTo>
                    <a:pt x="832" y="194"/>
                    <a:pt x="832" y="193"/>
                    <a:pt x="831" y="192"/>
                  </a:cubicBezTo>
                  <a:cubicBezTo>
                    <a:pt x="830" y="192"/>
                    <a:pt x="829" y="191"/>
                    <a:pt x="827" y="190"/>
                  </a:cubicBezTo>
                  <a:cubicBezTo>
                    <a:pt x="826" y="189"/>
                    <a:pt x="826" y="189"/>
                    <a:pt x="826" y="189"/>
                  </a:cubicBezTo>
                  <a:cubicBezTo>
                    <a:pt x="826" y="189"/>
                    <a:pt x="826" y="189"/>
                    <a:pt x="826" y="189"/>
                  </a:cubicBezTo>
                  <a:cubicBezTo>
                    <a:pt x="825" y="188"/>
                    <a:pt x="825" y="188"/>
                    <a:pt x="825" y="188"/>
                  </a:cubicBezTo>
                  <a:cubicBezTo>
                    <a:pt x="824" y="187"/>
                    <a:pt x="824" y="187"/>
                    <a:pt x="823" y="187"/>
                  </a:cubicBezTo>
                  <a:cubicBezTo>
                    <a:pt x="823" y="186"/>
                    <a:pt x="823" y="186"/>
                    <a:pt x="823" y="186"/>
                  </a:cubicBezTo>
                  <a:cubicBezTo>
                    <a:pt x="823" y="186"/>
                    <a:pt x="822" y="186"/>
                    <a:pt x="822" y="185"/>
                  </a:cubicBezTo>
                  <a:cubicBezTo>
                    <a:pt x="822" y="185"/>
                    <a:pt x="821" y="184"/>
                    <a:pt x="821" y="184"/>
                  </a:cubicBezTo>
                  <a:cubicBezTo>
                    <a:pt x="820" y="183"/>
                    <a:pt x="819" y="182"/>
                    <a:pt x="818" y="181"/>
                  </a:cubicBezTo>
                  <a:cubicBezTo>
                    <a:pt x="818" y="181"/>
                    <a:pt x="818" y="181"/>
                    <a:pt x="818" y="181"/>
                  </a:cubicBezTo>
                  <a:cubicBezTo>
                    <a:pt x="817" y="180"/>
                    <a:pt x="817" y="180"/>
                    <a:pt x="817" y="180"/>
                  </a:cubicBezTo>
                  <a:cubicBezTo>
                    <a:pt x="817" y="180"/>
                    <a:pt x="817" y="179"/>
                    <a:pt x="817" y="179"/>
                  </a:cubicBezTo>
                  <a:cubicBezTo>
                    <a:pt x="816" y="179"/>
                    <a:pt x="816" y="178"/>
                    <a:pt x="816" y="178"/>
                  </a:cubicBezTo>
                  <a:cubicBezTo>
                    <a:pt x="815" y="177"/>
                    <a:pt x="815" y="177"/>
                    <a:pt x="815" y="177"/>
                  </a:cubicBezTo>
                  <a:cubicBezTo>
                    <a:pt x="814" y="176"/>
                    <a:pt x="814" y="176"/>
                    <a:pt x="814" y="176"/>
                  </a:cubicBezTo>
                  <a:cubicBezTo>
                    <a:pt x="814" y="176"/>
                    <a:pt x="814" y="175"/>
                    <a:pt x="813" y="175"/>
                  </a:cubicBezTo>
                  <a:cubicBezTo>
                    <a:pt x="813" y="174"/>
                    <a:pt x="813" y="174"/>
                    <a:pt x="812" y="173"/>
                  </a:cubicBezTo>
                  <a:cubicBezTo>
                    <a:pt x="812" y="172"/>
                    <a:pt x="811" y="172"/>
                    <a:pt x="811" y="172"/>
                  </a:cubicBezTo>
                  <a:cubicBezTo>
                    <a:pt x="811" y="171"/>
                    <a:pt x="811" y="171"/>
                    <a:pt x="810" y="170"/>
                  </a:cubicBezTo>
                  <a:cubicBezTo>
                    <a:pt x="810" y="170"/>
                    <a:pt x="810" y="169"/>
                    <a:pt x="809" y="169"/>
                  </a:cubicBezTo>
                  <a:cubicBezTo>
                    <a:pt x="809" y="168"/>
                    <a:pt x="809" y="168"/>
                    <a:pt x="808" y="167"/>
                  </a:cubicBezTo>
                  <a:cubicBezTo>
                    <a:pt x="734" y="49"/>
                    <a:pt x="734" y="49"/>
                    <a:pt x="734" y="49"/>
                  </a:cubicBezTo>
                  <a:cubicBezTo>
                    <a:pt x="733" y="48"/>
                    <a:pt x="733" y="48"/>
                    <a:pt x="733" y="48"/>
                  </a:cubicBezTo>
                  <a:cubicBezTo>
                    <a:pt x="733" y="47"/>
                    <a:pt x="733" y="47"/>
                    <a:pt x="732" y="47"/>
                  </a:cubicBezTo>
                  <a:cubicBezTo>
                    <a:pt x="732" y="46"/>
                    <a:pt x="732" y="46"/>
                    <a:pt x="731" y="45"/>
                  </a:cubicBezTo>
                  <a:cubicBezTo>
                    <a:pt x="731" y="45"/>
                    <a:pt x="731" y="44"/>
                    <a:pt x="730" y="43"/>
                  </a:cubicBezTo>
                  <a:cubicBezTo>
                    <a:pt x="730" y="43"/>
                    <a:pt x="730" y="43"/>
                    <a:pt x="730" y="43"/>
                  </a:cubicBezTo>
                  <a:cubicBezTo>
                    <a:pt x="729" y="42"/>
                    <a:pt x="729" y="42"/>
                    <a:pt x="729" y="42"/>
                  </a:cubicBezTo>
                  <a:cubicBezTo>
                    <a:pt x="729" y="42"/>
                    <a:pt x="728" y="41"/>
                    <a:pt x="728" y="41"/>
                  </a:cubicBezTo>
                  <a:cubicBezTo>
                    <a:pt x="728" y="40"/>
                    <a:pt x="727" y="40"/>
                    <a:pt x="727" y="39"/>
                  </a:cubicBezTo>
                  <a:cubicBezTo>
                    <a:pt x="726" y="39"/>
                    <a:pt x="726" y="39"/>
                    <a:pt x="726" y="39"/>
                  </a:cubicBezTo>
                  <a:cubicBezTo>
                    <a:pt x="726" y="38"/>
                    <a:pt x="726" y="38"/>
                    <a:pt x="726" y="38"/>
                  </a:cubicBezTo>
                  <a:cubicBezTo>
                    <a:pt x="725" y="38"/>
                    <a:pt x="725" y="38"/>
                    <a:pt x="725" y="37"/>
                  </a:cubicBezTo>
                  <a:cubicBezTo>
                    <a:pt x="725" y="37"/>
                    <a:pt x="724" y="36"/>
                    <a:pt x="724" y="36"/>
                  </a:cubicBezTo>
                  <a:cubicBezTo>
                    <a:pt x="723" y="35"/>
                    <a:pt x="723" y="35"/>
                    <a:pt x="723" y="35"/>
                  </a:cubicBezTo>
                  <a:cubicBezTo>
                    <a:pt x="722" y="34"/>
                    <a:pt x="722" y="34"/>
                    <a:pt x="722" y="34"/>
                  </a:cubicBezTo>
                  <a:cubicBezTo>
                    <a:pt x="721" y="34"/>
                    <a:pt x="721" y="34"/>
                    <a:pt x="721" y="34"/>
                  </a:cubicBezTo>
                  <a:cubicBezTo>
                    <a:pt x="721" y="33"/>
                    <a:pt x="721" y="33"/>
                    <a:pt x="720" y="32"/>
                  </a:cubicBezTo>
                  <a:cubicBezTo>
                    <a:pt x="720" y="32"/>
                    <a:pt x="720" y="32"/>
                    <a:pt x="720" y="32"/>
                  </a:cubicBezTo>
                  <a:cubicBezTo>
                    <a:pt x="719" y="31"/>
                    <a:pt x="719" y="31"/>
                    <a:pt x="719" y="31"/>
                  </a:cubicBezTo>
                  <a:cubicBezTo>
                    <a:pt x="718" y="31"/>
                    <a:pt x="718" y="30"/>
                    <a:pt x="718" y="30"/>
                  </a:cubicBezTo>
                  <a:cubicBezTo>
                    <a:pt x="717" y="30"/>
                    <a:pt x="717" y="29"/>
                    <a:pt x="717" y="29"/>
                  </a:cubicBezTo>
                  <a:cubicBezTo>
                    <a:pt x="716" y="28"/>
                    <a:pt x="716" y="28"/>
                    <a:pt x="716" y="28"/>
                  </a:cubicBezTo>
                  <a:cubicBezTo>
                    <a:pt x="715" y="28"/>
                    <a:pt x="715" y="28"/>
                    <a:pt x="715" y="28"/>
                  </a:cubicBezTo>
                  <a:cubicBezTo>
                    <a:pt x="715" y="27"/>
                    <a:pt x="714" y="27"/>
                    <a:pt x="714" y="27"/>
                  </a:cubicBezTo>
                  <a:cubicBezTo>
                    <a:pt x="714" y="27"/>
                    <a:pt x="713" y="26"/>
                    <a:pt x="713" y="26"/>
                  </a:cubicBezTo>
                  <a:cubicBezTo>
                    <a:pt x="712" y="25"/>
                    <a:pt x="712" y="25"/>
                    <a:pt x="712" y="25"/>
                  </a:cubicBezTo>
                  <a:cubicBezTo>
                    <a:pt x="711" y="24"/>
                    <a:pt x="711" y="24"/>
                    <a:pt x="711" y="24"/>
                  </a:cubicBezTo>
                  <a:cubicBezTo>
                    <a:pt x="710" y="24"/>
                    <a:pt x="710" y="24"/>
                    <a:pt x="710" y="24"/>
                  </a:cubicBezTo>
                  <a:cubicBezTo>
                    <a:pt x="709" y="23"/>
                    <a:pt x="709" y="23"/>
                    <a:pt x="709" y="23"/>
                  </a:cubicBezTo>
                  <a:cubicBezTo>
                    <a:pt x="703" y="19"/>
                    <a:pt x="697" y="15"/>
                    <a:pt x="690" y="12"/>
                  </a:cubicBezTo>
                  <a:cubicBezTo>
                    <a:pt x="683" y="9"/>
                    <a:pt x="676" y="7"/>
                    <a:pt x="669" y="5"/>
                  </a:cubicBezTo>
                  <a:cubicBezTo>
                    <a:pt x="662" y="3"/>
                    <a:pt x="654" y="2"/>
                    <a:pt x="647" y="1"/>
                  </a:cubicBezTo>
                  <a:cubicBezTo>
                    <a:pt x="639" y="0"/>
                    <a:pt x="631" y="0"/>
                    <a:pt x="623" y="0"/>
                  </a:cubicBezTo>
                  <a:cubicBezTo>
                    <a:pt x="623" y="0"/>
                    <a:pt x="622" y="0"/>
                    <a:pt x="622" y="0"/>
                  </a:cubicBezTo>
                  <a:cubicBezTo>
                    <a:pt x="622" y="0"/>
                    <a:pt x="621" y="1"/>
                    <a:pt x="621" y="1"/>
                  </a:cubicBezTo>
                  <a:cubicBezTo>
                    <a:pt x="620" y="1"/>
                    <a:pt x="620" y="1"/>
                    <a:pt x="619" y="1"/>
                  </a:cubicBezTo>
                  <a:cubicBezTo>
                    <a:pt x="619" y="1"/>
                    <a:pt x="618" y="1"/>
                    <a:pt x="617" y="1"/>
                  </a:cubicBezTo>
                  <a:cubicBezTo>
                    <a:pt x="617" y="1"/>
                    <a:pt x="617" y="1"/>
                    <a:pt x="616" y="1"/>
                  </a:cubicBezTo>
                  <a:cubicBezTo>
                    <a:pt x="616" y="1"/>
                    <a:pt x="615" y="1"/>
                    <a:pt x="615" y="1"/>
                  </a:cubicBezTo>
                  <a:cubicBezTo>
                    <a:pt x="615" y="1"/>
                    <a:pt x="614" y="1"/>
                    <a:pt x="613" y="1"/>
                  </a:cubicBezTo>
                  <a:cubicBezTo>
                    <a:pt x="613" y="1"/>
                    <a:pt x="612" y="1"/>
                    <a:pt x="612" y="2"/>
                  </a:cubicBezTo>
                  <a:cubicBezTo>
                    <a:pt x="611" y="2"/>
                    <a:pt x="611" y="2"/>
                    <a:pt x="610" y="2"/>
                  </a:cubicBezTo>
                  <a:cubicBezTo>
                    <a:pt x="610" y="2"/>
                    <a:pt x="610" y="2"/>
                    <a:pt x="609" y="2"/>
                  </a:cubicBezTo>
                  <a:cubicBezTo>
                    <a:pt x="609" y="2"/>
                    <a:pt x="608" y="2"/>
                    <a:pt x="608" y="2"/>
                  </a:cubicBezTo>
                  <a:cubicBezTo>
                    <a:pt x="607" y="2"/>
                    <a:pt x="607" y="2"/>
                    <a:pt x="606" y="3"/>
                  </a:cubicBezTo>
                  <a:cubicBezTo>
                    <a:pt x="605" y="3"/>
                    <a:pt x="605" y="3"/>
                    <a:pt x="605" y="3"/>
                  </a:cubicBezTo>
                  <a:cubicBezTo>
                    <a:pt x="605" y="3"/>
                    <a:pt x="604" y="3"/>
                    <a:pt x="604" y="3"/>
                  </a:cubicBezTo>
                  <a:cubicBezTo>
                    <a:pt x="603" y="3"/>
                    <a:pt x="603" y="3"/>
                    <a:pt x="602" y="3"/>
                  </a:cubicBezTo>
                  <a:cubicBezTo>
                    <a:pt x="602" y="3"/>
                    <a:pt x="601" y="4"/>
                    <a:pt x="600" y="4"/>
                  </a:cubicBezTo>
                  <a:cubicBezTo>
                    <a:pt x="599" y="4"/>
                    <a:pt x="599" y="4"/>
                    <a:pt x="599" y="4"/>
                  </a:cubicBezTo>
                  <a:cubicBezTo>
                    <a:pt x="599" y="4"/>
                    <a:pt x="599" y="4"/>
                    <a:pt x="598" y="4"/>
                  </a:cubicBezTo>
                  <a:cubicBezTo>
                    <a:pt x="598" y="4"/>
                    <a:pt x="597" y="5"/>
                    <a:pt x="597" y="5"/>
                  </a:cubicBezTo>
                  <a:cubicBezTo>
                    <a:pt x="596" y="5"/>
                    <a:pt x="596" y="5"/>
                    <a:pt x="595" y="5"/>
                  </a:cubicBezTo>
                  <a:cubicBezTo>
                    <a:pt x="594" y="5"/>
                    <a:pt x="594" y="5"/>
                    <a:pt x="594" y="6"/>
                  </a:cubicBezTo>
                  <a:cubicBezTo>
                    <a:pt x="593" y="6"/>
                    <a:pt x="593" y="6"/>
                    <a:pt x="592" y="6"/>
                  </a:cubicBezTo>
                  <a:cubicBezTo>
                    <a:pt x="592" y="6"/>
                    <a:pt x="591" y="6"/>
                    <a:pt x="591" y="6"/>
                  </a:cubicBezTo>
                  <a:cubicBezTo>
                    <a:pt x="590" y="7"/>
                    <a:pt x="590" y="7"/>
                    <a:pt x="590" y="7"/>
                  </a:cubicBezTo>
                  <a:cubicBezTo>
                    <a:pt x="69" y="178"/>
                    <a:pt x="69" y="178"/>
                    <a:pt x="69" y="178"/>
                  </a:cubicBezTo>
                  <a:cubicBezTo>
                    <a:pt x="55" y="183"/>
                    <a:pt x="42" y="190"/>
                    <a:pt x="32" y="198"/>
                  </a:cubicBezTo>
                  <a:cubicBezTo>
                    <a:pt x="22" y="205"/>
                    <a:pt x="14" y="215"/>
                    <a:pt x="9" y="225"/>
                  </a:cubicBezTo>
                  <a:cubicBezTo>
                    <a:pt x="3" y="235"/>
                    <a:pt x="0" y="246"/>
                    <a:pt x="0" y="257"/>
                  </a:cubicBezTo>
                  <a:cubicBezTo>
                    <a:pt x="0" y="268"/>
                    <a:pt x="2" y="279"/>
                    <a:pt x="8" y="290"/>
                  </a:cubicBezTo>
                  <a:cubicBezTo>
                    <a:pt x="76" y="416"/>
                    <a:pt x="76" y="416"/>
                    <a:pt x="76" y="416"/>
                  </a:cubicBezTo>
                  <a:cubicBezTo>
                    <a:pt x="167" y="585"/>
                    <a:pt x="167" y="585"/>
                    <a:pt x="167" y="585"/>
                  </a:cubicBezTo>
                  <a:cubicBezTo>
                    <a:pt x="239" y="718"/>
                    <a:pt x="239" y="718"/>
                    <a:pt x="239" y="718"/>
                  </a:cubicBezTo>
                  <a:cubicBezTo>
                    <a:pt x="239" y="718"/>
                    <a:pt x="240" y="719"/>
                    <a:pt x="240" y="719"/>
                  </a:cubicBezTo>
                  <a:cubicBezTo>
                    <a:pt x="240" y="719"/>
                    <a:pt x="240" y="720"/>
                    <a:pt x="241" y="720"/>
                  </a:cubicBezTo>
                  <a:cubicBezTo>
                    <a:pt x="241" y="721"/>
                    <a:pt x="241" y="721"/>
                    <a:pt x="242" y="722"/>
                  </a:cubicBezTo>
                  <a:cubicBezTo>
                    <a:pt x="242" y="722"/>
                    <a:pt x="242" y="723"/>
                    <a:pt x="243" y="724"/>
                  </a:cubicBezTo>
                  <a:cubicBezTo>
                    <a:pt x="243" y="724"/>
                    <a:pt x="243" y="724"/>
                    <a:pt x="243" y="724"/>
                  </a:cubicBezTo>
                  <a:cubicBezTo>
                    <a:pt x="244" y="725"/>
                    <a:pt x="244" y="725"/>
                    <a:pt x="244" y="725"/>
                  </a:cubicBezTo>
                  <a:cubicBezTo>
                    <a:pt x="244" y="726"/>
                    <a:pt x="244" y="726"/>
                    <a:pt x="245" y="727"/>
                  </a:cubicBezTo>
                  <a:cubicBezTo>
                    <a:pt x="245" y="727"/>
                    <a:pt x="245" y="728"/>
                    <a:pt x="246" y="728"/>
                  </a:cubicBezTo>
                  <a:cubicBezTo>
                    <a:pt x="246" y="729"/>
                    <a:pt x="246" y="729"/>
                    <a:pt x="246" y="729"/>
                  </a:cubicBezTo>
                  <a:cubicBezTo>
                    <a:pt x="247" y="730"/>
                    <a:pt x="247" y="730"/>
                    <a:pt x="247" y="730"/>
                  </a:cubicBezTo>
                  <a:cubicBezTo>
                    <a:pt x="247" y="730"/>
                    <a:pt x="248" y="730"/>
                    <a:pt x="248" y="731"/>
                  </a:cubicBezTo>
                  <a:cubicBezTo>
                    <a:pt x="248" y="731"/>
                    <a:pt x="249" y="732"/>
                    <a:pt x="249" y="732"/>
                  </a:cubicBezTo>
                  <a:cubicBezTo>
                    <a:pt x="250" y="733"/>
                    <a:pt x="250" y="733"/>
                    <a:pt x="250" y="733"/>
                  </a:cubicBezTo>
                  <a:cubicBezTo>
                    <a:pt x="250" y="734"/>
                    <a:pt x="250" y="734"/>
                    <a:pt x="250" y="734"/>
                  </a:cubicBezTo>
                  <a:cubicBezTo>
                    <a:pt x="251" y="734"/>
                    <a:pt x="251" y="735"/>
                    <a:pt x="251" y="735"/>
                  </a:cubicBezTo>
                  <a:cubicBezTo>
                    <a:pt x="252" y="735"/>
                    <a:pt x="252" y="736"/>
                    <a:pt x="253" y="736"/>
                  </a:cubicBezTo>
                  <a:cubicBezTo>
                    <a:pt x="253" y="737"/>
                    <a:pt x="253" y="737"/>
                    <a:pt x="253" y="737"/>
                  </a:cubicBezTo>
                  <a:cubicBezTo>
                    <a:pt x="254" y="738"/>
                    <a:pt x="254" y="738"/>
                    <a:pt x="254" y="738"/>
                  </a:cubicBezTo>
                  <a:cubicBezTo>
                    <a:pt x="255" y="739"/>
                    <a:pt x="255" y="739"/>
                    <a:pt x="255" y="739"/>
                  </a:cubicBezTo>
                  <a:cubicBezTo>
                    <a:pt x="255" y="739"/>
                    <a:pt x="256" y="740"/>
                    <a:pt x="256" y="740"/>
                  </a:cubicBezTo>
                  <a:cubicBezTo>
                    <a:pt x="257" y="741"/>
                    <a:pt x="257" y="741"/>
                    <a:pt x="257" y="741"/>
                  </a:cubicBezTo>
                  <a:cubicBezTo>
                    <a:pt x="258" y="742"/>
                    <a:pt x="258" y="742"/>
                    <a:pt x="258" y="742"/>
                  </a:cubicBezTo>
                  <a:cubicBezTo>
                    <a:pt x="259" y="743"/>
                    <a:pt x="259" y="743"/>
                    <a:pt x="259" y="743"/>
                  </a:cubicBezTo>
                  <a:cubicBezTo>
                    <a:pt x="259" y="743"/>
                    <a:pt x="260" y="743"/>
                    <a:pt x="260" y="744"/>
                  </a:cubicBezTo>
                  <a:cubicBezTo>
                    <a:pt x="266" y="749"/>
                    <a:pt x="272" y="753"/>
                    <a:pt x="279" y="757"/>
                  </a:cubicBezTo>
                  <a:cubicBezTo>
                    <a:pt x="286" y="761"/>
                    <a:pt x="293" y="764"/>
                    <a:pt x="301" y="767"/>
                  </a:cubicBezTo>
                  <a:cubicBezTo>
                    <a:pt x="308" y="769"/>
                    <a:pt x="316" y="771"/>
                    <a:pt x="324" y="772"/>
                  </a:cubicBezTo>
                  <a:cubicBezTo>
                    <a:pt x="333" y="774"/>
                    <a:pt x="341" y="774"/>
                    <a:pt x="349" y="774"/>
                  </a:cubicBezTo>
                  <a:cubicBezTo>
                    <a:pt x="350" y="774"/>
                    <a:pt x="350" y="774"/>
                    <a:pt x="351" y="774"/>
                  </a:cubicBezTo>
                  <a:cubicBezTo>
                    <a:pt x="351" y="774"/>
                    <a:pt x="352" y="774"/>
                    <a:pt x="352" y="774"/>
                  </a:cubicBezTo>
                  <a:cubicBezTo>
                    <a:pt x="353" y="774"/>
                    <a:pt x="354" y="774"/>
                    <a:pt x="354" y="774"/>
                  </a:cubicBezTo>
                  <a:cubicBezTo>
                    <a:pt x="355" y="774"/>
                    <a:pt x="356" y="774"/>
                    <a:pt x="356" y="774"/>
                  </a:cubicBezTo>
                  <a:cubicBezTo>
                    <a:pt x="357" y="774"/>
                    <a:pt x="357" y="773"/>
                    <a:pt x="358" y="773"/>
                  </a:cubicBezTo>
                  <a:cubicBezTo>
                    <a:pt x="358" y="773"/>
                    <a:pt x="359" y="773"/>
                    <a:pt x="359" y="773"/>
                  </a:cubicBezTo>
                  <a:cubicBezTo>
                    <a:pt x="360" y="773"/>
                    <a:pt x="360" y="773"/>
                    <a:pt x="361" y="773"/>
                  </a:cubicBezTo>
                  <a:cubicBezTo>
                    <a:pt x="361" y="773"/>
                    <a:pt x="362" y="773"/>
                    <a:pt x="363" y="773"/>
                  </a:cubicBezTo>
                  <a:cubicBezTo>
                    <a:pt x="363" y="773"/>
                    <a:pt x="364" y="773"/>
                    <a:pt x="364" y="773"/>
                  </a:cubicBezTo>
                  <a:cubicBezTo>
                    <a:pt x="364" y="773"/>
                    <a:pt x="365" y="773"/>
                    <a:pt x="365" y="773"/>
                  </a:cubicBezTo>
                  <a:cubicBezTo>
                    <a:pt x="366" y="773"/>
                    <a:pt x="366" y="772"/>
                    <a:pt x="367" y="772"/>
                  </a:cubicBezTo>
                  <a:cubicBezTo>
                    <a:pt x="368" y="772"/>
                    <a:pt x="368" y="772"/>
                    <a:pt x="369" y="772"/>
                  </a:cubicBezTo>
                  <a:cubicBezTo>
                    <a:pt x="370" y="772"/>
                    <a:pt x="370" y="772"/>
                    <a:pt x="370" y="772"/>
                  </a:cubicBezTo>
                  <a:cubicBezTo>
                    <a:pt x="371" y="772"/>
                    <a:pt x="371" y="772"/>
                    <a:pt x="372" y="772"/>
                  </a:cubicBezTo>
                  <a:cubicBezTo>
                    <a:pt x="372" y="772"/>
                    <a:pt x="373" y="771"/>
                    <a:pt x="373" y="771"/>
                  </a:cubicBezTo>
                  <a:cubicBezTo>
                    <a:pt x="374" y="771"/>
                    <a:pt x="375" y="771"/>
                    <a:pt x="375" y="771"/>
                  </a:cubicBezTo>
                  <a:cubicBezTo>
                    <a:pt x="376" y="771"/>
                    <a:pt x="376" y="771"/>
                    <a:pt x="376" y="771"/>
                  </a:cubicBezTo>
                  <a:cubicBezTo>
                    <a:pt x="377" y="771"/>
                    <a:pt x="377" y="770"/>
                    <a:pt x="378" y="770"/>
                  </a:cubicBezTo>
                  <a:cubicBezTo>
                    <a:pt x="378" y="770"/>
                    <a:pt x="379" y="770"/>
                    <a:pt x="379" y="770"/>
                  </a:cubicBezTo>
                  <a:cubicBezTo>
                    <a:pt x="380" y="770"/>
                    <a:pt x="381" y="770"/>
                    <a:pt x="381" y="769"/>
                  </a:cubicBezTo>
                  <a:cubicBezTo>
                    <a:pt x="382" y="769"/>
                    <a:pt x="382" y="769"/>
                    <a:pt x="383" y="769"/>
                  </a:cubicBezTo>
                  <a:cubicBezTo>
                    <a:pt x="383" y="769"/>
                    <a:pt x="383" y="769"/>
                    <a:pt x="384" y="769"/>
                  </a:cubicBezTo>
                  <a:cubicBezTo>
                    <a:pt x="384" y="769"/>
                    <a:pt x="385" y="769"/>
                    <a:pt x="385" y="768"/>
                  </a:cubicBezTo>
                  <a:cubicBezTo>
                    <a:pt x="386" y="768"/>
                    <a:pt x="387" y="768"/>
                    <a:pt x="387" y="768"/>
                  </a:cubicBezTo>
                  <a:cubicBezTo>
                    <a:pt x="388" y="768"/>
                    <a:pt x="388" y="767"/>
                    <a:pt x="389" y="767"/>
                  </a:cubicBezTo>
                  <a:cubicBezTo>
                    <a:pt x="389" y="767"/>
                    <a:pt x="390" y="767"/>
                    <a:pt x="390" y="767"/>
                  </a:cubicBezTo>
                  <a:cubicBezTo>
                    <a:pt x="391" y="767"/>
                    <a:pt x="391" y="767"/>
                    <a:pt x="392" y="766"/>
                  </a:cubicBezTo>
                  <a:cubicBezTo>
                    <a:pt x="392" y="766"/>
                    <a:pt x="393" y="766"/>
                    <a:pt x="393" y="766"/>
                  </a:cubicBezTo>
                  <a:cubicBezTo>
                    <a:pt x="560" y="706"/>
                    <a:pt x="560" y="706"/>
                    <a:pt x="560" y="706"/>
                  </a:cubicBezTo>
                  <a:cubicBezTo>
                    <a:pt x="563" y="705"/>
                    <a:pt x="565" y="705"/>
                    <a:pt x="567" y="704"/>
                  </a:cubicBezTo>
                  <a:cubicBezTo>
                    <a:pt x="569" y="703"/>
                    <a:pt x="571" y="702"/>
                    <a:pt x="572" y="701"/>
                  </a:cubicBezTo>
                  <a:cubicBezTo>
                    <a:pt x="574" y="701"/>
                    <a:pt x="576" y="700"/>
                    <a:pt x="577" y="699"/>
                  </a:cubicBezTo>
                  <a:cubicBezTo>
                    <a:pt x="579" y="698"/>
                    <a:pt x="581" y="698"/>
                    <a:pt x="582" y="697"/>
                  </a:cubicBezTo>
                  <a:cubicBezTo>
                    <a:pt x="587" y="694"/>
                    <a:pt x="592" y="691"/>
                    <a:pt x="595" y="688"/>
                  </a:cubicBezTo>
                  <a:cubicBezTo>
                    <a:pt x="598" y="685"/>
                    <a:pt x="600" y="683"/>
                    <a:pt x="602" y="680"/>
                  </a:cubicBezTo>
                  <a:cubicBezTo>
                    <a:pt x="603" y="677"/>
                    <a:pt x="604" y="675"/>
                    <a:pt x="603" y="672"/>
                  </a:cubicBezTo>
                  <a:cubicBezTo>
                    <a:pt x="603" y="669"/>
                    <a:pt x="602" y="667"/>
                    <a:pt x="601" y="664"/>
                  </a:cubicBezTo>
                  <a:cubicBezTo>
                    <a:pt x="599" y="660"/>
                    <a:pt x="595" y="656"/>
                    <a:pt x="590" y="652"/>
                  </a:cubicBezTo>
                  <a:cubicBezTo>
                    <a:pt x="585" y="648"/>
                    <a:pt x="579" y="645"/>
                    <a:pt x="573" y="642"/>
                  </a:cubicBezTo>
                  <a:cubicBezTo>
                    <a:pt x="567" y="639"/>
                    <a:pt x="560" y="636"/>
                    <a:pt x="554" y="633"/>
                  </a:cubicBezTo>
                  <a:cubicBezTo>
                    <a:pt x="547" y="631"/>
                    <a:pt x="541" y="629"/>
                    <a:pt x="535" y="627"/>
                  </a:cubicBezTo>
                  <a:cubicBezTo>
                    <a:pt x="529" y="625"/>
                    <a:pt x="523" y="623"/>
                    <a:pt x="517" y="620"/>
                  </a:cubicBezTo>
                  <a:cubicBezTo>
                    <a:pt x="511" y="617"/>
                    <a:pt x="505" y="614"/>
                    <a:pt x="500" y="611"/>
                  </a:cubicBezTo>
                  <a:cubicBezTo>
                    <a:pt x="494" y="608"/>
                    <a:pt x="489" y="604"/>
                    <a:pt x="484" y="600"/>
                  </a:cubicBezTo>
                  <a:cubicBezTo>
                    <a:pt x="479" y="596"/>
                    <a:pt x="475" y="592"/>
                    <a:pt x="470" y="587"/>
                  </a:cubicBezTo>
                  <a:cubicBezTo>
                    <a:pt x="469" y="586"/>
                    <a:pt x="468" y="584"/>
                    <a:pt x="466" y="583"/>
                  </a:cubicBezTo>
                  <a:cubicBezTo>
                    <a:pt x="465" y="581"/>
                    <a:pt x="464" y="579"/>
                    <a:pt x="463" y="578"/>
                  </a:cubicBezTo>
                  <a:cubicBezTo>
                    <a:pt x="461" y="576"/>
                    <a:pt x="460" y="574"/>
                    <a:pt x="459" y="573"/>
                  </a:cubicBezTo>
                  <a:cubicBezTo>
                    <a:pt x="458" y="571"/>
                    <a:pt x="457" y="569"/>
                    <a:pt x="456" y="568"/>
                  </a:cubicBezTo>
                  <a:cubicBezTo>
                    <a:pt x="448" y="553"/>
                    <a:pt x="444" y="539"/>
                    <a:pt x="444" y="524"/>
                  </a:cubicBezTo>
                  <a:cubicBezTo>
                    <a:pt x="443" y="510"/>
                    <a:pt x="446" y="496"/>
                    <a:pt x="453" y="483"/>
                  </a:cubicBezTo>
                  <a:cubicBezTo>
                    <a:pt x="459" y="470"/>
                    <a:pt x="468" y="458"/>
                    <a:pt x="481" y="447"/>
                  </a:cubicBezTo>
                  <a:cubicBezTo>
                    <a:pt x="493" y="437"/>
                    <a:pt x="508" y="429"/>
                    <a:pt x="525" y="423"/>
                  </a:cubicBezTo>
                  <a:cubicBezTo>
                    <a:pt x="526" y="422"/>
                    <a:pt x="526" y="422"/>
                    <a:pt x="527" y="422"/>
                  </a:cubicBezTo>
                  <a:cubicBezTo>
                    <a:pt x="527" y="422"/>
                    <a:pt x="528" y="422"/>
                    <a:pt x="529" y="421"/>
                  </a:cubicBezTo>
                  <a:cubicBezTo>
                    <a:pt x="529" y="421"/>
                    <a:pt x="530" y="421"/>
                    <a:pt x="531" y="421"/>
                  </a:cubicBezTo>
                  <a:cubicBezTo>
                    <a:pt x="532" y="420"/>
                    <a:pt x="533" y="420"/>
                    <a:pt x="534" y="420"/>
                  </a:cubicBezTo>
                  <a:cubicBezTo>
                    <a:pt x="535" y="420"/>
                    <a:pt x="535" y="420"/>
                    <a:pt x="536" y="419"/>
                  </a:cubicBezTo>
                  <a:cubicBezTo>
                    <a:pt x="536" y="419"/>
                    <a:pt x="537" y="419"/>
                    <a:pt x="539" y="419"/>
                  </a:cubicBezTo>
                  <a:cubicBezTo>
                    <a:pt x="541" y="418"/>
                    <a:pt x="543" y="418"/>
                    <a:pt x="547" y="417"/>
                  </a:cubicBezTo>
                  <a:cubicBezTo>
                    <a:pt x="551" y="416"/>
                    <a:pt x="556" y="416"/>
                    <a:pt x="562" y="414"/>
                  </a:cubicBezTo>
                  <a:cubicBezTo>
                    <a:pt x="563" y="414"/>
                    <a:pt x="563" y="414"/>
                    <a:pt x="563" y="414"/>
                  </a:cubicBezTo>
                  <a:cubicBezTo>
                    <a:pt x="564" y="414"/>
                    <a:pt x="564" y="414"/>
                    <a:pt x="564" y="414"/>
                  </a:cubicBezTo>
                  <a:cubicBezTo>
                    <a:pt x="565" y="414"/>
                    <a:pt x="565" y="414"/>
                    <a:pt x="565" y="414"/>
                  </a:cubicBezTo>
                  <a:cubicBezTo>
                    <a:pt x="566" y="414"/>
                    <a:pt x="566" y="414"/>
                    <a:pt x="566" y="414"/>
                  </a:cubicBezTo>
                  <a:cubicBezTo>
                    <a:pt x="567" y="414"/>
                    <a:pt x="567" y="414"/>
                    <a:pt x="567" y="414"/>
                  </a:cubicBezTo>
                  <a:cubicBezTo>
                    <a:pt x="568" y="414"/>
                    <a:pt x="568" y="414"/>
                    <a:pt x="568" y="414"/>
                  </a:cubicBezTo>
                  <a:cubicBezTo>
                    <a:pt x="569" y="414"/>
                    <a:pt x="569" y="414"/>
                    <a:pt x="569" y="414"/>
                  </a:cubicBezTo>
                  <a:cubicBezTo>
                    <a:pt x="569" y="414"/>
                    <a:pt x="569" y="414"/>
                    <a:pt x="569" y="414"/>
                  </a:cubicBezTo>
                  <a:cubicBezTo>
                    <a:pt x="570" y="414"/>
                    <a:pt x="571" y="414"/>
                    <a:pt x="571" y="414"/>
                  </a:cubicBezTo>
                  <a:cubicBezTo>
                    <a:pt x="572" y="414"/>
                    <a:pt x="572" y="414"/>
                    <a:pt x="573" y="414"/>
                  </a:cubicBezTo>
                  <a:cubicBezTo>
                    <a:pt x="574" y="414"/>
                    <a:pt x="574" y="413"/>
                    <a:pt x="575" y="413"/>
                  </a:cubicBezTo>
                  <a:cubicBezTo>
                    <a:pt x="576" y="413"/>
                    <a:pt x="577" y="413"/>
                    <a:pt x="577" y="413"/>
                  </a:cubicBezTo>
                  <a:cubicBezTo>
                    <a:pt x="578" y="413"/>
                    <a:pt x="579" y="413"/>
                    <a:pt x="579" y="413"/>
                  </a:cubicBezTo>
                  <a:cubicBezTo>
                    <a:pt x="580" y="413"/>
                    <a:pt x="581" y="413"/>
                    <a:pt x="581" y="413"/>
                  </a:cubicBezTo>
                  <a:cubicBezTo>
                    <a:pt x="582" y="413"/>
                    <a:pt x="582" y="413"/>
                    <a:pt x="583" y="413"/>
                  </a:cubicBezTo>
                  <a:cubicBezTo>
                    <a:pt x="584" y="413"/>
                    <a:pt x="584" y="413"/>
                    <a:pt x="585" y="413"/>
                  </a:cubicBezTo>
                  <a:cubicBezTo>
                    <a:pt x="588" y="414"/>
                    <a:pt x="591" y="414"/>
                    <a:pt x="595" y="414"/>
                  </a:cubicBezTo>
                  <a:cubicBezTo>
                    <a:pt x="598" y="414"/>
                    <a:pt x="601" y="415"/>
                    <a:pt x="604" y="415"/>
                  </a:cubicBezTo>
                  <a:cubicBezTo>
                    <a:pt x="607" y="415"/>
                    <a:pt x="611" y="416"/>
                    <a:pt x="614" y="417"/>
                  </a:cubicBezTo>
                  <a:cubicBezTo>
                    <a:pt x="617" y="417"/>
                    <a:pt x="621" y="418"/>
                    <a:pt x="624" y="419"/>
                  </a:cubicBezTo>
                  <a:cubicBezTo>
                    <a:pt x="625" y="419"/>
                    <a:pt x="625" y="419"/>
                    <a:pt x="626" y="419"/>
                  </a:cubicBezTo>
                  <a:cubicBezTo>
                    <a:pt x="626" y="419"/>
                    <a:pt x="626" y="419"/>
                    <a:pt x="627" y="419"/>
                  </a:cubicBezTo>
                  <a:cubicBezTo>
                    <a:pt x="627" y="420"/>
                    <a:pt x="628" y="420"/>
                    <a:pt x="628" y="420"/>
                  </a:cubicBezTo>
                  <a:cubicBezTo>
                    <a:pt x="629" y="420"/>
                    <a:pt x="629" y="420"/>
                    <a:pt x="630" y="420"/>
                  </a:cubicBezTo>
                  <a:cubicBezTo>
                    <a:pt x="630" y="420"/>
                    <a:pt x="630" y="420"/>
                    <a:pt x="630" y="420"/>
                  </a:cubicBezTo>
                  <a:cubicBezTo>
                    <a:pt x="631" y="421"/>
                    <a:pt x="631" y="421"/>
                    <a:pt x="631" y="421"/>
                  </a:cubicBezTo>
                  <a:cubicBezTo>
                    <a:pt x="632" y="421"/>
                    <a:pt x="632" y="421"/>
                    <a:pt x="632" y="421"/>
                  </a:cubicBezTo>
                  <a:cubicBezTo>
                    <a:pt x="633" y="421"/>
                    <a:pt x="633" y="421"/>
                    <a:pt x="633" y="421"/>
                  </a:cubicBezTo>
                  <a:cubicBezTo>
                    <a:pt x="633" y="421"/>
                    <a:pt x="634" y="422"/>
                    <a:pt x="634" y="422"/>
                  </a:cubicBezTo>
                  <a:cubicBezTo>
                    <a:pt x="635" y="422"/>
                    <a:pt x="635" y="422"/>
                    <a:pt x="636" y="422"/>
                  </a:cubicBezTo>
                  <a:cubicBezTo>
                    <a:pt x="636" y="422"/>
                    <a:pt x="637" y="422"/>
                    <a:pt x="637" y="423"/>
                  </a:cubicBezTo>
                  <a:cubicBezTo>
                    <a:pt x="638" y="423"/>
                    <a:pt x="639" y="423"/>
                    <a:pt x="639" y="423"/>
                  </a:cubicBezTo>
                  <a:cubicBezTo>
                    <a:pt x="642" y="424"/>
                    <a:pt x="644" y="425"/>
                    <a:pt x="647" y="426"/>
                  </a:cubicBezTo>
                  <a:cubicBezTo>
                    <a:pt x="649" y="427"/>
                    <a:pt x="652" y="428"/>
                    <a:pt x="654" y="430"/>
                  </a:cubicBezTo>
                  <a:cubicBezTo>
                    <a:pt x="657" y="431"/>
                    <a:pt x="659" y="432"/>
                    <a:pt x="662" y="433"/>
                  </a:cubicBezTo>
                  <a:cubicBezTo>
                    <a:pt x="664" y="435"/>
                    <a:pt x="667" y="436"/>
                    <a:pt x="669" y="438"/>
                  </a:cubicBezTo>
                  <a:cubicBezTo>
                    <a:pt x="669" y="438"/>
                    <a:pt x="670" y="438"/>
                    <a:pt x="670" y="438"/>
                  </a:cubicBezTo>
                  <a:cubicBezTo>
                    <a:pt x="671" y="439"/>
                    <a:pt x="671" y="439"/>
                    <a:pt x="672" y="439"/>
                  </a:cubicBezTo>
                  <a:cubicBezTo>
                    <a:pt x="672" y="439"/>
                    <a:pt x="673" y="440"/>
                    <a:pt x="673" y="440"/>
                  </a:cubicBezTo>
                  <a:cubicBezTo>
                    <a:pt x="674" y="441"/>
                    <a:pt x="675" y="441"/>
                    <a:pt x="676" y="442"/>
                  </a:cubicBezTo>
                  <a:cubicBezTo>
                    <a:pt x="676" y="442"/>
                    <a:pt x="676" y="442"/>
                    <a:pt x="676" y="442"/>
                  </a:cubicBezTo>
                  <a:cubicBezTo>
                    <a:pt x="677" y="443"/>
                    <a:pt x="677" y="443"/>
                    <a:pt x="678" y="443"/>
                  </a:cubicBezTo>
                  <a:cubicBezTo>
                    <a:pt x="678" y="444"/>
                    <a:pt x="679" y="444"/>
                    <a:pt x="679" y="445"/>
                  </a:cubicBezTo>
                  <a:cubicBezTo>
                    <a:pt x="680" y="445"/>
                    <a:pt x="681" y="446"/>
                    <a:pt x="682" y="446"/>
                  </a:cubicBezTo>
                  <a:cubicBezTo>
                    <a:pt x="682" y="447"/>
                    <a:pt x="682" y="447"/>
                    <a:pt x="682" y="447"/>
                  </a:cubicBezTo>
                  <a:cubicBezTo>
                    <a:pt x="683" y="447"/>
                    <a:pt x="683" y="447"/>
                    <a:pt x="684" y="448"/>
                  </a:cubicBezTo>
                  <a:cubicBezTo>
                    <a:pt x="684" y="448"/>
                    <a:pt x="685" y="449"/>
                    <a:pt x="686" y="450"/>
                  </a:cubicBezTo>
                  <a:cubicBezTo>
                    <a:pt x="687" y="451"/>
                    <a:pt x="688" y="452"/>
                    <a:pt x="690" y="453"/>
                  </a:cubicBezTo>
                  <a:cubicBezTo>
                    <a:pt x="690" y="453"/>
                    <a:pt x="690" y="454"/>
                    <a:pt x="691" y="454"/>
                  </a:cubicBezTo>
                  <a:cubicBezTo>
                    <a:pt x="691" y="454"/>
                    <a:pt x="692" y="455"/>
                    <a:pt x="692" y="456"/>
                  </a:cubicBezTo>
                  <a:cubicBezTo>
                    <a:pt x="693" y="457"/>
                    <a:pt x="695" y="458"/>
                    <a:pt x="697" y="461"/>
                  </a:cubicBezTo>
                  <a:cubicBezTo>
                    <a:pt x="698" y="463"/>
                    <a:pt x="701" y="465"/>
                    <a:pt x="704" y="469"/>
                  </a:cubicBezTo>
                  <a:cubicBezTo>
                    <a:pt x="704" y="469"/>
                    <a:pt x="704" y="469"/>
                    <a:pt x="704" y="469"/>
                  </a:cubicBezTo>
                  <a:cubicBezTo>
                    <a:pt x="705" y="470"/>
                    <a:pt x="705" y="470"/>
                    <a:pt x="705" y="470"/>
                  </a:cubicBezTo>
                  <a:cubicBezTo>
                    <a:pt x="705" y="471"/>
                    <a:pt x="706" y="471"/>
                    <a:pt x="706" y="472"/>
                  </a:cubicBezTo>
                  <a:cubicBezTo>
                    <a:pt x="706" y="472"/>
                    <a:pt x="707" y="473"/>
                    <a:pt x="707" y="473"/>
                  </a:cubicBezTo>
                  <a:cubicBezTo>
                    <a:pt x="708" y="474"/>
                    <a:pt x="708" y="474"/>
                    <a:pt x="708" y="475"/>
                  </a:cubicBezTo>
                  <a:cubicBezTo>
                    <a:pt x="708" y="475"/>
                    <a:pt x="709" y="475"/>
                    <a:pt x="709" y="476"/>
                  </a:cubicBezTo>
                  <a:cubicBezTo>
                    <a:pt x="709" y="476"/>
                    <a:pt x="709" y="477"/>
                    <a:pt x="710" y="477"/>
                  </a:cubicBezTo>
                  <a:cubicBezTo>
                    <a:pt x="710" y="478"/>
                    <a:pt x="710" y="478"/>
                    <a:pt x="710" y="478"/>
                  </a:cubicBezTo>
                  <a:cubicBezTo>
                    <a:pt x="711" y="480"/>
                    <a:pt x="712" y="482"/>
                    <a:pt x="713" y="484"/>
                  </a:cubicBezTo>
                  <a:cubicBezTo>
                    <a:pt x="714" y="485"/>
                    <a:pt x="715" y="487"/>
                    <a:pt x="716" y="489"/>
                  </a:cubicBezTo>
                  <a:cubicBezTo>
                    <a:pt x="717" y="491"/>
                    <a:pt x="717" y="492"/>
                    <a:pt x="718" y="494"/>
                  </a:cubicBezTo>
                  <a:cubicBezTo>
                    <a:pt x="719" y="496"/>
                    <a:pt x="719" y="498"/>
                    <a:pt x="720" y="500"/>
                  </a:cubicBezTo>
                  <a:cubicBezTo>
                    <a:pt x="722" y="505"/>
                    <a:pt x="723" y="510"/>
                    <a:pt x="723" y="516"/>
                  </a:cubicBezTo>
                  <a:cubicBezTo>
                    <a:pt x="724" y="521"/>
                    <a:pt x="724" y="527"/>
                    <a:pt x="724" y="532"/>
                  </a:cubicBezTo>
                  <a:cubicBezTo>
                    <a:pt x="723" y="538"/>
                    <a:pt x="722" y="544"/>
                    <a:pt x="721" y="550"/>
                  </a:cubicBezTo>
                  <a:cubicBezTo>
                    <a:pt x="719" y="556"/>
                    <a:pt x="717" y="562"/>
                    <a:pt x="714" y="568"/>
                  </a:cubicBezTo>
                  <a:cubicBezTo>
                    <a:pt x="714" y="568"/>
                    <a:pt x="714" y="568"/>
                    <a:pt x="714" y="568"/>
                  </a:cubicBezTo>
                  <a:cubicBezTo>
                    <a:pt x="713" y="569"/>
                    <a:pt x="713" y="569"/>
                    <a:pt x="713" y="569"/>
                  </a:cubicBezTo>
                  <a:cubicBezTo>
                    <a:pt x="713" y="569"/>
                    <a:pt x="713" y="570"/>
                    <a:pt x="713" y="570"/>
                  </a:cubicBezTo>
                  <a:cubicBezTo>
                    <a:pt x="713" y="571"/>
                    <a:pt x="713" y="571"/>
                    <a:pt x="712" y="572"/>
                  </a:cubicBezTo>
                  <a:cubicBezTo>
                    <a:pt x="712" y="573"/>
                    <a:pt x="712" y="573"/>
                    <a:pt x="712" y="573"/>
                  </a:cubicBezTo>
                  <a:cubicBezTo>
                    <a:pt x="712" y="573"/>
                    <a:pt x="712" y="573"/>
                    <a:pt x="712" y="574"/>
                  </a:cubicBezTo>
                  <a:cubicBezTo>
                    <a:pt x="712" y="574"/>
                    <a:pt x="712" y="574"/>
                    <a:pt x="711" y="575"/>
                  </a:cubicBezTo>
                  <a:cubicBezTo>
                    <a:pt x="711" y="575"/>
                    <a:pt x="711" y="576"/>
                    <a:pt x="711" y="577"/>
                  </a:cubicBezTo>
                  <a:cubicBezTo>
                    <a:pt x="711" y="577"/>
                    <a:pt x="711" y="577"/>
                    <a:pt x="711" y="577"/>
                  </a:cubicBezTo>
                  <a:cubicBezTo>
                    <a:pt x="710" y="578"/>
                    <a:pt x="710" y="578"/>
                    <a:pt x="710" y="578"/>
                  </a:cubicBezTo>
                  <a:cubicBezTo>
                    <a:pt x="710" y="578"/>
                    <a:pt x="710" y="579"/>
                    <a:pt x="710" y="579"/>
                  </a:cubicBezTo>
                  <a:cubicBezTo>
                    <a:pt x="710" y="580"/>
                    <a:pt x="710" y="580"/>
                    <a:pt x="709" y="581"/>
                  </a:cubicBezTo>
                  <a:cubicBezTo>
                    <a:pt x="709" y="582"/>
                    <a:pt x="709" y="582"/>
                    <a:pt x="709" y="582"/>
                  </a:cubicBezTo>
                  <a:cubicBezTo>
                    <a:pt x="709" y="583"/>
                    <a:pt x="709" y="583"/>
                    <a:pt x="709" y="583"/>
                  </a:cubicBezTo>
                  <a:cubicBezTo>
                    <a:pt x="709" y="583"/>
                    <a:pt x="709" y="583"/>
                    <a:pt x="709" y="584"/>
                  </a:cubicBezTo>
                  <a:cubicBezTo>
                    <a:pt x="708" y="584"/>
                    <a:pt x="708" y="585"/>
                    <a:pt x="708" y="585"/>
                  </a:cubicBezTo>
                  <a:cubicBezTo>
                    <a:pt x="708" y="586"/>
                    <a:pt x="708" y="586"/>
                    <a:pt x="708" y="587"/>
                  </a:cubicBezTo>
                  <a:cubicBezTo>
                    <a:pt x="708" y="588"/>
                    <a:pt x="707" y="588"/>
                    <a:pt x="707" y="589"/>
                  </a:cubicBezTo>
                  <a:cubicBezTo>
                    <a:pt x="707" y="590"/>
                    <a:pt x="707" y="591"/>
                    <a:pt x="707" y="592"/>
                  </a:cubicBezTo>
                  <a:cubicBezTo>
                    <a:pt x="707" y="593"/>
                    <a:pt x="706" y="594"/>
                    <a:pt x="706" y="595"/>
                  </a:cubicBezTo>
                  <a:cubicBezTo>
                    <a:pt x="706" y="596"/>
                    <a:pt x="706" y="596"/>
                    <a:pt x="706" y="596"/>
                  </a:cubicBezTo>
                  <a:cubicBezTo>
                    <a:pt x="706" y="597"/>
                    <a:pt x="706" y="597"/>
                    <a:pt x="706" y="598"/>
                  </a:cubicBezTo>
                  <a:cubicBezTo>
                    <a:pt x="706" y="598"/>
                    <a:pt x="706" y="598"/>
                    <a:pt x="705" y="599"/>
                  </a:cubicBezTo>
                  <a:cubicBezTo>
                    <a:pt x="705" y="600"/>
                    <a:pt x="705" y="600"/>
                    <a:pt x="705" y="601"/>
                  </a:cubicBezTo>
                  <a:cubicBezTo>
                    <a:pt x="705" y="602"/>
                    <a:pt x="705" y="602"/>
                    <a:pt x="705" y="602"/>
                  </a:cubicBezTo>
                  <a:cubicBezTo>
                    <a:pt x="705" y="602"/>
                    <a:pt x="705" y="602"/>
                    <a:pt x="705" y="603"/>
                  </a:cubicBezTo>
                  <a:cubicBezTo>
                    <a:pt x="705" y="603"/>
                    <a:pt x="705" y="604"/>
                    <a:pt x="705" y="604"/>
                  </a:cubicBezTo>
                  <a:cubicBezTo>
                    <a:pt x="705" y="605"/>
                    <a:pt x="705" y="606"/>
                    <a:pt x="705" y="606"/>
                  </a:cubicBezTo>
                  <a:cubicBezTo>
                    <a:pt x="705" y="607"/>
                    <a:pt x="705" y="607"/>
                    <a:pt x="705" y="608"/>
                  </a:cubicBezTo>
                  <a:cubicBezTo>
                    <a:pt x="705" y="608"/>
                    <a:pt x="705" y="609"/>
                    <a:pt x="705" y="609"/>
                  </a:cubicBezTo>
                  <a:cubicBezTo>
                    <a:pt x="705" y="609"/>
                    <a:pt x="705" y="610"/>
                    <a:pt x="705" y="610"/>
                  </a:cubicBezTo>
                  <a:cubicBezTo>
                    <a:pt x="705" y="611"/>
                    <a:pt x="705" y="611"/>
                    <a:pt x="705" y="612"/>
                  </a:cubicBezTo>
                  <a:cubicBezTo>
                    <a:pt x="705" y="612"/>
                    <a:pt x="705" y="612"/>
                    <a:pt x="705" y="613"/>
                  </a:cubicBezTo>
                  <a:cubicBezTo>
                    <a:pt x="705" y="613"/>
                    <a:pt x="705" y="613"/>
                    <a:pt x="705" y="614"/>
                  </a:cubicBezTo>
                  <a:cubicBezTo>
                    <a:pt x="705" y="614"/>
                    <a:pt x="706" y="615"/>
                    <a:pt x="706" y="615"/>
                  </a:cubicBezTo>
                  <a:cubicBezTo>
                    <a:pt x="706" y="616"/>
                    <a:pt x="706" y="616"/>
                    <a:pt x="706" y="617"/>
                  </a:cubicBezTo>
                  <a:cubicBezTo>
                    <a:pt x="706" y="618"/>
                    <a:pt x="706" y="618"/>
                    <a:pt x="706" y="618"/>
                  </a:cubicBezTo>
                  <a:cubicBezTo>
                    <a:pt x="706" y="618"/>
                    <a:pt x="706" y="618"/>
                    <a:pt x="706" y="619"/>
                  </a:cubicBezTo>
                  <a:cubicBezTo>
                    <a:pt x="707" y="619"/>
                    <a:pt x="707" y="620"/>
                    <a:pt x="707" y="620"/>
                  </a:cubicBezTo>
                  <a:cubicBezTo>
                    <a:pt x="707" y="621"/>
                    <a:pt x="707" y="622"/>
                    <a:pt x="708" y="623"/>
                  </a:cubicBezTo>
                  <a:cubicBezTo>
                    <a:pt x="708" y="623"/>
                    <a:pt x="708" y="623"/>
                    <a:pt x="708" y="623"/>
                  </a:cubicBezTo>
                  <a:cubicBezTo>
                    <a:pt x="709" y="624"/>
                    <a:pt x="709" y="624"/>
                    <a:pt x="709" y="624"/>
                  </a:cubicBezTo>
                  <a:cubicBezTo>
                    <a:pt x="709" y="625"/>
                    <a:pt x="709" y="625"/>
                    <a:pt x="709" y="625"/>
                  </a:cubicBezTo>
                  <a:cubicBezTo>
                    <a:pt x="710" y="626"/>
                    <a:pt x="710" y="626"/>
                    <a:pt x="710" y="626"/>
                  </a:cubicBezTo>
                  <a:cubicBezTo>
                    <a:pt x="710" y="627"/>
                    <a:pt x="710" y="627"/>
                    <a:pt x="710" y="627"/>
                  </a:cubicBezTo>
                  <a:cubicBezTo>
                    <a:pt x="711" y="627"/>
                    <a:pt x="711" y="627"/>
                    <a:pt x="711" y="627"/>
                  </a:cubicBezTo>
                  <a:cubicBezTo>
                    <a:pt x="711" y="628"/>
                    <a:pt x="711" y="628"/>
                    <a:pt x="711" y="628"/>
                  </a:cubicBezTo>
                  <a:cubicBezTo>
                    <a:pt x="712" y="629"/>
                    <a:pt x="712" y="629"/>
                    <a:pt x="712" y="629"/>
                  </a:cubicBezTo>
                  <a:cubicBezTo>
                    <a:pt x="713" y="630"/>
                    <a:pt x="713" y="630"/>
                    <a:pt x="713" y="630"/>
                  </a:cubicBezTo>
                  <a:cubicBezTo>
                    <a:pt x="713" y="631"/>
                    <a:pt x="713" y="631"/>
                    <a:pt x="713" y="631"/>
                  </a:cubicBezTo>
                  <a:cubicBezTo>
                    <a:pt x="714" y="631"/>
                    <a:pt x="714" y="631"/>
                    <a:pt x="714" y="631"/>
                  </a:cubicBezTo>
                  <a:cubicBezTo>
                    <a:pt x="715" y="632"/>
                    <a:pt x="715" y="632"/>
                    <a:pt x="715" y="632"/>
                  </a:cubicBezTo>
                  <a:cubicBezTo>
                    <a:pt x="716" y="633"/>
                    <a:pt x="716" y="633"/>
                    <a:pt x="716" y="633"/>
                  </a:cubicBezTo>
                  <a:cubicBezTo>
                    <a:pt x="716" y="633"/>
                    <a:pt x="717" y="633"/>
                    <a:pt x="717" y="633"/>
                  </a:cubicBezTo>
                  <a:cubicBezTo>
                    <a:pt x="718" y="634"/>
                    <a:pt x="718" y="634"/>
                    <a:pt x="719" y="634"/>
                  </a:cubicBezTo>
                  <a:cubicBezTo>
                    <a:pt x="720" y="635"/>
                    <a:pt x="721" y="635"/>
                    <a:pt x="723" y="636"/>
                  </a:cubicBezTo>
                  <a:cubicBezTo>
                    <a:pt x="723" y="636"/>
                    <a:pt x="724" y="636"/>
                    <a:pt x="725" y="636"/>
                  </a:cubicBezTo>
                  <a:cubicBezTo>
                    <a:pt x="726" y="637"/>
                    <a:pt x="726" y="637"/>
                    <a:pt x="727" y="637"/>
                  </a:cubicBezTo>
                  <a:cubicBezTo>
                    <a:pt x="728" y="637"/>
                    <a:pt x="729" y="637"/>
                    <a:pt x="729" y="637"/>
                  </a:cubicBezTo>
                  <a:cubicBezTo>
                    <a:pt x="730" y="637"/>
                    <a:pt x="731" y="637"/>
                    <a:pt x="732" y="638"/>
                  </a:cubicBezTo>
                  <a:cubicBezTo>
                    <a:pt x="732" y="638"/>
                    <a:pt x="733" y="638"/>
                    <a:pt x="733" y="638"/>
                  </a:cubicBezTo>
                  <a:cubicBezTo>
                    <a:pt x="734" y="638"/>
                    <a:pt x="734" y="638"/>
                    <a:pt x="734" y="638"/>
                  </a:cubicBezTo>
                  <a:cubicBezTo>
                    <a:pt x="735" y="638"/>
                    <a:pt x="735" y="638"/>
                    <a:pt x="736" y="638"/>
                  </a:cubicBezTo>
                  <a:cubicBezTo>
                    <a:pt x="736" y="638"/>
                    <a:pt x="737" y="638"/>
                    <a:pt x="738" y="638"/>
                  </a:cubicBezTo>
                  <a:cubicBezTo>
                    <a:pt x="738" y="638"/>
                    <a:pt x="739" y="638"/>
                    <a:pt x="739" y="638"/>
                  </a:cubicBezTo>
                  <a:cubicBezTo>
                    <a:pt x="740" y="638"/>
                    <a:pt x="740" y="637"/>
                    <a:pt x="741" y="637"/>
                  </a:cubicBezTo>
                  <a:cubicBezTo>
                    <a:pt x="741" y="637"/>
                    <a:pt x="742" y="637"/>
                    <a:pt x="743" y="637"/>
                  </a:cubicBezTo>
                  <a:cubicBezTo>
                    <a:pt x="744" y="637"/>
                    <a:pt x="744" y="637"/>
                    <a:pt x="745" y="637"/>
                  </a:cubicBezTo>
                  <a:cubicBezTo>
                    <a:pt x="746" y="637"/>
                    <a:pt x="746" y="637"/>
                    <a:pt x="746" y="637"/>
                  </a:cubicBezTo>
                  <a:cubicBezTo>
                    <a:pt x="747" y="637"/>
                    <a:pt x="747" y="637"/>
                    <a:pt x="747" y="637"/>
                  </a:cubicBezTo>
                  <a:cubicBezTo>
                    <a:pt x="748" y="637"/>
                    <a:pt x="748" y="637"/>
                    <a:pt x="749" y="636"/>
                  </a:cubicBezTo>
                  <a:cubicBezTo>
                    <a:pt x="750" y="636"/>
                    <a:pt x="750" y="636"/>
                    <a:pt x="751" y="636"/>
                  </a:cubicBezTo>
                  <a:cubicBezTo>
                    <a:pt x="752" y="636"/>
                    <a:pt x="752" y="636"/>
                    <a:pt x="752" y="636"/>
                  </a:cubicBezTo>
                  <a:cubicBezTo>
                    <a:pt x="753" y="636"/>
                    <a:pt x="753" y="636"/>
                    <a:pt x="753" y="636"/>
                  </a:cubicBezTo>
                  <a:cubicBezTo>
                    <a:pt x="754" y="636"/>
                    <a:pt x="754" y="636"/>
                    <a:pt x="754" y="636"/>
                  </a:cubicBezTo>
                  <a:cubicBezTo>
                    <a:pt x="755" y="635"/>
                    <a:pt x="755" y="635"/>
                    <a:pt x="755" y="635"/>
                  </a:cubicBezTo>
                  <a:cubicBezTo>
                    <a:pt x="755" y="635"/>
                    <a:pt x="755" y="635"/>
                    <a:pt x="755" y="635"/>
                  </a:cubicBezTo>
                  <a:cubicBezTo>
                    <a:pt x="756" y="635"/>
                    <a:pt x="756" y="635"/>
                    <a:pt x="757" y="635"/>
                  </a:cubicBezTo>
                  <a:cubicBezTo>
                    <a:pt x="757" y="635"/>
                    <a:pt x="758" y="635"/>
                    <a:pt x="758" y="634"/>
                  </a:cubicBezTo>
                  <a:cubicBezTo>
                    <a:pt x="759" y="634"/>
                    <a:pt x="760" y="634"/>
                    <a:pt x="761" y="634"/>
                  </a:cubicBezTo>
                  <a:cubicBezTo>
                    <a:pt x="762" y="634"/>
                    <a:pt x="762" y="634"/>
                    <a:pt x="762" y="634"/>
                  </a:cubicBezTo>
                  <a:cubicBezTo>
                    <a:pt x="762" y="633"/>
                    <a:pt x="763" y="633"/>
                    <a:pt x="763" y="633"/>
                  </a:cubicBezTo>
                  <a:cubicBezTo>
                    <a:pt x="764" y="633"/>
                    <a:pt x="764" y="633"/>
                    <a:pt x="765" y="633"/>
                  </a:cubicBezTo>
                  <a:cubicBezTo>
                    <a:pt x="766" y="632"/>
                    <a:pt x="767" y="632"/>
                    <a:pt x="768" y="632"/>
                  </a:cubicBezTo>
                  <a:cubicBezTo>
                    <a:pt x="769" y="631"/>
                    <a:pt x="769" y="631"/>
                    <a:pt x="770" y="631"/>
                  </a:cubicBezTo>
                  <a:cubicBezTo>
                    <a:pt x="771" y="631"/>
                    <a:pt x="771" y="631"/>
                    <a:pt x="772" y="630"/>
                  </a:cubicBezTo>
                  <a:cubicBezTo>
                    <a:pt x="772" y="630"/>
                    <a:pt x="773" y="630"/>
                    <a:pt x="774" y="630"/>
                  </a:cubicBezTo>
                  <a:cubicBezTo>
                    <a:pt x="774" y="630"/>
                    <a:pt x="775" y="629"/>
                    <a:pt x="776" y="629"/>
                  </a:cubicBezTo>
                  <a:cubicBezTo>
                    <a:pt x="938" y="571"/>
                    <a:pt x="938" y="571"/>
                    <a:pt x="938" y="571"/>
                  </a:cubicBezTo>
                  <a:cubicBezTo>
                    <a:pt x="952" y="566"/>
                    <a:pt x="964" y="559"/>
                    <a:pt x="973" y="551"/>
                  </a:cubicBezTo>
                  <a:cubicBezTo>
                    <a:pt x="983" y="542"/>
                    <a:pt x="990" y="532"/>
                    <a:pt x="995" y="521"/>
                  </a:cubicBezTo>
                  <a:cubicBezTo>
                    <a:pt x="999" y="511"/>
                    <a:pt x="1001" y="499"/>
                    <a:pt x="1000" y="488"/>
                  </a:cubicBezTo>
                  <a:cubicBezTo>
                    <a:pt x="999" y="476"/>
                    <a:pt x="995" y="464"/>
                    <a:pt x="988" y="453"/>
                  </a:cubicBezTo>
                  <a:cubicBezTo>
                    <a:pt x="909" y="327"/>
                    <a:pt x="909" y="327"/>
                    <a:pt x="909" y="327"/>
                  </a:cubicBezTo>
                  <a:cubicBezTo>
                    <a:pt x="904" y="320"/>
                    <a:pt x="901" y="313"/>
                    <a:pt x="899" y="308"/>
                  </a:cubicBezTo>
                  <a:cubicBezTo>
                    <a:pt x="897" y="302"/>
                    <a:pt x="896" y="297"/>
                    <a:pt x="897" y="293"/>
                  </a:cubicBezTo>
                  <a:cubicBezTo>
                    <a:pt x="897" y="289"/>
                    <a:pt x="899" y="286"/>
                    <a:pt x="901" y="284"/>
                  </a:cubicBezTo>
                  <a:cubicBezTo>
                    <a:pt x="904" y="281"/>
                    <a:pt x="907" y="279"/>
                    <a:pt x="911" y="278"/>
                  </a:cubicBezTo>
                  <a:cubicBezTo>
                    <a:pt x="915" y="276"/>
                    <a:pt x="921" y="275"/>
                    <a:pt x="928" y="275"/>
                  </a:cubicBezTo>
                  <a:cubicBezTo>
                    <a:pt x="934" y="275"/>
                    <a:pt x="941" y="276"/>
                    <a:pt x="948" y="277"/>
                  </a:cubicBezTo>
                  <a:cubicBezTo>
                    <a:pt x="955" y="278"/>
                    <a:pt x="962" y="279"/>
                    <a:pt x="969" y="280"/>
                  </a:cubicBezTo>
                  <a:cubicBezTo>
                    <a:pt x="975" y="282"/>
                    <a:pt x="981" y="283"/>
                    <a:pt x="987" y="285"/>
                  </a:cubicBezTo>
                  <a:cubicBezTo>
                    <a:pt x="995" y="287"/>
                    <a:pt x="1004" y="289"/>
                    <a:pt x="1012" y="290"/>
                  </a:cubicBezTo>
                  <a:cubicBezTo>
                    <a:pt x="1021" y="292"/>
                    <a:pt x="1030" y="292"/>
                    <a:pt x="1039" y="292"/>
                  </a:cubicBezTo>
                  <a:cubicBezTo>
                    <a:pt x="1048" y="292"/>
                    <a:pt x="1057" y="291"/>
                    <a:pt x="1065" y="290"/>
                  </a:cubicBezTo>
                  <a:cubicBezTo>
                    <a:pt x="1074" y="288"/>
                    <a:pt x="1083" y="286"/>
                    <a:pt x="1091" y="283"/>
                  </a:cubicBezTo>
                  <a:cubicBezTo>
                    <a:pt x="1108" y="278"/>
                    <a:pt x="1122" y="269"/>
                    <a:pt x="1133" y="259"/>
                  </a:cubicBezTo>
                  <a:cubicBezTo>
                    <a:pt x="1144" y="250"/>
                    <a:pt x="1153" y="238"/>
                    <a:pt x="1158" y="226"/>
                  </a:cubicBezTo>
                  <a:cubicBezTo>
                    <a:pt x="1163" y="213"/>
                    <a:pt x="1165" y="200"/>
                    <a:pt x="1164" y="187"/>
                  </a:cubicBezTo>
                </a:path>
              </a:pathLst>
            </a:custGeom>
            <a:solidFill>
              <a:srgbClr val="16A0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0" name="Freeform 159"/>
            <p:cNvSpPr>
              <a:spLocks noEditPoints="true"/>
            </p:cNvSpPr>
            <p:nvPr/>
          </p:nvSpPr>
          <p:spPr bwMode="auto">
            <a:xfrm>
              <a:off x="1766" y="1380"/>
              <a:ext cx="1917" cy="1276"/>
            </a:xfrm>
            <a:custGeom>
              <a:avLst/>
              <a:gdLst>
                <a:gd name="T0" fmla="*/ 398 w 1169"/>
                <a:gd name="T1" fmla="*/ 1192 h 778"/>
                <a:gd name="T2" fmla="*/ 974 w 1169"/>
                <a:gd name="T3" fmla="*/ 10 h 778"/>
                <a:gd name="T4" fmla="*/ 1187 w 1169"/>
                <a:gd name="T5" fmla="*/ 54 h 778"/>
                <a:gd name="T6" fmla="*/ 1371 w 1169"/>
                <a:gd name="T7" fmla="*/ 318 h 778"/>
                <a:gd name="T8" fmla="*/ 1409 w 1169"/>
                <a:gd name="T9" fmla="*/ 325 h 778"/>
                <a:gd name="T10" fmla="*/ 1433 w 1169"/>
                <a:gd name="T11" fmla="*/ 312 h 778"/>
                <a:gd name="T12" fmla="*/ 1496 w 1169"/>
                <a:gd name="T13" fmla="*/ 220 h 778"/>
                <a:gd name="T14" fmla="*/ 1678 w 1169"/>
                <a:gd name="T15" fmla="*/ 141 h 778"/>
                <a:gd name="T16" fmla="*/ 1802 w 1169"/>
                <a:gd name="T17" fmla="*/ 169 h 778"/>
                <a:gd name="T18" fmla="*/ 1906 w 1169"/>
                <a:gd name="T19" fmla="*/ 374 h 778"/>
                <a:gd name="T20" fmla="*/ 1620 w 1169"/>
                <a:gd name="T21" fmla="*/ 474 h 778"/>
                <a:gd name="T22" fmla="*/ 1481 w 1169"/>
                <a:gd name="T23" fmla="*/ 507 h 778"/>
                <a:gd name="T24" fmla="*/ 1261 w 1169"/>
                <a:gd name="T25" fmla="*/ 1043 h 778"/>
                <a:gd name="T26" fmla="*/ 1209 w 1169"/>
                <a:gd name="T27" fmla="*/ 1053 h 778"/>
                <a:gd name="T28" fmla="*/ 1177 w 1169"/>
                <a:gd name="T29" fmla="*/ 1045 h 778"/>
                <a:gd name="T30" fmla="*/ 1163 w 1169"/>
                <a:gd name="T31" fmla="*/ 1030 h 778"/>
                <a:gd name="T32" fmla="*/ 1156 w 1169"/>
                <a:gd name="T33" fmla="*/ 1010 h 778"/>
                <a:gd name="T34" fmla="*/ 1161 w 1169"/>
                <a:gd name="T35" fmla="*/ 964 h 778"/>
                <a:gd name="T36" fmla="*/ 1187 w 1169"/>
                <a:gd name="T37" fmla="*/ 876 h 778"/>
                <a:gd name="T38" fmla="*/ 1154 w 1169"/>
                <a:gd name="T39" fmla="*/ 774 h 778"/>
                <a:gd name="T40" fmla="*/ 1112 w 1169"/>
                <a:gd name="T41" fmla="*/ 728 h 778"/>
                <a:gd name="T42" fmla="*/ 1027 w 1169"/>
                <a:gd name="T43" fmla="*/ 694 h 778"/>
                <a:gd name="T44" fmla="*/ 949 w 1169"/>
                <a:gd name="T45" fmla="*/ 684 h 778"/>
                <a:gd name="T46" fmla="*/ 794 w 1169"/>
                <a:gd name="T47" fmla="*/ 740 h 778"/>
                <a:gd name="T48" fmla="*/ 777 w 1169"/>
                <a:gd name="T49" fmla="*/ 964 h 778"/>
                <a:gd name="T50" fmla="*/ 972 w 1169"/>
                <a:gd name="T51" fmla="*/ 1071 h 778"/>
                <a:gd name="T52" fmla="*/ 943 w 1169"/>
                <a:gd name="T53" fmla="*/ 1156 h 778"/>
                <a:gd name="T54" fmla="*/ 1040 w 1169"/>
                <a:gd name="T55" fmla="*/ 7 h 778"/>
                <a:gd name="T56" fmla="*/ 7 w 1169"/>
                <a:gd name="T57" fmla="*/ 425 h 778"/>
                <a:gd name="T58" fmla="*/ 497 w 1169"/>
                <a:gd name="T59" fmla="*/ 1258 h 778"/>
                <a:gd name="T60" fmla="*/ 931 w 1169"/>
                <a:gd name="T61" fmla="*/ 1155 h 778"/>
                <a:gd name="T62" fmla="*/ 986 w 1169"/>
                <a:gd name="T63" fmla="*/ 1094 h 778"/>
                <a:gd name="T64" fmla="*/ 795 w 1169"/>
                <a:gd name="T65" fmla="*/ 991 h 778"/>
                <a:gd name="T66" fmla="*/ 743 w 1169"/>
                <a:gd name="T67" fmla="*/ 794 h 778"/>
                <a:gd name="T68" fmla="*/ 925 w 1169"/>
                <a:gd name="T69" fmla="*/ 679 h 778"/>
                <a:gd name="T70" fmla="*/ 1010 w 1169"/>
                <a:gd name="T71" fmla="*/ 684 h 778"/>
                <a:gd name="T72" fmla="*/ 1118 w 1169"/>
                <a:gd name="T73" fmla="*/ 730 h 778"/>
                <a:gd name="T74" fmla="*/ 1171 w 1169"/>
                <a:gd name="T75" fmla="*/ 786 h 778"/>
                <a:gd name="T76" fmla="*/ 1187 w 1169"/>
                <a:gd name="T77" fmla="*/ 905 h 778"/>
                <a:gd name="T78" fmla="*/ 1163 w 1169"/>
                <a:gd name="T79" fmla="*/ 992 h 778"/>
                <a:gd name="T80" fmla="*/ 1174 w 1169"/>
                <a:gd name="T81" fmla="*/ 1035 h 778"/>
                <a:gd name="T82" fmla="*/ 1192 w 1169"/>
                <a:gd name="T83" fmla="*/ 1045 h 778"/>
                <a:gd name="T84" fmla="*/ 1215 w 1169"/>
                <a:gd name="T85" fmla="*/ 1046 h 778"/>
                <a:gd name="T86" fmla="*/ 1597 w 1169"/>
                <a:gd name="T87" fmla="*/ 904 h 778"/>
                <a:gd name="T88" fmla="*/ 1479 w 1169"/>
                <a:gd name="T89" fmla="*/ 466 h 778"/>
                <a:gd name="T90" fmla="*/ 1704 w 1169"/>
                <a:gd name="T91" fmla="*/ 479 h 778"/>
                <a:gd name="T92" fmla="*/ 1884 w 1169"/>
                <a:gd name="T93" fmla="*/ 246 h 778"/>
                <a:gd name="T94" fmla="*/ 1814 w 1169"/>
                <a:gd name="T95" fmla="*/ 182 h 778"/>
                <a:gd name="T96" fmla="*/ 1679 w 1169"/>
                <a:gd name="T97" fmla="*/ 148 h 778"/>
                <a:gd name="T98" fmla="*/ 1525 w 1169"/>
                <a:gd name="T99" fmla="*/ 198 h 778"/>
                <a:gd name="T100" fmla="*/ 1446 w 1169"/>
                <a:gd name="T101" fmla="*/ 310 h 778"/>
                <a:gd name="T102" fmla="*/ 1423 w 1169"/>
                <a:gd name="T103" fmla="*/ 326 h 778"/>
                <a:gd name="T104" fmla="*/ 1371 w 1169"/>
                <a:gd name="T105" fmla="*/ 326 h 778"/>
                <a:gd name="T106" fmla="*/ 1335 w 1169"/>
                <a:gd name="T107" fmla="*/ 292 h 778"/>
                <a:gd name="T108" fmla="*/ 1100 w 1169"/>
                <a:gd name="T109" fmla="*/ 15 h 7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69" h="778">
                  <a:moveTo>
                    <a:pt x="348" y="778"/>
                  </a:moveTo>
                  <a:cubicBezTo>
                    <a:pt x="341" y="778"/>
                    <a:pt x="333" y="777"/>
                    <a:pt x="326" y="776"/>
                  </a:cubicBezTo>
                  <a:cubicBezTo>
                    <a:pt x="318" y="775"/>
                    <a:pt x="310" y="773"/>
                    <a:pt x="302" y="770"/>
                  </a:cubicBezTo>
                  <a:cubicBezTo>
                    <a:pt x="294" y="768"/>
                    <a:pt x="287" y="764"/>
                    <a:pt x="280" y="761"/>
                  </a:cubicBezTo>
                  <a:cubicBezTo>
                    <a:pt x="273" y="757"/>
                    <a:pt x="266" y="752"/>
                    <a:pt x="261" y="747"/>
                  </a:cubicBezTo>
                  <a:cubicBezTo>
                    <a:pt x="250" y="736"/>
                    <a:pt x="250" y="736"/>
                    <a:pt x="250" y="736"/>
                  </a:cubicBezTo>
                  <a:cubicBezTo>
                    <a:pt x="243" y="727"/>
                    <a:pt x="243" y="727"/>
                    <a:pt x="243" y="727"/>
                  </a:cubicBezTo>
                  <a:cubicBezTo>
                    <a:pt x="239" y="721"/>
                    <a:pt x="239" y="721"/>
                    <a:pt x="239" y="721"/>
                  </a:cubicBezTo>
                  <a:cubicBezTo>
                    <a:pt x="9" y="293"/>
                    <a:pt x="9" y="293"/>
                    <a:pt x="9" y="293"/>
                  </a:cubicBezTo>
                  <a:cubicBezTo>
                    <a:pt x="3" y="282"/>
                    <a:pt x="0" y="271"/>
                    <a:pt x="0" y="259"/>
                  </a:cubicBezTo>
                  <a:cubicBezTo>
                    <a:pt x="0" y="248"/>
                    <a:pt x="3" y="237"/>
                    <a:pt x="9" y="226"/>
                  </a:cubicBezTo>
                  <a:cubicBezTo>
                    <a:pt x="15" y="216"/>
                    <a:pt x="23" y="206"/>
                    <a:pt x="33" y="198"/>
                  </a:cubicBezTo>
                  <a:cubicBezTo>
                    <a:pt x="44" y="190"/>
                    <a:pt x="56" y="183"/>
                    <a:pt x="70" y="178"/>
                  </a:cubicBezTo>
                  <a:cubicBezTo>
                    <a:pt x="594" y="6"/>
                    <a:pt x="594" y="6"/>
                    <a:pt x="594" y="6"/>
                  </a:cubicBezTo>
                  <a:cubicBezTo>
                    <a:pt x="607" y="3"/>
                    <a:pt x="607" y="3"/>
                    <a:pt x="607" y="3"/>
                  </a:cubicBezTo>
                  <a:cubicBezTo>
                    <a:pt x="625" y="0"/>
                    <a:pt x="625" y="0"/>
                    <a:pt x="625" y="0"/>
                  </a:cubicBezTo>
                  <a:cubicBezTo>
                    <a:pt x="633" y="0"/>
                    <a:pt x="641" y="0"/>
                    <a:pt x="649" y="1"/>
                  </a:cubicBezTo>
                  <a:cubicBezTo>
                    <a:pt x="657" y="2"/>
                    <a:pt x="664" y="3"/>
                    <a:pt x="672" y="5"/>
                  </a:cubicBezTo>
                  <a:cubicBezTo>
                    <a:pt x="679" y="7"/>
                    <a:pt x="686" y="9"/>
                    <a:pt x="693" y="12"/>
                  </a:cubicBezTo>
                  <a:cubicBezTo>
                    <a:pt x="700" y="16"/>
                    <a:pt x="706" y="19"/>
                    <a:pt x="712" y="23"/>
                  </a:cubicBezTo>
                  <a:cubicBezTo>
                    <a:pt x="724" y="33"/>
                    <a:pt x="724" y="33"/>
                    <a:pt x="724" y="33"/>
                  </a:cubicBezTo>
                  <a:cubicBezTo>
                    <a:pt x="730" y="40"/>
                    <a:pt x="730" y="40"/>
                    <a:pt x="730" y="40"/>
                  </a:cubicBezTo>
                  <a:cubicBezTo>
                    <a:pt x="737" y="50"/>
                    <a:pt x="737" y="50"/>
                    <a:pt x="737" y="50"/>
                  </a:cubicBezTo>
                  <a:cubicBezTo>
                    <a:pt x="816" y="174"/>
                    <a:pt x="816" y="174"/>
                    <a:pt x="816" y="174"/>
                  </a:cubicBezTo>
                  <a:cubicBezTo>
                    <a:pt x="822" y="182"/>
                    <a:pt x="822" y="182"/>
                    <a:pt x="822" y="182"/>
                  </a:cubicBezTo>
                  <a:cubicBezTo>
                    <a:pt x="831" y="191"/>
                    <a:pt x="831" y="191"/>
                    <a:pt x="831" y="191"/>
                  </a:cubicBezTo>
                  <a:cubicBezTo>
                    <a:pt x="832" y="191"/>
                    <a:pt x="833" y="192"/>
                    <a:pt x="834" y="193"/>
                  </a:cubicBezTo>
                  <a:cubicBezTo>
                    <a:pt x="835" y="193"/>
                    <a:pt x="835" y="194"/>
                    <a:pt x="836" y="194"/>
                  </a:cubicBezTo>
                  <a:cubicBezTo>
                    <a:pt x="836" y="195"/>
                    <a:pt x="837" y="195"/>
                    <a:pt x="837" y="195"/>
                  </a:cubicBezTo>
                  <a:cubicBezTo>
                    <a:pt x="837" y="195"/>
                    <a:pt x="837" y="195"/>
                    <a:pt x="837" y="195"/>
                  </a:cubicBezTo>
                  <a:cubicBezTo>
                    <a:pt x="841" y="196"/>
                    <a:pt x="844" y="197"/>
                    <a:pt x="847" y="198"/>
                  </a:cubicBezTo>
                  <a:cubicBezTo>
                    <a:pt x="849" y="198"/>
                    <a:pt x="851" y="198"/>
                    <a:pt x="852" y="199"/>
                  </a:cubicBezTo>
                  <a:cubicBezTo>
                    <a:pt x="853" y="199"/>
                    <a:pt x="854" y="199"/>
                    <a:pt x="854" y="199"/>
                  </a:cubicBezTo>
                  <a:cubicBezTo>
                    <a:pt x="858" y="198"/>
                    <a:pt x="858" y="198"/>
                    <a:pt x="858" y="198"/>
                  </a:cubicBezTo>
                  <a:cubicBezTo>
                    <a:pt x="859" y="198"/>
                    <a:pt x="859" y="198"/>
                    <a:pt x="859" y="198"/>
                  </a:cubicBezTo>
                  <a:cubicBezTo>
                    <a:pt x="861" y="198"/>
                    <a:pt x="862" y="197"/>
                    <a:pt x="863" y="196"/>
                  </a:cubicBezTo>
                  <a:cubicBezTo>
                    <a:pt x="865" y="196"/>
                    <a:pt x="865" y="196"/>
                    <a:pt x="866" y="195"/>
                  </a:cubicBezTo>
                  <a:cubicBezTo>
                    <a:pt x="867" y="195"/>
                    <a:pt x="867" y="195"/>
                    <a:pt x="867" y="195"/>
                  </a:cubicBezTo>
                  <a:cubicBezTo>
                    <a:pt x="868" y="194"/>
                    <a:pt x="868" y="194"/>
                    <a:pt x="868" y="194"/>
                  </a:cubicBezTo>
                  <a:cubicBezTo>
                    <a:pt x="869" y="194"/>
                    <a:pt x="870" y="193"/>
                    <a:pt x="871" y="192"/>
                  </a:cubicBezTo>
                  <a:cubicBezTo>
                    <a:pt x="872" y="192"/>
                    <a:pt x="872" y="192"/>
                    <a:pt x="873" y="191"/>
                  </a:cubicBezTo>
                  <a:cubicBezTo>
                    <a:pt x="873" y="191"/>
                    <a:pt x="873" y="191"/>
                    <a:pt x="874" y="190"/>
                  </a:cubicBezTo>
                  <a:cubicBezTo>
                    <a:pt x="881" y="183"/>
                    <a:pt x="881" y="183"/>
                    <a:pt x="881" y="183"/>
                  </a:cubicBezTo>
                  <a:cubicBezTo>
                    <a:pt x="889" y="174"/>
                    <a:pt x="889" y="174"/>
                    <a:pt x="889" y="174"/>
                  </a:cubicBezTo>
                  <a:cubicBezTo>
                    <a:pt x="892" y="169"/>
                    <a:pt x="894" y="165"/>
                    <a:pt x="896" y="162"/>
                  </a:cubicBezTo>
                  <a:cubicBezTo>
                    <a:pt x="897" y="159"/>
                    <a:pt x="899" y="157"/>
                    <a:pt x="899" y="156"/>
                  </a:cubicBezTo>
                  <a:cubicBezTo>
                    <a:pt x="900" y="154"/>
                    <a:pt x="901" y="153"/>
                    <a:pt x="901" y="153"/>
                  </a:cubicBezTo>
                  <a:cubicBezTo>
                    <a:pt x="901" y="152"/>
                    <a:pt x="901" y="152"/>
                    <a:pt x="901" y="152"/>
                  </a:cubicBezTo>
                  <a:cubicBezTo>
                    <a:pt x="904" y="146"/>
                    <a:pt x="908" y="140"/>
                    <a:pt x="912" y="134"/>
                  </a:cubicBezTo>
                  <a:cubicBezTo>
                    <a:pt x="916" y="129"/>
                    <a:pt x="921" y="123"/>
                    <a:pt x="927" y="118"/>
                  </a:cubicBezTo>
                  <a:cubicBezTo>
                    <a:pt x="933" y="113"/>
                    <a:pt x="940" y="109"/>
                    <a:pt x="947" y="105"/>
                  </a:cubicBezTo>
                  <a:cubicBezTo>
                    <a:pt x="954" y="101"/>
                    <a:pt x="962" y="98"/>
                    <a:pt x="970" y="95"/>
                  </a:cubicBezTo>
                  <a:cubicBezTo>
                    <a:pt x="982" y="91"/>
                    <a:pt x="982" y="91"/>
                    <a:pt x="982" y="91"/>
                  </a:cubicBezTo>
                  <a:cubicBezTo>
                    <a:pt x="995" y="89"/>
                    <a:pt x="995" y="89"/>
                    <a:pt x="995" y="89"/>
                  </a:cubicBezTo>
                  <a:cubicBezTo>
                    <a:pt x="1011" y="87"/>
                    <a:pt x="1011" y="87"/>
                    <a:pt x="1011" y="87"/>
                  </a:cubicBezTo>
                  <a:cubicBezTo>
                    <a:pt x="1015" y="87"/>
                    <a:pt x="1019" y="86"/>
                    <a:pt x="1023" y="86"/>
                  </a:cubicBezTo>
                  <a:cubicBezTo>
                    <a:pt x="1024" y="86"/>
                    <a:pt x="1024" y="86"/>
                    <a:pt x="1024" y="86"/>
                  </a:cubicBezTo>
                  <a:cubicBezTo>
                    <a:pt x="1029" y="86"/>
                    <a:pt x="1033" y="87"/>
                    <a:pt x="1038" y="87"/>
                  </a:cubicBezTo>
                  <a:cubicBezTo>
                    <a:pt x="1042" y="87"/>
                    <a:pt x="1047" y="88"/>
                    <a:pt x="1051" y="89"/>
                  </a:cubicBezTo>
                  <a:cubicBezTo>
                    <a:pt x="1055" y="89"/>
                    <a:pt x="1060" y="90"/>
                    <a:pt x="1064" y="91"/>
                  </a:cubicBezTo>
                  <a:cubicBezTo>
                    <a:pt x="1080" y="95"/>
                    <a:pt x="1080" y="95"/>
                    <a:pt x="1080" y="95"/>
                  </a:cubicBezTo>
                  <a:cubicBezTo>
                    <a:pt x="1083" y="97"/>
                    <a:pt x="1086" y="98"/>
                    <a:pt x="1089" y="99"/>
                  </a:cubicBezTo>
                  <a:cubicBezTo>
                    <a:pt x="1093" y="100"/>
                    <a:pt x="1096" y="102"/>
                    <a:pt x="1099" y="103"/>
                  </a:cubicBezTo>
                  <a:cubicBezTo>
                    <a:pt x="1102" y="105"/>
                    <a:pt x="1105" y="106"/>
                    <a:pt x="1107" y="108"/>
                  </a:cubicBezTo>
                  <a:cubicBezTo>
                    <a:pt x="1110" y="109"/>
                    <a:pt x="1113" y="111"/>
                    <a:pt x="1116" y="113"/>
                  </a:cubicBezTo>
                  <a:cubicBezTo>
                    <a:pt x="1128" y="121"/>
                    <a:pt x="1128" y="121"/>
                    <a:pt x="1128" y="121"/>
                  </a:cubicBezTo>
                  <a:cubicBezTo>
                    <a:pt x="1144" y="137"/>
                    <a:pt x="1144" y="137"/>
                    <a:pt x="1144" y="137"/>
                  </a:cubicBezTo>
                  <a:cubicBezTo>
                    <a:pt x="1153" y="148"/>
                    <a:pt x="1153" y="148"/>
                    <a:pt x="1153" y="148"/>
                  </a:cubicBezTo>
                  <a:cubicBezTo>
                    <a:pt x="1161" y="161"/>
                    <a:pt x="1166" y="175"/>
                    <a:pt x="1168" y="189"/>
                  </a:cubicBezTo>
                  <a:cubicBezTo>
                    <a:pt x="1169" y="202"/>
                    <a:pt x="1167" y="216"/>
                    <a:pt x="1162" y="228"/>
                  </a:cubicBezTo>
                  <a:cubicBezTo>
                    <a:pt x="1156" y="241"/>
                    <a:pt x="1148" y="253"/>
                    <a:pt x="1137" y="263"/>
                  </a:cubicBezTo>
                  <a:cubicBezTo>
                    <a:pt x="1125" y="273"/>
                    <a:pt x="1110" y="281"/>
                    <a:pt x="1094" y="287"/>
                  </a:cubicBezTo>
                  <a:cubicBezTo>
                    <a:pt x="1085" y="290"/>
                    <a:pt x="1077" y="292"/>
                    <a:pt x="1068" y="294"/>
                  </a:cubicBezTo>
                  <a:cubicBezTo>
                    <a:pt x="1059" y="295"/>
                    <a:pt x="1050" y="296"/>
                    <a:pt x="1041" y="296"/>
                  </a:cubicBezTo>
                  <a:cubicBezTo>
                    <a:pt x="1039" y="296"/>
                    <a:pt x="1039" y="296"/>
                    <a:pt x="1039" y="296"/>
                  </a:cubicBezTo>
                  <a:cubicBezTo>
                    <a:pt x="1031" y="296"/>
                    <a:pt x="1022" y="296"/>
                    <a:pt x="1014" y="294"/>
                  </a:cubicBezTo>
                  <a:cubicBezTo>
                    <a:pt x="1005" y="293"/>
                    <a:pt x="997" y="291"/>
                    <a:pt x="988" y="289"/>
                  </a:cubicBezTo>
                  <a:cubicBezTo>
                    <a:pt x="982" y="287"/>
                    <a:pt x="976" y="286"/>
                    <a:pt x="970" y="284"/>
                  </a:cubicBezTo>
                  <a:cubicBezTo>
                    <a:pt x="963" y="283"/>
                    <a:pt x="956" y="281"/>
                    <a:pt x="950" y="281"/>
                  </a:cubicBezTo>
                  <a:cubicBezTo>
                    <a:pt x="942" y="280"/>
                    <a:pt x="936" y="279"/>
                    <a:pt x="930" y="279"/>
                  </a:cubicBezTo>
                  <a:cubicBezTo>
                    <a:pt x="923" y="279"/>
                    <a:pt x="918" y="280"/>
                    <a:pt x="913" y="282"/>
                  </a:cubicBezTo>
                  <a:cubicBezTo>
                    <a:pt x="910" y="283"/>
                    <a:pt x="907" y="285"/>
                    <a:pt x="905" y="287"/>
                  </a:cubicBezTo>
                  <a:cubicBezTo>
                    <a:pt x="902" y="289"/>
                    <a:pt x="901" y="292"/>
                    <a:pt x="901" y="295"/>
                  </a:cubicBezTo>
                  <a:cubicBezTo>
                    <a:pt x="900" y="299"/>
                    <a:pt x="901" y="304"/>
                    <a:pt x="903" y="309"/>
                  </a:cubicBezTo>
                  <a:cubicBezTo>
                    <a:pt x="905" y="315"/>
                    <a:pt x="908" y="321"/>
                    <a:pt x="913" y="328"/>
                  </a:cubicBezTo>
                  <a:cubicBezTo>
                    <a:pt x="992" y="454"/>
                    <a:pt x="992" y="454"/>
                    <a:pt x="992" y="454"/>
                  </a:cubicBezTo>
                  <a:cubicBezTo>
                    <a:pt x="999" y="465"/>
                    <a:pt x="1003" y="477"/>
                    <a:pt x="1004" y="489"/>
                  </a:cubicBezTo>
                  <a:cubicBezTo>
                    <a:pt x="1005" y="501"/>
                    <a:pt x="1003" y="513"/>
                    <a:pt x="998" y="524"/>
                  </a:cubicBezTo>
                  <a:cubicBezTo>
                    <a:pt x="994" y="535"/>
                    <a:pt x="986" y="545"/>
                    <a:pt x="977" y="554"/>
                  </a:cubicBezTo>
                  <a:cubicBezTo>
                    <a:pt x="966" y="563"/>
                    <a:pt x="954" y="570"/>
                    <a:pt x="940" y="575"/>
                  </a:cubicBezTo>
                  <a:cubicBezTo>
                    <a:pt x="769" y="636"/>
                    <a:pt x="769" y="636"/>
                    <a:pt x="769" y="636"/>
                  </a:cubicBezTo>
                  <a:cubicBezTo>
                    <a:pt x="754" y="640"/>
                    <a:pt x="754" y="640"/>
                    <a:pt x="754" y="640"/>
                  </a:cubicBezTo>
                  <a:cubicBezTo>
                    <a:pt x="745" y="641"/>
                    <a:pt x="745" y="641"/>
                    <a:pt x="745" y="641"/>
                  </a:cubicBezTo>
                  <a:cubicBezTo>
                    <a:pt x="744" y="641"/>
                    <a:pt x="744" y="641"/>
                    <a:pt x="743" y="641"/>
                  </a:cubicBezTo>
                  <a:cubicBezTo>
                    <a:pt x="742" y="641"/>
                    <a:pt x="742" y="641"/>
                    <a:pt x="741" y="642"/>
                  </a:cubicBezTo>
                  <a:cubicBezTo>
                    <a:pt x="741" y="642"/>
                    <a:pt x="740" y="642"/>
                    <a:pt x="740" y="642"/>
                  </a:cubicBezTo>
                  <a:cubicBezTo>
                    <a:pt x="739" y="642"/>
                    <a:pt x="739" y="642"/>
                    <a:pt x="738" y="642"/>
                  </a:cubicBezTo>
                  <a:cubicBezTo>
                    <a:pt x="737" y="642"/>
                    <a:pt x="737" y="642"/>
                    <a:pt x="737" y="642"/>
                  </a:cubicBezTo>
                  <a:cubicBezTo>
                    <a:pt x="734" y="641"/>
                    <a:pt x="734" y="641"/>
                    <a:pt x="734" y="641"/>
                  </a:cubicBezTo>
                  <a:cubicBezTo>
                    <a:pt x="733" y="641"/>
                    <a:pt x="732" y="641"/>
                    <a:pt x="731" y="641"/>
                  </a:cubicBezTo>
                  <a:cubicBezTo>
                    <a:pt x="730" y="641"/>
                    <a:pt x="729" y="641"/>
                    <a:pt x="729" y="641"/>
                  </a:cubicBezTo>
                  <a:cubicBezTo>
                    <a:pt x="728" y="641"/>
                    <a:pt x="727" y="641"/>
                    <a:pt x="726" y="640"/>
                  </a:cubicBezTo>
                  <a:cubicBezTo>
                    <a:pt x="726" y="640"/>
                    <a:pt x="725" y="640"/>
                    <a:pt x="724" y="640"/>
                  </a:cubicBezTo>
                  <a:cubicBezTo>
                    <a:pt x="723" y="639"/>
                    <a:pt x="721" y="638"/>
                    <a:pt x="720" y="638"/>
                  </a:cubicBezTo>
                  <a:cubicBezTo>
                    <a:pt x="720" y="638"/>
                    <a:pt x="719" y="637"/>
                    <a:pt x="718" y="637"/>
                  </a:cubicBezTo>
                  <a:cubicBezTo>
                    <a:pt x="718" y="637"/>
                    <a:pt x="717" y="636"/>
                    <a:pt x="717" y="636"/>
                  </a:cubicBezTo>
                  <a:cubicBezTo>
                    <a:pt x="716" y="636"/>
                    <a:pt x="716" y="636"/>
                    <a:pt x="716" y="636"/>
                  </a:cubicBezTo>
                  <a:cubicBezTo>
                    <a:pt x="715" y="635"/>
                    <a:pt x="715" y="635"/>
                    <a:pt x="715" y="635"/>
                  </a:cubicBezTo>
                  <a:cubicBezTo>
                    <a:pt x="714" y="634"/>
                    <a:pt x="714" y="634"/>
                    <a:pt x="714" y="634"/>
                  </a:cubicBezTo>
                  <a:cubicBezTo>
                    <a:pt x="713" y="633"/>
                    <a:pt x="713" y="633"/>
                    <a:pt x="713" y="633"/>
                  </a:cubicBezTo>
                  <a:cubicBezTo>
                    <a:pt x="713" y="633"/>
                    <a:pt x="713" y="633"/>
                    <a:pt x="713" y="633"/>
                  </a:cubicBezTo>
                  <a:cubicBezTo>
                    <a:pt x="709" y="628"/>
                    <a:pt x="709" y="628"/>
                    <a:pt x="709" y="628"/>
                  </a:cubicBezTo>
                  <a:cubicBezTo>
                    <a:pt x="708" y="626"/>
                    <a:pt x="708" y="626"/>
                    <a:pt x="708" y="626"/>
                  </a:cubicBezTo>
                  <a:cubicBezTo>
                    <a:pt x="708" y="625"/>
                    <a:pt x="708" y="625"/>
                    <a:pt x="708" y="625"/>
                  </a:cubicBezTo>
                  <a:cubicBezTo>
                    <a:pt x="707" y="621"/>
                    <a:pt x="707" y="621"/>
                    <a:pt x="707" y="621"/>
                  </a:cubicBezTo>
                  <a:cubicBezTo>
                    <a:pt x="706" y="621"/>
                    <a:pt x="706" y="620"/>
                    <a:pt x="706" y="620"/>
                  </a:cubicBezTo>
                  <a:cubicBezTo>
                    <a:pt x="706" y="619"/>
                    <a:pt x="706" y="619"/>
                    <a:pt x="706" y="619"/>
                  </a:cubicBezTo>
                  <a:cubicBezTo>
                    <a:pt x="706" y="618"/>
                    <a:pt x="706" y="618"/>
                    <a:pt x="706" y="618"/>
                  </a:cubicBezTo>
                  <a:cubicBezTo>
                    <a:pt x="706" y="617"/>
                    <a:pt x="706" y="617"/>
                    <a:pt x="705" y="616"/>
                  </a:cubicBezTo>
                  <a:cubicBezTo>
                    <a:pt x="705" y="616"/>
                    <a:pt x="705" y="615"/>
                    <a:pt x="705" y="615"/>
                  </a:cubicBezTo>
                  <a:cubicBezTo>
                    <a:pt x="705" y="614"/>
                    <a:pt x="705" y="614"/>
                    <a:pt x="705" y="614"/>
                  </a:cubicBezTo>
                  <a:cubicBezTo>
                    <a:pt x="705" y="613"/>
                    <a:pt x="705" y="613"/>
                    <a:pt x="705" y="612"/>
                  </a:cubicBezTo>
                  <a:cubicBezTo>
                    <a:pt x="705" y="608"/>
                    <a:pt x="705" y="608"/>
                    <a:pt x="705" y="608"/>
                  </a:cubicBezTo>
                  <a:cubicBezTo>
                    <a:pt x="706" y="597"/>
                    <a:pt x="706" y="597"/>
                    <a:pt x="706" y="597"/>
                  </a:cubicBezTo>
                  <a:cubicBezTo>
                    <a:pt x="707" y="591"/>
                    <a:pt x="707" y="591"/>
                    <a:pt x="707" y="591"/>
                  </a:cubicBezTo>
                  <a:cubicBezTo>
                    <a:pt x="708" y="590"/>
                    <a:pt x="708" y="589"/>
                    <a:pt x="708" y="588"/>
                  </a:cubicBezTo>
                  <a:cubicBezTo>
                    <a:pt x="708" y="588"/>
                    <a:pt x="708" y="587"/>
                    <a:pt x="708" y="587"/>
                  </a:cubicBezTo>
                  <a:cubicBezTo>
                    <a:pt x="714" y="570"/>
                    <a:pt x="714" y="570"/>
                    <a:pt x="714" y="570"/>
                  </a:cubicBezTo>
                  <a:cubicBezTo>
                    <a:pt x="716" y="570"/>
                    <a:pt x="716" y="570"/>
                    <a:pt x="716" y="570"/>
                  </a:cubicBezTo>
                  <a:cubicBezTo>
                    <a:pt x="714" y="569"/>
                    <a:pt x="714" y="569"/>
                    <a:pt x="714" y="569"/>
                  </a:cubicBezTo>
                  <a:cubicBezTo>
                    <a:pt x="714" y="569"/>
                    <a:pt x="714" y="569"/>
                    <a:pt x="714" y="569"/>
                  </a:cubicBezTo>
                  <a:cubicBezTo>
                    <a:pt x="717" y="563"/>
                    <a:pt x="719" y="557"/>
                    <a:pt x="721" y="551"/>
                  </a:cubicBezTo>
                  <a:cubicBezTo>
                    <a:pt x="722" y="545"/>
                    <a:pt x="723" y="540"/>
                    <a:pt x="724" y="534"/>
                  </a:cubicBezTo>
                  <a:cubicBezTo>
                    <a:pt x="724" y="529"/>
                    <a:pt x="724" y="523"/>
                    <a:pt x="724" y="518"/>
                  </a:cubicBezTo>
                  <a:cubicBezTo>
                    <a:pt x="723" y="513"/>
                    <a:pt x="722" y="507"/>
                    <a:pt x="720" y="502"/>
                  </a:cubicBezTo>
                  <a:cubicBezTo>
                    <a:pt x="720" y="500"/>
                    <a:pt x="719" y="499"/>
                    <a:pt x="718" y="497"/>
                  </a:cubicBezTo>
                  <a:cubicBezTo>
                    <a:pt x="718" y="495"/>
                    <a:pt x="717" y="493"/>
                    <a:pt x="716" y="492"/>
                  </a:cubicBezTo>
                  <a:cubicBezTo>
                    <a:pt x="715" y="490"/>
                    <a:pt x="715" y="488"/>
                    <a:pt x="714" y="486"/>
                  </a:cubicBezTo>
                  <a:cubicBezTo>
                    <a:pt x="713" y="485"/>
                    <a:pt x="712" y="483"/>
                    <a:pt x="711" y="481"/>
                  </a:cubicBezTo>
                  <a:cubicBezTo>
                    <a:pt x="704" y="472"/>
                    <a:pt x="704" y="472"/>
                    <a:pt x="704" y="472"/>
                  </a:cubicBezTo>
                  <a:cubicBezTo>
                    <a:pt x="697" y="464"/>
                    <a:pt x="697" y="464"/>
                    <a:pt x="697" y="464"/>
                  </a:cubicBezTo>
                  <a:cubicBezTo>
                    <a:pt x="695" y="462"/>
                    <a:pt x="694" y="460"/>
                    <a:pt x="693" y="459"/>
                  </a:cubicBezTo>
                  <a:cubicBezTo>
                    <a:pt x="692" y="458"/>
                    <a:pt x="692" y="458"/>
                    <a:pt x="691" y="457"/>
                  </a:cubicBezTo>
                  <a:cubicBezTo>
                    <a:pt x="691" y="457"/>
                    <a:pt x="691" y="457"/>
                    <a:pt x="691" y="457"/>
                  </a:cubicBezTo>
                  <a:cubicBezTo>
                    <a:pt x="683" y="450"/>
                    <a:pt x="683" y="450"/>
                    <a:pt x="683" y="450"/>
                  </a:cubicBezTo>
                  <a:cubicBezTo>
                    <a:pt x="677" y="446"/>
                    <a:pt x="677" y="446"/>
                    <a:pt x="677" y="446"/>
                  </a:cubicBezTo>
                  <a:cubicBezTo>
                    <a:pt x="678" y="444"/>
                    <a:pt x="678" y="444"/>
                    <a:pt x="678" y="444"/>
                  </a:cubicBezTo>
                  <a:cubicBezTo>
                    <a:pt x="677" y="446"/>
                    <a:pt x="677" y="446"/>
                    <a:pt x="677" y="446"/>
                  </a:cubicBezTo>
                  <a:cubicBezTo>
                    <a:pt x="670" y="441"/>
                    <a:pt x="670" y="441"/>
                    <a:pt x="670" y="441"/>
                  </a:cubicBezTo>
                  <a:cubicBezTo>
                    <a:pt x="668" y="440"/>
                    <a:pt x="665" y="438"/>
                    <a:pt x="663" y="437"/>
                  </a:cubicBezTo>
                  <a:cubicBezTo>
                    <a:pt x="660" y="436"/>
                    <a:pt x="658" y="434"/>
                    <a:pt x="655" y="433"/>
                  </a:cubicBezTo>
                  <a:cubicBezTo>
                    <a:pt x="653" y="432"/>
                    <a:pt x="651" y="431"/>
                    <a:pt x="648" y="430"/>
                  </a:cubicBezTo>
                  <a:cubicBezTo>
                    <a:pt x="646" y="429"/>
                    <a:pt x="643" y="428"/>
                    <a:pt x="641" y="427"/>
                  </a:cubicBezTo>
                  <a:cubicBezTo>
                    <a:pt x="626" y="423"/>
                    <a:pt x="626" y="423"/>
                    <a:pt x="626" y="423"/>
                  </a:cubicBezTo>
                  <a:cubicBezTo>
                    <a:pt x="622" y="422"/>
                    <a:pt x="619" y="421"/>
                    <a:pt x="616" y="420"/>
                  </a:cubicBezTo>
                  <a:cubicBezTo>
                    <a:pt x="612" y="420"/>
                    <a:pt x="609" y="419"/>
                    <a:pt x="606" y="419"/>
                  </a:cubicBezTo>
                  <a:cubicBezTo>
                    <a:pt x="603" y="418"/>
                    <a:pt x="600" y="418"/>
                    <a:pt x="596" y="418"/>
                  </a:cubicBezTo>
                  <a:cubicBezTo>
                    <a:pt x="593" y="418"/>
                    <a:pt x="590" y="417"/>
                    <a:pt x="587" y="417"/>
                  </a:cubicBezTo>
                  <a:cubicBezTo>
                    <a:pt x="582" y="417"/>
                    <a:pt x="582" y="417"/>
                    <a:pt x="582" y="417"/>
                  </a:cubicBezTo>
                  <a:cubicBezTo>
                    <a:pt x="581" y="417"/>
                    <a:pt x="581" y="417"/>
                    <a:pt x="581" y="417"/>
                  </a:cubicBezTo>
                  <a:cubicBezTo>
                    <a:pt x="581" y="417"/>
                    <a:pt x="580" y="417"/>
                    <a:pt x="579" y="417"/>
                  </a:cubicBezTo>
                  <a:cubicBezTo>
                    <a:pt x="564" y="418"/>
                    <a:pt x="564" y="418"/>
                    <a:pt x="564" y="418"/>
                  </a:cubicBezTo>
                  <a:cubicBezTo>
                    <a:pt x="558" y="419"/>
                    <a:pt x="553" y="420"/>
                    <a:pt x="550" y="421"/>
                  </a:cubicBezTo>
                  <a:cubicBezTo>
                    <a:pt x="546" y="422"/>
                    <a:pt x="543" y="422"/>
                    <a:pt x="541" y="423"/>
                  </a:cubicBezTo>
                  <a:cubicBezTo>
                    <a:pt x="540" y="423"/>
                    <a:pt x="539" y="423"/>
                    <a:pt x="538" y="423"/>
                  </a:cubicBezTo>
                  <a:cubicBezTo>
                    <a:pt x="537" y="423"/>
                    <a:pt x="537" y="424"/>
                    <a:pt x="537" y="424"/>
                  </a:cubicBezTo>
                  <a:cubicBezTo>
                    <a:pt x="528" y="426"/>
                    <a:pt x="528" y="426"/>
                    <a:pt x="528" y="426"/>
                  </a:cubicBezTo>
                  <a:cubicBezTo>
                    <a:pt x="511" y="432"/>
                    <a:pt x="496" y="440"/>
                    <a:pt x="484" y="451"/>
                  </a:cubicBezTo>
                  <a:cubicBezTo>
                    <a:pt x="472" y="461"/>
                    <a:pt x="463" y="473"/>
                    <a:pt x="456" y="486"/>
                  </a:cubicBezTo>
                  <a:cubicBezTo>
                    <a:pt x="450" y="499"/>
                    <a:pt x="447" y="512"/>
                    <a:pt x="447" y="526"/>
                  </a:cubicBezTo>
                  <a:cubicBezTo>
                    <a:pt x="448" y="541"/>
                    <a:pt x="452" y="555"/>
                    <a:pt x="460" y="569"/>
                  </a:cubicBezTo>
                  <a:cubicBezTo>
                    <a:pt x="461" y="570"/>
                    <a:pt x="462" y="572"/>
                    <a:pt x="463" y="574"/>
                  </a:cubicBezTo>
                  <a:cubicBezTo>
                    <a:pt x="464" y="575"/>
                    <a:pt x="465" y="577"/>
                    <a:pt x="466" y="579"/>
                  </a:cubicBezTo>
                  <a:cubicBezTo>
                    <a:pt x="467" y="580"/>
                    <a:pt x="469" y="582"/>
                    <a:pt x="470" y="583"/>
                  </a:cubicBezTo>
                  <a:cubicBezTo>
                    <a:pt x="471" y="585"/>
                    <a:pt x="472" y="586"/>
                    <a:pt x="474" y="588"/>
                  </a:cubicBezTo>
                  <a:cubicBezTo>
                    <a:pt x="478" y="592"/>
                    <a:pt x="482" y="597"/>
                    <a:pt x="487" y="601"/>
                  </a:cubicBezTo>
                  <a:cubicBezTo>
                    <a:pt x="492" y="604"/>
                    <a:pt x="497" y="608"/>
                    <a:pt x="503" y="611"/>
                  </a:cubicBezTo>
                  <a:cubicBezTo>
                    <a:pt x="508" y="615"/>
                    <a:pt x="514" y="618"/>
                    <a:pt x="520" y="620"/>
                  </a:cubicBezTo>
                  <a:cubicBezTo>
                    <a:pt x="526" y="623"/>
                    <a:pt x="532" y="625"/>
                    <a:pt x="538" y="627"/>
                  </a:cubicBezTo>
                  <a:cubicBezTo>
                    <a:pt x="544" y="629"/>
                    <a:pt x="550" y="631"/>
                    <a:pt x="556" y="633"/>
                  </a:cubicBezTo>
                  <a:cubicBezTo>
                    <a:pt x="563" y="636"/>
                    <a:pt x="570" y="639"/>
                    <a:pt x="576" y="642"/>
                  </a:cubicBezTo>
                  <a:cubicBezTo>
                    <a:pt x="582" y="646"/>
                    <a:pt x="588" y="649"/>
                    <a:pt x="593" y="653"/>
                  </a:cubicBezTo>
                  <a:cubicBezTo>
                    <a:pt x="598" y="657"/>
                    <a:pt x="602" y="661"/>
                    <a:pt x="605" y="665"/>
                  </a:cubicBezTo>
                  <a:cubicBezTo>
                    <a:pt x="606" y="668"/>
                    <a:pt x="607" y="671"/>
                    <a:pt x="607" y="674"/>
                  </a:cubicBezTo>
                  <a:cubicBezTo>
                    <a:pt x="608" y="677"/>
                    <a:pt x="607" y="680"/>
                    <a:pt x="605" y="683"/>
                  </a:cubicBezTo>
                  <a:cubicBezTo>
                    <a:pt x="604" y="686"/>
                    <a:pt x="601" y="689"/>
                    <a:pt x="598" y="692"/>
                  </a:cubicBezTo>
                  <a:cubicBezTo>
                    <a:pt x="595" y="695"/>
                    <a:pt x="590" y="698"/>
                    <a:pt x="585" y="701"/>
                  </a:cubicBezTo>
                  <a:cubicBezTo>
                    <a:pt x="584" y="701"/>
                    <a:pt x="582" y="702"/>
                    <a:pt x="580" y="703"/>
                  </a:cubicBezTo>
                  <a:cubicBezTo>
                    <a:pt x="579" y="704"/>
                    <a:pt x="577" y="704"/>
                    <a:pt x="575" y="705"/>
                  </a:cubicBezTo>
                  <a:cubicBezTo>
                    <a:pt x="573" y="706"/>
                    <a:pt x="571" y="707"/>
                    <a:pt x="569" y="708"/>
                  </a:cubicBezTo>
                  <a:cubicBezTo>
                    <a:pt x="567" y="708"/>
                    <a:pt x="565" y="709"/>
                    <a:pt x="563" y="710"/>
                  </a:cubicBezTo>
                  <a:cubicBezTo>
                    <a:pt x="388" y="772"/>
                    <a:pt x="388" y="772"/>
                    <a:pt x="388" y="772"/>
                  </a:cubicBezTo>
                  <a:cubicBezTo>
                    <a:pt x="372" y="776"/>
                    <a:pt x="372" y="776"/>
                    <a:pt x="372" y="776"/>
                  </a:cubicBezTo>
                  <a:cubicBezTo>
                    <a:pt x="351" y="778"/>
                    <a:pt x="351" y="778"/>
                    <a:pt x="351" y="778"/>
                  </a:cubicBezTo>
                  <a:cubicBezTo>
                    <a:pt x="350" y="778"/>
                    <a:pt x="349" y="778"/>
                    <a:pt x="348" y="778"/>
                  </a:cubicBezTo>
                  <a:moveTo>
                    <a:pt x="634" y="4"/>
                  </a:moveTo>
                  <a:cubicBezTo>
                    <a:pt x="631" y="4"/>
                    <a:pt x="628" y="4"/>
                    <a:pt x="625" y="4"/>
                  </a:cubicBezTo>
                  <a:cubicBezTo>
                    <a:pt x="610" y="6"/>
                    <a:pt x="610" y="6"/>
                    <a:pt x="610" y="6"/>
                  </a:cubicBezTo>
                  <a:cubicBezTo>
                    <a:pt x="592" y="11"/>
                    <a:pt x="592" y="11"/>
                    <a:pt x="592" y="11"/>
                  </a:cubicBezTo>
                  <a:cubicBezTo>
                    <a:pt x="71" y="182"/>
                    <a:pt x="71" y="182"/>
                    <a:pt x="71" y="182"/>
                  </a:cubicBezTo>
                  <a:cubicBezTo>
                    <a:pt x="58" y="187"/>
                    <a:pt x="46" y="193"/>
                    <a:pt x="35" y="201"/>
                  </a:cubicBezTo>
                  <a:cubicBezTo>
                    <a:pt x="26" y="209"/>
                    <a:pt x="18" y="218"/>
                    <a:pt x="12" y="228"/>
                  </a:cubicBezTo>
                  <a:cubicBezTo>
                    <a:pt x="7" y="238"/>
                    <a:pt x="4" y="248"/>
                    <a:pt x="4" y="259"/>
                  </a:cubicBezTo>
                  <a:cubicBezTo>
                    <a:pt x="4" y="270"/>
                    <a:pt x="6" y="281"/>
                    <a:pt x="12" y="291"/>
                  </a:cubicBezTo>
                  <a:cubicBezTo>
                    <a:pt x="245" y="723"/>
                    <a:pt x="245" y="723"/>
                    <a:pt x="245" y="723"/>
                  </a:cubicBezTo>
                  <a:cubicBezTo>
                    <a:pt x="251" y="732"/>
                    <a:pt x="251" y="732"/>
                    <a:pt x="251" y="732"/>
                  </a:cubicBezTo>
                  <a:cubicBezTo>
                    <a:pt x="261" y="742"/>
                    <a:pt x="261" y="742"/>
                    <a:pt x="261" y="742"/>
                  </a:cubicBezTo>
                  <a:cubicBezTo>
                    <a:pt x="263" y="744"/>
                    <a:pt x="263" y="744"/>
                    <a:pt x="263" y="744"/>
                  </a:cubicBezTo>
                  <a:cubicBezTo>
                    <a:pt x="269" y="749"/>
                    <a:pt x="275" y="753"/>
                    <a:pt x="282" y="757"/>
                  </a:cubicBezTo>
                  <a:cubicBezTo>
                    <a:pt x="288" y="761"/>
                    <a:pt x="296" y="764"/>
                    <a:pt x="303" y="767"/>
                  </a:cubicBezTo>
                  <a:cubicBezTo>
                    <a:pt x="311" y="769"/>
                    <a:pt x="319" y="771"/>
                    <a:pt x="327" y="772"/>
                  </a:cubicBezTo>
                  <a:cubicBezTo>
                    <a:pt x="335" y="774"/>
                    <a:pt x="343" y="774"/>
                    <a:pt x="351" y="774"/>
                  </a:cubicBezTo>
                  <a:cubicBezTo>
                    <a:pt x="369" y="772"/>
                    <a:pt x="369" y="772"/>
                    <a:pt x="369" y="772"/>
                  </a:cubicBezTo>
                  <a:cubicBezTo>
                    <a:pt x="381" y="770"/>
                    <a:pt x="381" y="770"/>
                    <a:pt x="381" y="770"/>
                  </a:cubicBezTo>
                  <a:cubicBezTo>
                    <a:pt x="395" y="766"/>
                    <a:pt x="395" y="766"/>
                    <a:pt x="395" y="766"/>
                  </a:cubicBezTo>
                  <a:cubicBezTo>
                    <a:pt x="562" y="706"/>
                    <a:pt x="562" y="706"/>
                    <a:pt x="562" y="706"/>
                  </a:cubicBezTo>
                  <a:cubicBezTo>
                    <a:pt x="564" y="705"/>
                    <a:pt x="566" y="705"/>
                    <a:pt x="568" y="704"/>
                  </a:cubicBezTo>
                  <a:cubicBezTo>
                    <a:pt x="570" y="703"/>
                    <a:pt x="572" y="702"/>
                    <a:pt x="574" y="702"/>
                  </a:cubicBezTo>
                  <a:cubicBezTo>
                    <a:pt x="575" y="701"/>
                    <a:pt x="577" y="700"/>
                    <a:pt x="579" y="699"/>
                  </a:cubicBezTo>
                  <a:cubicBezTo>
                    <a:pt x="580" y="699"/>
                    <a:pt x="582" y="698"/>
                    <a:pt x="583" y="697"/>
                  </a:cubicBezTo>
                  <a:cubicBezTo>
                    <a:pt x="588" y="694"/>
                    <a:pt x="592" y="692"/>
                    <a:pt x="596" y="689"/>
                  </a:cubicBezTo>
                  <a:cubicBezTo>
                    <a:pt x="598" y="686"/>
                    <a:pt x="601" y="684"/>
                    <a:pt x="602" y="681"/>
                  </a:cubicBezTo>
                  <a:cubicBezTo>
                    <a:pt x="603" y="679"/>
                    <a:pt x="604" y="676"/>
                    <a:pt x="604" y="674"/>
                  </a:cubicBezTo>
                  <a:cubicBezTo>
                    <a:pt x="603" y="672"/>
                    <a:pt x="603" y="669"/>
                    <a:pt x="601" y="667"/>
                  </a:cubicBezTo>
                  <a:cubicBezTo>
                    <a:pt x="599" y="663"/>
                    <a:pt x="596" y="660"/>
                    <a:pt x="591" y="656"/>
                  </a:cubicBezTo>
                  <a:cubicBezTo>
                    <a:pt x="586" y="652"/>
                    <a:pt x="581" y="649"/>
                    <a:pt x="574" y="646"/>
                  </a:cubicBezTo>
                  <a:cubicBezTo>
                    <a:pt x="568" y="643"/>
                    <a:pt x="562" y="640"/>
                    <a:pt x="555" y="637"/>
                  </a:cubicBezTo>
                  <a:cubicBezTo>
                    <a:pt x="549" y="635"/>
                    <a:pt x="543" y="633"/>
                    <a:pt x="537" y="631"/>
                  </a:cubicBezTo>
                  <a:cubicBezTo>
                    <a:pt x="530" y="629"/>
                    <a:pt x="524" y="627"/>
                    <a:pt x="518" y="624"/>
                  </a:cubicBezTo>
                  <a:cubicBezTo>
                    <a:pt x="512" y="621"/>
                    <a:pt x="506" y="618"/>
                    <a:pt x="501" y="615"/>
                  </a:cubicBezTo>
                  <a:cubicBezTo>
                    <a:pt x="495" y="611"/>
                    <a:pt x="490" y="608"/>
                    <a:pt x="485" y="604"/>
                  </a:cubicBezTo>
                  <a:cubicBezTo>
                    <a:pt x="480" y="600"/>
                    <a:pt x="475" y="595"/>
                    <a:pt x="471" y="591"/>
                  </a:cubicBezTo>
                  <a:cubicBezTo>
                    <a:pt x="470" y="589"/>
                    <a:pt x="468" y="587"/>
                    <a:pt x="467" y="586"/>
                  </a:cubicBezTo>
                  <a:cubicBezTo>
                    <a:pt x="466" y="584"/>
                    <a:pt x="464" y="583"/>
                    <a:pt x="463" y="581"/>
                  </a:cubicBezTo>
                  <a:cubicBezTo>
                    <a:pt x="462" y="579"/>
                    <a:pt x="461" y="578"/>
                    <a:pt x="460" y="576"/>
                  </a:cubicBezTo>
                  <a:cubicBezTo>
                    <a:pt x="458" y="574"/>
                    <a:pt x="457" y="572"/>
                    <a:pt x="456" y="570"/>
                  </a:cubicBezTo>
                  <a:cubicBezTo>
                    <a:pt x="448" y="556"/>
                    <a:pt x="444" y="542"/>
                    <a:pt x="444" y="526"/>
                  </a:cubicBezTo>
                  <a:cubicBezTo>
                    <a:pt x="443" y="512"/>
                    <a:pt x="446" y="498"/>
                    <a:pt x="453" y="484"/>
                  </a:cubicBezTo>
                  <a:cubicBezTo>
                    <a:pt x="459" y="470"/>
                    <a:pt x="469" y="458"/>
                    <a:pt x="481" y="448"/>
                  </a:cubicBezTo>
                  <a:cubicBezTo>
                    <a:pt x="494" y="437"/>
                    <a:pt x="509" y="429"/>
                    <a:pt x="527" y="423"/>
                  </a:cubicBezTo>
                  <a:cubicBezTo>
                    <a:pt x="536" y="420"/>
                    <a:pt x="536" y="420"/>
                    <a:pt x="536" y="420"/>
                  </a:cubicBezTo>
                  <a:cubicBezTo>
                    <a:pt x="536" y="420"/>
                    <a:pt x="536" y="420"/>
                    <a:pt x="537" y="419"/>
                  </a:cubicBezTo>
                  <a:cubicBezTo>
                    <a:pt x="538" y="419"/>
                    <a:pt x="539" y="419"/>
                    <a:pt x="541" y="419"/>
                  </a:cubicBezTo>
                  <a:cubicBezTo>
                    <a:pt x="543" y="418"/>
                    <a:pt x="545" y="418"/>
                    <a:pt x="549" y="417"/>
                  </a:cubicBezTo>
                  <a:cubicBezTo>
                    <a:pt x="553" y="416"/>
                    <a:pt x="557" y="416"/>
                    <a:pt x="564" y="414"/>
                  </a:cubicBezTo>
                  <a:cubicBezTo>
                    <a:pt x="579" y="413"/>
                    <a:pt x="579" y="413"/>
                    <a:pt x="579" y="413"/>
                  </a:cubicBezTo>
                  <a:cubicBezTo>
                    <a:pt x="580" y="413"/>
                    <a:pt x="581" y="413"/>
                    <a:pt x="581" y="413"/>
                  </a:cubicBezTo>
                  <a:cubicBezTo>
                    <a:pt x="582" y="413"/>
                    <a:pt x="582" y="413"/>
                    <a:pt x="582" y="413"/>
                  </a:cubicBezTo>
                  <a:cubicBezTo>
                    <a:pt x="587" y="413"/>
                    <a:pt x="587" y="413"/>
                    <a:pt x="587" y="413"/>
                  </a:cubicBezTo>
                  <a:cubicBezTo>
                    <a:pt x="590" y="414"/>
                    <a:pt x="594" y="414"/>
                    <a:pt x="597" y="414"/>
                  </a:cubicBezTo>
                  <a:cubicBezTo>
                    <a:pt x="600" y="414"/>
                    <a:pt x="603" y="415"/>
                    <a:pt x="606" y="415"/>
                  </a:cubicBezTo>
                  <a:cubicBezTo>
                    <a:pt x="610" y="415"/>
                    <a:pt x="613" y="416"/>
                    <a:pt x="616" y="417"/>
                  </a:cubicBezTo>
                  <a:cubicBezTo>
                    <a:pt x="620" y="417"/>
                    <a:pt x="623" y="418"/>
                    <a:pt x="627" y="419"/>
                  </a:cubicBezTo>
                  <a:cubicBezTo>
                    <a:pt x="642" y="424"/>
                    <a:pt x="642" y="424"/>
                    <a:pt x="642" y="424"/>
                  </a:cubicBezTo>
                  <a:cubicBezTo>
                    <a:pt x="645" y="424"/>
                    <a:pt x="647" y="425"/>
                    <a:pt x="650" y="426"/>
                  </a:cubicBezTo>
                  <a:cubicBezTo>
                    <a:pt x="652" y="427"/>
                    <a:pt x="655" y="429"/>
                    <a:pt x="657" y="430"/>
                  </a:cubicBezTo>
                  <a:cubicBezTo>
                    <a:pt x="660" y="431"/>
                    <a:pt x="662" y="432"/>
                    <a:pt x="665" y="434"/>
                  </a:cubicBezTo>
                  <a:cubicBezTo>
                    <a:pt x="667" y="435"/>
                    <a:pt x="670" y="436"/>
                    <a:pt x="672" y="438"/>
                  </a:cubicBezTo>
                  <a:cubicBezTo>
                    <a:pt x="682" y="445"/>
                    <a:pt x="682" y="445"/>
                    <a:pt x="682" y="445"/>
                  </a:cubicBezTo>
                  <a:cubicBezTo>
                    <a:pt x="689" y="450"/>
                    <a:pt x="689" y="450"/>
                    <a:pt x="689" y="450"/>
                  </a:cubicBezTo>
                  <a:cubicBezTo>
                    <a:pt x="693" y="454"/>
                    <a:pt x="693" y="454"/>
                    <a:pt x="693" y="454"/>
                  </a:cubicBezTo>
                  <a:cubicBezTo>
                    <a:pt x="693" y="454"/>
                    <a:pt x="694" y="454"/>
                    <a:pt x="694" y="455"/>
                  </a:cubicBezTo>
                  <a:cubicBezTo>
                    <a:pt x="694" y="455"/>
                    <a:pt x="695" y="456"/>
                    <a:pt x="696" y="457"/>
                  </a:cubicBezTo>
                  <a:cubicBezTo>
                    <a:pt x="697" y="458"/>
                    <a:pt x="698" y="459"/>
                    <a:pt x="700" y="461"/>
                  </a:cubicBezTo>
                  <a:cubicBezTo>
                    <a:pt x="710" y="472"/>
                    <a:pt x="710" y="472"/>
                    <a:pt x="710" y="472"/>
                  </a:cubicBezTo>
                  <a:cubicBezTo>
                    <a:pt x="714" y="479"/>
                    <a:pt x="714" y="479"/>
                    <a:pt x="714" y="479"/>
                  </a:cubicBezTo>
                  <a:cubicBezTo>
                    <a:pt x="715" y="481"/>
                    <a:pt x="716" y="483"/>
                    <a:pt x="717" y="485"/>
                  </a:cubicBezTo>
                  <a:cubicBezTo>
                    <a:pt x="718" y="486"/>
                    <a:pt x="719" y="488"/>
                    <a:pt x="720" y="490"/>
                  </a:cubicBezTo>
                  <a:cubicBezTo>
                    <a:pt x="721" y="492"/>
                    <a:pt x="721" y="494"/>
                    <a:pt x="722" y="495"/>
                  </a:cubicBezTo>
                  <a:cubicBezTo>
                    <a:pt x="723" y="497"/>
                    <a:pt x="723" y="499"/>
                    <a:pt x="724" y="501"/>
                  </a:cubicBezTo>
                  <a:cubicBezTo>
                    <a:pt x="726" y="506"/>
                    <a:pt x="727" y="512"/>
                    <a:pt x="727" y="518"/>
                  </a:cubicBezTo>
                  <a:cubicBezTo>
                    <a:pt x="728" y="523"/>
                    <a:pt x="728" y="529"/>
                    <a:pt x="728" y="535"/>
                  </a:cubicBezTo>
                  <a:cubicBezTo>
                    <a:pt x="727" y="540"/>
                    <a:pt x="726" y="546"/>
                    <a:pt x="724" y="552"/>
                  </a:cubicBezTo>
                  <a:cubicBezTo>
                    <a:pt x="723" y="558"/>
                    <a:pt x="721" y="564"/>
                    <a:pt x="718" y="571"/>
                  </a:cubicBezTo>
                  <a:cubicBezTo>
                    <a:pt x="716" y="570"/>
                    <a:pt x="716" y="570"/>
                    <a:pt x="716" y="570"/>
                  </a:cubicBezTo>
                  <a:cubicBezTo>
                    <a:pt x="718" y="571"/>
                    <a:pt x="718" y="571"/>
                    <a:pt x="718" y="571"/>
                  </a:cubicBezTo>
                  <a:cubicBezTo>
                    <a:pt x="712" y="588"/>
                    <a:pt x="712" y="588"/>
                    <a:pt x="712" y="588"/>
                  </a:cubicBezTo>
                  <a:cubicBezTo>
                    <a:pt x="712" y="588"/>
                    <a:pt x="712" y="589"/>
                    <a:pt x="712" y="589"/>
                  </a:cubicBezTo>
                  <a:cubicBezTo>
                    <a:pt x="712" y="590"/>
                    <a:pt x="711" y="591"/>
                    <a:pt x="711" y="591"/>
                  </a:cubicBezTo>
                  <a:cubicBezTo>
                    <a:pt x="709" y="605"/>
                    <a:pt x="709" y="605"/>
                    <a:pt x="709" y="605"/>
                  </a:cubicBezTo>
                  <a:cubicBezTo>
                    <a:pt x="709" y="609"/>
                    <a:pt x="709" y="609"/>
                    <a:pt x="709" y="609"/>
                  </a:cubicBezTo>
                  <a:cubicBezTo>
                    <a:pt x="709" y="612"/>
                    <a:pt x="709" y="612"/>
                    <a:pt x="709" y="612"/>
                  </a:cubicBezTo>
                  <a:cubicBezTo>
                    <a:pt x="709" y="613"/>
                    <a:pt x="709" y="613"/>
                    <a:pt x="709" y="613"/>
                  </a:cubicBezTo>
                  <a:cubicBezTo>
                    <a:pt x="710" y="619"/>
                    <a:pt x="710" y="619"/>
                    <a:pt x="710" y="619"/>
                  </a:cubicBezTo>
                  <a:cubicBezTo>
                    <a:pt x="713" y="626"/>
                    <a:pt x="713" y="626"/>
                    <a:pt x="713" y="626"/>
                  </a:cubicBezTo>
                  <a:cubicBezTo>
                    <a:pt x="716" y="630"/>
                    <a:pt x="716" y="630"/>
                    <a:pt x="716" y="630"/>
                  </a:cubicBezTo>
                  <a:cubicBezTo>
                    <a:pt x="716" y="631"/>
                    <a:pt x="716" y="631"/>
                    <a:pt x="716" y="631"/>
                  </a:cubicBezTo>
                  <a:cubicBezTo>
                    <a:pt x="717" y="631"/>
                    <a:pt x="717" y="631"/>
                    <a:pt x="717" y="631"/>
                  </a:cubicBezTo>
                  <a:cubicBezTo>
                    <a:pt x="718" y="632"/>
                    <a:pt x="718" y="632"/>
                    <a:pt x="718" y="632"/>
                  </a:cubicBezTo>
                  <a:cubicBezTo>
                    <a:pt x="719" y="633"/>
                    <a:pt x="719" y="633"/>
                    <a:pt x="719" y="633"/>
                  </a:cubicBezTo>
                  <a:cubicBezTo>
                    <a:pt x="719" y="633"/>
                    <a:pt x="720" y="633"/>
                    <a:pt x="720" y="633"/>
                  </a:cubicBezTo>
                  <a:cubicBezTo>
                    <a:pt x="721" y="634"/>
                    <a:pt x="721" y="634"/>
                    <a:pt x="722" y="634"/>
                  </a:cubicBezTo>
                  <a:cubicBezTo>
                    <a:pt x="723" y="635"/>
                    <a:pt x="724" y="635"/>
                    <a:pt x="726" y="636"/>
                  </a:cubicBezTo>
                  <a:cubicBezTo>
                    <a:pt x="726" y="636"/>
                    <a:pt x="727" y="636"/>
                    <a:pt x="727" y="637"/>
                  </a:cubicBezTo>
                  <a:cubicBezTo>
                    <a:pt x="728" y="637"/>
                    <a:pt x="729" y="637"/>
                    <a:pt x="729" y="637"/>
                  </a:cubicBezTo>
                  <a:cubicBezTo>
                    <a:pt x="730" y="637"/>
                    <a:pt x="731" y="637"/>
                    <a:pt x="732" y="637"/>
                  </a:cubicBezTo>
                  <a:cubicBezTo>
                    <a:pt x="732" y="637"/>
                    <a:pt x="733" y="637"/>
                    <a:pt x="734" y="638"/>
                  </a:cubicBezTo>
                  <a:cubicBezTo>
                    <a:pt x="737" y="638"/>
                    <a:pt x="737" y="638"/>
                    <a:pt x="737" y="638"/>
                  </a:cubicBezTo>
                  <a:cubicBezTo>
                    <a:pt x="738" y="638"/>
                    <a:pt x="738" y="638"/>
                    <a:pt x="738" y="638"/>
                  </a:cubicBezTo>
                  <a:cubicBezTo>
                    <a:pt x="738" y="638"/>
                    <a:pt x="739" y="638"/>
                    <a:pt x="739" y="638"/>
                  </a:cubicBezTo>
                  <a:cubicBezTo>
                    <a:pt x="740" y="638"/>
                    <a:pt x="740" y="638"/>
                    <a:pt x="741" y="638"/>
                  </a:cubicBezTo>
                  <a:cubicBezTo>
                    <a:pt x="741" y="638"/>
                    <a:pt x="742" y="638"/>
                    <a:pt x="743" y="637"/>
                  </a:cubicBezTo>
                  <a:cubicBezTo>
                    <a:pt x="743" y="637"/>
                    <a:pt x="744" y="637"/>
                    <a:pt x="745" y="637"/>
                  </a:cubicBezTo>
                  <a:cubicBezTo>
                    <a:pt x="758" y="635"/>
                    <a:pt x="758" y="635"/>
                    <a:pt x="758" y="635"/>
                  </a:cubicBezTo>
                  <a:cubicBezTo>
                    <a:pt x="775" y="630"/>
                    <a:pt x="775" y="630"/>
                    <a:pt x="775" y="630"/>
                  </a:cubicBezTo>
                  <a:cubicBezTo>
                    <a:pt x="777" y="629"/>
                    <a:pt x="777" y="629"/>
                    <a:pt x="777" y="629"/>
                  </a:cubicBezTo>
                  <a:cubicBezTo>
                    <a:pt x="939" y="571"/>
                    <a:pt x="939" y="571"/>
                    <a:pt x="939" y="571"/>
                  </a:cubicBezTo>
                  <a:cubicBezTo>
                    <a:pt x="952" y="567"/>
                    <a:pt x="964" y="560"/>
                    <a:pt x="974" y="551"/>
                  </a:cubicBezTo>
                  <a:cubicBezTo>
                    <a:pt x="983" y="543"/>
                    <a:pt x="990" y="533"/>
                    <a:pt x="995" y="523"/>
                  </a:cubicBezTo>
                  <a:cubicBezTo>
                    <a:pt x="999" y="512"/>
                    <a:pt x="1001" y="501"/>
                    <a:pt x="1000" y="490"/>
                  </a:cubicBezTo>
                  <a:cubicBezTo>
                    <a:pt x="999" y="478"/>
                    <a:pt x="995" y="467"/>
                    <a:pt x="988" y="456"/>
                  </a:cubicBezTo>
                  <a:cubicBezTo>
                    <a:pt x="909" y="330"/>
                    <a:pt x="909" y="330"/>
                    <a:pt x="909" y="330"/>
                  </a:cubicBezTo>
                  <a:cubicBezTo>
                    <a:pt x="905" y="323"/>
                    <a:pt x="901" y="316"/>
                    <a:pt x="899" y="310"/>
                  </a:cubicBezTo>
                  <a:cubicBezTo>
                    <a:pt x="897" y="304"/>
                    <a:pt x="896" y="299"/>
                    <a:pt x="897" y="295"/>
                  </a:cubicBezTo>
                  <a:cubicBezTo>
                    <a:pt x="897" y="291"/>
                    <a:pt x="899" y="287"/>
                    <a:pt x="902" y="284"/>
                  </a:cubicBezTo>
                  <a:cubicBezTo>
                    <a:pt x="904" y="282"/>
                    <a:pt x="908" y="280"/>
                    <a:pt x="912" y="278"/>
                  </a:cubicBezTo>
                  <a:cubicBezTo>
                    <a:pt x="917" y="276"/>
                    <a:pt x="923" y="276"/>
                    <a:pt x="930" y="275"/>
                  </a:cubicBezTo>
                  <a:cubicBezTo>
                    <a:pt x="936" y="275"/>
                    <a:pt x="943" y="276"/>
                    <a:pt x="950" y="277"/>
                  </a:cubicBezTo>
                  <a:cubicBezTo>
                    <a:pt x="957" y="277"/>
                    <a:pt x="964" y="279"/>
                    <a:pt x="971" y="280"/>
                  </a:cubicBezTo>
                  <a:cubicBezTo>
                    <a:pt x="977" y="282"/>
                    <a:pt x="983" y="283"/>
                    <a:pt x="989" y="285"/>
                  </a:cubicBezTo>
                  <a:cubicBezTo>
                    <a:pt x="997" y="287"/>
                    <a:pt x="1006" y="289"/>
                    <a:pt x="1015" y="291"/>
                  </a:cubicBezTo>
                  <a:cubicBezTo>
                    <a:pt x="1023" y="292"/>
                    <a:pt x="1031" y="292"/>
                    <a:pt x="1039" y="292"/>
                  </a:cubicBezTo>
                  <a:cubicBezTo>
                    <a:pt x="1041" y="292"/>
                    <a:pt x="1041" y="292"/>
                    <a:pt x="1041" y="292"/>
                  </a:cubicBezTo>
                  <a:cubicBezTo>
                    <a:pt x="1050" y="292"/>
                    <a:pt x="1058" y="291"/>
                    <a:pt x="1067" y="290"/>
                  </a:cubicBezTo>
                  <a:cubicBezTo>
                    <a:pt x="1076" y="288"/>
                    <a:pt x="1084" y="286"/>
                    <a:pt x="1092" y="283"/>
                  </a:cubicBezTo>
                  <a:cubicBezTo>
                    <a:pt x="1109" y="278"/>
                    <a:pt x="1122" y="270"/>
                    <a:pt x="1134" y="260"/>
                  </a:cubicBezTo>
                  <a:cubicBezTo>
                    <a:pt x="1145" y="250"/>
                    <a:pt x="1153" y="239"/>
                    <a:pt x="1158" y="227"/>
                  </a:cubicBezTo>
                  <a:cubicBezTo>
                    <a:pt x="1163" y="215"/>
                    <a:pt x="1165" y="202"/>
                    <a:pt x="1164" y="189"/>
                  </a:cubicBezTo>
                  <a:cubicBezTo>
                    <a:pt x="1162" y="176"/>
                    <a:pt x="1158" y="163"/>
                    <a:pt x="1149" y="150"/>
                  </a:cubicBezTo>
                  <a:cubicBezTo>
                    <a:pt x="1138" y="136"/>
                    <a:pt x="1138" y="136"/>
                    <a:pt x="1138" y="136"/>
                  </a:cubicBezTo>
                  <a:cubicBezTo>
                    <a:pt x="1139" y="134"/>
                    <a:pt x="1139" y="134"/>
                    <a:pt x="1139" y="134"/>
                  </a:cubicBezTo>
                  <a:cubicBezTo>
                    <a:pt x="1137" y="135"/>
                    <a:pt x="1137" y="135"/>
                    <a:pt x="1137" y="135"/>
                  </a:cubicBezTo>
                  <a:cubicBezTo>
                    <a:pt x="1129" y="127"/>
                    <a:pt x="1129" y="127"/>
                    <a:pt x="1129" y="127"/>
                  </a:cubicBezTo>
                  <a:cubicBezTo>
                    <a:pt x="1117" y="118"/>
                    <a:pt x="1117" y="118"/>
                    <a:pt x="1117" y="118"/>
                  </a:cubicBezTo>
                  <a:cubicBezTo>
                    <a:pt x="1114" y="116"/>
                    <a:pt x="1114" y="116"/>
                    <a:pt x="1114" y="116"/>
                  </a:cubicBezTo>
                  <a:cubicBezTo>
                    <a:pt x="1111" y="114"/>
                    <a:pt x="1108" y="113"/>
                    <a:pt x="1106" y="111"/>
                  </a:cubicBezTo>
                  <a:cubicBezTo>
                    <a:pt x="1103" y="110"/>
                    <a:pt x="1100" y="108"/>
                    <a:pt x="1097" y="107"/>
                  </a:cubicBezTo>
                  <a:cubicBezTo>
                    <a:pt x="1094" y="105"/>
                    <a:pt x="1091" y="104"/>
                    <a:pt x="1088" y="103"/>
                  </a:cubicBezTo>
                  <a:cubicBezTo>
                    <a:pt x="1085" y="101"/>
                    <a:pt x="1082" y="100"/>
                    <a:pt x="1078" y="99"/>
                  </a:cubicBezTo>
                  <a:cubicBezTo>
                    <a:pt x="1063" y="95"/>
                    <a:pt x="1063" y="95"/>
                    <a:pt x="1063" y="95"/>
                  </a:cubicBezTo>
                  <a:cubicBezTo>
                    <a:pt x="1059" y="94"/>
                    <a:pt x="1055" y="93"/>
                    <a:pt x="1050" y="92"/>
                  </a:cubicBezTo>
                  <a:cubicBezTo>
                    <a:pt x="1046" y="92"/>
                    <a:pt x="1042" y="91"/>
                    <a:pt x="1037" y="91"/>
                  </a:cubicBezTo>
                  <a:cubicBezTo>
                    <a:pt x="1033" y="91"/>
                    <a:pt x="1029" y="90"/>
                    <a:pt x="1024" y="90"/>
                  </a:cubicBezTo>
                  <a:cubicBezTo>
                    <a:pt x="1023" y="90"/>
                    <a:pt x="1023" y="90"/>
                    <a:pt x="1023" y="90"/>
                  </a:cubicBezTo>
                  <a:cubicBezTo>
                    <a:pt x="1019" y="90"/>
                    <a:pt x="1015" y="90"/>
                    <a:pt x="1011" y="91"/>
                  </a:cubicBezTo>
                  <a:cubicBezTo>
                    <a:pt x="992" y="93"/>
                    <a:pt x="992" y="93"/>
                    <a:pt x="992" y="93"/>
                  </a:cubicBezTo>
                  <a:cubicBezTo>
                    <a:pt x="976" y="97"/>
                    <a:pt x="976" y="97"/>
                    <a:pt x="976" y="97"/>
                  </a:cubicBezTo>
                  <a:cubicBezTo>
                    <a:pt x="971" y="99"/>
                    <a:pt x="971" y="99"/>
                    <a:pt x="971" y="99"/>
                  </a:cubicBezTo>
                  <a:cubicBezTo>
                    <a:pt x="963" y="101"/>
                    <a:pt x="955" y="105"/>
                    <a:pt x="948" y="109"/>
                  </a:cubicBezTo>
                  <a:cubicBezTo>
                    <a:pt x="942" y="112"/>
                    <a:pt x="935" y="117"/>
                    <a:pt x="930" y="121"/>
                  </a:cubicBezTo>
                  <a:cubicBezTo>
                    <a:pt x="924" y="126"/>
                    <a:pt x="919" y="131"/>
                    <a:pt x="915" y="137"/>
                  </a:cubicBezTo>
                  <a:cubicBezTo>
                    <a:pt x="911" y="142"/>
                    <a:pt x="908" y="148"/>
                    <a:pt x="905" y="154"/>
                  </a:cubicBezTo>
                  <a:cubicBezTo>
                    <a:pt x="905" y="154"/>
                    <a:pt x="905" y="154"/>
                    <a:pt x="904" y="155"/>
                  </a:cubicBezTo>
                  <a:cubicBezTo>
                    <a:pt x="904" y="155"/>
                    <a:pt x="904" y="156"/>
                    <a:pt x="903" y="158"/>
                  </a:cubicBezTo>
                  <a:cubicBezTo>
                    <a:pt x="902" y="159"/>
                    <a:pt x="901" y="161"/>
                    <a:pt x="899" y="164"/>
                  </a:cubicBezTo>
                  <a:cubicBezTo>
                    <a:pt x="897" y="167"/>
                    <a:pt x="895" y="171"/>
                    <a:pt x="892" y="176"/>
                  </a:cubicBezTo>
                  <a:cubicBezTo>
                    <a:pt x="882" y="189"/>
                    <a:pt x="882" y="189"/>
                    <a:pt x="882" y="189"/>
                  </a:cubicBezTo>
                  <a:cubicBezTo>
                    <a:pt x="877" y="193"/>
                    <a:pt x="877" y="193"/>
                    <a:pt x="877" y="193"/>
                  </a:cubicBezTo>
                  <a:cubicBezTo>
                    <a:pt x="876" y="193"/>
                    <a:pt x="876" y="193"/>
                    <a:pt x="876" y="193"/>
                  </a:cubicBezTo>
                  <a:cubicBezTo>
                    <a:pt x="876" y="194"/>
                    <a:pt x="875" y="194"/>
                    <a:pt x="875" y="194"/>
                  </a:cubicBezTo>
                  <a:cubicBezTo>
                    <a:pt x="874" y="195"/>
                    <a:pt x="874" y="195"/>
                    <a:pt x="873" y="196"/>
                  </a:cubicBezTo>
                  <a:cubicBezTo>
                    <a:pt x="872" y="196"/>
                    <a:pt x="871" y="197"/>
                    <a:pt x="870" y="198"/>
                  </a:cubicBezTo>
                  <a:cubicBezTo>
                    <a:pt x="870" y="198"/>
                    <a:pt x="870" y="198"/>
                    <a:pt x="869" y="198"/>
                  </a:cubicBezTo>
                  <a:cubicBezTo>
                    <a:pt x="869" y="198"/>
                    <a:pt x="868" y="199"/>
                    <a:pt x="868" y="199"/>
                  </a:cubicBezTo>
                  <a:cubicBezTo>
                    <a:pt x="867" y="199"/>
                    <a:pt x="866" y="200"/>
                    <a:pt x="865" y="200"/>
                  </a:cubicBezTo>
                  <a:cubicBezTo>
                    <a:pt x="864" y="201"/>
                    <a:pt x="862" y="201"/>
                    <a:pt x="860" y="202"/>
                  </a:cubicBezTo>
                  <a:cubicBezTo>
                    <a:pt x="855" y="203"/>
                    <a:pt x="855" y="203"/>
                    <a:pt x="855" y="203"/>
                  </a:cubicBezTo>
                  <a:cubicBezTo>
                    <a:pt x="855" y="203"/>
                    <a:pt x="854" y="203"/>
                    <a:pt x="854" y="203"/>
                  </a:cubicBezTo>
                  <a:cubicBezTo>
                    <a:pt x="853" y="203"/>
                    <a:pt x="852" y="203"/>
                    <a:pt x="851" y="203"/>
                  </a:cubicBezTo>
                  <a:cubicBezTo>
                    <a:pt x="850" y="202"/>
                    <a:pt x="848" y="202"/>
                    <a:pt x="846" y="201"/>
                  </a:cubicBezTo>
                  <a:cubicBezTo>
                    <a:pt x="843" y="201"/>
                    <a:pt x="840" y="200"/>
                    <a:pt x="836" y="199"/>
                  </a:cubicBezTo>
                  <a:cubicBezTo>
                    <a:pt x="836" y="199"/>
                    <a:pt x="836" y="199"/>
                    <a:pt x="836" y="199"/>
                  </a:cubicBezTo>
                  <a:cubicBezTo>
                    <a:pt x="835" y="198"/>
                    <a:pt x="835" y="198"/>
                    <a:pt x="835" y="198"/>
                  </a:cubicBezTo>
                  <a:cubicBezTo>
                    <a:pt x="835" y="198"/>
                    <a:pt x="834" y="198"/>
                    <a:pt x="834" y="198"/>
                  </a:cubicBezTo>
                  <a:cubicBezTo>
                    <a:pt x="833" y="197"/>
                    <a:pt x="832" y="197"/>
                    <a:pt x="832" y="196"/>
                  </a:cubicBezTo>
                  <a:cubicBezTo>
                    <a:pt x="831" y="195"/>
                    <a:pt x="830" y="195"/>
                    <a:pt x="828" y="194"/>
                  </a:cubicBezTo>
                  <a:cubicBezTo>
                    <a:pt x="823" y="188"/>
                    <a:pt x="823" y="188"/>
                    <a:pt x="823" y="188"/>
                  </a:cubicBezTo>
                  <a:cubicBezTo>
                    <a:pt x="814" y="178"/>
                    <a:pt x="814" y="178"/>
                    <a:pt x="814" y="178"/>
                  </a:cubicBezTo>
                  <a:cubicBezTo>
                    <a:pt x="809" y="171"/>
                    <a:pt x="809" y="171"/>
                    <a:pt x="809" y="171"/>
                  </a:cubicBezTo>
                  <a:cubicBezTo>
                    <a:pt x="732" y="48"/>
                    <a:pt x="732" y="48"/>
                    <a:pt x="732" y="48"/>
                  </a:cubicBezTo>
                  <a:cubicBezTo>
                    <a:pt x="726" y="41"/>
                    <a:pt x="726" y="41"/>
                    <a:pt x="726" y="41"/>
                  </a:cubicBezTo>
                  <a:cubicBezTo>
                    <a:pt x="716" y="31"/>
                    <a:pt x="716" y="31"/>
                    <a:pt x="716" y="31"/>
                  </a:cubicBezTo>
                  <a:cubicBezTo>
                    <a:pt x="710" y="26"/>
                    <a:pt x="710" y="26"/>
                    <a:pt x="710" y="26"/>
                  </a:cubicBezTo>
                  <a:cubicBezTo>
                    <a:pt x="704" y="23"/>
                    <a:pt x="698" y="19"/>
                    <a:pt x="691" y="16"/>
                  </a:cubicBezTo>
                  <a:cubicBezTo>
                    <a:pt x="685" y="13"/>
                    <a:pt x="678" y="11"/>
                    <a:pt x="671" y="9"/>
                  </a:cubicBezTo>
                  <a:cubicBezTo>
                    <a:pt x="663" y="7"/>
                    <a:pt x="656" y="6"/>
                    <a:pt x="648" y="5"/>
                  </a:cubicBezTo>
                  <a:cubicBezTo>
                    <a:pt x="644" y="4"/>
                    <a:pt x="639" y="4"/>
                    <a:pt x="634" y="4"/>
                  </a:cubicBezTo>
                </a:path>
              </a:pathLst>
            </a:custGeom>
            <a:solidFill>
              <a:srgbClr val="B3A1A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1" name="Freeform 160"/>
            <p:cNvSpPr/>
            <p:nvPr/>
          </p:nvSpPr>
          <p:spPr bwMode="auto">
            <a:xfrm>
              <a:off x="1769" y="1811"/>
              <a:ext cx="989" cy="947"/>
            </a:xfrm>
            <a:custGeom>
              <a:avLst/>
              <a:gdLst>
                <a:gd name="T0" fmla="*/ 986 w 603"/>
                <a:gd name="T1" fmla="*/ 691 h 577"/>
                <a:gd name="T2" fmla="*/ 976 w 603"/>
                <a:gd name="T3" fmla="*/ 701 h 577"/>
                <a:gd name="T4" fmla="*/ 964 w 603"/>
                <a:gd name="T5" fmla="*/ 709 h 577"/>
                <a:gd name="T6" fmla="*/ 946 w 603"/>
                <a:gd name="T7" fmla="*/ 719 h 577"/>
                <a:gd name="T8" fmla="*/ 643 w 603"/>
                <a:gd name="T9" fmla="*/ 829 h 577"/>
                <a:gd name="T10" fmla="*/ 636 w 603"/>
                <a:gd name="T11" fmla="*/ 832 h 577"/>
                <a:gd name="T12" fmla="*/ 628 w 603"/>
                <a:gd name="T13" fmla="*/ 834 h 577"/>
                <a:gd name="T14" fmla="*/ 615 w 603"/>
                <a:gd name="T15" fmla="*/ 837 h 577"/>
                <a:gd name="T16" fmla="*/ 602 w 603"/>
                <a:gd name="T17" fmla="*/ 839 h 577"/>
                <a:gd name="T18" fmla="*/ 592 w 603"/>
                <a:gd name="T19" fmla="*/ 840 h 577"/>
                <a:gd name="T20" fmla="*/ 577 w 603"/>
                <a:gd name="T21" fmla="*/ 842 h 577"/>
                <a:gd name="T22" fmla="*/ 556 w 603"/>
                <a:gd name="T23" fmla="*/ 842 h 577"/>
                <a:gd name="T24" fmla="*/ 531 w 603"/>
                <a:gd name="T25" fmla="*/ 839 h 577"/>
                <a:gd name="T26" fmla="*/ 507 w 603"/>
                <a:gd name="T27" fmla="*/ 834 h 577"/>
                <a:gd name="T28" fmla="*/ 472 w 603"/>
                <a:gd name="T29" fmla="*/ 821 h 577"/>
                <a:gd name="T30" fmla="*/ 446 w 603"/>
                <a:gd name="T31" fmla="*/ 806 h 577"/>
                <a:gd name="T32" fmla="*/ 423 w 603"/>
                <a:gd name="T33" fmla="*/ 789 h 577"/>
                <a:gd name="T34" fmla="*/ 415 w 603"/>
                <a:gd name="T35" fmla="*/ 781 h 577"/>
                <a:gd name="T36" fmla="*/ 408 w 603"/>
                <a:gd name="T37" fmla="*/ 773 h 577"/>
                <a:gd name="T38" fmla="*/ 402 w 603"/>
                <a:gd name="T39" fmla="*/ 765 h 577"/>
                <a:gd name="T40" fmla="*/ 395 w 603"/>
                <a:gd name="T41" fmla="*/ 753 h 577"/>
                <a:gd name="T42" fmla="*/ 13 w 603"/>
                <a:gd name="T43" fmla="*/ 48 h 577"/>
                <a:gd name="T44" fmla="*/ 5 w 603"/>
                <a:gd name="T45" fmla="*/ 108 h 577"/>
                <a:gd name="T46" fmla="*/ 130 w 603"/>
                <a:gd name="T47" fmla="*/ 361 h 577"/>
                <a:gd name="T48" fmla="*/ 397 w 603"/>
                <a:gd name="T49" fmla="*/ 862 h 577"/>
                <a:gd name="T50" fmla="*/ 405 w 603"/>
                <a:gd name="T51" fmla="*/ 872 h 577"/>
                <a:gd name="T52" fmla="*/ 410 w 603"/>
                <a:gd name="T53" fmla="*/ 880 h 577"/>
                <a:gd name="T54" fmla="*/ 418 w 603"/>
                <a:gd name="T55" fmla="*/ 888 h 577"/>
                <a:gd name="T56" fmla="*/ 426 w 603"/>
                <a:gd name="T57" fmla="*/ 896 h 577"/>
                <a:gd name="T58" fmla="*/ 448 w 603"/>
                <a:gd name="T59" fmla="*/ 913 h 577"/>
                <a:gd name="T60" fmla="*/ 469 w 603"/>
                <a:gd name="T61" fmla="*/ 926 h 577"/>
                <a:gd name="T62" fmla="*/ 494 w 603"/>
                <a:gd name="T63" fmla="*/ 936 h 577"/>
                <a:gd name="T64" fmla="*/ 510 w 603"/>
                <a:gd name="T65" fmla="*/ 940 h 577"/>
                <a:gd name="T66" fmla="*/ 531 w 603"/>
                <a:gd name="T67" fmla="*/ 944 h 577"/>
                <a:gd name="T68" fmla="*/ 541 w 603"/>
                <a:gd name="T69" fmla="*/ 945 h 577"/>
                <a:gd name="T70" fmla="*/ 561 w 603"/>
                <a:gd name="T71" fmla="*/ 947 h 577"/>
                <a:gd name="T72" fmla="*/ 569 w 603"/>
                <a:gd name="T73" fmla="*/ 947 h 577"/>
                <a:gd name="T74" fmla="*/ 584 w 603"/>
                <a:gd name="T75" fmla="*/ 947 h 577"/>
                <a:gd name="T76" fmla="*/ 595 w 603"/>
                <a:gd name="T77" fmla="*/ 945 h 577"/>
                <a:gd name="T78" fmla="*/ 595 w 603"/>
                <a:gd name="T79" fmla="*/ 945 h 577"/>
                <a:gd name="T80" fmla="*/ 602 w 603"/>
                <a:gd name="T81" fmla="*/ 944 h 577"/>
                <a:gd name="T82" fmla="*/ 615 w 603"/>
                <a:gd name="T83" fmla="*/ 942 h 577"/>
                <a:gd name="T84" fmla="*/ 627 w 603"/>
                <a:gd name="T85" fmla="*/ 939 h 577"/>
                <a:gd name="T86" fmla="*/ 635 w 603"/>
                <a:gd name="T87" fmla="*/ 937 h 577"/>
                <a:gd name="T88" fmla="*/ 640 w 603"/>
                <a:gd name="T89" fmla="*/ 936 h 577"/>
                <a:gd name="T90" fmla="*/ 645 w 603"/>
                <a:gd name="T91" fmla="*/ 934 h 577"/>
                <a:gd name="T92" fmla="*/ 950 w 603"/>
                <a:gd name="T93" fmla="*/ 821 h 577"/>
                <a:gd name="T94" fmla="*/ 955 w 603"/>
                <a:gd name="T95" fmla="*/ 819 h 577"/>
                <a:gd name="T96" fmla="*/ 959 w 603"/>
                <a:gd name="T97" fmla="*/ 816 h 577"/>
                <a:gd name="T98" fmla="*/ 966 w 603"/>
                <a:gd name="T99" fmla="*/ 811 h 577"/>
                <a:gd name="T100" fmla="*/ 976 w 603"/>
                <a:gd name="T101" fmla="*/ 803 h 577"/>
                <a:gd name="T102" fmla="*/ 981 w 603"/>
                <a:gd name="T103" fmla="*/ 796 h 577"/>
                <a:gd name="T104" fmla="*/ 982 w 603"/>
                <a:gd name="T105" fmla="*/ 793 h 577"/>
                <a:gd name="T106" fmla="*/ 984 w 603"/>
                <a:gd name="T107" fmla="*/ 786 h 577"/>
                <a:gd name="T108" fmla="*/ 989 w 603"/>
                <a:gd name="T109" fmla="*/ 676 h 5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3" h="577">
                  <a:moveTo>
                    <a:pt x="603" y="415"/>
                  </a:moveTo>
                  <a:cubicBezTo>
                    <a:pt x="603" y="415"/>
                    <a:pt x="603" y="415"/>
                    <a:pt x="603" y="415"/>
                  </a:cubicBezTo>
                  <a:cubicBezTo>
                    <a:pt x="603" y="416"/>
                    <a:pt x="603" y="417"/>
                    <a:pt x="602" y="418"/>
                  </a:cubicBezTo>
                  <a:cubicBezTo>
                    <a:pt x="602" y="418"/>
                    <a:pt x="602" y="418"/>
                    <a:pt x="602" y="418"/>
                  </a:cubicBezTo>
                  <a:cubicBezTo>
                    <a:pt x="602" y="419"/>
                    <a:pt x="601" y="420"/>
                    <a:pt x="601" y="421"/>
                  </a:cubicBezTo>
                  <a:cubicBezTo>
                    <a:pt x="600" y="421"/>
                    <a:pt x="600" y="421"/>
                    <a:pt x="600" y="421"/>
                  </a:cubicBezTo>
                  <a:cubicBezTo>
                    <a:pt x="600" y="422"/>
                    <a:pt x="599" y="423"/>
                    <a:pt x="598" y="424"/>
                  </a:cubicBezTo>
                  <a:cubicBezTo>
                    <a:pt x="598" y="424"/>
                    <a:pt x="598" y="424"/>
                    <a:pt x="598" y="424"/>
                  </a:cubicBezTo>
                  <a:cubicBezTo>
                    <a:pt x="597" y="425"/>
                    <a:pt x="596" y="426"/>
                    <a:pt x="595" y="427"/>
                  </a:cubicBezTo>
                  <a:cubicBezTo>
                    <a:pt x="595" y="427"/>
                    <a:pt x="595" y="427"/>
                    <a:pt x="595" y="427"/>
                  </a:cubicBezTo>
                  <a:cubicBezTo>
                    <a:pt x="594" y="428"/>
                    <a:pt x="593" y="429"/>
                    <a:pt x="592" y="430"/>
                  </a:cubicBezTo>
                  <a:cubicBezTo>
                    <a:pt x="591" y="430"/>
                    <a:pt x="591" y="430"/>
                    <a:pt x="591" y="430"/>
                  </a:cubicBezTo>
                  <a:cubicBezTo>
                    <a:pt x="590" y="431"/>
                    <a:pt x="590" y="431"/>
                    <a:pt x="590" y="431"/>
                  </a:cubicBezTo>
                  <a:cubicBezTo>
                    <a:pt x="590" y="431"/>
                    <a:pt x="589" y="431"/>
                    <a:pt x="589" y="432"/>
                  </a:cubicBezTo>
                  <a:cubicBezTo>
                    <a:pt x="588" y="432"/>
                    <a:pt x="588" y="432"/>
                    <a:pt x="588" y="432"/>
                  </a:cubicBezTo>
                  <a:cubicBezTo>
                    <a:pt x="587" y="433"/>
                    <a:pt x="587" y="433"/>
                    <a:pt x="586" y="434"/>
                  </a:cubicBezTo>
                  <a:cubicBezTo>
                    <a:pt x="586" y="434"/>
                    <a:pt x="585" y="434"/>
                    <a:pt x="585" y="434"/>
                  </a:cubicBezTo>
                  <a:cubicBezTo>
                    <a:pt x="585" y="434"/>
                    <a:pt x="585" y="434"/>
                    <a:pt x="585" y="434"/>
                  </a:cubicBezTo>
                  <a:cubicBezTo>
                    <a:pt x="584" y="435"/>
                    <a:pt x="583" y="435"/>
                    <a:pt x="582" y="436"/>
                  </a:cubicBezTo>
                  <a:cubicBezTo>
                    <a:pt x="581" y="437"/>
                    <a:pt x="579" y="437"/>
                    <a:pt x="577" y="438"/>
                  </a:cubicBezTo>
                  <a:cubicBezTo>
                    <a:pt x="576" y="439"/>
                    <a:pt x="574" y="440"/>
                    <a:pt x="572" y="440"/>
                  </a:cubicBezTo>
                  <a:cubicBezTo>
                    <a:pt x="571" y="441"/>
                    <a:pt x="569" y="442"/>
                    <a:pt x="567" y="443"/>
                  </a:cubicBezTo>
                  <a:cubicBezTo>
                    <a:pt x="565" y="444"/>
                    <a:pt x="563" y="444"/>
                    <a:pt x="560" y="445"/>
                  </a:cubicBezTo>
                  <a:cubicBezTo>
                    <a:pt x="393" y="505"/>
                    <a:pt x="393" y="505"/>
                    <a:pt x="393" y="505"/>
                  </a:cubicBezTo>
                  <a:cubicBezTo>
                    <a:pt x="393" y="505"/>
                    <a:pt x="392" y="505"/>
                    <a:pt x="392" y="505"/>
                  </a:cubicBezTo>
                  <a:cubicBezTo>
                    <a:pt x="391" y="505"/>
                    <a:pt x="391" y="506"/>
                    <a:pt x="391" y="506"/>
                  </a:cubicBezTo>
                  <a:cubicBezTo>
                    <a:pt x="390" y="506"/>
                    <a:pt x="390" y="506"/>
                    <a:pt x="390" y="506"/>
                  </a:cubicBezTo>
                  <a:cubicBezTo>
                    <a:pt x="389" y="506"/>
                    <a:pt x="389" y="506"/>
                    <a:pt x="389" y="506"/>
                  </a:cubicBezTo>
                  <a:cubicBezTo>
                    <a:pt x="388" y="506"/>
                    <a:pt x="388" y="507"/>
                    <a:pt x="388" y="507"/>
                  </a:cubicBezTo>
                  <a:cubicBezTo>
                    <a:pt x="388" y="507"/>
                    <a:pt x="388" y="507"/>
                    <a:pt x="388" y="507"/>
                  </a:cubicBezTo>
                  <a:cubicBezTo>
                    <a:pt x="388" y="507"/>
                    <a:pt x="388" y="507"/>
                    <a:pt x="388" y="507"/>
                  </a:cubicBezTo>
                  <a:cubicBezTo>
                    <a:pt x="387" y="507"/>
                    <a:pt x="387" y="507"/>
                    <a:pt x="387" y="507"/>
                  </a:cubicBezTo>
                  <a:cubicBezTo>
                    <a:pt x="387" y="507"/>
                    <a:pt x="386" y="507"/>
                    <a:pt x="385" y="507"/>
                  </a:cubicBezTo>
                  <a:cubicBezTo>
                    <a:pt x="385" y="508"/>
                    <a:pt x="384" y="508"/>
                    <a:pt x="384" y="508"/>
                  </a:cubicBezTo>
                  <a:cubicBezTo>
                    <a:pt x="383" y="508"/>
                    <a:pt x="383" y="508"/>
                    <a:pt x="383" y="508"/>
                  </a:cubicBezTo>
                  <a:cubicBezTo>
                    <a:pt x="382" y="508"/>
                    <a:pt x="382" y="508"/>
                    <a:pt x="381" y="508"/>
                  </a:cubicBezTo>
                  <a:cubicBezTo>
                    <a:pt x="381" y="509"/>
                    <a:pt x="380" y="509"/>
                    <a:pt x="379" y="509"/>
                  </a:cubicBezTo>
                  <a:cubicBezTo>
                    <a:pt x="379" y="509"/>
                    <a:pt x="378" y="509"/>
                    <a:pt x="378" y="509"/>
                  </a:cubicBezTo>
                  <a:cubicBezTo>
                    <a:pt x="377" y="509"/>
                    <a:pt x="377" y="510"/>
                    <a:pt x="376" y="510"/>
                  </a:cubicBezTo>
                  <a:cubicBezTo>
                    <a:pt x="376" y="510"/>
                    <a:pt x="376" y="510"/>
                    <a:pt x="375" y="510"/>
                  </a:cubicBezTo>
                  <a:cubicBezTo>
                    <a:pt x="375" y="510"/>
                    <a:pt x="374" y="510"/>
                    <a:pt x="373" y="510"/>
                  </a:cubicBezTo>
                  <a:cubicBezTo>
                    <a:pt x="373" y="510"/>
                    <a:pt x="372" y="511"/>
                    <a:pt x="372" y="511"/>
                  </a:cubicBezTo>
                  <a:cubicBezTo>
                    <a:pt x="371" y="511"/>
                    <a:pt x="371" y="511"/>
                    <a:pt x="370" y="511"/>
                  </a:cubicBezTo>
                  <a:cubicBezTo>
                    <a:pt x="370" y="511"/>
                    <a:pt x="370" y="511"/>
                    <a:pt x="369" y="511"/>
                  </a:cubicBezTo>
                  <a:cubicBezTo>
                    <a:pt x="368" y="511"/>
                    <a:pt x="368" y="511"/>
                    <a:pt x="367" y="511"/>
                  </a:cubicBezTo>
                  <a:cubicBezTo>
                    <a:pt x="367" y="511"/>
                    <a:pt x="366" y="511"/>
                    <a:pt x="366" y="512"/>
                  </a:cubicBezTo>
                  <a:cubicBezTo>
                    <a:pt x="365" y="512"/>
                    <a:pt x="365" y="512"/>
                    <a:pt x="365" y="512"/>
                  </a:cubicBezTo>
                  <a:cubicBezTo>
                    <a:pt x="365" y="512"/>
                    <a:pt x="364" y="512"/>
                    <a:pt x="364" y="512"/>
                  </a:cubicBezTo>
                  <a:cubicBezTo>
                    <a:pt x="364" y="512"/>
                    <a:pt x="363" y="512"/>
                    <a:pt x="363" y="512"/>
                  </a:cubicBezTo>
                  <a:cubicBezTo>
                    <a:pt x="362" y="512"/>
                    <a:pt x="361" y="512"/>
                    <a:pt x="361" y="512"/>
                  </a:cubicBezTo>
                  <a:cubicBezTo>
                    <a:pt x="360" y="512"/>
                    <a:pt x="360" y="512"/>
                    <a:pt x="359" y="512"/>
                  </a:cubicBezTo>
                  <a:cubicBezTo>
                    <a:pt x="359" y="512"/>
                    <a:pt x="358" y="512"/>
                    <a:pt x="358" y="512"/>
                  </a:cubicBezTo>
                  <a:cubicBezTo>
                    <a:pt x="357" y="512"/>
                    <a:pt x="357" y="513"/>
                    <a:pt x="356" y="513"/>
                  </a:cubicBezTo>
                  <a:cubicBezTo>
                    <a:pt x="356" y="513"/>
                    <a:pt x="355" y="513"/>
                    <a:pt x="354" y="513"/>
                  </a:cubicBezTo>
                  <a:cubicBezTo>
                    <a:pt x="354" y="513"/>
                    <a:pt x="353" y="513"/>
                    <a:pt x="352" y="513"/>
                  </a:cubicBezTo>
                  <a:cubicBezTo>
                    <a:pt x="352" y="513"/>
                    <a:pt x="351" y="513"/>
                    <a:pt x="351" y="513"/>
                  </a:cubicBezTo>
                  <a:cubicBezTo>
                    <a:pt x="350" y="513"/>
                    <a:pt x="350" y="513"/>
                    <a:pt x="349" y="513"/>
                  </a:cubicBezTo>
                  <a:cubicBezTo>
                    <a:pt x="347" y="513"/>
                    <a:pt x="345" y="513"/>
                    <a:pt x="343" y="513"/>
                  </a:cubicBezTo>
                  <a:cubicBezTo>
                    <a:pt x="343" y="513"/>
                    <a:pt x="343" y="513"/>
                    <a:pt x="343" y="513"/>
                  </a:cubicBezTo>
                  <a:cubicBezTo>
                    <a:pt x="342" y="513"/>
                    <a:pt x="340" y="513"/>
                    <a:pt x="339" y="513"/>
                  </a:cubicBezTo>
                  <a:cubicBezTo>
                    <a:pt x="338" y="513"/>
                    <a:pt x="337" y="513"/>
                    <a:pt x="337" y="513"/>
                  </a:cubicBezTo>
                  <a:cubicBezTo>
                    <a:pt x="335" y="513"/>
                    <a:pt x="334" y="512"/>
                    <a:pt x="333" y="512"/>
                  </a:cubicBezTo>
                  <a:cubicBezTo>
                    <a:pt x="332" y="512"/>
                    <a:pt x="331" y="512"/>
                    <a:pt x="330" y="512"/>
                  </a:cubicBezTo>
                  <a:cubicBezTo>
                    <a:pt x="329" y="512"/>
                    <a:pt x="328" y="512"/>
                    <a:pt x="327" y="512"/>
                  </a:cubicBezTo>
                  <a:cubicBezTo>
                    <a:pt x="326" y="512"/>
                    <a:pt x="325" y="511"/>
                    <a:pt x="324" y="511"/>
                  </a:cubicBezTo>
                  <a:cubicBezTo>
                    <a:pt x="323" y="511"/>
                    <a:pt x="323" y="511"/>
                    <a:pt x="322" y="511"/>
                  </a:cubicBezTo>
                  <a:cubicBezTo>
                    <a:pt x="321" y="511"/>
                    <a:pt x="319" y="510"/>
                    <a:pt x="318" y="510"/>
                  </a:cubicBezTo>
                  <a:cubicBezTo>
                    <a:pt x="318" y="510"/>
                    <a:pt x="318" y="510"/>
                    <a:pt x="318" y="510"/>
                  </a:cubicBezTo>
                  <a:cubicBezTo>
                    <a:pt x="315" y="510"/>
                    <a:pt x="313" y="509"/>
                    <a:pt x="311" y="509"/>
                  </a:cubicBezTo>
                  <a:cubicBezTo>
                    <a:pt x="310" y="508"/>
                    <a:pt x="309" y="508"/>
                    <a:pt x="309" y="508"/>
                  </a:cubicBezTo>
                  <a:cubicBezTo>
                    <a:pt x="307" y="507"/>
                    <a:pt x="305" y="507"/>
                    <a:pt x="303" y="506"/>
                  </a:cubicBezTo>
                  <a:cubicBezTo>
                    <a:pt x="303" y="506"/>
                    <a:pt x="302" y="506"/>
                    <a:pt x="301" y="506"/>
                  </a:cubicBezTo>
                  <a:cubicBezTo>
                    <a:pt x="299" y="505"/>
                    <a:pt x="297" y="504"/>
                    <a:pt x="294" y="503"/>
                  </a:cubicBezTo>
                  <a:cubicBezTo>
                    <a:pt x="294" y="503"/>
                    <a:pt x="294" y="503"/>
                    <a:pt x="293" y="503"/>
                  </a:cubicBezTo>
                  <a:cubicBezTo>
                    <a:pt x="291" y="502"/>
                    <a:pt x="289" y="501"/>
                    <a:pt x="288" y="500"/>
                  </a:cubicBezTo>
                  <a:cubicBezTo>
                    <a:pt x="287" y="500"/>
                    <a:pt x="286" y="500"/>
                    <a:pt x="286" y="499"/>
                  </a:cubicBezTo>
                  <a:cubicBezTo>
                    <a:pt x="284" y="499"/>
                    <a:pt x="282" y="498"/>
                    <a:pt x="280" y="497"/>
                  </a:cubicBezTo>
                  <a:cubicBezTo>
                    <a:pt x="280" y="496"/>
                    <a:pt x="280" y="496"/>
                    <a:pt x="279" y="496"/>
                  </a:cubicBezTo>
                  <a:cubicBezTo>
                    <a:pt x="277" y="495"/>
                    <a:pt x="275" y="494"/>
                    <a:pt x="273" y="492"/>
                  </a:cubicBezTo>
                  <a:cubicBezTo>
                    <a:pt x="273" y="492"/>
                    <a:pt x="272" y="492"/>
                    <a:pt x="272" y="491"/>
                  </a:cubicBezTo>
                  <a:cubicBezTo>
                    <a:pt x="270" y="490"/>
                    <a:pt x="269" y="489"/>
                    <a:pt x="267" y="488"/>
                  </a:cubicBezTo>
                  <a:cubicBezTo>
                    <a:pt x="267" y="488"/>
                    <a:pt x="266" y="487"/>
                    <a:pt x="266" y="487"/>
                  </a:cubicBezTo>
                  <a:cubicBezTo>
                    <a:pt x="264" y="486"/>
                    <a:pt x="262" y="484"/>
                    <a:pt x="260" y="483"/>
                  </a:cubicBezTo>
                  <a:cubicBezTo>
                    <a:pt x="260" y="482"/>
                    <a:pt x="259" y="482"/>
                    <a:pt x="259" y="482"/>
                  </a:cubicBezTo>
                  <a:cubicBezTo>
                    <a:pt x="258" y="481"/>
                    <a:pt x="258" y="481"/>
                    <a:pt x="258" y="481"/>
                  </a:cubicBezTo>
                  <a:cubicBezTo>
                    <a:pt x="257" y="480"/>
                    <a:pt x="257" y="480"/>
                    <a:pt x="257" y="480"/>
                  </a:cubicBezTo>
                  <a:cubicBezTo>
                    <a:pt x="256" y="479"/>
                    <a:pt x="256" y="479"/>
                    <a:pt x="256" y="479"/>
                  </a:cubicBezTo>
                  <a:cubicBezTo>
                    <a:pt x="256" y="479"/>
                    <a:pt x="255" y="478"/>
                    <a:pt x="255" y="478"/>
                  </a:cubicBezTo>
                  <a:cubicBezTo>
                    <a:pt x="254" y="477"/>
                    <a:pt x="254" y="477"/>
                    <a:pt x="254" y="477"/>
                  </a:cubicBezTo>
                  <a:cubicBezTo>
                    <a:pt x="253" y="476"/>
                    <a:pt x="253" y="476"/>
                    <a:pt x="253" y="476"/>
                  </a:cubicBezTo>
                  <a:cubicBezTo>
                    <a:pt x="253" y="475"/>
                    <a:pt x="253" y="475"/>
                    <a:pt x="253" y="475"/>
                  </a:cubicBezTo>
                  <a:cubicBezTo>
                    <a:pt x="252" y="475"/>
                    <a:pt x="252" y="474"/>
                    <a:pt x="251" y="474"/>
                  </a:cubicBezTo>
                  <a:cubicBezTo>
                    <a:pt x="251" y="474"/>
                    <a:pt x="251" y="473"/>
                    <a:pt x="250" y="473"/>
                  </a:cubicBezTo>
                  <a:cubicBezTo>
                    <a:pt x="250" y="472"/>
                    <a:pt x="250" y="472"/>
                    <a:pt x="250" y="472"/>
                  </a:cubicBezTo>
                  <a:cubicBezTo>
                    <a:pt x="249" y="471"/>
                    <a:pt x="249" y="471"/>
                    <a:pt x="249" y="471"/>
                  </a:cubicBezTo>
                  <a:cubicBezTo>
                    <a:pt x="249" y="471"/>
                    <a:pt x="248" y="470"/>
                    <a:pt x="248" y="470"/>
                  </a:cubicBezTo>
                  <a:cubicBezTo>
                    <a:pt x="248" y="469"/>
                    <a:pt x="247" y="469"/>
                    <a:pt x="247" y="469"/>
                  </a:cubicBezTo>
                  <a:cubicBezTo>
                    <a:pt x="246" y="468"/>
                    <a:pt x="246" y="468"/>
                    <a:pt x="246" y="468"/>
                  </a:cubicBezTo>
                  <a:cubicBezTo>
                    <a:pt x="246" y="467"/>
                    <a:pt x="246" y="467"/>
                    <a:pt x="246" y="467"/>
                  </a:cubicBezTo>
                  <a:cubicBezTo>
                    <a:pt x="245" y="467"/>
                    <a:pt x="245" y="466"/>
                    <a:pt x="245" y="466"/>
                  </a:cubicBezTo>
                  <a:cubicBezTo>
                    <a:pt x="244" y="465"/>
                    <a:pt x="244" y="465"/>
                    <a:pt x="244" y="464"/>
                  </a:cubicBezTo>
                  <a:cubicBezTo>
                    <a:pt x="243" y="463"/>
                    <a:pt x="243" y="463"/>
                    <a:pt x="243" y="463"/>
                  </a:cubicBezTo>
                  <a:cubicBezTo>
                    <a:pt x="243" y="463"/>
                    <a:pt x="243" y="463"/>
                    <a:pt x="243" y="463"/>
                  </a:cubicBezTo>
                  <a:cubicBezTo>
                    <a:pt x="242" y="462"/>
                    <a:pt x="242" y="461"/>
                    <a:pt x="242" y="461"/>
                  </a:cubicBezTo>
                  <a:cubicBezTo>
                    <a:pt x="241" y="460"/>
                    <a:pt x="241" y="460"/>
                    <a:pt x="241" y="459"/>
                  </a:cubicBezTo>
                  <a:cubicBezTo>
                    <a:pt x="240" y="459"/>
                    <a:pt x="240" y="458"/>
                    <a:pt x="240" y="458"/>
                  </a:cubicBezTo>
                  <a:cubicBezTo>
                    <a:pt x="240" y="458"/>
                    <a:pt x="239" y="457"/>
                    <a:pt x="239" y="457"/>
                  </a:cubicBezTo>
                  <a:cubicBezTo>
                    <a:pt x="167" y="324"/>
                    <a:pt x="167" y="324"/>
                    <a:pt x="167" y="324"/>
                  </a:cubicBezTo>
                  <a:cubicBezTo>
                    <a:pt x="76" y="155"/>
                    <a:pt x="76" y="155"/>
                    <a:pt x="76" y="155"/>
                  </a:cubicBezTo>
                  <a:cubicBezTo>
                    <a:pt x="8" y="29"/>
                    <a:pt x="8" y="29"/>
                    <a:pt x="8" y="29"/>
                  </a:cubicBezTo>
                  <a:cubicBezTo>
                    <a:pt x="7" y="27"/>
                    <a:pt x="6" y="25"/>
                    <a:pt x="5" y="22"/>
                  </a:cubicBezTo>
                  <a:cubicBezTo>
                    <a:pt x="4" y="20"/>
                    <a:pt x="3" y="17"/>
                    <a:pt x="2" y="15"/>
                  </a:cubicBezTo>
                  <a:cubicBezTo>
                    <a:pt x="2" y="12"/>
                    <a:pt x="1" y="10"/>
                    <a:pt x="1" y="7"/>
                  </a:cubicBezTo>
                  <a:cubicBezTo>
                    <a:pt x="0" y="5"/>
                    <a:pt x="0" y="3"/>
                    <a:pt x="0" y="0"/>
                  </a:cubicBezTo>
                  <a:cubicBezTo>
                    <a:pt x="1" y="22"/>
                    <a:pt x="2" y="44"/>
                    <a:pt x="3" y="66"/>
                  </a:cubicBezTo>
                  <a:cubicBezTo>
                    <a:pt x="3" y="69"/>
                    <a:pt x="4" y="71"/>
                    <a:pt x="4" y="74"/>
                  </a:cubicBezTo>
                  <a:cubicBezTo>
                    <a:pt x="4" y="76"/>
                    <a:pt x="5" y="79"/>
                    <a:pt x="6" y="81"/>
                  </a:cubicBezTo>
                  <a:cubicBezTo>
                    <a:pt x="6" y="83"/>
                    <a:pt x="7" y="86"/>
                    <a:pt x="8" y="88"/>
                  </a:cubicBezTo>
                  <a:cubicBezTo>
                    <a:pt x="9" y="91"/>
                    <a:pt x="10" y="93"/>
                    <a:pt x="11" y="95"/>
                  </a:cubicBezTo>
                  <a:cubicBezTo>
                    <a:pt x="79" y="220"/>
                    <a:pt x="79" y="220"/>
                    <a:pt x="79" y="220"/>
                  </a:cubicBezTo>
                  <a:cubicBezTo>
                    <a:pt x="169" y="389"/>
                    <a:pt x="169" y="389"/>
                    <a:pt x="169" y="389"/>
                  </a:cubicBezTo>
                  <a:cubicBezTo>
                    <a:pt x="240" y="521"/>
                    <a:pt x="240" y="521"/>
                    <a:pt x="240" y="521"/>
                  </a:cubicBezTo>
                  <a:cubicBezTo>
                    <a:pt x="240" y="522"/>
                    <a:pt x="240" y="522"/>
                    <a:pt x="241" y="522"/>
                  </a:cubicBezTo>
                  <a:cubicBezTo>
                    <a:pt x="241" y="523"/>
                    <a:pt x="241" y="523"/>
                    <a:pt x="241" y="524"/>
                  </a:cubicBezTo>
                  <a:cubicBezTo>
                    <a:pt x="242" y="524"/>
                    <a:pt x="242" y="525"/>
                    <a:pt x="242" y="525"/>
                  </a:cubicBezTo>
                  <a:cubicBezTo>
                    <a:pt x="243" y="526"/>
                    <a:pt x="243" y="526"/>
                    <a:pt x="243" y="527"/>
                  </a:cubicBezTo>
                  <a:cubicBezTo>
                    <a:pt x="244" y="528"/>
                    <a:pt x="244" y="528"/>
                    <a:pt x="244" y="528"/>
                  </a:cubicBezTo>
                  <a:cubicBezTo>
                    <a:pt x="245" y="529"/>
                    <a:pt x="245" y="529"/>
                    <a:pt x="245" y="529"/>
                  </a:cubicBezTo>
                  <a:cubicBezTo>
                    <a:pt x="245" y="529"/>
                    <a:pt x="245" y="529"/>
                    <a:pt x="245" y="530"/>
                  </a:cubicBezTo>
                  <a:cubicBezTo>
                    <a:pt x="246" y="530"/>
                    <a:pt x="246" y="531"/>
                    <a:pt x="247" y="531"/>
                  </a:cubicBezTo>
                  <a:cubicBezTo>
                    <a:pt x="247" y="532"/>
                    <a:pt x="247" y="532"/>
                    <a:pt x="247" y="532"/>
                  </a:cubicBezTo>
                  <a:cubicBezTo>
                    <a:pt x="248" y="533"/>
                    <a:pt x="248" y="533"/>
                    <a:pt x="248" y="533"/>
                  </a:cubicBezTo>
                  <a:cubicBezTo>
                    <a:pt x="248" y="533"/>
                    <a:pt x="248" y="534"/>
                    <a:pt x="249" y="534"/>
                  </a:cubicBezTo>
                  <a:cubicBezTo>
                    <a:pt x="249" y="535"/>
                    <a:pt x="249" y="535"/>
                    <a:pt x="250" y="536"/>
                  </a:cubicBezTo>
                  <a:cubicBezTo>
                    <a:pt x="250" y="536"/>
                    <a:pt x="250" y="536"/>
                    <a:pt x="250" y="536"/>
                  </a:cubicBezTo>
                  <a:cubicBezTo>
                    <a:pt x="251" y="537"/>
                    <a:pt x="251" y="537"/>
                    <a:pt x="251" y="537"/>
                  </a:cubicBezTo>
                  <a:cubicBezTo>
                    <a:pt x="251" y="538"/>
                    <a:pt x="252" y="538"/>
                    <a:pt x="252" y="538"/>
                  </a:cubicBezTo>
                  <a:cubicBezTo>
                    <a:pt x="252" y="539"/>
                    <a:pt x="253" y="539"/>
                    <a:pt x="253" y="540"/>
                  </a:cubicBezTo>
                  <a:cubicBezTo>
                    <a:pt x="254" y="540"/>
                    <a:pt x="254" y="540"/>
                    <a:pt x="254" y="540"/>
                  </a:cubicBezTo>
                  <a:cubicBezTo>
                    <a:pt x="255" y="541"/>
                    <a:pt x="255" y="541"/>
                    <a:pt x="255" y="541"/>
                  </a:cubicBezTo>
                  <a:cubicBezTo>
                    <a:pt x="256" y="542"/>
                    <a:pt x="256" y="542"/>
                    <a:pt x="256" y="542"/>
                  </a:cubicBezTo>
                  <a:cubicBezTo>
                    <a:pt x="256" y="543"/>
                    <a:pt x="256" y="543"/>
                    <a:pt x="257" y="543"/>
                  </a:cubicBezTo>
                  <a:cubicBezTo>
                    <a:pt x="258" y="544"/>
                    <a:pt x="258" y="544"/>
                    <a:pt x="258" y="544"/>
                  </a:cubicBezTo>
                  <a:cubicBezTo>
                    <a:pt x="259" y="545"/>
                    <a:pt x="259" y="545"/>
                    <a:pt x="259" y="545"/>
                  </a:cubicBezTo>
                  <a:cubicBezTo>
                    <a:pt x="260" y="546"/>
                    <a:pt x="260" y="546"/>
                    <a:pt x="260" y="546"/>
                  </a:cubicBezTo>
                  <a:cubicBezTo>
                    <a:pt x="260" y="546"/>
                    <a:pt x="260" y="547"/>
                    <a:pt x="261" y="547"/>
                  </a:cubicBezTo>
                  <a:cubicBezTo>
                    <a:pt x="262" y="548"/>
                    <a:pt x="264" y="550"/>
                    <a:pt x="266" y="551"/>
                  </a:cubicBezTo>
                  <a:cubicBezTo>
                    <a:pt x="267" y="552"/>
                    <a:pt x="267" y="552"/>
                    <a:pt x="268" y="552"/>
                  </a:cubicBezTo>
                  <a:cubicBezTo>
                    <a:pt x="269" y="554"/>
                    <a:pt x="271" y="555"/>
                    <a:pt x="272" y="556"/>
                  </a:cubicBezTo>
                  <a:cubicBezTo>
                    <a:pt x="273" y="556"/>
                    <a:pt x="273" y="556"/>
                    <a:pt x="273" y="556"/>
                  </a:cubicBezTo>
                  <a:cubicBezTo>
                    <a:pt x="274" y="557"/>
                    <a:pt x="274" y="557"/>
                    <a:pt x="274" y="557"/>
                  </a:cubicBezTo>
                  <a:cubicBezTo>
                    <a:pt x="275" y="558"/>
                    <a:pt x="277" y="559"/>
                    <a:pt x="279" y="560"/>
                  </a:cubicBezTo>
                  <a:cubicBezTo>
                    <a:pt x="280" y="560"/>
                    <a:pt x="280" y="560"/>
                    <a:pt x="280" y="560"/>
                  </a:cubicBezTo>
                  <a:cubicBezTo>
                    <a:pt x="281" y="561"/>
                    <a:pt x="281" y="561"/>
                    <a:pt x="281" y="561"/>
                  </a:cubicBezTo>
                  <a:cubicBezTo>
                    <a:pt x="282" y="562"/>
                    <a:pt x="284" y="563"/>
                    <a:pt x="286" y="564"/>
                  </a:cubicBezTo>
                  <a:cubicBezTo>
                    <a:pt x="287" y="564"/>
                    <a:pt x="287" y="564"/>
                    <a:pt x="287" y="564"/>
                  </a:cubicBezTo>
                  <a:cubicBezTo>
                    <a:pt x="288" y="565"/>
                    <a:pt x="288" y="565"/>
                    <a:pt x="288" y="565"/>
                  </a:cubicBezTo>
                  <a:cubicBezTo>
                    <a:pt x="290" y="565"/>
                    <a:pt x="291" y="566"/>
                    <a:pt x="293" y="567"/>
                  </a:cubicBezTo>
                  <a:cubicBezTo>
                    <a:pt x="294" y="567"/>
                    <a:pt x="294" y="567"/>
                    <a:pt x="295" y="567"/>
                  </a:cubicBezTo>
                  <a:cubicBezTo>
                    <a:pt x="297" y="568"/>
                    <a:pt x="299" y="569"/>
                    <a:pt x="301" y="570"/>
                  </a:cubicBezTo>
                  <a:cubicBezTo>
                    <a:pt x="301" y="570"/>
                    <a:pt x="301" y="570"/>
                    <a:pt x="301" y="570"/>
                  </a:cubicBezTo>
                  <a:cubicBezTo>
                    <a:pt x="302" y="570"/>
                    <a:pt x="302" y="570"/>
                    <a:pt x="302" y="570"/>
                  </a:cubicBezTo>
                  <a:cubicBezTo>
                    <a:pt x="302" y="570"/>
                    <a:pt x="303" y="570"/>
                    <a:pt x="303" y="570"/>
                  </a:cubicBezTo>
                  <a:cubicBezTo>
                    <a:pt x="305" y="571"/>
                    <a:pt x="307" y="572"/>
                    <a:pt x="309" y="572"/>
                  </a:cubicBezTo>
                  <a:cubicBezTo>
                    <a:pt x="309" y="572"/>
                    <a:pt x="310" y="572"/>
                    <a:pt x="311" y="573"/>
                  </a:cubicBezTo>
                  <a:cubicBezTo>
                    <a:pt x="313" y="573"/>
                    <a:pt x="315" y="574"/>
                    <a:pt x="318" y="574"/>
                  </a:cubicBezTo>
                  <a:cubicBezTo>
                    <a:pt x="318" y="574"/>
                    <a:pt x="318" y="574"/>
                    <a:pt x="318" y="574"/>
                  </a:cubicBezTo>
                  <a:cubicBezTo>
                    <a:pt x="318" y="574"/>
                    <a:pt x="318" y="574"/>
                    <a:pt x="318" y="574"/>
                  </a:cubicBezTo>
                  <a:cubicBezTo>
                    <a:pt x="319" y="575"/>
                    <a:pt x="320" y="575"/>
                    <a:pt x="322" y="575"/>
                  </a:cubicBezTo>
                  <a:cubicBezTo>
                    <a:pt x="322" y="575"/>
                    <a:pt x="323" y="575"/>
                    <a:pt x="324" y="575"/>
                  </a:cubicBezTo>
                  <a:cubicBezTo>
                    <a:pt x="324" y="575"/>
                    <a:pt x="324" y="575"/>
                    <a:pt x="324" y="575"/>
                  </a:cubicBezTo>
                  <a:cubicBezTo>
                    <a:pt x="324" y="575"/>
                    <a:pt x="324" y="575"/>
                    <a:pt x="324" y="575"/>
                  </a:cubicBezTo>
                  <a:cubicBezTo>
                    <a:pt x="325" y="576"/>
                    <a:pt x="326" y="576"/>
                    <a:pt x="327" y="576"/>
                  </a:cubicBezTo>
                  <a:cubicBezTo>
                    <a:pt x="328" y="576"/>
                    <a:pt x="329" y="576"/>
                    <a:pt x="330" y="576"/>
                  </a:cubicBezTo>
                  <a:cubicBezTo>
                    <a:pt x="330" y="576"/>
                    <a:pt x="330" y="576"/>
                    <a:pt x="330" y="576"/>
                  </a:cubicBezTo>
                  <a:cubicBezTo>
                    <a:pt x="331" y="576"/>
                    <a:pt x="332" y="576"/>
                    <a:pt x="333" y="576"/>
                  </a:cubicBezTo>
                  <a:cubicBezTo>
                    <a:pt x="334" y="577"/>
                    <a:pt x="335" y="577"/>
                    <a:pt x="336" y="577"/>
                  </a:cubicBezTo>
                  <a:cubicBezTo>
                    <a:pt x="336" y="577"/>
                    <a:pt x="336" y="577"/>
                    <a:pt x="336" y="577"/>
                  </a:cubicBezTo>
                  <a:cubicBezTo>
                    <a:pt x="337" y="577"/>
                    <a:pt x="338" y="577"/>
                    <a:pt x="339" y="577"/>
                  </a:cubicBezTo>
                  <a:cubicBezTo>
                    <a:pt x="340" y="577"/>
                    <a:pt x="341" y="577"/>
                    <a:pt x="342" y="577"/>
                  </a:cubicBezTo>
                  <a:cubicBezTo>
                    <a:pt x="343" y="577"/>
                    <a:pt x="343" y="577"/>
                    <a:pt x="343" y="577"/>
                  </a:cubicBezTo>
                  <a:cubicBezTo>
                    <a:pt x="343" y="577"/>
                    <a:pt x="343" y="577"/>
                    <a:pt x="343" y="577"/>
                  </a:cubicBezTo>
                  <a:cubicBezTo>
                    <a:pt x="343" y="577"/>
                    <a:pt x="344" y="577"/>
                    <a:pt x="344" y="577"/>
                  </a:cubicBezTo>
                  <a:cubicBezTo>
                    <a:pt x="345" y="577"/>
                    <a:pt x="345" y="577"/>
                    <a:pt x="346" y="577"/>
                  </a:cubicBezTo>
                  <a:cubicBezTo>
                    <a:pt x="346" y="577"/>
                    <a:pt x="347" y="577"/>
                    <a:pt x="347" y="577"/>
                  </a:cubicBezTo>
                  <a:cubicBezTo>
                    <a:pt x="348" y="577"/>
                    <a:pt x="348" y="577"/>
                    <a:pt x="349" y="577"/>
                  </a:cubicBezTo>
                  <a:cubicBezTo>
                    <a:pt x="350" y="577"/>
                    <a:pt x="350" y="577"/>
                    <a:pt x="351" y="577"/>
                  </a:cubicBezTo>
                  <a:cubicBezTo>
                    <a:pt x="351" y="577"/>
                    <a:pt x="352" y="577"/>
                    <a:pt x="352" y="577"/>
                  </a:cubicBezTo>
                  <a:cubicBezTo>
                    <a:pt x="353" y="577"/>
                    <a:pt x="353" y="577"/>
                    <a:pt x="354" y="577"/>
                  </a:cubicBezTo>
                  <a:cubicBezTo>
                    <a:pt x="354" y="577"/>
                    <a:pt x="355" y="577"/>
                    <a:pt x="356" y="577"/>
                  </a:cubicBezTo>
                  <a:cubicBezTo>
                    <a:pt x="356" y="577"/>
                    <a:pt x="357" y="577"/>
                    <a:pt x="357" y="577"/>
                  </a:cubicBezTo>
                  <a:cubicBezTo>
                    <a:pt x="358" y="577"/>
                    <a:pt x="358" y="576"/>
                    <a:pt x="359" y="576"/>
                  </a:cubicBezTo>
                  <a:cubicBezTo>
                    <a:pt x="359" y="576"/>
                    <a:pt x="360" y="576"/>
                    <a:pt x="360" y="576"/>
                  </a:cubicBezTo>
                  <a:cubicBezTo>
                    <a:pt x="361" y="576"/>
                    <a:pt x="362" y="576"/>
                    <a:pt x="362"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3" y="576"/>
                    <a:pt x="363" y="576"/>
                    <a:pt x="363" y="576"/>
                  </a:cubicBezTo>
                  <a:cubicBezTo>
                    <a:pt x="364" y="576"/>
                    <a:pt x="364" y="576"/>
                    <a:pt x="364" y="576"/>
                  </a:cubicBezTo>
                  <a:cubicBezTo>
                    <a:pt x="364" y="576"/>
                    <a:pt x="364" y="576"/>
                    <a:pt x="364" y="576"/>
                  </a:cubicBezTo>
                  <a:cubicBezTo>
                    <a:pt x="364" y="576"/>
                    <a:pt x="364" y="576"/>
                    <a:pt x="364" y="576"/>
                  </a:cubicBezTo>
                  <a:cubicBezTo>
                    <a:pt x="364" y="576"/>
                    <a:pt x="365" y="576"/>
                    <a:pt x="365" y="576"/>
                  </a:cubicBezTo>
                  <a:cubicBezTo>
                    <a:pt x="366" y="576"/>
                    <a:pt x="366" y="576"/>
                    <a:pt x="367" y="575"/>
                  </a:cubicBezTo>
                  <a:cubicBezTo>
                    <a:pt x="367" y="575"/>
                    <a:pt x="368" y="575"/>
                    <a:pt x="369" y="575"/>
                  </a:cubicBezTo>
                  <a:cubicBezTo>
                    <a:pt x="369" y="575"/>
                    <a:pt x="369" y="575"/>
                    <a:pt x="370" y="575"/>
                  </a:cubicBezTo>
                  <a:cubicBezTo>
                    <a:pt x="370" y="575"/>
                    <a:pt x="370" y="575"/>
                    <a:pt x="371" y="575"/>
                  </a:cubicBezTo>
                  <a:cubicBezTo>
                    <a:pt x="371" y="575"/>
                    <a:pt x="372" y="575"/>
                    <a:pt x="373" y="574"/>
                  </a:cubicBezTo>
                  <a:cubicBezTo>
                    <a:pt x="373" y="574"/>
                    <a:pt x="374" y="574"/>
                    <a:pt x="375" y="574"/>
                  </a:cubicBezTo>
                  <a:cubicBezTo>
                    <a:pt x="375" y="574"/>
                    <a:pt x="375" y="574"/>
                    <a:pt x="376" y="574"/>
                  </a:cubicBezTo>
                  <a:cubicBezTo>
                    <a:pt x="376" y="574"/>
                    <a:pt x="377" y="574"/>
                    <a:pt x="377" y="573"/>
                  </a:cubicBezTo>
                  <a:cubicBezTo>
                    <a:pt x="377" y="573"/>
                    <a:pt x="378" y="573"/>
                    <a:pt x="379" y="573"/>
                  </a:cubicBezTo>
                  <a:cubicBezTo>
                    <a:pt x="379" y="573"/>
                    <a:pt x="380" y="573"/>
                    <a:pt x="381" y="573"/>
                  </a:cubicBezTo>
                  <a:cubicBezTo>
                    <a:pt x="381" y="572"/>
                    <a:pt x="381" y="572"/>
                    <a:pt x="382" y="572"/>
                  </a:cubicBezTo>
                  <a:cubicBezTo>
                    <a:pt x="382" y="572"/>
                    <a:pt x="383" y="572"/>
                    <a:pt x="383" y="572"/>
                  </a:cubicBezTo>
                  <a:cubicBezTo>
                    <a:pt x="384" y="572"/>
                    <a:pt x="384" y="572"/>
                    <a:pt x="385" y="572"/>
                  </a:cubicBezTo>
                  <a:cubicBezTo>
                    <a:pt x="385" y="571"/>
                    <a:pt x="386" y="571"/>
                    <a:pt x="387" y="571"/>
                  </a:cubicBezTo>
                  <a:cubicBezTo>
                    <a:pt x="387" y="571"/>
                    <a:pt x="387" y="571"/>
                    <a:pt x="387" y="571"/>
                  </a:cubicBezTo>
                  <a:cubicBezTo>
                    <a:pt x="387" y="571"/>
                    <a:pt x="387" y="571"/>
                    <a:pt x="387" y="571"/>
                  </a:cubicBezTo>
                  <a:cubicBezTo>
                    <a:pt x="387" y="571"/>
                    <a:pt x="387" y="571"/>
                    <a:pt x="387" y="571"/>
                  </a:cubicBezTo>
                  <a:cubicBezTo>
                    <a:pt x="387" y="571"/>
                    <a:pt x="387" y="571"/>
                    <a:pt x="387" y="571"/>
                  </a:cubicBezTo>
                  <a:cubicBezTo>
                    <a:pt x="387" y="571"/>
                    <a:pt x="387" y="571"/>
                    <a:pt x="387" y="571"/>
                  </a:cubicBezTo>
                  <a:cubicBezTo>
                    <a:pt x="387" y="571"/>
                    <a:pt x="388" y="571"/>
                    <a:pt x="388" y="570"/>
                  </a:cubicBezTo>
                  <a:cubicBezTo>
                    <a:pt x="389" y="570"/>
                    <a:pt x="389" y="570"/>
                    <a:pt x="390" y="570"/>
                  </a:cubicBezTo>
                  <a:cubicBezTo>
                    <a:pt x="391" y="570"/>
                    <a:pt x="391" y="570"/>
                    <a:pt x="391" y="570"/>
                  </a:cubicBezTo>
                  <a:cubicBezTo>
                    <a:pt x="391" y="569"/>
                    <a:pt x="391" y="569"/>
                    <a:pt x="391" y="569"/>
                  </a:cubicBezTo>
                  <a:cubicBezTo>
                    <a:pt x="391" y="569"/>
                    <a:pt x="391" y="569"/>
                    <a:pt x="391" y="569"/>
                  </a:cubicBezTo>
                  <a:cubicBezTo>
                    <a:pt x="391" y="569"/>
                    <a:pt x="391" y="569"/>
                    <a:pt x="391" y="569"/>
                  </a:cubicBezTo>
                  <a:cubicBezTo>
                    <a:pt x="392" y="569"/>
                    <a:pt x="392" y="569"/>
                    <a:pt x="393" y="569"/>
                  </a:cubicBezTo>
                  <a:cubicBezTo>
                    <a:pt x="558" y="509"/>
                    <a:pt x="558" y="509"/>
                    <a:pt x="558" y="509"/>
                  </a:cubicBezTo>
                  <a:cubicBezTo>
                    <a:pt x="560" y="509"/>
                    <a:pt x="562" y="508"/>
                    <a:pt x="564" y="507"/>
                  </a:cubicBezTo>
                  <a:cubicBezTo>
                    <a:pt x="566" y="506"/>
                    <a:pt x="568" y="506"/>
                    <a:pt x="570" y="505"/>
                  </a:cubicBezTo>
                  <a:cubicBezTo>
                    <a:pt x="571" y="504"/>
                    <a:pt x="573" y="503"/>
                    <a:pt x="575" y="502"/>
                  </a:cubicBezTo>
                  <a:cubicBezTo>
                    <a:pt x="576" y="502"/>
                    <a:pt x="578" y="501"/>
                    <a:pt x="579" y="500"/>
                  </a:cubicBezTo>
                  <a:cubicBezTo>
                    <a:pt x="580" y="500"/>
                    <a:pt x="580" y="500"/>
                    <a:pt x="580" y="500"/>
                  </a:cubicBezTo>
                  <a:cubicBezTo>
                    <a:pt x="581" y="499"/>
                    <a:pt x="581" y="499"/>
                    <a:pt x="581" y="499"/>
                  </a:cubicBezTo>
                  <a:cubicBezTo>
                    <a:pt x="582" y="499"/>
                    <a:pt x="582" y="499"/>
                    <a:pt x="582" y="499"/>
                  </a:cubicBezTo>
                  <a:cubicBezTo>
                    <a:pt x="582" y="499"/>
                    <a:pt x="582" y="499"/>
                    <a:pt x="582" y="499"/>
                  </a:cubicBezTo>
                  <a:cubicBezTo>
                    <a:pt x="582" y="499"/>
                    <a:pt x="582" y="499"/>
                    <a:pt x="582" y="499"/>
                  </a:cubicBezTo>
                  <a:cubicBezTo>
                    <a:pt x="583" y="498"/>
                    <a:pt x="583" y="498"/>
                    <a:pt x="583" y="498"/>
                  </a:cubicBezTo>
                  <a:cubicBezTo>
                    <a:pt x="583" y="498"/>
                    <a:pt x="583" y="498"/>
                    <a:pt x="583" y="498"/>
                  </a:cubicBezTo>
                  <a:cubicBezTo>
                    <a:pt x="583" y="498"/>
                    <a:pt x="583" y="498"/>
                    <a:pt x="583" y="498"/>
                  </a:cubicBezTo>
                  <a:cubicBezTo>
                    <a:pt x="583" y="498"/>
                    <a:pt x="583" y="498"/>
                    <a:pt x="583" y="498"/>
                  </a:cubicBezTo>
                  <a:cubicBezTo>
                    <a:pt x="584" y="498"/>
                    <a:pt x="584" y="497"/>
                    <a:pt x="585" y="497"/>
                  </a:cubicBezTo>
                  <a:cubicBezTo>
                    <a:pt x="586" y="496"/>
                    <a:pt x="586" y="496"/>
                    <a:pt x="586" y="496"/>
                  </a:cubicBezTo>
                  <a:cubicBezTo>
                    <a:pt x="587" y="496"/>
                    <a:pt x="587" y="495"/>
                    <a:pt x="588" y="495"/>
                  </a:cubicBezTo>
                  <a:cubicBezTo>
                    <a:pt x="588" y="495"/>
                    <a:pt x="588" y="495"/>
                    <a:pt x="588" y="495"/>
                  </a:cubicBezTo>
                  <a:cubicBezTo>
                    <a:pt x="588" y="494"/>
                    <a:pt x="588" y="494"/>
                    <a:pt x="588" y="494"/>
                  </a:cubicBezTo>
                  <a:cubicBezTo>
                    <a:pt x="589" y="494"/>
                    <a:pt x="589" y="494"/>
                    <a:pt x="589" y="494"/>
                  </a:cubicBezTo>
                  <a:cubicBezTo>
                    <a:pt x="589" y="494"/>
                    <a:pt x="589" y="494"/>
                    <a:pt x="589" y="494"/>
                  </a:cubicBezTo>
                  <a:cubicBezTo>
                    <a:pt x="590" y="493"/>
                    <a:pt x="591" y="492"/>
                    <a:pt x="592" y="492"/>
                  </a:cubicBezTo>
                  <a:cubicBezTo>
                    <a:pt x="592" y="491"/>
                    <a:pt x="592" y="491"/>
                    <a:pt x="592" y="491"/>
                  </a:cubicBezTo>
                  <a:cubicBezTo>
                    <a:pt x="593" y="491"/>
                    <a:pt x="593" y="491"/>
                    <a:pt x="593" y="491"/>
                  </a:cubicBezTo>
                  <a:cubicBezTo>
                    <a:pt x="594" y="490"/>
                    <a:pt x="594" y="489"/>
                    <a:pt x="595" y="489"/>
                  </a:cubicBezTo>
                  <a:cubicBezTo>
                    <a:pt x="595" y="488"/>
                    <a:pt x="595" y="488"/>
                    <a:pt x="595" y="488"/>
                  </a:cubicBezTo>
                  <a:cubicBezTo>
                    <a:pt x="595" y="488"/>
                    <a:pt x="595" y="488"/>
                    <a:pt x="595" y="488"/>
                  </a:cubicBezTo>
                  <a:cubicBezTo>
                    <a:pt x="596" y="487"/>
                    <a:pt x="596" y="487"/>
                    <a:pt x="596" y="487"/>
                  </a:cubicBezTo>
                  <a:cubicBezTo>
                    <a:pt x="597" y="487"/>
                    <a:pt x="597" y="486"/>
                    <a:pt x="597" y="486"/>
                  </a:cubicBezTo>
                  <a:cubicBezTo>
                    <a:pt x="598" y="485"/>
                    <a:pt x="598" y="485"/>
                    <a:pt x="598" y="485"/>
                  </a:cubicBezTo>
                  <a:cubicBezTo>
                    <a:pt x="598" y="485"/>
                    <a:pt x="598" y="484"/>
                    <a:pt x="598" y="484"/>
                  </a:cubicBezTo>
                  <a:cubicBezTo>
                    <a:pt x="599" y="483"/>
                    <a:pt x="599" y="483"/>
                    <a:pt x="599" y="483"/>
                  </a:cubicBezTo>
                  <a:cubicBezTo>
                    <a:pt x="599" y="483"/>
                    <a:pt x="599" y="483"/>
                    <a:pt x="599" y="483"/>
                  </a:cubicBezTo>
                  <a:cubicBezTo>
                    <a:pt x="599" y="483"/>
                    <a:pt x="599" y="483"/>
                    <a:pt x="599" y="483"/>
                  </a:cubicBezTo>
                  <a:cubicBezTo>
                    <a:pt x="599" y="483"/>
                    <a:pt x="599" y="483"/>
                    <a:pt x="599" y="483"/>
                  </a:cubicBezTo>
                  <a:cubicBezTo>
                    <a:pt x="599" y="482"/>
                    <a:pt x="599" y="482"/>
                    <a:pt x="600" y="481"/>
                  </a:cubicBezTo>
                  <a:cubicBezTo>
                    <a:pt x="600" y="481"/>
                    <a:pt x="600" y="480"/>
                    <a:pt x="600" y="480"/>
                  </a:cubicBezTo>
                  <a:cubicBezTo>
                    <a:pt x="600" y="480"/>
                    <a:pt x="600" y="480"/>
                    <a:pt x="600" y="480"/>
                  </a:cubicBezTo>
                  <a:cubicBezTo>
                    <a:pt x="600" y="480"/>
                    <a:pt x="600" y="480"/>
                    <a:pt x="600" y="480"/>
                  </a:cubicBezTo>
                  <a:cubicBezTo>
                    <a:pt x="600" y="479"/>
                    <a:pt x="600" y="479"/>
                    <a:pt x="600" y="479"/>
                  </a:cubicBezTo>
                  <a:cubicBezTo>
                    <a:pt x="600" y="478"/>
                    <a:pt x="600" y="478"/>
                    <a:pt x="600" y="478"/>
                  </a:cubicBezTo>
                  <a:cubicBezTo>
                    <a:pt x="600" y="478"/>
                    <a:pt x="600" y="478"/>
                    <a:pt x="600" y="478"/>
                  </a:cubicBezTo>
                  <a:cubicBezTo>
                    <a:pt x="600" y="477"/>
                    <a:pt x="600" y="477"/>
                    <a:pt x="600" y="477"/>
                  </a:cubicBezTo>
                  <a:cubicBezTo>
                    <a:pt x="600" y="477"/>
                    <a:pt x="600" y="477"/>
                    <a:pt x="600" y="477"/>
                  </a:cubicBezTo>
                  <a:cubicBezTo>
                    <a:pt x="603" y="412"/>
                    <a:pt x="603" y="412"/>
                    <a:pt x="603" y="412"/>
                  </a:cubicBezTo>
                  <a:cubicBezTo>
                    <a:pt x="603" y="413"/>
                    <a:pt x="603" y="414"/>
                    <a:pt x="603" y="415"/>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2" name="Freeform 165"/>
            <p:cNvSpPr/>
            <p:nvPr/>
          </p:nvSpPr>
          <p:spPr bwMode="auto">
            <a:xfrm>
              <a:off x="2501" y="2052"/>
              <a:ext cx="457" cy="217"/>
            </a:xfrm>
            <a:custGeom>
              <a:avLst/>
              <a:gdLst>
                <a:gd name="T0" fmla="*/ 429 w 279"/>
                <a:gd name="T1" fmla="*/ 110 h 132"/>
                <a:gd name="T2" fmla="*/ 432 w 279"/>
                <a:gd name="T3" fmla="*/ 115 h 132"/>
                <a:gd name="T4" fmla="*/ 446 w 279"/>
                <a:gd name="T5" fmla="*/ 141 h 132"/>
                <a:gd name="T6" fmla="*/ 455 w 279"/>
                <a:gd name="T7" fmla="*/ 204 h 132"/>
                <a:gd name="T8" fmla="*/ 455 w 279"/>
                <a:gd name="T9" fmla="*/ 169 h 132"/>
                <a:gd name="T10" fmla="*/ 444 w 279"/>
                <a:gd name="T11" fmla="*/ 125 h 132"/>
                <a:gd name="T12" fmla="*/ 434 w 279"/>
                <a:gd name="T13" fmla="*/ 105 h 132"/>
                <a:gd name="T14" fmla="*/ 429 w 279"/>
                <a:gd name="T15" fmla="*/ 99 h 132"/>
                <a:gd name="T16" fmla="*/ 424 w 279"/>
                <a:gd name="T17" fmla="*/ 92 h 132"/>
                <a:gd name="T18" fmla="*/ 405 w 279"/>
                <a:gd name="T19" fmla="*/ 71 h 132"/>
                <a:gd name="T20" fmla="*/ 395 w 279"/>
                <a:gd name="T21" fmla="*/ 61 h 132"/>
                <a:gd name="T22" fmla="*/ 388 w 279"/>
                <a:gd name="T23" fmla="*/ 54 h 132"/>
                <a:gd name="T24" fmla="*/ 378 w 279"/>
                <a:gd name="T25" fmla="*/ 48 h 132"/>
                <a:gd name="T26" fmla="*/ 372 w 279"/>
                <a:gd name="T27" fmla="*/ 43 h 132"/>
                <a:gd name="T28" fmla="*/ 355 w 279"/>
                <a:gd name="T29" fmla="*/ 33 h 132"/>
                <a:gd name="T30" fmla="*/ 318 w 279"/>
                <a:gd name="T31" fmla="*/ 16 h 132"/>
                <a:gd name="T32" fmla="*/ 310 w 279"/>
                <a:gd name="T33" fmla="*/ 13 h 132"/>
                <a:gd name="T34" fmla="*/ 305 w 279"/>
                <a:gd name="T35" fmla="*/ 13 h 132"/>
                <a:gd name="T36" fmla="*/ 300 w 279"/>
                <a:gd name="T37" fmla="*/ 12 h 132"/>
                <a:gd name="T38" fmla="*/ 293 w 279"/>
                <a:gd name="T39" fmla="*/ 10 h 132"/>
                <a:gd name="T40" fmla="*/ 246 w 279"/>
                <a:gd name="T41" fmla="*/ 2 h 132"/>
                <a:gd name="T42" fmla="*/ 223 w 279"/>
                <a:gd name="T43" fmla="*/ 0 h 132"/>
                <a:gd name="T44" fmla="*/ 213 w 279"/>
                <a:gd name="T45" fmla="*/ 0 h 132"/>
                <a:gd name="T46" fmla="*/ 203 w 279"/>
                <a:gd name="T47" fmla="*/ 2 h 132"/>
                <a:gd name="T48" fmla="*/ 200 w 279"/>
                <a:gd name="T49" fmla="*/ 2 h 132"/>
                <a:gd name="T50" fmla="*/ 195 w 279"/>
                <a:gd name="T51" fmla="*/ 2 h 132"/>
                <a:gd name="T52" fmla="*/ 167 w 279"/>
                <a:gd name="T53" fmla="*/ 7 h 132"/>
                <a:gd name="T54" fmla="*/ 146 w 279"/>
                <a:gd name="T55" fmla="*/ 12 h 132"/>
                <a:gd name="T56" fmla="*/ 134 w 279"/>
                <a:gd name="T57" fmla="*/ 15 h 132"/>
                <a:gd name="T58" fmla="*/ 13 w 279"/>
                <a:gd name="T59" fmla="*/ 115 h 132"/>
                <a:gd name="T60" fmla="*/ 57 w 279"/>
                <a:gd name="T61" fmla="*/ 64 h 132"/>
                <a:gd name="T62" fmla="*/ 136 w 279"/>
                <a:gd name="T63" fmla="*/ 21 h 132"/>
                <a:gd name="T64" fmla="*/ 147 w 279"/>
                <a:gd name="T65" fmla="*/ 18 h 132"/>
                <a:gd name="T66" fmla="*/ 190 w 279"/>
                <a:gd name="T67" fmla="*/ 10 h 132"/>
                <a:gd name="T68" fmla="*/ 195 w 279"/>
                <a:gd name="T69" fmla="*/ 10 h 132"/>
                <a:gd name="T70" fmla="*/ 200 w 279"/>
                <a:gd name="T71" fmla="*/ 10 h 132"/>
                <a:gd name="T72" fmla="*/ 205 w 279"/>
                <a:gd name="T73" fmla="*/ 10 h 132"/>
                <a:gd name="T74" fmla="*/ 215 w 279"/>
                <a:gd name="T75" fmla="*/ 8 h 132"/>
                <a:gd name="T76" fmla="*/ 224 w 279"/>
                <a:gd name="T77" fmla="*/ 8 h 132"/>
                <a:gd name="T78" fmla="*/ 259 w 279"/>
                <a:gd name="T79" fmla="*/ 12 h 132"/>
                <a:gd name="T80" fmla="*/ 295 w 279"/>
                <a:gd name="T81" fmla="*/ 18 h 132"/>
                <a:gd name="T82" fmla="*/ 301 w 279"/>
                <a:gd name="T83" fmla="*/ 20 h 132"/>
                <a:gd name="T84" fmla="*/ 305 w 279"/>
                <a:gd name="T85" fmla="*/ 21 h 132"/>
                <a:gd name="T86" fmla="*/ 311 w 279"/>
                <a:gd name="T87" fmla="*/ 23 h 132"/>
                <a:gd name="T88" fmla="*/ 329 w 279"/>
                <a:gd name="T89" fmla="*/ 30 h 132"/>
                <a:gd name="T90" fmla="*/ 365 w 279"/>
                <a:gd name="T91" fmla="*/ 49 h 132"/>
                <a:gd name="T92" fmla="*/ 372 w 279"/>
                <a:gd name="T93" fmla="*/ 53 h 132"/>
                <a:gd name="T94" fmla="*/ 380 w 279"/>
                <a:gd name="T95" fmla="*/ 58 h 132"/>
                <a:gd name="T96" fmla="*/ 387 w 279"/>
                <a:gd name="T97" fmla="*/ 64 h 132"/>
                <a:gd name="T98" fmla="*/ 400 w 279"/>
                <a:gd name="T99" fmla="*/ 74 h 132"/>
                <a:gd name="T100" fmla="*/ 411 w 279"/>
                <a:gd name="T101" fmla="*/ 87 h 132"/>
                <a:gd name="T102" fmla="*/ 424 w 279"/>
                <a:gd name="T103" fmla="*/ 102 h 13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9" h="132">
                  <a:moveTo>
                    <a:pt x="260" y="64"/>
                  </a:moveTo>
                  <a:cubicBezTo>
                    <a:pt x="260" y="64"/>
                    <a:pt x="261" y="65"/>
                    <a:pt x="261" y="65"/>
                  </a:cubicBezTo>
                  <a:cubicBezTo>
                    <a:pt x="262" y="66"/>
                    <a:pt x="262" y="66"/>
                    <a:pt x="262" y="67"/>
                  </a:cubicBezTo>
                  <a:cubicBezTo>
                    <a:pt x="262" y="67"/>
                    <a:pt x="263" y="67"/>
                    <a:pt x="263" y="68"/>
                  </a:cubicBezTo>
                  <a:cubicBezTo>
                    <a:pt x="263" y="68"/>
                    <a:pt x="263" y="69"/>
                    <a:pt x="264" y="69"/>
                  </a:cubicBezTo>
                  <a:cubicBezTo>
                    <a:pt x="264" y="70"/>
                    <a:pt x="264" y="70"/>
                    <a:pt x="264" y="70"/>
                  </a:cubicBezTo>
                  <a:cubicBezTo>
                    <a:pt x="265" y="72"/>
                    <a:pt x="266" y="74"/>
                    <a:pt x="267" y="76"/>
                  </a:cubicBezTo>
                  <a:cubicBezTo>
                    <a:pt x="268" y="77"/>
                    <a:pt x="269" y="79"/>
                    <a:pt x="270" y="81"/>
                  </a:cubicBezTo>
                  <a:cubicBezTo>
                    <a:pt x="271" y="83"/>
                    <a:pt x="271" y="84"/>
                    <a:pt x="272" y="86"/>
                  </a:cubicBezTo>
                  <a:cubicBezTo>
                    <a:pt x="273" y="88"/>
                    <a:pt x="273" y="90"/>
                    <a:pt x="274" y="92"/>
                  </a:cubicBezTo>
                  <a:cubicBezTo>
                    <a:pt x="276" y="97"/>
                    <a:pt x="277" y="102"/>
                    <a:pt x="277" y="108"/>
                  </a:cubicBezTo>
                  <a:cubicBezTo>
                    <a:pt x="278" y="113"/>
                    <a:pt x="278" y="119"/>
                    <a:pt x="278" y="124"/>
                  </a:cubicBezTo>
                  <a:cubicBezTo>
                    <a:pt x="278" y="127"/>
                    <a:pt x="277" y="129"/>
                    <a:pt x="277" y="132"/>
                  </a:cubicBezTo>
                  <a:cubicBezTo>
                    <a:pt x="278" y="127"/>
                    <a:pt x="278" y="123"/>
                    <a:pt x="279" y="119"/>
                  </a:cubicBezTo>
                  <a:cubicBezTo>
                    <a:pt x="279" y="114"/>
                    <a:pt x="279" y="108"/>
                    <a:pt x="278" y="103"/>
                  </a:cubicBezTo>
                  <a:cubicBezTo>
                    <a:pt x="278" y="97"/>
                    <a:pt x="277" y="92"/>
                    <a:pt x="275" y="86"/>
                  </a:cubicBezTo>
                  <a:cubicBezTo>
                    <a:pt x="274" y="85"/>
                    <a:pt x="274" y="83"/>
                    <a:pt x="273" y="81"/>
                  </a:cubicBezTo>
                  <a:cubicBezTo>
                    <a:pt x="272" y="79"/>
                    <a:pt x="272" y="77"/>
                    <a:pt x="271" y="76"/>
                  </a:cubicBezTo>
                  <a:cubicBezTo>
                    <a:pt x="270" y="74"/>
                    <a:pt x="269" y="72"/>
                    <a:pt x="268" y="70"/>
                  </a:cubicBezTo>
                  <a:cubicBezTo>
                    <a:pt x="267" y="69"/>
                    <a:pt x="266" y="67"/>
                    <a:pt x="265" y="65"/>
                  </a:cubicBezTo>
                  <a:cubicBezTo>
                    <a:pt x="265" y="65"/>
                    <a:pt x="265" y="64"/>
                    <a:pt x="265" y="64"/>
                  </a:cubicBezTo>
                  <a:cubicBezTo>
                    <a:pt x="264" y="64"/>
                    <a:pt x="264" y="63"/>
                    <a:pt x="264" y="63"/>
                  </a:cubicBezTo>
                  <a:cubicBezTo>
                    <a:pt x="264" y="62"/>
                    <a:pt x="263" y="62"/>
                    <a:pt x="263" y="61"/>
                  </a:cubicBezTo>
                  <a:cubicBezTo>
                    <a:pt x="263" y="61"/>
                    <a:pt x="263" y="61"/>
                    <a:pt x="262" y="60"/>
                  </a:cubicBezTo>
                  <a:cubicBezTo>
                    <a:pt x="262" y="60"/>
                    <a:pt x="261" y="59"/>
                    <a:pt x="261" y="58"/>
                  </a:cubicBezTo>
                  <a:cubicBezTo>
                    <a:pt x="261" y="58"/>
                    <a:pt x="260" y="57"/>
                    <a:pt x="260" y="57"/>
                  </a:cubicBezTo>
                  <a:cubicBezTo>
                    <a:pt x="259" y="56"/>
                    <a:pt x="259" y="56"/>
                    <a:pt x="259" y="56"/>
                  </a:cubicBezTo>
                  <a:cubicBezTo>
                    <a:pt x="259" y="56"/>
                    <a:pt x="259" y="56"/>
                    <a:pt x="259" y="56"/>
                  </a:cubicBezTo>
                  <a:cubicBezTo>
                    <a:pt x="256" y="52"/>
                    <a:pt x="253" y="49"/>
                    <a:pt x="252" y="47"/>
                  </a:cubicBezTo>
                  <a:cubicBezTo>
                    <a:pt x="250" y="45"/>
                    <a:pt x="248" y="44"/>
                    <a:pt x="247" y="43"/>
                  </a:cubicBezTo>
                  <a:cubicBezTo>
                    <a:pt x="247" y="42"/>
                    <a:pt x="246" y="41"/>
                    <a:pt x="246" y="41"/>
                  </a:cubicBezTo>
                  <a:cubicBezTo>
                    <a:pt x="245" y="40"/>
                    <a:pt x="245" y="40"/>
                    <a:pt x="245" y="40"/>
                  </a:cubicBezTo>
                  <a:cubicBezTo>
                    <a:pt x="243" y="39"/>
                    <a:pt x="242" y="38"/>
                    <a:pt x="241" y="37"/>
                  </a:cubicBezTo>
                  <a:cubicBezTo>
                    <a:pt x="240" y="36"/>
                    <a:pt x="239" y="35"/>
                    <a:pt x="239" y="35"/>
                  </a:cubicBezTo>
                  <a:cubicBezTo>
                    <a:pt x="238" y="34"/>
                    <a:pt x="238" y="34"/>
                    <a:pt x="237" y="34"/>
                  </a:cubicBezTo>
                  <a:cubicBezTo>
                    <a:pt x="237" y="33"/>
                    <a:pt x="237" y="33"/>
                    <a:pt x="237" y="33"/>
                  </a:cubicBezTo>
                  <a:cubicBezTo>
                    <a:pt x="236" y="32"/>
                    <a:pt x="235" y="32"/>
                    <a:pt x="234" y="31"/>
                  </a:cubicBezTo>
                  <a:cubicBezTo>
                    <a:pt x="234" y="31"/>
                    <a:pt x="233" y="30"/>
                    <a:pt x="233" y="30"/>
                  </a:cubicBezTo>
                  <a:cubicBezTo>
                    <a:pt x="232" y="30"/>
                    <a:pt x="232" y="30"/>
                    <a:pt x="231" y="29"/>
                  </a:cubicBezTo>
                  <a:cubicBezTo>
                    <a:pt x="231" y="29"/>
                    <a:pt x="231" y="29"/>
                    <a:pt x="231" y="29"/>
                  </a:cubicBezTo>
                  <a:cubicBezTo>
                    <a:pt x="230" y="28"/>
                    <a:pt x="229" y="28"/>
                    <a:pt x="228" y="27"/>
                  </a:cubicBezTo>
                  <a:cubicBezTo>
                    <a:pt x="228" y="27"/>
                    <a:pt x="227" y="26"/>
                    <a:pt x="227" y="26"/>
                  </a:cubicBezTo>
                  <a:cubicBezTo>
                    <a:pt x="226" y="26"/>
                    <a:pt x="226" y="25"/>
                    <a:pt x="225" y="25"/>
                  </a:cubicBezTo>
                  <a:cubicBezTo>
                    <a:pt x="225" y="25"/>
                    <a:pt x="224" y="25"/>
                    <a:pt x="224" y="24"/>
                  </a:cubicBezTo>
                  <a:cubicBezTo>
                    <a:pt x="222" y="23"/>
                    <a:pt x="219" y="21"/>
                    <a:pt x="217" y="20"/>
                  </a:cubicBezTo>
                  <a:cubicBezTo>
                    <a:pt x="214" y="19"/>
                    <a:pt x="212" y="18"/>
                    <a:pt x="209" y="16"/>
                  </a:cubicBezTo>
                  <a:cubicBezTo>
                    <a:pt x="207" y="15"/>
                    <a:pt x="204" y="14"/>
                    <a:pt x="202" y="13"/>
                  </a:cubicBezTo>
                  <a:cubicBezTo>
                    <a:pt x="199" y="12"/>
                    <a:pt x="197" y="11"/>
                    <a:pt x="194" y="10"/>
                  </a:cubicBezTo>
                  <a:cubicBezTo>
                    <a:pt x="194" y="10"/>
                    <a:pt x="193" y="10"/>
                    <a:pt x="192" y="9"/>
                  </a:cubicBezTo>
                  <a:cubicBezTo>
                    <a:pt x="192" y="9"/>
                    <a:pt x="191" y="9"/>
                    <a:pt x="191" y="9"/>
                  </a:cubicBezTo>
                  <a:cubicBezTo>
                    <a:pt x="190" y="9"/>
                    <a:pt x="190" y="9"/>
                    <a:pt x="189" y="8"/>
                  </a:cubicBezTo>
                  <a:cubicBezTo>
                    <a:pt x="189" y="8"/>
                    <a:pt x="188" y="8"/>
                    <a:pt x="188" y="8"/>
                  </a:cubicBezTo>
                  <a:cubicBezTo>
                    <a:pt x="187" y="8"/>
                    <a:pt x="187" y="8"/>
                    <a:pt x="187" y="8"/>
                  </a:cubicBezTo>
                  <a:cubicBezTo>
                    <a:pt x="186" y="8"/>
                    <a:pt x="186" y="8"/>
                    <a:pt x="186" y="8"/>
                  </a:cubicBezTo>
                  <a:cubicBezTo>
                    <a:pt x="185" y="7"/>
                    <a:pt x="185" y="7"/>
                    <a:pt x="185" y="7"/>
                  </a:cubicBezTo>
                  <a:cubicBezTo>
                    <a:pt x="185" y="7"/>
                    <a:pt x="185" y="7"/>
                    <a:pt x="185" y="7"/>
                  </a:cubicBezTo>
                  <a:cubicBezTo>
                    <a:pt x="184" y="7"/>
                    <a:pt x="184" y="7"/>
                    <a:pt x="183" y="7"/>
                  </a:cubicBezTo>
                  <a:cubicBezTo>
                    <a:pt x="183" y="7"/>
                    <a:pt x="182" y="6"/>
                    <a:pt x="182" y="6"/>
                  </a:cubicBezTo>
                  <a:cubicBezTo>
                    <a:pt x="181" y="6"/>
                    <a:pt x="181" y="6"/>
                    <a:pt x="180" y="6"/>
                  </a:cubicBezTo>
                  <a:cubicBezTo>
                    <a:pt x="180" y="6"/>
                    <a:pt x="180" y="6"/>
                    <a:pt x="179" y="6"/>
                  </a:cubicBezTo>
                  <a:cubicBezTo>
                    <a:pt x="176" y="5"/>
                    <a:pt x="172" y="4"/>
                    <a:pt x="169" y="3"/>
                  </a:cubicBezTo>
                  <a:cubicBezTo>
                    <a:pt x="166" y="3"/>
                    <a:pt x="162" y="2"/>
                    <a:pt x="159" y="2"/>
                  </a:cubicBezTo>
                  <a:cubicBezTo>
                    <a:pt x="156" y="1"/>
                    <a:pt x="153" y="1"/>
                    <a:pt x="150" y="1"/>
                  </a:cubicBezTo>
                  <a:cubicBezTo>
                    <a:pt x="146" y="0"/>
                    <a:pt x="143" y="0"/>
                    <a:pt x="140" y="0"/>
                  </a:cubicBezTo>
                  <a:cubicBezTo>
                    <a:pt x="139" y="0"/>
                    <a:pt x="139" y="0"/>
                    <a:pt x="138" y="0"/>
                  </a:cubicBezTo>
                  <a:cubicBezTo>
                    <a:pt x="137" y="0"/>
                    <a:pt x="137" y="0"/>
                    <a:pt x="136" y="0"/>
                  </a:cubicBezTo>
                  <a:cubicBezTo>
                    <a:pt x="136" y="0"/>
                    <a:pt x="135" y="0"/>
                    <a:pt x="134" y="0"/>
                  </a:cubicBezTo>
                  <a:cubicBezTo>
                    <a:pt x="134" y="0"/>
                    <a:pt x="133" y="0"/>
                    <a:pt x="132" y="0"/>
                  </a:cubicBezTo>
                  <a:cubicBezTo>
                    <a:pt x="132" y="0"/>
                    <a:pt x="131" y="0"/>
                    <a:pt x="130" y="0"/>
                  </a:cubicBezTo>
                  <a:cubicBezTo>
                    <a:pt x="129" y="0"/>
                    <a:pt x="129" y="0"/>
                    <a:pt x="128" y="0"/>
                  </a:cubicBezTo>
                  <a:cubicBezTo>
                    <a:pt x="127" y="0"/>
                    <a:pt x="127" y="0"/>
                    <a:pt x="126" y="0"/>
                  </a:cubicBezTo>
                  <a:cubicBezTo>
                    <a:pt x="126" y="0"/>
                    <a:pt x="125" y="1"/>
                    <a:pt x="124" y="1"/>
                  </a:cubicBezTo>
                  <a:cubicBezTo>
                    <a:pt x="124" y="1"/>
                    <a:pt x="124" y="1"/>
                    <a:pt x="124" y="1"/>
                  </a:cubicBezTo>
                  <a:cubicBezTo>
                    <a:pt x="123" y="1"/>
                    <a:pt x="123" y="1"/>
                    <a:pt x="123" y="1"/>
                  </a:cubicBezTo>
                  <a:cubicBezTo>
                    <a:pt x="122" y="1"/>
                    <a:pt x="122" y="1"/>
                    <a:pt x="122" y="1"/>
                  </a:cubicBezTo>
                  <a:cubicBezTo>
                    <a:pt x="121" y="1"/>
                    <a:pt x="121" y="1"/>
                    <a:pt x="121" y="1"/>
                  </a:cubicBezTo>
                  <a:cubicBezTo>
                    <a:pt x="120" y="1"/>
                    <a:pt x="120" y="1"/>
                    <a:pt x="120" y="1"/>
                  </a:cubicBezTo>
                  <a:cubicBezTo>
                    <a:pt x="119" y="1"/>
                    <a:pt x="119" y="1"/>
                    <a:pt x="119" y="1"/>
                  </a:cubicBezTo>
                  <a:cubicBezTo>
                    <a:pt x="118" y="1"/>
                    <a:pt x="118" y="1"/>
                    <a:pt x="118" y="1"/>
                  </a:cubicBezTo>
                  <a:cubicBezTo>
                    <a:pt x="117" y="1"/>
                    <a:pt x="117" y="1"/>
                    <a:pt x="117" y="1"/>
                  </a:cubicBezTo>
                  <a:cubicBezTo>
                    <a:pt x="111" y="2"/>
                    <a:pt x="106" y="3"/>
                    <a:pt x="102" y="4"/>
                  </a:cubicBezTo>
                  <a:cubicBezTo>
                    <a:pt x="98" y="5"/>
                    <a:pt x="96" y="5"/>
                    <a:pt x="94" y="5"/>
                  </a:cubicBezTo>
                  <a:cubicBezTo>
                    <a:pt x="92" y="6"/>
                    <a:pt x="91" y="6"/>
                    <a:pt x="91" y="6"/>
                  </a:cubicBezTo>
                  <a:cubicBezTo>
                    <a:pt x="90" y="6"/>
                    <a:pt x="90" y="6"/>
                    <a:pt x="89" y="7"/>
                  </a:cubicBezTo>
                  <a:cubicBezTo>
                    <a:pt x="88" y="7"/>
                    <a:pt x="87" y="7"/>
                    <a:pt x="86" y="7"/>
                  </a:cubicBezTo>
                  <a:cubicBezTo>
                    <a:pt x="85" y="8"/>
                    <a:pt x="84" y="8"/>
                    <a:pt x="84" y="8"/>
                  </a:cubicBezTo>
                  <a:cubicBezTo>
                    <a:pt x="83" y="8"/>
                    <a:pt x="82" y="9"/>
                    <a:pt x="82" y="9"/>
                  </a:cubicBezTo>
                  <a:cubicBezTo>
                    <a:pt x="81" y="9"/>
                    <a:pt x="81" y="9"/>
                    <a:pt x="80" y="9"/>
                  </a:cubicBezTo>
                  <a:cubicBezTo>
                    <a:pt x="63" y="15"/>
                    <a:pt x="48" y="24"/>
                    <a:pt x="36" y="34"/>
                  </a:cubicBezTo>
                  <a:cubicBezTo>
                    <a:pt x="23" y="44"/>
                    <a:pt x="14" y="57"/>
                    <a:pt x="8" y="70"/>
                  </a:cubicBezTo>
                  <a:cubicBezTo>
                    <a:pt x="4" y="78"/>
                    <a:pt x="1" y="86"/>
                    <a:pt x="0" y="95"/>
                  </a:cubicBezTo>
                  <a:cubicBezTo>
                    <a:pt x="1" y="88"/>
                    <a:pt x="3" y="81"/>
                    <a:pt x="7" y="75"/>
                  </a:cubicBezTo>
                  <a:cubicBezTo>
                    <a:pt x="13" y="62"/>
                    <a:pt x="22" y="50"/>
                    <a:pt x="35" y="39"/>
                  </a:cubicBezTo>
                  <a:cubicBezTo>
                    <a:pt x="47" y="29"/>
                    <a:pt x="62" y="21"/>
                    <a:pt x="79" y="15"/>
                  </a:cubicBezTo>
                  <a:cubicBezTo>
                    <a:pt x="80" y="14"/>
                    <a:pt x="80" y="14"/>
                    <a:pt x="81" y="14"/>
                  </a:cubicBezTo>
                  <a:cubicBezTo>
                    <a:pt x="81" y="14"/>
                    <a:pt x="82" y="14"/>
                    <a:pt x="83" y="13"/>
                  </a:cubicBezTo>
                  <a:cubicBezTo>
                    <a:pt x="83" y="13"/>
                    <a:pt x="84" y="13"/>
                    <a:pt x="85" y="13"/>
                  </a:cubicBezTo>
                  <a:cubicBezTo>
                    <a:pt x="86" y="12"/>
                    <a:pt x="87" y="12"/>
                    <a:pt x="88" y="12"/>
                  </a:cubicBezTo>
                  <a:cubicBezTo>
                    <a:pt x="89" y="12"/>
                    <a:pt x="89" y="12"/>
                    <a:pt x="90" y="11"/>
                  </a:cubicBezTo>
                  <a:cubicBezTo>
                    <a:pt x="90" y="11"/>
                    <a:pt x="91" y="11"/>
                    <a:pt x="93" y="11"/>
                  </a:cubicBezTo>
                  <a:cubicBezTo>
                    <a:pt x="95" y="10"/>
                    <a:pt x="97" y="10"/>
                    <a:pt x="101" y="9"/>
                  </a:cubicBezTo>
                  <a:cubicBezTo>
                    <a:pt x="105" y="8"/>
                    <a:pt x="110" y="8"/>
                    <a:pt x="116" y="6"/>
                  </a:cubicBezTo>
                  <a:cubicBezTo>
                    <a:pt x="117" y="6"/>
                    <a:pt x="117" y="6"/>
                    <a:pt x="117" y="6"/>
                  </a:cubicBezTo>
                  <a:cubicBezTo>
                    <a:pt x="118" y="6"/>
                    <a:pt x="118" y="6"/>
                    <a:pt x="118" y="6"/>
                  </a:cubicBezTo>
                  <a:cubicBezTo>
                    <a:pt x="119" y="6"/>
                    <a:pt x="119" y="6"/>
                    <a:pt x="119" y="6"/>
                  </a:cubicBezTo>
                  <a:cubicBezTo>
                    <a:pt x="120" y="6"/>
                    <a:pt x="120" y="6"/>
                    <a:pt x="120" y="6"/>
                  </a:cubicBezTo>
                  <a:cubicBezTo>
                    <a:pt x="121" y="6"/>
                    <a:pt x="121" y="6"/>
                    <a:pt x="121" y="6"/>
                  </a:cubicBezTo>
                  <a:cubicBezTo>
                    <a:pt x="122" y="6"/>
                    <a:pt x="122" y="6"/>
                    <a:pt x="122" y="6"/>
                  </a:cubicBezTo>
                  <a:cubicBezTo>
                    <a:pt x="123" y="6"/>
                    <a:pt x="123" y="6"/>
                    <a:pt x="123" y="6"/>
                  </a:cubicBezTo>
                  <a:cubicBezTo>
                    <a:pt x="123" y="6"/>
                    <a:pt x="123" y="6"/>
                    <a:pt x="123" y="6"/>
                  </a:cubicBezTo>
                  <a:cubicBezTo>
                    <a:pt x="124" y="6"/>
                    <a:pt x="125" y="6"/>
                    <a:pt x="125" y="6"/>
                  </a:cubicBezTo>
                  <a:cubicBezTo>
                    <a:pt x="126" y="6"/>
                    <a:pt x="126" y="6"/>
                    <a:pt x="127" y="6"/>
                  </a:cubicBezTo>
                  <a:cubicBezTo>
                    <a:pt x="128" y="6"/>
                    <a:pt x="128" y="5"/>
                    <a:pt x="129" y="5"/>
                  </a:cubicBezTo>
                  <a:cubicBezTo>
                    <a:pt x="130" y="5"/>
                    <a:pt x="131" y="5"/>
                    <a:pt x="131" y="5"/>
                  </a:cubicBezTo>
                  <a:cubicBezTo>
                    <a:pt x="132" y="5"/>
                    <a:pt x="133" y="5"/>
                    <a:pt x="133" y="5"/>
                  </a:cubicBezTo>
                  <a:cubicBezTo>
                    <a:pt x="134" y="5"/>
                    <a:pt x="135" y="5"/>
                    <a:pt x="135" y="5"/>
                  </a:cubicBezTo>
                  <a:cubicBezTo>
                    <a:pt x="136" y="5"/>
                    <a:pt x="136" y="5"/>
                    <a:pt x="137" y="5"/>
                  </a:cubicBezTo>
                  <a:cubicBezTo>
                    <a:pt x="138" y="5"/>
                    <a:pt x="138" y="5"/>
                    <a:pt x="139" y="5"/>
                  </a:cubicBezTo>
                  <a:cubicBezTo>
                    <a:pt x="142" y="6"/>
                    <a:pt x="145" y="6"/>
                    <a:pt x="149" y="6"/>
                  </a:cubicBezTo>
                  <a:cubicBezTo>
                    <a:pt x="152" y="6"/>
                    <a:pt x="155" y="7"/>
                    <a:pt x="158" y="7"/>
                  </a:cubicBezTo>
                  <a:cubicBezTo>
                    <a:pt x="161" y="7"/>
                    <a:pt x="165" y="8"/>
                    <a:pt x="168" y="9"/>
                  </a:cubicBezTo>
                  <a:cubicBezTo>
                    <a:pt x="171" y="9"/>
                    <a:pt x="175" y="10"/>
                    <a:pt x="178" y="11"/>
                  </a:cubicBezTo>
                  <a:cubicBezTo>
                    <a:pt x="179" y="11"/>
                    <a:pt x="179" y="11"/>
                    <a:pt x="180" y="11"/>
                  </a:cubicBezTo>
                  <a:cubicBezTo>
                    <a:pt x="180" y="11"/>
                    <a:pt x="180" y="11"/>
                    <a:pt x="181" y="11"/>
                  </a:cubicBezTo>
                  <a:cubicBezTo>
                    <a:pt x="181" y="12"/>
                    <a:pt x="182" y="12"/>
                    <a:pt x="182" y="12"/>
                  </a:cubicBezTo>
                  <a:cubicBezTo>
                    <a:pt x="183" y="12"/>
                    <a:pt x="183" y="12"/>
                    <a:pt x="184" y="12"/>
                  </a:cubicBezTo>
                  <a:cubicBezTo>
                    <a:pt x="184" y="12"/>
                    <a:pt x="184" y="12"/>
                    <a:pt x="184" y="12"/>
                  </a:cubicBezTo>
                  <a:cubicBezTo>
                    <a:pt x="185" y="13"/>
                    <a:pt x="185" y="13"/>
                    <a:pt x="185" y="13"/>
                  </a:cubicBezTo>
                  <a:cubicBezTo>
                    <a:pt x="186" y="13"/>
                    <a:pt x="186" y="13"/>
                    <a:pt x="186" y="13"/>
                  </a:cubicBezTo>
                  <a:cubicBezTo>
                    <a:pt x="187" y="13"/>
                    <a:pt x="187" y="13"/>
                    <a:pt x="187" y="13"/>
                  </a:cubicBezTo>
                  <a:cubicBezTo>
                    <a:pt x="187" y="13"/>
                    <a:pt x="188" y="14"/>
                    <a:pt x="188" y="14"/>
                  </a:cubicBezTo>
                  <a:cubicBezTo>
                    <a:pt x="189" y="14"/>
                    <a:pt x="189" y="14"/>
                    <a:pt x="190" y="14"/>
                  </a:cubicBezTo>
                  <a:cubicBezTo>
                    <a:pt x="190" y="14"/>
                    <a:pt x="191" y="14"/>
                    <a:pt x="191" y="15"/>
                  </a:cubicBezTo>
                  <a:cubicBezTo>
                    <a:pt x="192" y="15"/>
                    <a:pt x="193" y="15"/>
                    <a:pt x="193" y="15"/>
                  </a:cubicBezTo>
                  <a:cubicBezTo>
                    <a:pt x="196" y="16"/>
                    <a:pt x="198" y="17"/>
                    <a:pt x="201" y="18"/>
                  </a:cubicBezTo>
                  <a:cubicBezTo>
                    <a:pt x="203" y="19"/>
                    <a:pt x="206" y="20"/>
                    <a:pt x="208" y="22"/>
                  </a:cubicBezTo>
                  <a:cubicBezTo>
                    <a:pt x="211" y="23"/>
                    <a:pt x="213" y="24"/>
                    <a:pt x="216" y="25"/>
                  </a:cubicBezTo>
                  <a:cubicBezTo>
                    <a:pt x="218" y="27"/>
                    <a:pt x="221" y="28"/>
                    <a:pt x="223" y="30"/>
                  </a:cubicBezTo>
                  <a:cubicBezTo>
                    <a:pt x="223" y="30"/>
                    <a:pt x="224" y="30"/>
                    <a:pt x="224" y="30"/>
                  </a:cubicBezTo>
                  <a:cubicBezTo>
                    <a:pt x="225" y="31"/>
                    <a:pt x="225" y="31"/>
                    <a:pt x="226" y="31"/>
                  </a:cubicBezTo>
                  <a:cubicBezTo>
                    <a:pt x="226" y="31"/>
                    <a:pt x="227" y="32"/>
                    <a:pt x="227" y="32"/>
                  </a:cubicBezTo>
                  <a:cubicBezTo>
                    <a:pt x="228" y="33"/>
                    <a:pt x="229" y="33"/>
                    <a:pt x="230" y="34"/>
                  </a:cubicBezTo>
                  <a:cubicBezTo>
                    <a:pt x="230" y="34"/>
                    <a:pt x="230" y="34"/>
                    <a:pt x="230" y="34"/>
                  </a:cubicBezTo>
                  <a:cubicBezTo>
                    <a:pt x="231" y="35"/>
                    <a:pt x="231" y="35"/>
                    <a:pt x="232" y="35"/>
                  </a:cubicBezTo>
                  <a:cubicBezTo>
                    <a:pt x="232" y="36"/>
                    <a:pt x="233" y="36"/>
                    <a:pt x="233" y="37"/>
                  </a:cubicBezTo>
                  <a:cubicBezTo>
                    <a:pt x="234" y="37"/>
                    <a:pt x="235" y="38"/>
                    <a:pt x="236" y="38"/>
                  </a:cubicBezTo>
                  <a:cubicBezTo>
                    <a:pt x="236" y="39"/>
                    <a:pt x="236" y="39"/>
                    <a:pt x="236" y="39"/>
                  </a:cubicBezTo>
                  <a:cubicBezTo>
                    <a:pt x="237" y="39"/>
                    <a:pt x="237" y="39"/>
                    <a:pt x="238" y="40"/>
                  </a:cubicBezTo>
                  <a:cubicBezTo>
                    <a:pt x="238" y="40"/>
                    <a:pt x="239" y="41"/>
                    <a:pt x="240" y="42"/>
                  </a:cubicBezTo>
                  <a:cubicBezTo>
                    <a:pt x="241" y="43"/>
                    <a:pt x="242" y="44"/>
                    <a:pt x="244" y="45"/>
                  </a:cubicBezTo>
                  <a:cubicBezTo>
                    <a:pt x="244" y="45"/>
                    <a:pt x="244" y="46"/>
                    <a:pt x="245" y="46"/>
                  </a:cubicBezTo>
                  <a:cubicBezTo>
                    <a:pt x="245" y="46"/>
                    <a:pt x="246" y="47"/>
                    <a:pt x="246" y="48"/>
                  </a:cubicBezTo>
                  <a:cubicBezTo>
                    <a:pt x="247" y="49"/>
                    <a:pt x="249" y="50"/>
                    <a:pt x="251" y="53"/>
                  </a:cubicBezTo>
                  <a:cubicBezTo>
                    <a:pt x="252" y="55"/>
                    <a:pt x="255" y="57"/>
                    <a:pt x="258" y="61"/>
                  </a:cubicBezTo>
                  <a:cubicBezTo>
                    <a:pt x="258" y="61"/>
                    <a:pt x="258" y="61"/>
                    <a:pt x="258" y="61"/>
                  </a:cubicBezTo>
                  <a:cubicBezTo>
                    <a:pt x="259" y="62"/>
                    <a:pt x="259" y="62"/>
                    <a:pt x="259" y="62"/>
                  </a:cubicBezTo>
                  <a:cubicBezTo>
                    <a:pt x="259" y="63"/>
                    <a:pt x="260" y="63"/>
                    <a:pt x="260" y="64"/>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3" name="Freeform 166"/>
            <p:cNvSpPr/>
            <p:nvPr/>
          </p:nvSpPr>
          <p:spPr bwMode="auto">
            <a:xfrm>
              <a:off x="1769" y="1781"/>
              <a:ext cx="989" cy="872"/>
            </a:xfrm>
            <a:custGeom>
              <a:avLst/>
              <a:gdLst>
                <a:gd name="T0" fmla="*/ 956 w 603"/>
                <a:gd name="T1" fmla="*/ 737 h 531"/>
                <a:gd name="T2" fmla="*/ 932 w 603"/>
                <a:gd name="T3" fmla="*/ 749 h 531"/>
                <a:gd name="T4" fmla="*/ 645 w 603"/>
                <a:gd name="T5" fmla="*/ 851 h 531"/>
                <a:gd name="T6" fmla="*/ 636 w 603"/>
                <a:gd name="T7" fmla="*/ 854 h 531"/>
                <a:gd name="T8" fmla="*/ 630 w 603"/>
                <a:gd name="T9" fmla="*/ 856 h 531"/>
                <a:gd name="T10" fmla="*/ 622 w 603"/>
                <a:gd name="T11" fmla="*/ 857 h 531"/>
                <a:gd name="T12" fmla="*/ 613 w 603"/>
                <a:gd name="T13" fmla="*/ 859 h 531"/>
                <a:gd name="T14" fmla="*/ 607 w 603"/>
                <a:gd name="T15" fmla="*/ 861 h 531"/>
                <a:gd name="T16" fmla="*/ 599 w 603"/>
                <a:gd name="T17" fmla="*/ 862 h 531"/>
                <a:gd name="T18" fmla="*/ 590 w 603"/>
                <a:gd name="T19" fmla="*/ 862 h 531"/>
                <a:gd name="T20" fmla="*/ 582 w 603"/>
                <a:gd name="T21" fmla="*/ 864 h 531"/>
                <a:gd name="T22" fmla="*/ 574 w 603"/>
                <a:gd name="T23" fmla="*/ 864 h 531"/>
                <a:gd name="T24" fmla="*/ 459 w 603"/>
                <a:gd name="T25" fmla="*/ 836 h 531"/>
                <a:gd name="T26" fmla="*/ 425 w 603"/>
                <a:gd name="T27" fmla="*/ 811 h 531"/>
                <a:gd name="T28" fmla="*/ 420 w 603"/>
                <a:gd name="T29" fmla="*/ 806 h 531"/>
                <a:gd name="T30" fmla="*/ 417 w 603"/>
                <a:gd name="T31" fmla="*/ 801 h 531"/>
                <a:gd name="T32" fmla="*/ 412 w 603"/>
                <a:gd name="T33" fmla="*/ 796 h 531"/>
                <a:gd name="T34" fmla="*/ 407 w 603"/>
                <a:gd name="T35" fmla="*/ 792 h 531"/>
                <a:gd name="T36" fmla="*/ 403 w 603"/>
                <a:gd name="T37" fmla="*/ 785 h 531"/>
                <a:gd name="T38" fmla="*/ 400 w 603"/>
                <a:gd name="T39" fmla="*/ 780 h 531"/>
                <a:gd name="T40" fmla="*/ 395 w 603"/>
                <a:gd name="T41" fmla="*/ 773 h 531"/>
                <a:gd name="T42" fmla="*/ 126 w 603"/>
                <a:gd name="T43" fmla="*/ 276 h 531"/>
                <a:gd name="T44" fmla="*/ 3 w 603"/>
                <a:gd name="T45" fmla="*/ 0 h 531"/>
                <a:gd name="T46" fmla="*/ 125 w 603"/>
                <a:gd name="T47" fmla="*/ 284 h 531"/>
                <a:gd name="T48" fmla="*/ 394 w 603"/>
                <a:gd name="T49" fmla="*/ 782 h 531"/>
                <a:gd name="T50" fmla="*/ 399 w 603"/>
                <a:gd name="T51" fmla="*/ 790 h 531"/>
                <a:gd name="T52" fmla="*/ 402 w 603"/>
                <a:gd name="T53" fmla="*/ 795 h 531"/>
                <a:gd name="T54" fmla="*/ 405 w 603"/>
                <a:gd name="T55" fmla="*/ 800 h 531"/>
                <a:gd name="T56" fmla="*/ 410 w 603"/>
                <a:gd name="T57" fmla="*/ 805 h 531"/>
                <a:gd name="T58" fmla="*/ 415 w 603"/>
                <a:gd name="T59" fmla="*/ 810 h 531"/>
                <a:gd name="T60" fmla="*/ 418 w 603"/>
                <a:gd name="T61" fmla="*/ 815 h 531"/>
                <a:gd name="T62" fmla="*/ 423 w 603"/>
                <a:gd name="T63" fmla="*/ 819 h 531"/>
                <a:gd name="T64" fmla="*/ 458 w 603"/>
                <a:gd name="T65" fmla="*/ 844 h 531"/>
                <a:gd name="T66" fmla="*/ 572 w 603"/>
                <a:gd name="T67" fmla="*/ 872 h 531"/>
                <a:gd name="T68" fmla="*/ 581 w 603"/>
                <a:gd name="T69" fmla="*/ 872 h 531"/>
                <a:gd name="T70" fmla="*/ 589 w 603"/>
                <a:gd name="T71" fmla="*/ 870 h 531"/>
                <a:gd name="T72" fmla="*/ 597 w 603"/>
                <a:gd name="T73" fmla="*/ 870 h 531"/>
                <a:gd name="T74" fmla="*/ 605 w 603"/>
                <a:gd name="T75" fmla="*/ 869 h 531"/>
                <a:gd name="T76" fmla="*/ 612 w 603"/>
                <a:gd name="T77" fmla="*/ 867 h 531"/>
                <a:gd name="T78" fmla="*/ 620 w 603"/>
                <a:gd name="T79" fmla="*/ 865 h 531"/>
                <a:gd name="T80" fmla="*/ 628 w 603"/>
                <a:gd name="T81" fmla="*/ 864 h 531"/>
                <a:gd name="T82" fmla="*/ 635 w 603"/>
                <a:gd name="T83" fmla="*/ 862 h 531"/>
                <a:gd name="T84" fmla="*/ 643 w 603"/>
                <a:gd name="T85" fmla="*/ 859 h 531"/>
                <a:gd name="T86" fmla="*/ 930 w 603"/>
                <a:gd name="T87" fmla="*/ 757 h 531"/>
                <a:gd name="T88" fmla="*/ 955 w 603"/>
                <a:gd name="T89" fmla="*/ 746 h 531"/>
                <a:gd name="T90" fmla="*/ 989 w 603"/>
                <a:gd name="T91" fmla="*/ 706 h 53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3" h="531">
                  <a:moveTo>
                    <a:pt x="603" y="432"/>
                  </a:moveTo>
                  <a:cubicBezTo>
                    <a:pt x="601" y="435"/>
                    <a:pt x="599" y="437"/>
                    <a:pt x="596" y="440"/>
                  </a:cubicBezTo>
                  <a:cubicBezTo>
                    <a:pt x="593" y="443"/>
                    <a:pt x="588" y="446"/>
                    <a:pt x="583" y="449"/>
                  </a:cubicBezTo>
                  <a:cubicBezTo>
                    <a:pt x="582" y="449"/>
                    <a:pt x="580" y="450"/>
                    <a:pt x="578" y="451"/>
                  </a:cubicBezTo>
                  <a:cubicBezTo>
                    <a:pt x="577" y="452"/>
                    <a:pt x="575" y="452"/>
                    <a:pt x="573" y="453"/>
                  </a:cubicBezTo>
                  <a:cubicBezTo>
                    <a:pt x="572" y="454"/>
                    <a:pt x="570" y="455"/>
                    <a:pt x="568" y="456"/>
                  </a:cubicBezTo>
                  <a:cubicBezTo>
                    <a:pt x="566" y="456"/>
                    <a:pt x="564" y="457"/>
                    <a:pt x="561" y="458"/>
                  </a:cubicBezTo>
                  <a:cubicBezTo>
                    <a:pt x="394" y="518"/>
                    <a:pt x="394" y="518"/>
                    <a:pt x="394" y="518"/>
                  </a:cubicBezTo>
                  <a:cubicBezTo>
                    <a:pt x="394" y="518"/>
                    <a:pt x="393" y="518"/>
                    <a:pt x="393" y="518"/>
                  </a:cubicBezTo>
                  <a:cubicBezTo>
                    <a:pt x="392" y="518"/>
                    <a:pt x="392" y="519"/>
                    <a:pt x="391" y="519"/>
                  </a:cubicBezTo>
                  <a:cubicBezTo>
                    <a:pt x="391" y="519"/>
                    <a:pt x="390" y="519"/>
                    <a:pt x="390" y="519"/>
                  </a:cubicBezTo>
                  <a:cubicBezTo>
                    <a:pt x="389" y="519"/>
                    <a:pt x="389" y="519"/>
                    <a:pt x="388" y="520"/>
                  </a:cubicBezTo>
                  <a:cubicBezTo>
                    <a:pt x="388" y="520"/>
                    <a:pt x="387" y="520"/>
                    <a:pt x="386" y="520"/>
                  </a:cubicBezTo>
                  <a:cubicBezTo>
                    <a:pt x="386" y="520"/>
                    <a:pt x="385" y="521"/>
                    <a:pt x="385" y="521"/>
                  </a:cubicBezTo>
                  <a:cubicBezTo>
                    <a:pt x="384" y="521"/>
                    <a:pt x="384" y="521"/>
                    <a:pt x="384" y="521"/>
                  </a:cubicBezTo>
                  <a:cubicBezTo>
                    <a:pt x="383" y="521"/>
                    <a:pt x="383" y="521"/>
                    <a:pt x="382" y="521"/>
                  </a:cubicBezTo>
                  <a:cubicBezTo>
                    <a:pt x="382" y="521"/>
                    <a:pt x="381" y="522"/>
                    <a:pt x="380" y="522"/>
                  </a:cubicBezTo>
                  <a:cubicBezTo>
                    <a:pt x="380" y="522"/>
                    <a:pt x="379" y="522"/>
                    <a:pt x="379" y="522"/>
                  </a:cubicBezTo>
                  <a:cubicBezTo>
                    <a:pt x="378" y="522"/>
                    <a:pt x="378" y="522"/>
                    <a:pt x="377" y="522"/>
                  </a:cubicBezTo>
                  <a:cubicBezTo>
                    <a:pt x="377" y="523"/>
                    <a:pt x="377" y="523"/>
                    <a:pt x="376" y="523"/>
                  </a:cubicBezTo>
                  <a:cubicBezTo>
                    <a:pt x="376" y="523"/>
                    <a:pt x="375" y="523"/>
                    <a:pt x="374" y="523"/>
                  </a:cubicBezTo>
                  <a:cubicBezTo>
                    <a:pt x="374" y="523"/>
                    <a:pt x="373" y="523"/>
                    <a:pt x="373" y="523"/>
                  </a:cubicBezTo>
                  <a:cubicBezTo>
                    <a:pt x="372" y="524"/>
                    <a:pt x="372" y="524"/>
                    <a:pt x="371" y="524"/>
                  </a:cubicBezTo>
                  <a:cubicBezTo>
                    <a:pt x="371" y="524"/>
                    <a:pt x="371" y="524"/>
                    <a:pt x="370" y="524"/>
                  </a:cubicBezTo>
                  <a:cubicBezTo>
                    <a:pt x="369" y="524"/>
                    <a:pt x="369" y="524"/>
                    <a:pt x="368" y="524"/>
                  </a:cubicBezTo>
                  <a:cubicBezTo>
                    <a:pt x="367" y="524"/>
                    <a:pt x="367" y="524"/>
                    <a:pt x="366" y="524"/>
                  </a:cubicBezTo>
                  <a:cubicBezTo>
                    <a:pt x="366" y="524"/>
                    <a:pt x="365" y="525"/>
                    <a:pt x="365" y="525"/>
                  </a:cubicBezTo>
                  <a:cubicBezTo>
                    <a:pt x="365" y="525"/>
                    <a:pt x="364" y="525"/>
                    <a:pt x="364" y="525"/>
                  </a:cubicBezTo>
                  <a:cubicBezTo>
                    <a:pt x="363" y="525"/>
                    <a:pt x="362" y="525"/>
                    <a:pt x="362" y="525"/>
                  </a:cubicBezTo>
                  <a:cubicBezTo>
                    <a:pt x="361" y="525"/>
                    <a:pt x="361" y="525"/>
                    <a:pt x="360" y="525"/>
                  </a:cubicBezTo>
                  <a:cubicBezTo>
                    <a:pt x="360" y="525"/>
                    <a:pt x="359" y="525"/>
                    <a:pt x="359" y="525"/>
                  </a:cubicBezTo>
                  <a:cubicBezTo>
                    <a:pt x="358" y="525"/>
                    <a:pt x="358" y="525"/>
                    <a:pt x="357" y="525"/>
                  </a:cubicBezTo>
                  <a:cubicBezTo>
                    <a:pt x="357" y="525"/>
                    <a:pt x="356" y="525"/>
                    <a:pt x="355" y="526"/>
                  </a:cubicBezTo>
                  <a:cubicBezTo>
                    <a:pt x="355" y="526"/>
                    <a:pt x="354" y="526"/>
                    <a:pt x="353" y="526"/>
                  </a:cubicBezTo>
                  <a:cubicBezTo>
                    <a:pt x="353" y="526"/>
                    <a:pt x="352" y="526"/>
                    <a:pt x="352" y="526"/>
                  </a:cubicBezTo>
                  <a:cubicBezTo>
                    <a:pt x="351" y="526"/>
                    <a:pt x="351" y="526"/>
                    <a:pt x="350" y="526"/>
                  </a:cubicBezTo>
                  <a:cubicBezTo>
                    <a:pt x="342" y="526"/>
                    <a:pt x="334" y="525"/>
                    <a:pt x="325" y="524"/>
                  </a:cubicBezTo>
                  <a:cubicBezTo>
                    <a:pt x="317" y="523"/>
                    <a:pt x="309" y="521"/>
                    <a:pt x="302" y="518"/>
                  </a:cubicBezTo>
                  <a:cubicBezTo>
                    <a:pt x="294" y="516"/>
                    <a:pt x="287" y="513"/>
                    <a:pt x="280" y="509"/>
                  </a:cubicBezTo>
                  <a:cubicBezTo>
                    <a:pt x="273" y="505"/>
                    <a:pt x="267" y="500"/>
                    <a:pt x="261" y="495"/>
                  </a:cubicBezTo>
                  <a:cubicBezTo>
                    <a:pt x="261" y="495"/>
                    <a:pt x="260" y="495"/>
                    <a:pt x="260" y="494"/>
                  </a:cubicBezTo>
                  <a:cubicBezTo>
                    <a:pt x="259" y="494"/>
                    <a:pt x="259" y="494"/>
                    <a:pt x="259" y="494"/>
                  </a:cubicBezTo>
                  <a:cubicBezTo>
                    <a:pt x="258" y="493"/>
                    <a:pt x="258" y="493"/>
                    <a:pt x="258" y="493"/>
                  </a:cubicBezTo>
                  <a:cubicBezTo>
                    <a:pt x="257" y="492"/>
                    <a:pt x="257" y="492"/>
                    <a:pt x="257" y="492"/>
                  </a:cubicBezTo>
                  <a:cubicBezTo>
                    <a:pt x="257" y="491"/>
                    <a:pt x="256" y="491"/>
                    <a:pt x="256" y="491"/>
                  </a:cubicBezTo>
                  <a:cubicBezTo>
                    <a:pt x="255" y="490"/>
                    <a:pt x="255" y="490"/>
                    <a:pt x="255" y="490"/>
                  </a:cubicBezTo>
                  <a:cubicBezTo>
                    <a:pt x="254" y="489"/>
                    <a:pt x="254" y="489"/>
                    <a:pt x="254" y="489"/>
                  </a:cubicBezTo>
                  <a:cubicBezTo>
                    <a:pt x="254" y="488"/>
                    <a:pt x="254" y="488"/>
                    <a:pt x="254" y="488"/>
                  </a:cubicBezTo>
                  <a:cubicBezTo>
                    <a:pt x="253" y="488"/>
                    <a:pt x="253" y="487"/>
                    <a:pt x="252" y="487"/>
                  </a:cubicBezTo>
                  <a:cubicBezTo>
                    <a:pt x="252" y="486"/>
                    <a:pt x="252" y="486"/>
                    <a:pt x="251" y="486"/>
                  </a:cubicBezTo>
                  <a:cubicBezTo>
                    <a:pt x="251" y="485"/>
                    <a:pt x="251" y="485"/>
                    <a:pt x="251" y="485"/>
                  </a:cubicBezTo>
                  <a:cubicBezTo>
                    <a:pt x="250" y="484"/>
                    <a:pt x="250" y="484"/>
                    <a:pt x="250" y="484"/>
                  </a:cubicBezTo>
                  <a:cubicBezTo>
                    <a:pt x="250" y="484"/>
                    <a:pt x="249" y="483"/>
                    <a:pt x="249" y="483"/>
                  </a:cubicBezTo>
                  <a:cubicBezTo>
                    <a:pt x="249" y="482"/>
                    <a:pt x="248" y="482"/>
                    <a:pt x="248" y="482"/>
                  </a:cubicBezTo>
                  <a:cubicBezTo>
                    <a:pt x="247" y="481"/>
                    <a:pt x="247" y="481"/>
                    <a:pt x="247" y="481"/>
                  </a:cubicBezTo>
                  <a:cubicBezTo>
                    <a:pt x="247" y="480"/>
                    <a:pt x="247" y="480"/>
                    <a:pt x="247" y="480"/>
                  </a:cubicBezTo>
                  <a:cubicBezTo>
                    <a:pt x="246" y="479"/>
                    <a:pt x="246" y="479"/>
                    <a:pt x="246" y="478"/>
                  </a:cubicBezTo>
                  <a:cubicBezTo>
                    <a:pt x="245" y="478"/>
                    <a:pt x="245" y="478"/>
                    <a:pt x="245" y="477"/>
                  </a:cubicBezTo>
                  <a:cubicBezTo>
                    <a:pt x="244" y="476"/>
                    <a:pt x="244" y="476"/>
                    <a:pt x="244" y="476"/>
                  </a:cubicBezTo>
                  <a:cubicBezTo>
                    <a:pt x="244" y="475"/>
                    <a:pt x="244" y="475"/>
                    <a:pt x="244" y="475"/>
                  </a:cubicBezTo>
                  <a:cubicBezTo>
                    <a:pt x="243" y="475"/>
                    <a:pt x="243" y="474"/>
                    <a:pt x="243" y="474"/>
                  </a:cubicBezTo>
                  <a:cubicBezTo>
                    <a:pt x="242" y="473"/>
                    <a:pt x="242" y="473"/>
                    <a:pt x="242" y="472"/>
                  </a:cubicBezTo>
                  <a:cubicBezTo>
                    <a:pt x="241" y="472"/>
                    <a:pt x="241" y="471"/>
                    <a:pt x="241" y="471"/>
                  </a:cubicBezTo>
                  <a:cubicBezTo>
                    <a:pt x="241" y="470"/>
                    <a:pt x="240" y="470"/>
                    <a:pt x="240" y="470"/>
                  </a:cubicBezTo>
                  <a:cubicBezTo>
                    <a:pt x="168" y="336"/>
                    <a:pt x="168" y="336"/>
                    <a:pt x="168" y="336"/>
                  </a:cubicBezTo>
                  <a:cubicBezTo>
                    <a:pt x="77" y="168"/>
                    <a:pt x="77" y="168"/>
                    <a:pt x="77" y="168"/>
                  </a:cubicBezTo>
                  <a:cubicBezTo>
                    <a:pt x="9" y="42"/>
                    <a:pt x="9" y="42"/>
                    <a:pt x="9" y="42"/>
                  </a:cubicBezTo>
                  <a:cubicBezTo>
                    <a:pt x="3" y="31"/>
                    <a:pt x="1" y="20"/>
                    <a:pt x="1" y="9"/>
                  </a:cubicBezTo>
                  <a:cubicBezTo>
                    <a:pt x="1" y="6"/>
                    <a:pt x="1" y="3"/>
                    <a:pt x="2" y="0"/>
                  </a:cubicBezTo>
                  <a:cubicBezTo>
                    <a:pt x="1" y="5"/>
                    <a:pt x="0" y="9"/>
                    <a:pt x="0" y="14"/>
                  </a:cubicBezTo>
                  <a:cubicBezTo>
                    <a:pt x="0" y="25"/>
                    <a:pt x="2" y="36"/>
                    <a:pt x="8" y="47"/>
                  </a:cubicBezTo>
                  <a:cubicBezTo>
                    <a:pt x="76" y="173"/>
                    <a:pt x="76" y="173"/>
                    <a:pt x="76" y="173"/>
                  </a:cubicBezTo>
                  <a:cubicBezTo>
                    <a:pt x="167" y="342"/>
                    <a:pt x="167" y="342"/>
                    <a:pt x="167" y="342"/>
                  </a:cubicBezTo>
                  <a:cubicBezTo>
                    <a:pt x="239" y="475"/>
                    <a:pt x="239" y="475"/>
                    <a:pt x="239" y="475"/>
                  </a:cubicBezTo>
                  <a:cubicBezTo>
                    <a:pt x="239" y="475"/>
                    <a:pt x="240" y="476"/>
                    <a:pt x="240" y="476"/>
                  </a:cubicBezTo>
                  <a:cubicBezTo>
                    <a:pt x="240" y="476"/>
                    <a:pt x="240" y="477"/>
                    <a:pt x="241" y="477"/>
                  </a:cubicBezTo>
                  <a:cubicBezTo>
                    <a:pt x="241" y="478"/>
                    <a:pt x="241" y="478"/>
                    <a:pt x="242" y="479"/>
                  </a:cubicBezTo>
                  <a:cubicBezTo>
                    <a:pt x="242" y="479"/>
                    <a:pt x="242" y="480"/>
                    <a:pt x="243" y="481"/>
                  </a:cubicBezTo>
                  <a:cubicBezTo>
                    <a:pt x="243" y="481"/>
                    <a:pt x="243" y="481"/>
                    <a:pt x="243" y="481"/>
                  </a:cubicBezTo>
                  <a:cubicBezTo>
                    <a:pt x="244" y="482"/>
                    <a:pt x="244" y="482"/>
                    <a:pt x="244" y="482"/>
                  </a:cubicBezTo>
                  <a:cubicBezTo>
                    <a:pt x="244" y="483"/>
                    <a:pt x="244" y="483"/>
                    <a:pt x="245" y="484"/>
                  </a:cubicBezTo>
                  <a:cubicBezTo>
                    <a:pt x="245" y="484"/>
                    <a:pt x="245" y="485"/>
                    <a:pt x="246" y="485"/>
                  </a:cubicBezTo>
                  <a:cubicBezTo>
                    <a:pt x="246" y="486"/>
                    <a:pt x="246" y="486"/>
                    <a:pt x="246" y="486"/>
                  </a:cubicBezTo>
                  <a:cubicBezTo>
                    <a:pt x="247" y="487"/>
                    <a:pt x="247" y="487"/>
                    <a:pt x="247" y="487"/>
                  </a:cubicBezTo>
                  <a:cubicBezTo>
                    <a:pt x="247" y="487"/>
                    <a:pt x="248" y="487"/>
                    <a:pt x="248" y="488"/>
                  </a:cubicBezTo>
                  <a:cubicBezTo>
                    <a:pt x="248" y="488"/>
                    <a:pt x="249" y="489"/>
                    <a:pt x="249" y="489"/>
                  </a:cubicBezTo>
                  <a:cubicBezTo>
                    <a:pt x="250" y="490"/>
                    <a:pt x="250" y="490"/>
                    <a:pt x="250" y="490"/>
                  </a:cubicBezTo>
                  <a:cubicBezTo>
                    <a:pt x="250" y="491"/>
                    <a:pt x="250" y="491"/>
                    <a:pt x="250" y="491"/>
                  </a:cubicBezTo>
                  <a:cubicBezTo>
                    <a:pt x="251" y="491"/>
                    <a:pt x="251" y="492"/>
                    <a:pt x="251" y="492"/>
                  </a:cubicBezTo>
                  <a:cubicBezTo>
                    <a:pt x="252" y="492"/>
                    <a:pt x="252" y="493"/>
                    <a:pt x="253" y="493"/>
                  </a:cubicBezTo>
                  <a:cubicBezTo>
                    <a:pt x="253" y="494"/>
                    <a:pt x="253" y="494"/>
                    <a:pt x="253" y="494"/>
                  </a:cubicBezTo>
                  <a:cubicBezTo>
                    <a:pt x="254" y="495"/>
                    <a:pt x="254" y="495"/>
                    <a:pt x="254" y="495"/>
                  </a:cubicBezTo>
                  <a:cubicBezTo>
                    <a:pt x="255" y="496"/>
                    <a:pt x="255" y="496"/>
                    <a:pt x="255" y="496"/>
                  </a:cubicBezTo>
                  <a:cubicBezTo>
                    <a:pt x="255" y="496"/>
                    <a:pt x="256" y="497"/>
                    <a:pt x="256" y="497"/>
                  </a:cubicBezTo>
                  <a:cubicBezTo>
                    <a:pt x="257" y="498"/>
                    <a:pt x="257" y="498"/>
                    <a:pt x="257" y="498"/>
                  </a:cubicBezTo>
                  <a:cubicBezTo>
                    <a:pt x="258" y="499"/>
                    <a:pt x="258" y="499"/>
                    <a:pt x="258" y="499"/>
                  </a:cubicBezTo>
                  <a:cubicBezTo>
                    <a:pt x="259" y="500"/>
                    <a:pt x="259" y="500"/>
                    <a:pt x="259" y="500"/>
                  </a:cubicBezTo>
                  <a:cubicBezTo>
                    <a:pt x="259" y="500"/>
                    <a:pt x="260" y="500"/>
                    <a:pt x="260" y="501"/>
                  </a:cubicBezTo>
                  <a:cubicBezTo>
                    <a:pt x="266" y="506"/>
                    <a:pt x="272" y="510"/>
                    <a:pt x="279" y="514"/>
                  </a:cubicBezTo>
                  <a:cubicBezTo>
                    <a:pt x="286" y="518"/>
                    <a:pt x="293" y="521"/>
                    <a:pt x="301" y="524"/>
                  </a:cubicBezTo>
                  <a:cubicBezTo>
                    <a:pt x="308" y="526"/>
                    <a:pt x="316" y="528"/>
                    <a:pt x="324" y="529"/>
                  </a:cubicBezTo>
                  <a:cubicBezTo>
                    <a:pt x="333" y="531"/>
                    <a:pt x="341" y="531"/>
                    <a:pt x="349" y="531"/>
                  </a:cubicBezTo>
                  <a:cubicBezTo>
                    <a:pt x="350" y="531"/>
                    <a:pt x="350" y="531"/>
                    <a:pt x="351" y="531"/>
                  </a:cubicBezTo>
                  <a:cubicBezTo>
                    <a:pt x="351" y="531"/>
                    <a:pt x="352" y="531"/>
                    <a:pt x="352" y="531"/>
                  </a:cubicBezTo>
                  <a:cubicBezTo>
                    <a:pt x="353" y="531"/>
                    <a:pt x="354" y="531"/>
                    <a:pt x="354" y="531"/>
                  </a:cubicBezTo>
                  <a:cubicBezTo>
                    <a:pt x="355" y="531"/>
                    <a:pt x="356" y="531"/>
                    <a:pt x="356" y="531"/>
                  </a:cubicBezTo>
                  <a:cubicBezTo>
                    <a:pt x="357" y="531"/>
                    <a:pt x="357" y="530"/>
                    <a:pt x="358" y="530"/>
                  </a:cubicBezTo>
                  <a:cubicBezTo>
                    <a:pt x="358" y="530"/>
                    <a:pt x="359" y="530"/>
                    <a:pt x="359" y="530"/>
                  </a:cubicBezTo>
                  <a:cubicBezTo>
                    <a:pt x="360" y="530"/>
                    <a:pt x="360" y="530"/>
                    <a:pt x="361" y="530"/>
                  </a:cubicBezTo>
                  <a:cubicBezTo>
                    <a:pt x="361" y="530"/>
                    <a:pt x="362" y="530"/>
                    <a:pt x="363" y="530"/>
                  </a:cubicBezTo>
                  <a:cubicBezTo>
                    <a:pt x="363" y="530"/>
                    <a:pt x="364" y="530"/>
                    <a:pt x="364" y="530"/>
                  </a:cubicBezTo>
                  <a:cubicBezTo>
                    <a:pt x="364" y="530"/>
                    <a:pt x="365" y="530"/>
                    <a:pt x="365" y="530"/>
                  </a:cubicBezTo>
                  <a:cubicBezTo>
                    <a:pt x="366" y="530"/>
                    <a:pt x="366" y="529"/>
                    <a:pt x="367" y="529"/>
                  </a:cubicBezTo>
                  <a:cubicBezTo>
                    <a:pt x="368" y="529"/>
                    <a:pt x="368" y="529"/>
                    <a:pt x="369" y="529"/>
                  </a:cubicBezTo>
                  <a:cubicBezTo>
                    <a:pt x="370" y="529"/>
                    <a:pt x="370" y="529"/>
                    <a:pt x="370" y="529"/>
                  </a:cubicBezTo>
                  <a:cubicBezTo>
                    <a:pt x="371" y="529"/>
                    <a:pt x="371" y="529"/>
                    <a:pt x="372" y="529"/>
                  </a:cubicBezTo>
                  <a:cubicBezTo>
                    <a:pt x="372" y="529"/>
                    <a:pt x="373" y="528"/>
                    <a:pt x="373" y="528"/>
                  </a:cubicBezTo>
                  <a:cubicBezTo>
                    <a:pt x="374" y="528"/>
                    <a:pt x="375" y="528"/>
                    <a:pt x="375" y="528"/>
                  </a:cubicBezTo>
                  <a:cubicBezTo>
                    <a:pt x="376" y="528"/>
                    <a:pt x="376" y="528"/>
                    <a:pt x="376" y="528"/>
                  </a:cubicBezTo>
                  <a:cubicBezTo>
                    <a:pt x="377" y="528"/>
                    <a:pt x="377" y="527"/>
                    <a:pt x="378" y="527"/>
                  </a:cubicBezTo>
                  <a:cubicBezTo>
                    <a:pt x="378" y="527"/>
                    <a:pt x="379" y="527"/>
                    <a:pt x="379" y="527"/>
                  </a:cubicBezTo>
                  <a:cubicBezTo>
                    <a:pt x="380" y="527"/>
                    <a:pt x="381" y="527"/>
                    <a:pt x="381" y="526"/>
                  </a:cubicBezTo>
                  <a:cubicBezTo>
                    <a:pt x="382" y="526"/>
                    <a:pt x="382" y="526"/>
                    <a:pt x="383" y="526"/>
                  </a:cubicBezTo>
                  <a:cubicBezTo>
                    <a:pt x="383" y="526"/>
                    <a:pt x="383" y="526"/>
                    <a:pt x="384" y="526"/>
                  </a:cubicBezTo>
                  <a:cubicBezTo>
                    <a:pt x="384" y="526"/>
                    <a:pt x="385" y="526"/>
                    <a:pt x="385" y="525"/>
                  </a:cubicBezTo>
                  <a:cubicBezTo>
                    <a:pt x="386" y="525"/>
                    <a:pt x="387" y="525"/>
                    <a:pt x="387" y="525"/>
                  </a:cubicBezTo>
                  <a:cubicBezTo>
                    <a:pt x="388" y="525"/>
                    <a:pt x="388" y="524"/>
                    <a:pt x="389" y="524"/>
                  </a:cubicBezTo>
                  <a:cubicBezTo>
                    <a:pt x="389" y="524"/>
                    <a:pt x="390" y="524"/>
                    <a:pt x="390" y="524"/>
                  </a:cubicBezTo>
                  <a:cubicBezTo>
                    <a:pt x="391" y="524"/>
                    <a:pt x="391" y="524"/>
                    <a:pt x="392" y="523"/>
                  </a:cubicBezTo>
                  <a:cubicBezTo>
                    <a:pt x="392" y="523"/>
                    <a:pt x="393" y="523"/>
                    <a:pt x="393" y="523"/>
                  </a:cubicBezTo>
                  <a:cubicBezTo>
                    <a:pt x="560" y="463"/>
                    <a:pt x="560" y="463"/>
                    <a:pt x="560" y="463"/>
                  </a:cubicBezTo>
                  <a:cubicBezTo>
                    <a:pt x="563" y="462"/>
                    <a:pt x="565" y="462"/>
                    <a:pt x="567" y="461"/>
                  </a:cubicBezTo>
                  <a:cubicBezTo>
                    <a:pt x="569" y="460"/>
                    <a:pt x="571" y="459"/>
                    <a:pt x="572" y="458"/>
                  </a:cubicBezTo>
                  <a:cubicBezTo>
                    <a:pt x="574" y="458"/>
                    <a:pt x="576" y="457"/>
                    <a:pt x="577" y="456"/>
                  </a:cubicBezTo>
                  <a:cubicBezTo>
                    <a:pt x="579" y="455"/>
                    <a:pt x="581" y="455"/>
                    <a:pt x="582" y="454"/>
                  </a:cubicBezTo>
                  <a:cubicBezTo>
                    <a:pt x="587" y="451"/>
                    <a:pt x="592" y="448"/>
                    <a:pt x="595" y="445"/>
                  </a:cubicBezTo>
                  <a:cubicBezTo>
                    <a:pt x="598" y="442"/>
                    <a:pt x="600" y="440"/>
                    <a:pt x="602" y="437"/>
                  </a:cubicBezTo>
                  <a:cubicBezTo>
                    <a:pt x="603" y="435"/>
                    <a:pt x="603" y="432"/>
                    <a:pt x="603" y="430"/>
                  </a:cubicBezTo>
                  <a:cubicBezTo>
                    <a:pt x="603" y="431"/>
                    <a:pt x="603" y="431"/>
                    <a:pt x="603" y="432"/>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4" name="Freeform 169"/>
            <p:cNvSpPr/>
            <p:nvPr/>
          </p:nvSpPr>
          <p:spPr bwMode="auto">
            <a:xfrm>
              <a:off x="3513" y="1178"/>
              <a:ext cx="715" cy="408"/>
            </a:xfrm>
            <a:custGeom>
              <a:avLst/>
              <a:gdLst>
                <a:gd name="T0" fmla="*/ 687 w 436"/>
                <a:gd name="T1" fmla="*/ 202 h 249"/>
                <a:gd name="T2" fmla="*/ 653 w 436"/>
                <a:gd name="T3" fmla="*/ 165 h 249"/>
                <a:gd name="T4" fmla="*/ 597 w 436"/>
                <a:gd name="T5" fmla="*/ 133 h 249"/>
                <a:gd name="T6" fmla="*/ 566 w 436"/>
                <a:gd name="T7" fmla="*/ 121 h 249"/>
                <a:gd name="T8" fmla="*/ 546 w 436"/>
                <a:gd name="T9" fmla="*/ 116 h 249"/>
                <a:gd name="T10" fmla="*/ 515 w 436"/>
                <a:gd name="T11" fmla="*/ 113 h 249"/>
                <a:gd name="T12" fmla="*/ 489 w 436"/>
                <a:gd name="T13" fmla="*/ 111 h 249"/>
                <a:gd name="T14" fmla="*/ 461 w 436"/>
                <a:gd name="T15" fmla="*/ 113 h 249"/>
                <a:gd name="T16" fmla="*/ 421 w 436"/>
                <a:gd name="T17" fmla="*/ 120 h 249"/>
                <a:gd name="T18" fmla="*/ 413 w 436"/>
                <a:gd name="T19" fmla="*/ 121 h 249"/>
                <a:gd name="T20" fmla="*/ 412 w 436"/>
                <a:gd name="T21" fmla="*/ 121 h 249"/>
                <a:gd name="T22" fmla="*/ 402 w 436"/>
                <a:gd name="T23" fmla="*/ 125 h 249"/>
                <a:gd name="T24" fmla="*/ 376 w 436"/>
                <a:gd name="T25" fmla="*/ 134 h 249"/>
                <a:gd name="T26" fmla="*/ 346 w 436"/>
                <a:gd name="T27" fmla="*/ 151 h 249"/>
                <a:gd name="T28" fmla="*/ 315 w 436"/>
                <a:gd name="T29" fmla="*/ 174 h 249"/>
                <a:gd name="T30" fmla="*/ 287 w 436"/>
                <a:gd name="T31" fmla="*/ 208 h 249"/>
                <a:gd name="T32" fmla="*/ 279 w 436"/>
                <a:gd name="T33" fmla="*/ 221 h 249"/>
                <a:gd name="T34" fmla="*/ 271 w 436"/>
                <a:gd name="T35" fmla="*/ 236 h 249"/>
                <a:gd name="T36" fmla="*/ 261 w 436"/>
                <a:gd name="T37" fmla="*/ 251 h 249"/>
                <a:gd name="T38" fmla="*/ 248 w 436"/>
                <a:gd name="T39" fmla="*/ 267 h 249"/>
                <a:gd name="T40" fmla="*/ 235 w 436"/>
                <a:gd name="T41" fmla="*/ 280 h 249"/>
                <a:gd name="T42" fmla="*/ 220 w 436"/>
                <a:gd name="T43" fmla="*/ 292 h 249"/>
                <a:gd name="T44" fmla="*/ 207 w 436"/>
                <a:gd name="T45" fmla="*/ 297 h 249"/>
                <a:gd name="T46" fmla="*/ 197 w 436"/>
                <a:gd name="T47" fmla="*/ 300 h 249"/>
                <a:gd name="T48" fmla="*/ 185 w 436"/>
                <a:gd name="T49" fmla="*/ 300 h 249"/>
                <a:gd name="T50" fmla="*/ 177 w 436"/>
                <a:gd name="T51" fmla="*/ 298 h 249"/>
                <a:gd name="T52" fmla="*/ 162 w 436"/>
                <a:gd name="T53" fmla="*/ 292 h 249"/>
                <a:gd name="T54" fmla="*/ 143 w 436"/>
                <a:gd name="T55" fmla="*/ 274 h 249"/>
                <a:gd name="T56" fmla="*/ 128 w 436"/>
                <a:gd name="T57" fmla="*/ 252 h 249"/>
                <a:gd name="T58" fmla="*/ 5 w 436"/>
                <a:gd name="T59" fmla="*/ 121 h 249"/>
                <a:gd name="T60" fmla="*/ 136 w 436"/>
                <a:gd name="T61" fmla="*/ 369 h 249"/>
                <a:gd name="T62" fmla="*/ 154 w 436"/>
                <a:gd name="T63" fmla="*/ 392 h 249"/>
                <a:gd name="T64" fmla="*/ 171 w 436"/>
                <a:gd name="T65" fmla="*/ 403 h 249"/>
                <a:gd name="T66" fmla="*/ 180 w 436"/>
                <a:gd name="T67" fmla="*/ 406 h 249"/>
                <a:gd name="T68" fmla="*/ 182 w 436"/>
                <a:gd name="T69" fmla="*/ 406 h 249"/>
                <a:gd name="T70" fmla="*/ 192 w 436"/>
                <a:gd name="T71" fmla="*/ 408 h 249"/>
                <a:gd name="T72" fmla="*/ 197 w 436"/>
                <a:gd name="T73" fmla="*/ 408 h 249"/>
                <a:gd name="T74" fmla="*/ 200 w 436"/>
                <a:gd name="T75" fmla="*/ 408 h 249"/>
                <a:gd name="T76" fmla="*/ 203 w 436"/>
                <a:gd name="T77" fmla="*/ 406 h 249"/>
                <a:gd name="T78" fmla="*/ 212 w 436"/>
                <a:gd name="T79" fmla="*/ 405 h 249"/>
                <a:gd name="T80" fmla="*/ 218 w 436"/>
                <a:gd name="T81" fmla="*/ 401 h 249"/>
                <a:gd name="T82" fmla="*/ 223 w 436"/>
                <a:gd name="T83" fmla="*/ 398 h 249"/>
                <a:gd name="T84" fmla="*/ 235 w 436"/>
                <a:gd name="T85" fmla="*/ 390 h 249"/>
                <a:gd name="T86" fmla="*/ 248 w 436"/>
                <a:gd name="T87" fmla="*/ 377 h 249"/>
                <a:gd name="T88" fmla="*/ 261 w 436"/>
                <a:gd name="T89" fmla="*/ 360 h 249"/>
                <a:gd name="T90" fmla="*/ 271 w 436"/>
                <a:gd name="T91" fmla="*/ 346 h 249"/>
                <a:gd name="T92" fmla="*/ 280 w 436"/>
                <a:gd name="T93" fmla="*/ 331 h 249"/>
                <a:gd name="T94" fmla="*/ 300 w 436"/>
                <a:gd name="T95" fmla="*/ 300 h 249"/>
                <a:gd name="T96" fmla="*/ 339 w 436"/>
                <a:gd name="T97" fmla="*/ 264 h 249"/>
                <a:gd name="T98" fmla="*/ 385 w 436"/>
                <a:gd name="T99" fmla="*/ 239 h 249"/>
                <a:gd name="T100" fmla="*/ 412 w 436"/>
                <a:gd name="T101" fmla="*/ 231 h 249"/>
                <a:gd name="T102" fmla="*/ 420 w 436"/>
                <a:gd name="T103" fmla="*/ 228 h 249"/>
                <a:gd name="T104" fmla="*/ 435 w 436"/>
                <a:gd name="T105" fmla="*/ 226 h 249"/>
                <a:gd name="T106" fmla="*/ 490 w 436"/>
                <a:gd name="T107" fmla="*/ 220 h 249"/>
                <a:gd name="T108" fmla="*/ 544 w 436"/>
                <a:gd name="T109" fmla="*/ 226 h 249"/>
                <a:gd name="T110" fmla="*/ 569 w 436"/>
                <a:gd name="T111" fmla="*/ 233 h 249"/>
                <a:gd name="T112" fmla="*/ 636 w 436"/>
                <a:gd name="T113" fmla="*/ 264 h 249"/>
                <a:gd name="T114" fmla="*/ 661 w 436"/>
                <a:gd name="T115" fmla="*/ 283 h 249"/>
                <a:gd name="T116" fmla="*/ 689 w 436"/>
                <a:gd name="T117" fmla="*/ 318 h 2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6" h="249">
                  <a:moveTo>
                    <a:pt x="435" y="164"/>
                  </a:moveTo>
                  <a:cubicBezTo>
                    <a:pt x="435" y="161"/>
                    <a:pt x="434" y="157"/>
                    <a:pt x="433" y="153"/>
                  </a:cubicBezTo>
                  <a:cubicBezTo>
                    <a:pt x="432" y="149"/>
                    <a:pt x="431" y="145"/>
                    <a:pt x="429" y="141"/>
                  </a:cubicBezTo>
                  <a:cubicBezTo>
                    <a:pt x="427" y="137"/>
                    <a:pt x="425" y="134"/>
                    <a:pt x="423" y="130"/>
                  </a:cubicBezTo>
                  <a:cubicBezTo>
                    <a:pt x="423" y="129"/>
                    <a:pt x="423" y="129"/>
                    <a:pt x="423" y="129"/>
                  </a:cubicBezTo>
                  <a:cubicBezTo>
                    <a:pt x="422" y="128"/>
                    <a:pt x="422" y="128"/>
                    <a:pt x="422" y="127"/>
                  </a:cubicBezTo>
                  <a:cubicBezTo>
                    <a:pt x="422" y="127"/>
                    <a:pt x="421" y="127"/>
                    <a:pt x="421" y="126"/>
                  </a:cubicBezTo>
                  <a:cubicBezTo>
                    <a:pt x="421" y="126"/>
                    <a:pt x="421" y="126"/>
                    <a:pt x="420" y="125"/>
                  </a:cubicBezTo>
                  <a:cubicBezTo>
                    <a:pt x="420" y="124"/>
                    <a:pt x="419" y="124"/>
                    <a:pt x="419" y="123"/>
                  </a:cubicBezTo>
                  <a:cubicBezTo>
                    <a:pt x="419" y="123"/>
                    <a:pt x="418" y="123"/>
                    <a:pt x="418" y="122"/>
                  </a:cubicBezTo>
                  <a:cubicBezTo>
                    <a:pt x="418" y="121"/>
                    <a:pt x="418" y="121"/>
                    <a:pt x="418" y="121"/>
                  </a:cubicBezTo>
                  <a:cubicBezTo>
                    <a:pt x="417" y="121"/>
                    <a:pt x="417" y="121"/>
                    <a:pt x="417" y="121"/>
                  </a:cubicBezTo>
                  <a:cubicBezTo>
                    <a:pt x="414" y="117"/>
                    <a:pt x="412" y="115"/>
                    <a:pt x="410" y="113"/>
                  </a:cubicBezTo>
                  <a:cubicBezTo>
                    <a:pt x="408" y="111"/>
                    <a:pt x="407" y="110"/>
                    <a:pt x="406" y="109"/>
                  </a:cubicBezTo>
                  <a:cubicBezTo>
                    <a:pt x="405" y="108"/>
                    <a:pt x="405" y="107"/>
                    <a:pt x="404" y="107"/>
                  </a:cubicBezTo>
                  <a:cubicBezTo>
                    <a:pt x="404" y="106"/>
                    <a:pt x="404" y="106"/>
                    <a:pt x="404" y="106"/>
                  </a:cubicBezTo>
                  <a:cubicBezTo>
                    <a:pt x="402" y="105"/>
                    <a:pt x="401" y="104"/>
                    <a:pt x="400" y="103"/>
                  </a:cubicBezTo>
                  <a:cubicBezTo>
                    <a:pt x="399" y="102"/>
                    <a:pt x="398" y="101"/>
                    <a:pt x="398" y="101"/>
                  </a:cubicBezTo>
                  <a:cubicBezTo>
                    <a:pt x="397" y="101"/>
                    <a:pt x="397" y="100"/>
                    <a:pt x="397" y="100"/>
                  </a:cubicBezTo>
                  <a:cubicBezTo>
                    <a:pt x="396" y="100"/>
                    <a:pt x="396" y="100"/>
                    <a:pt x="396" y="100"/>
                  </a:cubicBezTo>
                  <a:cubicBezTo>
                    <a:pt x="395" y="99"/>
                    <a:pt x="395" y="98"/>
                    <a:pt x="394" y="98"/>
                  </a:cubicBezTo>
                  <a:cubicBezTo>
                    <a:pt x="393" y="98"/>
                    <a:pt x="393" y="97"/>
                    <a:pt x="392" y="97"/>
                  </a:cubicBezTo>
                  <a:cubicBezTo>
                    <a:pt x="392" y="96"/>
                    <a:pt x="391" y="96"/>
                    <a:pt x="391" y="96"/>
                  </a:cubicBezTo>
                  <a:cubicBezTo>
                    <a:pt x="390" y="95"/>
                    <a:pt x="390" y="95"/>
                    <a:pt x="390" y="95"/>
                  </a:cubicBezTo>
                  <a:cubicBezTo>
                    <a:pt x="387" y="93"/>
                    <a:pt x="384" y="91"/>
                    <a:pt x="381" y="90"/>
                  </a:cubicBezTo>
                  <a:cubicBezTo>
                    <a:pt x="378" y="88"/>
                    <a:pt x="376" y="86"/>
                    <a:pt x="373" y="85"/>
                  </a:cubicBezTo>
                  <a:cubicBezTo>
                    <a:pt x="370" y="84"/>
                    <a:pt x="367" y="82"/>
                    <a:pt x="364" y="81"/>
                  </a:cubicBezTo>
                  <a:cubicBezTo>
                    <a:pt x="361" y="80"/>
                    <a:pt x="358" y="79"/>
                    <a:pt x="355" y="77"/>
                  </a:cubicBezTo>
                  <a:cubicBezTo>
                    <a:pt x="354" y="77"/>
                    <a:pt x="354" y="77"/>
                    <a:pt x="353" y="77"/>
                  </a:cubicBezTo>
                  <a:cubicBezTo>
                    <a:pt x="352" y="77"/>
                    <a:pt x="352" y="76"/>
                    <a:pt x="351" y="76"/>
                  </a:cubicBezTo>
                  <a:cubicBezTo>
                    <a:pt x="351" y="76"/>
                    <a:pt x="350" y="76"/>
                    <a:pt x="350" y="76"/>
                  </a:cubicBezTo>
                  <a:cubicBezTo>
                    <a:pt x="350" y="76"/>
                    <a:pt x="349" y="76"/>
                    <a:pt x="349" y="75"/>
                  </a:cubicBezTo>
                  <a:cubicBezTo>
                    <a:pt x="348" y="75"/>
                    <a:pt x="348" y="75"/>
                    <a:pt x="348" y="75"/>
                  </a:cubicBezTo>
                  <a:cubicBezTo>
                    <a:pt x="347" y="75"/>
                    <a:pt x="347" y="75"/>
                    <a:pt x="347" y="75"/>
                  </a:cubicBezTo>
                  <a:cubicBezTo>
                    <a:pt x="346" y="75"/>
                    <a:pt x="346" y="75"/>
                    <a:pt x="346" y="75"/>
                  </a:cubicBezTo>
                  <a:cubicBezTo>
                    <a:pt x="345" y="74"/>
                    <a:pt x="345" y="74"/>
                    <a:pt x="345" y="74"/>
                  </a:cubicBezTo>
                  <a:cubicBezTo>
                    <a:pt x="345" y="74"/>
                    <a:pt x="345" y="74"/>
                    <a:pt x="344" y="74"/>
                  </a:cubicBezTo>
                  <a:cubicBezTo>
                    <a:pt x="344" y="74"/>
                    <a:pt x="343" y="74"/>
                    <a:pt x="343" y="74"/>
                  </a:cubicBezTo>
                  <a:cubicBezTo>
                    <a:pt x="342" y="74"/>
                    <a:pt x="342" y="74"/>
                    <a:pt x="341" y="73"/>
                  </a:cubicBezTo>
                  <a:cubicBezTo>
                    <a:pt x="341" y="73"/>
                    <a:pt x="340" y="73"/>
                    <a:pt x="340" y="73"/>
                  </a:cubicBezTo>
                  <a:cubicBezTo>
                    <a:pt x="339" y="73"/>
                    <a:pt x="338" y="73"/>
                    <a:pt x="338" y="73"/>
                  </a:cubicBezTo>
                  <a:cubicBezTo>
                    <a:pt x="337" y="72"/>
                    <a:pt x="336" y="72"/>
                    <a:pt x="335" y="72"/>
                  </a:cubicBezTo>
                  <a:cubicBezTo>
                    <a:pt x="335" y="72"/>
                    <a:pt x="334" y="72"/>
                    <a:pt x="333" y="72"/>
                  </a:cubicBezTo>
                  <a:cubicBezTo>
                    <a:pt x="333" y="72"/>
                    <a:pt x="333" y="72"/>
                    <a:pt x="333" y="72"/>
                  </a:cubicBezTo>
                  <a:cubicBezTo>
                    <a:pt x="333" y="71"/>
                    <a:pt x="333" y="71"/>
                    <a:pt x="333" y="71"/>
                  </a:cubicBezTo>
                  <a:cubicBezTo>
                    <a:pt x="332" y="71"/>
                    <a:pt x="332" y="71"/>
                    <a:pt x="331" y="71"/>
                  </a:cubicBezTo>
                  <a:cubicBezTo>
                    <a:pt x="330" y="71"/>
                    <a:pt x="329" y="71"/>
                    <a:pt x="329" y="71"/>
                  </a:cubicBezTo>
                  <a:cubicBezTo>
                    <a:pt x="328" y="71"/>
                    <a:pt x="327" y="70"/>
                    <a:pt x="326" y="70"/>
                  </a:cubicBezTo>
                  <a:cubicBezTo>
                    <a:pt x="326" y="70"/>
                    <a:pt x="325" y="70"/>
                    <a:pt x="325" y="70"/>
                  </a:cubicBezTo>
                  <a:cubicBezTo>
                    <a:pt x="324" y="70"/>
                    <a:pt x="324" y="70"/>
                    <a:pt x="324" y="70"/>
                  </a:cubicBezTo>
                  <a:cubicBezTo>
                    <a:pt x="323" y="70"/>
                    <a:pt x="322" y="70"/>
                    <a:pt x="322" y="70"/>
                  </a:cubicBezTo>
                  <a:cubicBezTo>
                    <a:pt x="320" y="69"/>
                    <a:pt x="319" y="69"/>
                    <a:pt x="318" y="69"/>
                  </a:cubicBezTo>
                  <a:cubicBezTo>
                    <a:pt x="317" y="69"/>
                    <a:pt x="317" y="69"/>
                    <a:pt x="316" y="69"/>
                  </a:cubicBezTo>
                  <a:cubicBezTo>
                    <a:pt x="316" y="69"/>
                    <a:pt x="315" y="69"/>
                    <a:pt x="314" y="69"/>
                  </a:cubicBezTo>
                  <a:cubicBezTo>
                    <a:pt x="314" y="69"/>
                    <a:pt x="313" y="69"/>
                    <a:pt x="312" y="69"/>
                  </a:cubicBezTo>
                  <a:cubicBezTo>
                    <a:pt x="312" y="69"/>
                    <a:pt x="311" y="68"/>
                    <a:pt x="311" y="68"/>
                  </a:cubicBezTo>
                  <a:cubicBezTo>
                    <a:pt x="310" y="68"/>
                    <a:pt x="310" y="68"/>
                    <a:pt x="309" y="68"/>
                  </a:cubicBezTo>
                  <a:cubicBezTo>
                    <a:pt x="309" y="68"/>
                    <a:pt x="308" y="68"/>
                    <a:pt x="307" y="68"/>
                  </a:cubicBezTo>
                  <a:cubicBezTo>
                    <a:pt x="306" y="68"/>
                    <a:pt x="305" y="68"/>
                    <a:pt x="304" y="68"/>
                  </a:cubicBezTo>
                  <a:cubicBezTo>
                    <a:pt x="303" y="68"/>
                    <a:pt x="303" y="68"/>
                    <a:pt x="302" y="68"/>
                  </a:cubicBezTo>
                  <a:cubicBezTo>
                    <a:pt x="301" y="68"/>
                    <a:pt x="300" y="68"/>
                    <a:pt x="299" y="68"/>
                  </a:cubicBezTo>
                  <a:cubicBezTo>
                    <a:pt x="299" y="68"/>
                    <a:pt x="299" y="68"/>
                    <a:pt x="299" y="68"/>
                  </a:cubicBezTo>
                  <a:cubicBezTo>
                    <a:pt x="298" y="68"/>
                    <a:pt x="298" y="68"/>
                    <a:pt x="298" y="68"/>
                  </a:cubicBezTo>
                  <a:cubicBezTo>
                    <a:pt x="298" y="68"/>
                    <a:pt x="298" y="68"/>
                    <a:pt x="298" y="68"/>
                  </a:cubicBezTo>
                  <a:cubicBezTo>
                    <a:pt x="296" y="68"/>
                    <a:pt x="295" y="68"/>
                    <a:pt x="294" y="68"/>
                  </a:cubicBezTo>
                  <a:cubicBezTo>
                    <a:pt x="293" y="68"/>
                    <a:pt x="293" y="68"/>
                    <a:pt x="293" y="68"/>
                  </a:cubicBezTo>
                  <a:cubicBezTo>
                    <a:pt x="292" y="68"/>
                    <a:pt x="292" y="68"/>
                    <a:pt x="291" y="68"/>
                  </a:cubicBezTo>
                  <a:cubicBezTo>
                    <a:pt x="291" y="68"/>
                    <a:pt x="290" y="68"/>
                    <a:pt x="289" y="68"/>
                  </a:cubicBezTo>
                  <a:cubicBezTo>
                    <a:pt x="288" y="68"/>
                    <a:pt x="287" y="68"/>
                    <a:pt x="285" y="68"/>
                  </a:cubicBezTo>
                  <a:cubicBezTo>
                    <a:pt x="285" y="68"/>
                    <a:pt x="284" y="68"/>
                    <a:pt x="284" y="68"/>
                  </a:cubicBezTo>
                  <a:cubicBezTo>
                    <a:pt x="283" y="69"/>
                    <a:pt x="283" y="69"/>
                    <a:pt x="282" y="69"/>
                  </a:cubicBezTo>
                  <a:cubicBezTo>
                    <a:pt x="282" y="69"/>
                    <a:pt x="281" y="69"/>
                    <a:pt x="281" y="69"/>
                  </a:cubicBezTo>
                  <a:cubicBezTo>
                    <a:pt x="281" y="69"/>
                    <a:pt x="280" y="69"/>
                    <a:pt x="280" y="69"/>
                  </a:cubicBezTo>
                  <a:cubicBezTo>
                    <a:pt x="274" y="70"/>
                    <a:pt x="269" y="71"/>
                    <a:pt x="266" y="71"/>
                  </a:cubicBezTo>
                  <a:cubicBezTo>
                    <a:pt x="265" y="71"/>
                    <a:pt x="265" y="71"/>
                    <a:pt x="265" y="71"/>
                  </a:cubicBezTo>
                  <a:cubicBezTo>
                    <a:pt x="265" y="71"/>
                    <a:pt x="265" y="71"/>
                    <a:pt x="265" y="71"/>
                  </a:cubicBezTo>
                  <a:cubicBezTo>
                    <a:pt x="265" y="71"/>
                    <a:pt x="265" y="71"/>
                    <a:pt x="265" y="71"/>
                  </a:cubicBezTo>
                  <a:cubicBezTo>
                    <a:pt x="263" y="72"/>
                    <a:pt x="262" y="72"/>
                    <a:pt x="260" y="72"/>
                  </a:cubicBezTo>
                  <a:cubicBezTo>
                    <a:pt x="260" y="72"/>
                    <a:pt x="260" y="72"/>
                    <a:pt x="260" y="72"/>
                  </a:cubicBezTo>
                  <a:cubicBezTo>
                    <a:pt x="260" y="72"/>
                    <a:pt x="259" y="72"/>
                    <a:pt x="259" y="73"/>
                  </a:cubicBezTo>
                  <a:cubicBezTo>
                    <a:pt x="258" y="73"/>
                    <a:pt x="258" y="73"/>
                    <a:pt x="257" y="73"/>
                  </a:cubicBezTo>
                  <a:cubicBezTo>
                    <a:pt x="255" y="73"/>
                    <a:pt x="254" y="73"/>
                    <a:pt x="254" y="74"/>
                  </a:cubicBezTo>
                  <a:cubicBezTo>
                    <a:pt x="253" y="74"/>
                    <a:pt x="253" y="74"/>
                    <a:pt x="253" y="74"/>
                  </a:cubicBezTo>
                  <a:cubicBezTo>
                    <a:pt x="253" y="74"/>
                    <a:pt x="253" y="74"/>
                    <a:pt x="253" y="74"/>
                  </a:cubicBezTo>
                  <a:cubicBezTo>
                    <a:pt x="253" y="74"/>
                    <a:pt x="253" y="74"/>
                    <a:pt x="253" y="74"/>
                  </a:cubicBezTo>
                  <a:cubicBezTo>
                    <a:pt x="253" y="74"/>
                    <a:pt x="253" y="74"/>
                    <a:pt x="253"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2" y="74"/>
                    <a:pt x="252" y="74"/>
                    <a:pt x="252" y="74"/>
                  </a:cubicBezTo>
                  <a:cubicBezTo>
                    <a:pt x="251" y="74"/>
                    <a:pt x="251" y="74"/>
                    <a:pt x="251" y="74"/>
                  </a:cubicBezTo>
                  <a:cubicBezTo>
                    <a:pt x="251" y="74"/>
                    <a:pt x="251" y="74"/>
                    <a:pt x="251" y="74"/>
                  </a:cubicBezTo>
                  <a:cubicBezTo>
                    <a:pt x="251" y="74"/>
                    <a:pt x="251" y="74"/>
                    <a:pt x="251" y="74"/>
                  </a:cubicBezTo>
                  <a:cubicBezTo>
                    <a:pt x="250" y="74"/>
                    <a:pt x="250" y="75"/>
                    <a:pt x="249" y="75"/>
                  </a:cubicBezTo>
                  <a:cubicBezTo>
                    <a:pt x="249" y="75"/>
                    <a:pt x="249" y="75"/>
                    <a:pt x="249" y="75"/>
                  </a:cubicBezTo>
                  <a:cubicBezTo>
                    <a:pt x="249" y="75"/>
                    <a:pt x="249" y="75"/>
                    <a:pt x="249" y="75"/>
                  </a:cubicBezTo>
                  <a:cubicBezTo>
                    <a:pt x="248" y="75"/>
                    <a:pt x="248" y="75"/>
                    <a:pt x="248" y="75"/>
                  </a:cubicBezTo>
                  <a:cubicBezTo>
                    <a:pt x="247" y="75"/>
                    <a:pt x="247" y="75"/>
                    <a:pt x="247" y="75"/>
                  </a:cubicBezTo>
                  <a:cubicBezTo>
                    <a:pt x="247" y="76"/>
                    <a:pt x="247" y="76"/>
                    <a:pt x="247" y="76"/>
                  </a:cubicBezTo>
                  <a:cubicBezTo>
                    <a:pt x="247" y="76"/>
                    <a:pt x="247" y="76"/>
                    <a:pt x="247" y="76"/>
                  </a:cubicBezTo>
                  <a:cubicBezTo>
                    <a:pt x="246" y="76"/>
                    <a:pt x="246" y="76"/>
                    <a:pt x="246" y="76"/>
                  </a:cubicBezTo>
                  <a:cubicBezTo>
                    <a:pt x="245" y="76"/>
                    <a:pt x="245" y="76"/>
                    <a:pt x="245" y="76"/>
                  </a:cubicBezTo>
                  <a:cubicBezTo>
                    <a:pt x="245" y="76"/>
                    <a:pt x="245" y="76"/>
                    <a:pt x="245" y="76"/>
                  </a:cubicBezTo>
                  <a:cubicBezTo>
                    <a:pt x="245" y="76"/>
                    <a:pt x="245" y="76"/>
                    <a:pt x="245" y="76"/>
                  </a:cubicBezTo>
                  <a:cubicBezTo>
                    <a:pt x="245" y="76"/>
                    <a:pt x="244" y="76"/>
                    <a:pt x="244" y="77"/>
                  </a:cubicBezTo>
                  <a:cubicBezTo>
                    <a:pt x="241" y="77"/>
                    <a:pt x="239" y="78"/>
                    <a:pt x="237" y="79"/>
                  </a:cubicBezTo>
                  <a:cubicBezTo>
                    <a:pt x="237" y="79"/>
                    <a:pt x="237" y="79"/>
                    <a:pt x="237" y="79"/>
                  </a:cubicBezTo>
                  <a:cubicBezTo>
                    <a:pt x="236" y="79"/>
                    <a:pt x="236" y="79"/>
                    <a:pt x="235" y="80"/>
                  </a:cubicBezTo>
                  <a:cubicBezTo>
                    <a:pt x="234" y="80"/>
                    <a:pt x="232" y="81"/>
                    <a:pt x="231" y="81"/>
                  </a:cubicBezTo>
                  <a:cubicBezTo>
                    <a:pt x="231" y="81"/>
                    <a:pt x="231" y="81"/>
                    <a:pt x="231" y="81"/>
                  </a:cubicBezTo>
                  <a:cubicBezTo>
                    <a:pt x="230" y="82"/>
                    <a:pt x="230" y="82"/>
                    <a:pt x="229" y="82"/>
                  </a:cubicBezTo>
                  <a:cubicBezTo>
                    <a:pt x="228" y="83"/>
                    <a:pt x="226" y="83"/>
                    <a:pt x="225" y="84"/>
                  </a:cubicBezTo>
                  <a:cubicBezTo>
                    <a:pt x="225" y="84"/>
                    <a:pt x="225" y="84"/>
                    <a:pt x="225" y="84"/>
                  </a:cubicBezTo>
                  <a:cubicBezTo>
                    <a:pt x="224" y="84"/>
                    <a:pt x="224" y="85"/>
                    <a:pt x="223" y="85"/>
                  </a:cubicBezTo>
                  <a:cubicBezTo>
                    <a:pt x="222" y="86"/>
                    <a:pt x="221" y="86"/>
                    <a:pt x="220" y="87"/>
                  </a:cubicBezTo>
                  <a:cubicBezTo>
                    <a:pt x="219" y="87"/>
                    <a:pt x="219" y="87"/>
                    <a:pt x="219" y="87"/>
                  </a:cubicBezTo>
                  <a:cubicBezTo>
                    <a:pt x="219" y="87"/>
                    <a:pt x="219" y="87"/>
                    <a:pt x="219" y="87"/>
                  </a:cubicBezTo>
                  <a:cubicBezTo>
                    <a:pt x="219" y="87"/>
                    <a:pt x="219" y="87"/>
                    <a:pt x="219" y="87"/>
                  </a:cubicBezTo>
                  <a:cubicBezTo>
                    <a:pt x="217" y="88"/>
                    <a:pt x="215" y="90"/>
                    <a:pt x="213" y="91"/>
                  </a:cubicBezTo>
                  <a:cubicBezTo>
                    <a:pt x="212" y="91"/>
                    <a:pt x="212" y="91"/>
                    <a:pt x="211" y="92"/>
                  </a:cubicBezTo>
                  <a:cubicBezTo>
                    <a:pt x="209" y="93"/>
                    <a:pt x="208" y="94"/>
                    <a:pt x="206" y="95"/>
                  </a:cubicBezTo>
                  <a:cubicBezTo>
                    <a:pt x="206" y="95"/>
                    <a:pt x="206" y="95"/>
                    <a:pt x="205" y="96"/>
                  </a:cubicBezTo>
                  <a:cubicBezTo>
                    <a:pt x="205" y="96"/>
                    <a:pt x="205" y="96"/>
                    <a:pt x="205" y="96"/>
                  </a:cubicBezTo>
                  <a:cubicBezTo>
                    <a:pt x="203" y="97"/>
                    <a:pt x="201" y="99"/>
                    <a:pt x="199" y="100"/>
                  </a:cubicBezTo>
                  <a:cubicBezTo>
                    <a:pt x="199" y="100"/>
                    <a:pt x="199" y="100"/>
                    <a:pt x="199" y="100"/>
                  </a:cubicBezTo>
                  <a:cubicBezTo>
                    <a:pt x="198" y="101"/>
                    <a:pt x="198" y="101"/>
                    <a:pt x="198" y="101"/>
                  </a:cubicBezTo>
                  <a:cubicBezTo>
                    <a:pt x="197" y="102"/>
                    <a:pt x="195" y="104"/>
                    <a:pt x="194" y="105"/>
                  </a:cubicBezTo>
                  <a:cubicBezTo>
                    <a:pt x="193" y="105"/>
                    <a:pt x="193" y="105"/>
                    <a:pt x="193" y="105"/>
                  </a:cubicBezTo>
                  <a:cubicBezTo>
                    <a:pt x="192" y="106"/>
                    <a:pt x="192" y="106"/>
                    <a:pt x="192" y="106"/>
                  </a:cubicBezTo>
                  <a:cubicBezTo>
                    <a:pt x="191" y="108"/>
                    <a:pt x="190" y="109"/>
                    <a:pt x="189" y="110"/>
                  </a:cubicBezTo>
                  <a:cubicBezTo>
                    <a:pt x="188" y="110"/>
                    <a:pt x="188" y="111"/>
                    <a:pt x="187" y="111"/>
                  </a:cubicBezTo>
                  <a:cubicBezTo>
                    <a:pt x="186" y="113"/>
                    <a:pt x="184" y="114"/>
                    <a:pt x="183" y="116"/>
                  </a:cubicBezTo>
                  <a:cubicBezTo>
                    <a:pt x="183" y="116"/>
                    <a:pt x="183" y="116"/>
                    <a:pt x="183" y="116"/>
                  </a:cubicBezTo>
                  <a:cubicBezTo>
                    <a:pt x="183" y="116"/>
                    <a:pt x="183" y="116"/>
                    <a:pt x="183" y="116"/>
                  </a:cubicBezTo>
                  <a:cubicBezTo>
                    <a:pt x="182" y="117"/>
                    <a:pt x="182" y="117"/>
                    <a:pt x="182" y="117"/>
                  </a:cubicBezTo>
                  <a:cubicBezTo>
                    <a:pt x="181" y="119"/>
                    <a:pt x="180" y="120"/>
                    <a:pt x="179" y="121"/>
                  </a:cubicBezTo>
                  <a:cubicBezTo>
                    <a:pt x="179" y="122"/>
                    <a:pt x="178" y="123"/>
                    <a:pt x="178" y="123"/>
                  </a:cubicBezTo>
                  <a:cubicBezTo>
                    <a:pt x="177" y="124"/>
                    <a:pt x="176" y="126"/>
                    <a:pt x="175" y="127"/>
                  </a:cubicBezTo>
                  <a:cubicBezTo>
                    <a:pt x="174" y="128"/>
                    <a:pt x="174" y="128"/>
                    <a:pt x="174" y="128"/>
                  </a:cubicBezTo>
                  <a:cubicBezTo>
                    <a:pt x="174" y="129"/>
                    <a:pt x="174" y="129"/>
                    <a:pt x="174" y="129"/>
                  </a:cubicBezTo>
                  <a:cubicBezTo>
                    <a:pt x="174" y="129"/>
                    <a:pt x="174" y="129"/>
                    <a:pt x="174" y="129"/>
                  </a:cubicBezTo>
                  <a:cubicBezTo>
                    <a:pt x="174" y="130"/>
                    <a:pt x="174" y="130"/>
                    <a:pt x="174" y="130"/>
                  </a:cubicBezTo>
                  <a:cubicBezTo>
                    <a:pt x="173" y="130"/>
                    <a:pt x="173" y="131"/>
                    <a:pt x="173" y="131"/>
                  </a:cubicBezTo>
                  <a:cubicBezTo>
                    <a:pt x="173" y="131"/>
                    <a:pt x="172" y="132"/>
                    <a:pt x="172" y="132"/>
                  </a:cubicBezTo>
                  <a:cubicBezTo>
                    <a:pt x="172" y="133"/>
                    <a:pt x="172" y="133"/>
                    <a:pt x="171" y="134"/>
                  </a:cubicBezTo>
                  <a:cubicBezTo>
                    <a:pt x="171" y="135"/>
                    <a:pt x="171" y="135"/>
                    <a:pt x="171" y="135"/>
                  </a:cubicBezTo>
                  <a:cubicBezTo>
                    <a:pt x="170" y="135"/>
                    <a:pt x="170" y="135"/>
                    <a:pt x="170" y="135"/>
                  </a:cubicBezTo>
                  <a:cubicBezTo>
                    <a:pt x="170" y="136"/>
                    <a:pt x="170" y="136"/>
                    <a:pt x="170" y="136"/>
                  </a:cubicBezTo>
                  <a:cubicBezTo>
                    <a:pt x="170" y="137"/>
                    <a:pt x="170" y="137"/>
                    <a:pt x="170" y="137"/>
                  </a:cubicBezTo>
                  <a:cubicBezTo>
                    <a:pt x="169" y="138"/>
                    <a:pt x="169" y="138"/>
                    <a:pt x="169" y="138"/>
                  </a:cubicBezTo>
                  <a:cubicBezTo>
                    <a:pt x="169" y="139"/>
                    <a:pt x="168" y="139"/>
                    <a:pt x="168" y="139"/>
                  </a:cubicBezTo>
                  <a:cubicBezTo>
                    <a:pt x="168" y="140"/>
                    <a:pt x="168" y="140"/>
                    <a:pt x="168" y="140"/>
                  </a:cubicBezTo>
                  <a:cubicBezTo>
                    <a:pt x="167" y="141"/>
                    <a:pt x="167" y="141"/>
                    <a:pt x="167" y="141"/>
                  </a:cubicBezTo>
                  <a:cubicBezTo>
                    <a:pt x="167" y="141"/>
                    <a:pt x="167" y="142"/>
                    <a:pt x="167" y="142"/>
                  </a:cubicBezTo>
                  <a:cubicBezTo>
                    <a:pt x="166" y="143"/>
                    <a:pt x="166" y="143"/>
                    <a:pt x="166" y="143"/>
                  </a:cubicBezTo>
                  <a:cubicBezTo>
                    <a:pt x="165" y="144"/>
                    <a:pt x="165" y="144"/>
                    <a:pt x="165" y="144"/>
                  </a:cubicBezTo>
                  <a:cubicBezTo>
                    <a:pt x="165" y="145"/>
                    <a:pt x="165" y="145"/>
                    <a:pt x="165" y="145"/>
                  </a:cubicBezTo>
                  <a:cubicBezTo>
                    <a:pt x="164" y="146"/>
                    <a:pt x="164" y="146"/>
                    <a:pt x="164" y="146"/>
                  </a:cubicBezTo>
                  <a:cubicBezTo>
                    <a:pt x="164" y="147"/>
                    <a:pt x="164" y="147"/>
                    <a:pt x="163" y="147"/>
                  </a:cubicBezTo>
                  <a:cubicBezTo>
                    <a:pt x="163" y="148"/>
                    <a:pt x="163" y="148"/>
                    <a:pt x="163" y="148"/>
                  </a:cubicBezTo>
                  <a:cubicBezTo>
                    <a:pt x="162" y="149"/>
                    <a:pt x="162" y="149"/>
                    <a:pt x="162" y="149"/>
                  </a:cubicBezTo>
                  <a:cubicBezTo>
                    <a:pt x="162" y="150"/>
                    <a:pt x="162" y="150"/>
                    <a:pt x="161" y="150"/>
                  </a:cubicBezTo>
                  <a:cubicBezTo>
                    <a:pt x="161" y="151"/>
                    <a:pt x="161" y="151"/>
                    <a:pt x="161" y="152"/>
                  </a:cubicBezTo>
                  <a:cubicBezTo>
                    <a:pt x="160" y="152"/>
                    <a:pt x="160" y="152"/>
                    <a:pt x="160" y="152"/>
                  </a:cubicBezTo>
                  <a:cubicBezTo>
                    <a:pt x="159" y="153"/>
                    <a:pt x="159" y="153"/>
                    <a:pt x="159" y="153"/>
                  </a:cubicBezTo>
                  <a:cubicBezTo>
                    <a:pt x="159" y="154"/>
                    <a:pt x="159" y="154"/>
                    <a:pt x="158" y="154"/>
                  </a:cubicBezTo>
                  <a:cubicBezTo>
                    <a:pt x="158" y="155"/>
                    <a:pt x="158" y="155"/>
                    <a:pt x="158" y="155"/>
                  </a:cubicBezTo>
                  <a:cubicBezTo>
                    <a:pt x="157" y="156"/>
                    <a:pt x="157" y="156"/>
                    <a:pt x="157" y="156"/>
                  </a:cubicBezTo>
                  <a:cubicBezTo>
                    <a:pt x="157" y="156"/>
                    <a:pt x="157" y="156"/>
                    <a:pt x="157" y="156"/>
                  </a:cubicBezTo>
                  <a:cubicBezTo>
                    <a:pt x="157" y="157"/>
                    <a:pt x="156" y="157"/>
                    <a:pt x="156" y="158"/>
                  </a:cubicBezTo>
                  <a:cubicBezTo>
                    <a:pt x="155" y="158"/>
                    <a:pt x="155" y="159"/>
                    <a:pt x="154" y="159"/>
                  </a:cubicBezTo>
                  <a:cubicBezTo>
                    <a:pt x="154" y="160"/>
                    <a:pt x="154" y="160"/>
                    <a:pt x="153" y="161"/>
                  </a:cubicBezTo>
                  <a:cubicBezTo>
                    <a:pt x="153" y="161"/>
                    <a:pt x="152" y="162"/>
                    <a:pt x="152" y="162"/>
                  </a:cubicBezTo>
                  <a:cubicBezTo>
                    <a:pt x="151" y="163"/>
                    <a:pt x="151" y="163"/>
                    <a:pt x="151" y="163"/>
                  </a:cubicBezTo>
                  <a:cubicBezTo>
                    <a:pt x="151" y="164"/>
                    <a:pt x="151" y="164"/>
                    <a:pt x="151" y="164"/>
                  </a:cubicBezTo>
                  <a:cubicBezTo>
                    <a:pt x="150" y="165"/>
                    <a:pt x="150" y="165"/>
                    <a:pt x="150" y="165"/>
                  </a:cubicBezTo>
                  <a:cubicBezTo>
                    <a:pt x="149" y="165"/>
                    <a:pt x="149" y="165"/>
                    <a:pt x="149" y="165"/>
                  </a:cubicBezTo>
                  <a:cubicBezTo>
                    <a:pt x="149" y="166"/>
                    <a:pt x="148" y="166"/>
                    <a:pt x="148" y="167"/>
                  </a:cubicBezTo>
                  <a:cubicBezTo>
                    <a:pt x="147" y="167"/>
                    <a:pt x="147" y="167"/>
                    <a:pt x="147" y="168"/>
                  </a:cubicBezTo>
                  <a:cubicBezTo>
                    <a:pt x="146" y="169"/>
                    <a:pt x="146" y="169"/>
                    <a:pt x="146" y="169"/>
                  </a:cubicBezTo>
                  <a:cubicBezTo>
                    <a:pt x="145" y="169"/>
                    <a:pt x="145" y="169"/>
                    <a:pt x="145" y="169"/>
                  </a:cubicBezTo>
                  <a:cubicBezTo>
                    <a:pt x="144" y="170"/>
                    <a:pt x="144" y="170"/>
                    <a:pt x="144" y="170"/>
                  </a:cubicBezTo>
                  <a:cubicBezTo>
                    <a:pt x="143" y="171"/>
                    <a:pt x="143" y="171"/>
                    <a:pt x="143" y="171"/>
                  </a:cubicBezTo>
                  <a:cubicBezTo>
                    <a:pt x="142" y="172"/>
                    <a:pt x="142" y="172"/>
                    <a:pt x="142" y="172"/>
                  </a:cubicBezTo>
                  <a:cubicBezTo>
                    <a:pt x="142" y="172"/>
                    <a:pt x="142" y="172"/>
                    <a:pt x="142" y="172"/>
                  </a:cubicBezTo>
                  <a:cubicBezTo>
                    <a:pt x="141" y="173"/>
                    <a:pt x="141" y="173"/>
                    <a:pt x="140" y="173"/>
                  </a:cubicBezTo>
                  <a:cubicBezTo>
                    <a:pt x="140" y="174"/>
                    <a:pt x="140" y="174"/>
                    <a:pt x="139" y="174"/>
                  </a:cubicBezTo>
                  <a:cubicBezTo>
                    <a:pt x="138" y="175"/>
                    <a:pt x="138" y="175"/>
                    <a:pt x="138" y="175"/>
                  </a:cubicBezTo>
                  <a:cubicBezTo>
                    <a:pt x="138" y="175"/>
                    <a:pt x="138" y="175"/>
                    <a:pt x="138" y="175"/>
                  </a:cubicBezTo>
                  <a:cubicBezTo>
                    <a:pt x="137" y="176"/>
                    <a:pt x="136" y="176"/>
                    <a:pt x="136" y="177"/>
                  </a:cubicBezTo>
                  <a:cubicBezTo>
                    <a:pt x="135" y="177"/>
                    <a:pt x="135" y="177"/>
                    <a:pt x="135" y="177"/>
                  </a:cubicBezTo>
                  <a:cubicBezTo>
                    <a:pt x="135" y="177"/>
                    <a:pt x="134" y="177"/>
                    <a:pt x="134" y="178"/>
                  </a:cubicBezTo>
                  <a:cubicBezTo>
                    <a:pt x="134" y="178"/>
                    <a:pt x="134" y="178"/>
                    <a:pt x="134" y="178"/>
                  </a:cubicBezTo>
                  <a:cubicBezTo>
                    <a:pt x="133" y="178"/>
                    <a:pt x="133" y="178"/>
                    <a:pt x="133" y="178"/>
                  </a:cubicBezTo>
                  <a:cubicBezTo>
                    <a:pt x="132" y="179"/>
                    <a:pt x="132" y="179"/>
                    <a:pt x="132" y="179"/>
                  </a:cubicBezTo>
                  <a:cubicBezTo>
                    <a:pt x="132" y="179"/>
                    <a:pt x="132" y="179"/>
                    <a:pt x="132" y="179"/>
                  </a:cubicBezTo>
                  <a:cubicBezTo>
                    <a:pt x="131" y="179"/>
                    <a:pt x="131" y="179"/>
                    <a:pt x="131" y="179"/>
                  </a:cubicBezTo>
                  <a:cubicBezTo>
                    <a:pt x="130" y="180"/>
                    <a:pt x="129" y="180"/>
                    <a:pt x="129" y="180"/>
                  </a:cubicBezTo>
                  <a:cubicBezTo>
                    <a:pt x="128" y="180"/>
                    <a:pt x="128" y="180"/>
                    <a:pt x="128" y="180"/>
                  </a:cubicBezTo>
                  <a:cubicBezTo>
                    <a:pt x="128" y="181"/>
                    <a:pt x="128" y="181"/>
                    <a:pt x="128" y="181"/>
                  </a:cubicBezTo>
                  <a:cubicBezTo>
                    <a:pt x="127" y="181"/>
                    <a:pt x="126" y="181"/>
                    <a:pt x="126" y="181"/>
                  </a:cubicBezTo>
                  <a:cubicBezTo>
                    <a:pt x="125" y="182"/>
                    <a:pt x="125" y="182"/>
                    <a:pt x="125" y="182"/>
                  </a:cubicBezTo>
                  <a:cubicBezTo>
                    <a:pt x="124" y="182"/>
                    <a:pt x="124" y="182"/>
                    <a:pt x="124" y="182"/>
                  </a:cubicBezTo>
                  <a:cubicBezTo>
                    <a:pt x="123" y="182"/>
                    <a:pt x="123" y="182"/>
                    <a:pt x="123" y="182"/>
                  </a:cubicBezTo>
                  <a:cubicBezTo>
                    <a:pt x="123" y="182"/>
                    <a:pt x="123" y="182"/>
                    <a:pt x="123" y="182"/>
                  </a:cubicBezTo>
                  <a:cubicBezTo>
                    <a:pt x="122" y="182"/>
                    <a:pt x="122" y="182"/>
                    <a:pt x="122" y="182"/>
                  </a:cubicBezTo>
                  <a:cubicBezTo>
                    <a:pt x="122" y="182"/>
                    <a:pt x="122" y="182"/>
                    <a:pt x="122" y="182"/>
                  </a:cubicBezTo>
                  <a:cubicBezTo>
                    <a:pt x="121" y="183"/>
                    <a:pt x="121" y="183"/>
                    <a:pt x="121" y="183"/>
                  </a:cubicBezTo>
                  <a:cubicBezTo>
                    <a:pt x="121" y="183"/>
                    <a:pt x="121" y="183"/>
                    <a:pt x="121" y="183"/>
                  </a:cubicBezTo>
                  <a:cubicBezTo>
                    <a:pt x="121" y="183"/>
                    <a:pt x="120" y="183"/>
                    <a:pt x="120" y="183"/>
                  </a:cubicBezTo>
                  <a:cubicBezTo>
                    <a:pt x="120" y="183"/>
                    <a:pt x="119" y="183"/>
                    <a:pt x="119" y="183"/>
                  </a:cubicBezTo>
                  <a:cubicBezTo>
                    <a:pt x="119" y="183"/>
                    <a:pt x="119" y="183"/>
                    <a:pt x="119" y="183"/>
                  </a:cubicBezTo>
                  <a:cubicBezTo>
                    <a:pt x="118" y="183"/>
                    <a:pt x="118" y="183"/>
                    <a:pt x="118" y="183"/>
                  </a:cubicBezTo>
                  <a:cubicBezTo>
                    <a:pt x="117" y="183"/>
                    <a:pt x="117" y="183"/>
                    <a:pt x="117" y="183"/>
                  </a:cubicBezTo>
                  <a:cubicBezTo>
                    <a:pt x="117" y="183"/>
                    <a:pt x="117" y="183"/>
                    <a:pt x="117" y="183"/>
                  </a:cubicBezTo>
                  <a:cubicBezTo>
                    <a:pt x="117" y="183"/>
                    <a:pt x="117" y="183"/>
                    <a:pt x="117" y="183"/>
                  </a:cubicBezTo>
                  <a:cubicBezTo>
                    <a:pt x="116" y="183"/>
                    <a:pt x="116" y="183"/>
                    <a:pt x="116" y="183"/>
                  </a:cubicBezTo>
                  <a:cubicBezTo>
                    <a:pt x="115" y="183"/>
                    <a:pt x="114" y="183"/>
                    <a:pt x="113" y="183"/>
                  </a:cubicBezTo>
                  <a:cubicBezTo>
                    <a:pt x="113" y="183"/>
                    <a:pt x="113" y="183"/>
                    <a:pt x="113" y="183"/>
                  </a:cubicBezTo>
                  <a:cubicBezTo>
                    <a:pt x="112" y="183"/>
                    <a:pt x="112" y="183"/>
                    <a:pt x="112" y="183"/>
                  </a:cubicBezTo>
                  <a:cubicBezTo>
                    <a:pt x="111" y="183"/>
                    <a:pt x="111" y="183"/>
                    <a:pt x="111" y="183"/>
                  </a:cubicBezTo>
                  <a:cubicBezTo>
                    <a:pt x="110" y="182"/>
                    <a:pt x="110" y="182"/>
                    <a:pt x="110" y="182"/>
                  </a:cubicBezTo>
                  <a:cubicBezTo>
                    <a:pt x="110" y="182"/>
                    <a:pt x="110" y="182"/>
                    <a:pt x="110" y="182"/>
                  </a:cubicBezTo>
                  <a:cubicBezTo>
                    <a:pt x="109" y="182"/>
                    <a:pt x="109" y="182"/>
                    <a:pt x="109" y="182"/>
                  </a:cubicBezTo>
                  <a:cubicBezTo>
                    <a:pt x="109" y="182"/>
                    <a:pt x="109" y="182"/>
                    <a:pt x="109" y="182"/>
                  </a:cubicBezTo>
                  <a:cubicBezTo>
                    <a:pt x="109" y="182"/>
                    <a:pt x="109" y="182"/>
                    <a:pt x="109" y="182"/>
                  </a:cubicBezTo>
                  <a:cubicBezTo>
                    <a:pt x="108" y="182"/>
                    <a:pt x="108" y="182"/>
                    <a:pt x="108" y="182"/>
                  </a:cubicBezTo>
                  <a:cubicBezTo>
                    <a:pt x="108" y="182"/>
                    <a:pt x="108" y="182"/>
                    <a:pt x="108" y="182"/>
                  </a:cubicBezTo>
                  <a:cubicBezTo>
                    <a:pt x="107" y="182"/>
                    <a:pt x="107" y="182"/>
                    <a:pt x="107" y="182"/>
                  </a:cubicBezTo>
                  <a:cubicBezTo>
                    <a:pt x="107" y="182"/>
                    <a:pt x="107" y="182"/>
                    <a:pt x="106" y="181"/>
                  </a:cubicBezTo>
                  <a:cubicBezTo>
                    <a:pt x="105" y="181"/>
                    <a:pt x="105" y="181"/>
                    <a:pt x="105" y="181"/>
                  </a:cubicBezTo>
                  <a:cubicBezTo>
                    <a:pt x="104" y="181"/>
                    <a:pt x="104" y="181"/>
                    <a:pt x="104" y="181"/>
                  </a:cubicBezTo>
                  <a:cubicBezTo>
                    <a:pt x="103" y="180"/>
                    <a:pt x="103" y="180"/>
                    <a:pt x="103" y="180"/>
                  </a:cubicBezTo>
                  <a:cubicBezTo>
                    <a:pt x="102" y="180"/>
                    <a:pt x="102" y="180"/>
                    <a:pt x="102" y="180"/>
                  </a:cubicBezTo>
                  <a:cubicBezTo>
                    <a:pt x="101" y="179"/>
                    <a:pt x="101" y="179"/>
                    <a:pt x="101" y="179"/>
                  </a:cubicBezTo>
                  <a:cubicBezTo>
                    <a:pt x="100" y="179"/>
                    <a:pt x="100" y="179"/>
                    <a:pt x="100" y="179"/>
                  </a:cubicBezTo>
                  <a:cubicBezTo>
                    <a:pt x="99" y="178"/>
                    <a:pt x="99" y="178"/>
                    <a:pt x="99" y="178"/>
                  </a:cubicBezTo>
                  <a:cubicBezTo>
                    <a:pt x="99" y="178"/>
                    <a:pt x="99" y="178"/>
                    <a:pt x="99" y="178"/>
                  </a:cubicBezTo>
                  <a:cubicBezTo>
                    <a:pt x="98" y="177"/>
                    <a:pt x="98" y="177"/>
                    <a:pt x="98" y="177"/>
                  </a:cubicBezTo>
                  <a:cubicBezTo>
                    <a:pt x="97" y="177"/>
                    <a:pt x="97" y="177"/>
                    <a:pt x="97" y="177"/>
                  </a:cubicBezTo>
                  <a:cubicBezTo>
                    <a:pt x="96" y="176"/>
                    <a:pt x="96" y="176"/>
                    <a:pt x="96" y="176"/>
                  </a:cubicBezTo>
                  <a:cubicBezTo>
                    <a:pt x="96" y="175"/>
                    <a:pt x="95" y="175"/>
                    <a:pt x="94" y="174"/>
                  </a:cubicBezTo>
                  <a:cubicBezTo>
                    <a:pt x="94" y="174"/>
                    <a:pt x="93" y="173"/>
                    <a:pt x="92" y="173"/>
                  </a:cubicBezTo>
                  <a:cubicBezTo>
                    <a:pt x="92" y="172"/>
                    <a:pt x="91" y="171"/>
                    <a:pt x="90" y="171"/>
                  </a:cubicBezTo>
                  <a:cubicBezTo>
                    <a:pt x="90" y="170"/>
                    <a:pt x="89" y="169"/>
                    <a:pt x="89" y="169"/>
                  </a:cubicBezTo>
                  <a:cubicBezTo>
                    <a:pt x="88" y="168"/>
                    <a:pt x="88" y="168"/>
                    <a:pt x="87" y="167"/>
                  </a:cubicBezTo>
                  <a:cubicBezTo>
                    <a:pt x="87" y="167"/>
                    <a:pt x="87" y="167"/>
                    <a:pt x="87" y="167"/>
                  </a:cubicBezTo>
                  <a:cubicBezTo>
                    <a:pt x="86" y="166"/>
                    <a:pt x="86" y="166"/>
                    <a:pt x="86" y="166"/>
                  </a:cubicBezTo>
                  <a:cubicBezTo>
                    <a:pt x="86" y="165"/>
                    <a:pt x="86" y="165"/>
                    <a:pt x="86" y="165"/>
                  </a:cubicBezTo>
                  <a:cubicBezTo>
                    <a:pt x="85" y="164"/>
                    <a:pt x="84" y="163"/>
                    <a:pt x="83" y="162"/>
                  </a:cubicBezTo>
                  <a:cubicBezTo>
                    <a:pt x="83" y="161"/>
                    <a:pt x="82" y="161"/>
                    <a:pt x="82" y="160"/>
                  </a:cubicBezTo>
                  <a:cubicBezTo>
                    <a:pt x="82" y="160"/>
                    <a:pt x="81" y="159"/>
                    <a:pt x="81" y="159"/>
                  </a:cubicBezTo>
                  <a:cubicBezTo>
                    <a:pt x="81" y="158"/>
                    <a:pt x="81" y="158"/>
                    <a:pt x="81" y="158"/>
                  </a:cubicBezTo>
                  <a:cubicBezTo>
                    <a:pt x="80" y="157"/>
                    <a:pt x="79" y="156"/>
                    <a:pt x="79" y="156"/>
                  </a:cubicBezTo>
                  <a:cubicBezTo>
                    <a:pt x="79" y="155"/>
                    <a:pt x="78" y="154"/>
                    <a:pt x="78" y="154"/>
                  </a:cubicBezTo>
                  <a:cubicBezTo>
                    <a:pt x="78" y="153"/>
                    <a:pt x="77" y="153"/>
                    <a:pt x="77" y="152"/>
                  </a:cubicBezTo>
                  <a:cubicBezTo>
                    <a:pt x="77" y="152"/>
                    <a:pt x="76" y="151"/>
                    <a:pt x="76" y="151"/>
                  </a:cubicBezTo>
                  <a:cubicBezTo>
                    <a:pt x="8" y="30"/>
                    <a:pt x="8" y="30"/>
                    <a:pt x="8" y="30"/>
                  </a:cubicBezTo>
                  <a:cubicBezTo>
                    <a:pt x="7" y="27"/>
                    <a:pt x="6" y="25"/>
                    <a:pt x="5" y="22"/>
                  </a:cubicBezTo>
                  <a:cubicBezTo>
                    <a:pt x="4" y="20"/>
                    <a:pt x="3" y="17"/>
                    <a:pt x="2" y="15"/>
                  </a:cubicBezTo>
                  <a:cubicBezTo>
                    <a:pt x="2" y="12"/>
                    <a:pt x="1" y="10"/>
                    <a:pt x="1" y="7"/>
                  </a:cubicBezTo>
                  <a:cubicBezTo>
                    <a:pt x="0" y="5"/>
                    <a:pt x="0" y="2"/>
                    <a:pt x="0" y="0"/>
                  </a:cubicBezTo>
                  <a:cubicBezTo>
                    <a:pt x="1" y="22"/>
                    <a:pt x="1" y="44"/>
                    <a:pt x="2" y="67"/>
                  </a:cubicBezTo>
                  <a:cubicBezTo>
                    <a:pt x="2" y="69"/>
                    <a:pt x="3" y="72"/>
                    <a:pt x="3" y="74"/>
                  </a:cubicBezTo>
                  <a:cubicBezTo>
                    <a:pt x="3" y="77"/>
                    <a:pt x="4" y="79"/>
                    <a:pt x="5" y="82"/>
                  </a:cubicBezTo>
                  <a:cubicBezTo>
                    <a:pt x="5" y="84"/>
                    <a:pt x="6" y="86"/>
                    <a:pt x="7" y="89"/>
                  </a:cubicBezTo>
                  <a:cubicBezTo>
                    <a:pt x="8" y="91"/>
                    <a:pt x="9" y="94"/>
                    <a:pt x="11" y="96"/>
                  </a:cubicBezTo>
                  <a:cubicBezTo>
                    <a:pt x="78" y="217"/>
                    <a:pt x="78" y="217"/>
                    <a:pt x="78" y="217"/>
                  </a:cubicBezTo>
                  <a:cubicBezTo>
                    <a:pt x="78" y="217"/>
                    <a:pt x="78" y="218"/>
                    <a:pt x="78" y="218"/>
                  </a:cubicBezTo>
                  <a:cubicBezTo>
                    <a:pt x="79" y="219"/>
                    <a:pt x="79" y="219"/>
                    <a:pt x="79" y="220"/>
                  </a:cubicBezTo>
                  <a:cubicBezTo>
                    <a:pt x="80" y="221"/>
                    <a:pt x="80" y="221"/>
                    <a:pt x="81" y="222"/>
                  </a:cubicBezTo>
                  <a:cubicBezTo>
                    <a:pt x="81" y="223"/>
                    <a:pt x="81" y="223"/>
                    <a:pt x="82" y="224"/>
                  </a:cubicBezTo>
                  <a:cubicBezTo>
                    <a:pt x="83" y="225"/>
                    <a:pt x="83" y="225"/>
                    <a:pt x="83" y="225"/>
                  </a:cubicBezTo>
                  <a:cubicBezTo>
                    <a:pt x="83" y="225"/>
                    <a:pt x="83" y="226"/>
                    <a:pt x="83" y="226"/>
                  </a:cubicBezTo>
                  <a:cubicBezTo>
                    <a:pt x="84" y="227"/>
                    <a:pt x="84" y="227"/>
                    <a:pt x="85" y="228"/>
                  </a:cubicBezTo>
                  <a:cubicBezTo>
                    <a:pt x="85" y="229"/>
                    <a:pt x="86" y="230"/>
                    <a:pt x="87" y="231"/>
                  </a:cubicBezTo>
                  <a:cubicBezTo>
                    <a:pt x="88" y="232"/>
                    <a:pt x="88" y="232"/>
                    <a:pt x="88" y="232"/>
                  </a:cubicBezTo>
                  <a:cubicBezTo>
                    <a:pt x="88" y="233"/>
                    <a:pt x="88" y="233"/>
                    <a:pt x="88" y="233"/>
                  </a:cubicBezTo>
                  <a:cubicBezTo>
                    <a:pt x="89" y="234"/>
                    <a:pt x="89" y="234"/>
                    <a:pt x="89" y="234"/>
                  </a:cubicBezTo>
                  <a:cubicBezTo>
                    <a:pt x="89" y="234"/>
                    <a:pt x="90" y="234"/>
                    <a:pt x="90" y="235"/>
                  </a:cubicBezTo>
                  <a:cubicBezTo>
                    <a:pt x="91" y="235"/>
                    <a:pt x="91" y="236"/>
                    <a:pt x="92" y="237"/>
                  </a:cubicBezTo>
                  <a:cubicBezTo>
                    <a:pt x="92" y="237"/>
                    <a:pt x="93" y="238"/>
                    <a:pt x="94" y="239"/>
                  </a:cubicBezTo>
                  <a:cubicBezTo>
                    <a:pt x="94" y="239"/>
                    <a:pt x="95" y="240"/>
                    <a:pt x="96" y="240"/>
                  </a:cubicBezTo>
                  <a:cubicBezTo>
                    <a:pt x="96" y="241"/>
                    <a:pt x="97" y="242"/>
                    <a:pt x="98" y="242"/>
                  </a:cubicBezTo>
                  <a:cubicBezTo>
                    <a:pt x="98" y="243"/>
                    <a:pt x="98" y="243"/>
                    <a:pt x="98" y="243"/>
                  </a:cubicBezTo>
                  <a:cubicBezTo>
                    <a:pt x="99" y="243"/>
                    <a:pt x="99" y="243"/>
                    <a:pt x="99" y="243"/>
                  </a:cubicBezTo>
                  <a:cubicBezTo>
                    <a:pt x="100" y="244"/>
                    <a:pt x="100" y="244"/>
                    <a:pt x="100" y="244"/>
                  </a:cubicBezTo>
                  <a:cubicBezTo>
                    <a:pt x="101" y="244"/>
                    <a:pt x="101" y="244"/>
                    <a:pt x="101" y="244"/>
                  </a:cubicBezTo>
                  <a:cubicBezTo>
                    <a:pt x="102" y="245"/>
                    <a:pt x="102" y="245"/>
                    <a:pt x="102" y="245"/>
                  </a:cubicBezTo>
                  <a:cubicBezTo>
                    <a:pt x="103" y="245"/>
                    <a:pt x="103" y="245"/>
                    <a:pt x="103" y="245"/>
                  </a:cubicBezTo>
                  <a:cubicBezTo>
                    <a:pt x="104" y="246"/>
                    <a:pt x="104" y="246"/>
                    <a:pt x="104" y="246"/>
                  </a:cubicBezTo>
                  <a:cubicBezTo>
                    <a:pt x="105" y="246"/>
                    <a:pt x="105" y="246"/>
                    <a:pt x="105" y="246"/>
                  </a:cubicBezTo>
                  <a:cubicBezTo>
                    <a:pt x="105" y="247"/>
                    <a:pt x="105" y="247"/>
                    <a:pt x="105" y="247"/>
                  </a:cubicBezTo>
                  <a:cubicBezTo>
                    <a:pt x="106" y="247"/>
                    <a:pt x="106" y="247"/>
                    <a:pt x="106" y="247"/>
                  </a:cubicBezTo>
                  <a:cubicBezTo>
                    <a:pt x="107" y="247"/>
                    <a:pt x="107" y="247"/>
                    <a:pt x="107" y="247"/>
                  </a:cubicBezTo>
                  <a:cubicBezTo>
                    <a:pt x="108" y="248"/>
                    <a:pt x="108" y="248"/>
                    <a:pt x="109" y="248"/>
                  </a:cubicBezTo>
                  <a:cubicBezTo>
                    <a:pt x="109" y="248"/>
                    <a:pt x="109" y="248"/>
                    <a:pt x="109" y="248"/>
                  </a:cubicBezTo>
                  <a:cubicBezTo>
                    <a:pt x="109" y="248"/>
                    <a:pt x="109" y="248"/>
                    <a:pt x="109" y="248"/>
                  </a:cubicBezTo>
                  <a:cubicBezTo>
                    <a:pt x="109" y="248"/>
                    <a:pt x="109" y="248"/>
                    <a:pt x="109"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0" y="248"/>
                    <a:pt x="110" y="248"/>
                    <a:pt x="110" y="248"/>
                  </a:cubicBezTo>
                  <a:cubicBezTo>
                    <a:pt x="111" y="248"/>
                    <a:pt x="111" y="248"/>
                    <a:pt x="111" y="248"/>
                  </a:cubicBezTo>
                  <a:cubicBezTo>
                    <a:pt x="111" y="248"/>
                    <a:pt x="111" y="248"/>
                    <a:pt x="111" y="248"/>
                  </a:cubicBezTo>
                  <a:cubicBezTo>
                    <a:pt x="111" y="248"/>
                    <a:pt x="111" y="248"/>
                    <a:pt x="111" y="248"/>
                  </a:cubicBezTo>
                  <a:cubicBezTo>
                    <a:pt x="111" y="248"/>
                    <a:pt x="111" y="248"/>
                    <a:pt x="111" y="248"/>
                  </a:cubicBezTo>
                  <a:cubicBezTo>
                    <a:pt x="112" y="249"/>
                    <a:pt x="112" y="249"/>
                    <a:pt x="112" y="249"/>
                  </a:cubicBezTo>
                  <a:cubicBezTo>
                    <a:pt x="112" y="249"/>
                    <a:pt x="112" y="249"/>
                    <a:pt x="112" y="249"/>
                  </a:cubicBezTo>
                  <a:cubicBezTo>
                    <a:pt x="113" y="249"/>
                    <a:pt x="113" y="249"/>
                    <a:pt x="113" y="249"/>
                  </a:cubicBezTo>
                  <a:cubicBezTo>
                    <a:pt x="113" y="249"/>
                    <a:pt x="113" y="249"/>
                    <a:pt x="113" y="249"/>
                  </a:cubicBezTo>
                  <a:cubicBezTo>
                    <a:pt x="113" y="249"/>
                    <a:pt x="113" y="249"/>
                    <a:pt x="113" y="249"/>
                  </a:cubicBezTo>
                  <a:cubicBezTo>
                    <a:pt x="114" y="249"/>
                    <a:pt x="114" y="249"/>
                    <a:pt x="114" y="249"/>
                  </a:cubicBezTo>
                  <a:cubicBezTo>
                    <a:pt x="114" y="249"/>
                    <a:pt x="114" y="249"/>
                    <a:pt x="114" y="249"/>
                  </a:cubicBezTo>
                  <a:cubicBezTo>
                    <a:pt x="115" y="249"/>
                    <a:pt x="115" y="249"/>
                    <a:pt x="115" y="249"/>
                  </a:cubicBezTo>
                  <a:cubicBezTo>
                    <a:pt x="115" y="249"/>
                    <a:pt x="116" y="249"/>
                    <a:pt x="117" y="249"/>
                  </a:cubicBezTo>
                  <a:cubicBezTo>
                    <a:pt x="118" y="249"/>
                    <a:pt x="118" y="249"/>
                    <a:pt x="118" y="249"/>
                  </a:cubicBezTo>
                  <a:cubicBezTo>
                    <a:pt x="118" y="249"/>
                    <a:pt x="118" y="249"/>
                    <a:pt x="118" y="249"/>
                  </a:cubicBezTo>
                  <a:cubicBezTo>
                    <a:pt x="118" y="249"/>
                    <a:pt x="118" y="249"/>
                    <a:pt x="118" y="249"/>
                  </a:cubicBezTo>
                  <a:cubicBezTo>
                    <a:pt x="118" y="249"/>
                    <a:pt x="118" y="249"/>
                    <a:pt x="118" y="249"/>
                  </a:cubicBezTo>
                  <a:cubicBezTo>
                    <a:pt x="119" y="249"/>
                    <a:pt x="119" y="249"/>
                    <a:pt x="119" y="249"/>
                  </a:cubicBezTo>
                  <a:cubicBezTo>
                    <a:pt x="119" y="249"/>
                    <a:pt x="119" y="249"/>
                    <a:pt x="119" y="249"/>
                  </a:cubicBezTo>
                  <a:cubicBezTo>
                    <a:pt x="119" y="249"/>
                    <a:pt x="119" y="249"/>
                    <a:pt x="119" y="249"/>
                  </a:cubicBezTo>
                  <a:cubicBezTo>
                    <a:pt x="119" y="249"/>
                    <a:pt x="119" y="249"/>
                    <a:pt x="119" y="249"/>
                  </a:cubicBezTo>
                  <a:cubicBezTo>
                    <a:pt x="120" y="249"/>
                    <a:pt x="120" y="249"/>
                    <a:pt x="120" y="249"/>
                  </a:cubicBezTo>
                  <a:cubicBezTo>
                    <a:pt x="120" y="249"/>
                    <a:pt x="120" y="249"/>
                    <a:pt x="120" y="249"/>
                  </a:cubicBezTo>
                  <a:cubicBezTo>
                    <a:pt x="120" y="249"/>
                    <a:pt x="120" y="249"/>
                    <a:pt x="120" y="249"/>
                  </a:cubicBezTo>
                  <a:cubicBezTo>
                    <a:pt x="120" y="249"/>
                    <a:pt x="120" y="249"/>
                    <a:pt x="120" y="249"/>
                  </a:cubicBezTo>
                  <a:cubicBezTo>
                    <a:pt x="121" y="249"/>
                    <a:pt x="121" y="249"/>
                    <a:pt x="121" y="249"/>
                  </a:cubicBezTo>
                  <a:cubicBezTo>
                    <a:pt x="121" y="249"/>
                    <a:pt x="121" y="249"/>
                    <a:pt x="121" y="249"/>
                  </a:cubicBezTo>
                  <a:cubicBezTo>
                    <a:pt x="121" y="249"/>
                    <a:pt x="121" y="249"/>
                    <a:pt x="121" y="249"/>
                  </a:cubicBezTo>
                  <a:cubicBezTo>
                    <a:pt x="121" y="249"/>
                    <a:pt x="121" y="249"/>
                    <a:pt x="121" y="249"/>
                  </a:cubicBezTo>
                  <a:cubicBezTo>
                    <a:pt x="121" y="249"/>
                    <a:pt x="121" y="249"/>
                    <a:pt x="121" y="249"/>
                  </a:cubicBezTo>
                  <a:cubicBezTo>
                    <a:pt x="122" y="249"/>
                    <a:pt x="122" y="249"/>
                    <a:pt x="122" y="249"/>
                  </a:cubicBezTo>
                  <a:cubicBezTo>
                    <a:pt x="122" y="249"/>
                    <a:pt x="122" y="249"/>
                    <a:pt x="122" y="249"/>
                  </a:cubicBezTo>
                  <a:cubicBezTo>
                    <a:pt x="122" y="249"/>
                    <a:pt x="122" y="249"/>
                    <a:pt x="122" y="249"/>
                  </a:cubicBezTo>
                  <a:cubicBezTo>
                    <a:pt x="122" y="249"/>
                    <a:pt x="122" y="249"/>
                    <a:pt x="122" y="249"/>
                  </a:cubicBezTo>
                  <a:cubicBezTo>
                    <a:pt x="122" y="249"/>
                    <a:pt x="122" y="249"/>
                    <a:pt x="122" y="249"/>
                  </a:cubicBezTo>
                  <a:cubicBezTo>
                    <a:pt x="123" y="249"/>
                    <a:pt x="123" y="249"/>
                    <a:pt x="123" y="249"/>
                  </a:cubicBezTo>
                  <a:cubicBezTo>
                    <a:pt x="123" y="249"/>
                    <a:pt x="123" y="249"/>
                    <a:pt x="123" y="249"/>
                  </a:cubicBezTo>
                  <a:cubicBezTo>
                    <a:pt x="123" y="248"/>
                    <a:pt x="123" y="248"/>
                    <a:pt x="123" y="248"/>
                  </a:cubicBezTo>
                  <a:cubicBezTo>
                    <a:pt x="123" y="248"/>
                    <a:pt x="123" y="248"/>
                    <a:pt x="123" y="248"/>
                  </a:cubicBezTo>
                  <a:cubicBezTo>
                    <a:pt x="124" y="248"/>
                    <a:pt x="124" y="248"/>
                    <a:pt x="124" y="248"/>
                  </a:cubicBezTo>
                  <a:cubicBezTo>
                    <a:pt x="124" y="248"/>
                    <a:pt x="124" y="248"/>
                    <a:pt x="124" y="248"/>
                  </a:cubicBezTo>
                  <a:cubicBezTo>
                    <a:pt x="124" y="248"/>
                    <a:pt x="124" y="248"/>
                    <a:pt x="124" y="248"/>
                  </a:cubicBezTo>
                  <a:cubicBezTo>
                    <a:pt x="125" y="248"/>
                    <a:pt x="125" y="248"/>
                    <a:pt x="125" y="248"/>
                  </a:cubicBezTo>
                  <a:cubicBezTo>
                    <a:pt x="125" y="248"/>
                    <a:pt x="125" y="248"/>
                    <a:pt x="125" y="248"/>
                  </a:cubicBezTo>
                  <a:cubicBezTo>
                    <a:pt x="125" y="248"/>
                    <a:pt x="126" y="248"/>
                    <a:pt x="126" y="248"/>
                  </a:cubicBezTo>
                  <a:cubicBezTo>
                    <a:pt x="126" y="247"/>
                    <a:pt x="126" y="247"/>
                    <a:pt x="126" y="247"/>
                  </a:cubicBezTo>
                  <a:cubicBezTo>
                    <a:pt x="127" y="247"/>
                    <a:pt x="127" y="247"/>
                    <a:pt x="127" y="247"/>
                  </a:cubicBezTo>
                  <a:cubicBezTo>
                    <a:pt x="127" y="247"/>
                    <a:pt x="127" y="247"/>
                    <a:pt x="127" y="247"/>
                  </a:cubicBezTo>
                  <a:cubicBezTo>
                    <a:pt x="127" y="247"/>
                    <a:pt x="128" y="247"/>
                    <a:pt x="129" y="247"/>
                  </a:cubicBezTo>
                  <a:cubicBezTo>
                    <a:pt x="129" y="247"/>
                    <a:pt x="129" y="247"/>
                    <a:pt x="129" y="247"/>
                  </a:cubicBezTo>
                  <a:cubicBezTo>
                    <a:pt x="129" y="247"/>
                    <a:pt x="129" y="247"/>
                    <a:pt x="129" y="247"/>
                  </a:cubicBezTo>
                  <a:cubicBezTo>
                    <a:pt x="130" y="246"/>
                    <a:pt x="130" y="246"/>
                    <a:pt x="130" y="246"/>
                  </a:cubicBezTo>
                  <a:cubicBezTo>
                    <a:pt x="130" y="246"/>
                    <a:pt x="131" y="246"/>
                    <a:pt x="132" y="245"/>
                  </a:cubicBezTo>
                  <a:cubicBezTo>
                    <a:pt x="132" y="245"/>
                    <a:pt x="132" y="245"/>
                    <a:pt x="132" y="245"/>
                  </a:cubicBezTo>
                  <a:cubicBezTo>
                    <a:pt x="132" y="245"/>
                    <a:pt x="132" y="245"/>
                    <a:pt x="132" y="245"/>
                  </a:cubicBezTo>
                  <a:cubicBezTo>
                    <a:pt x="133" y="245"/>
                    <a:pt x="133" y="245"/>
                    <a:pt x="133" y="245"/>
                  </a:cubicBezTo>
                  <a:cubicBezTo>
                    <a:pt x="133" y="245"/>
                    <a:pt x="133" y="245"/>
                    <a:pt x="133" y="245"/>
                  </a:cubicBezTo>
                  <a:cubicBezTo>
                    <a:pt x="133" y="245"/>
                    <a:pt x="133" y="245"/>
                    <a:pt x="133" y="245"/>
                  </a:cubicBezTo>
                  <a:cubicBezTo>
                    <a:pt x="133" y="245"/>
                    <a:pt x="133" y="245"/>
                    <a:pt x="133" y="245"/>
                  </a:cubicBezTo>
                  <a:cubicBezTo>
                    <a:pt x="133" y="245"/>
                    <a:pt x="133" y="245"/>
                    <a:pt x="133" y="245"/>
                  </a:cubicBezTo>
                  <a:cubicBezTo>
                    <a:pt x="134" y="245"/>
                    <a:pt x="134" y="245"/>
                    <a:pt x="134" y="245"/>
                  </a:cubicBezTo>
                  <a:cubicBezTo>
                    <a:pt x="134" y="244"/>
                    <a:pt x="134" y="244"/>
                    <a:pt x="134" y="244"/>
                  </a:cubicBezTo>
                  <a:cubicBezTo>
                    <a:pt x="134" y="244"/>
                    <a:pt x="134" y="244"/>
                    <a:pt x="134" y="244"/>
                  </a:cubicBezTo>
                  <a:cubicBezTo>
                    <a:pt x="135" y="244"/>
                    <a:pt x="135" y="244"/>
                    <a:pt x="135" y="244"/>
                  </a:cubicBezTo>
                  <a:cubicBezTo>
                    <a:pt x="135" y="244"/>
                    <a:pt x="135" y="244"/>
                    <a:pt x="135" y="244"/>
                  </a:cubicBezTo>
                  <a:cubicBezTo>
                    <a:pt x="135" y="244"/>
                    <a:pt x="135" y="244"/>
                    <a:pt x="135" y="244"/>
                  </a:cubicBezTo>
                  <a:cubicBezTo>
                    <a:pt x="136" y="243"/>
                    <a:pt x="136" y="243"/>
                    <a:pt x="136" y="243"/>
                  </a:cubicBezTo>
                  <a:cubicBezTo>
                    <a:pt x="136" y="243"/>
                    <a:pt x="136" y="243"/>
                    <a:pt x="136" y="243"/>
                  </a:cubicBezTo>
                  <a:cubicBezTo>
                    <a:pt x="136" y="243"/>
                    <a:pt x="136" y="243"/>
                    <a:pt x="136" y="243"/>
                  </a:cubicBezTo>
                  <a:cubicBezTo>
                    <a:pt x="137" y="243"/>
                    <a:pt x="137" y="243"/>
                    <a:pt x="137" y="243"/>
                  </a:cubicBezTo>
                  <a:cubicBezTo>
                    <a:pt x="137" y="242"/>
                    <a:pt x="138" y="242"/>
                    <a:pt x="139" y="242"/>
                  </a:cubicBezTo>
                  <a:cubicBezTo>
                    <a:pt x="139" y="241"/>
                    <a:pt x="139" y="241"/>
                    <a:pt x="139" y="241"/>
                  </a:cubicBezTo>
                  <a:cubicBezTo>
                    <a:pt x="140" y="240"/>
                    <a:pt x="140" y="240"/>
                    <a:pt x="140" y="240"/>
                  </a:cubicBezTo>
                  <a:cubicBezTo>
                    <a:pt x="141" y="240"/>
                    <a:pt x="141" y="240"/>
                    <a:pt x="141" y="239"/>
                  </a:cubicBezTo>
                  <a:cubicBezTo>
                    <a:pt x="142" y="239"/>
                    <a:pt x="142" y="239"/>
                    <a:pt x="143" y="238"/>
                  </a:cubicBezTo>
                  <a:cubicBezTo>
                    <a:pt x="143" y="238"/>
                    <a:pt x="143" y="238"/>
                    <a:pt x="143" y="238"/>
                  </a:cubicBezTo>
                  <a:cubicBezTo>
                    <a:pt x="144" y="237"/>
                    <a:pt x="144" y="237"/>
                    <a:pt x="144" y="237"/>
                  </a:cubicBezTo>
                  <a:cubicBezTo>
                    <a:pt x="145" y="236"/>
                    <a:pt x="145" y="236"/>
                    <a:pt x="145" y="236"/>
                  </a:cubicBezTo>
                  <a:cubicBezTo>
                    <a:pt x="146" y="236"/>
                    <a:pt x="146" y="236"/>
                    <a:pt x="146" y="236"/>
                  </a:cubicBezTo>
                  <a:cubicBezTo>
                    <a:pt x="147" y="235"/>
                    <a:pt x="147" y="235"/>
                    <a:pt x="147" y="235"/>
                  </a:cubicBezTo>
                  <a:cubicBezTo>
                    <a:pt x="148" y="234"/>
                    <a:pt x="148" y="234"/>
                    <a:pt x="148" y="234"/>
                  </a:cubicBezTo>
                  <a:cubicBezTo>
                    <a:pt x="148" y="234"/>
                    <a:pt x="148" y="233"/>
                    <a:pt x="149" y="233"/>
                  </a:cubicBezTo>
                  <a:cubicBezTo>
                    <a:pt x="149" y="232"/>
                    <a:pt x="149" y="232"/>
                    <a:pt x="150" y="232"/>
                  </a:cubicBezTo>
                  <a:cubicBezTo>
                    <a:pt x="151" y="231"/>
                    <a:pt x="151" y="231"/>
                    <a:pt x="151" y="231"/>
                  </a:cubicBezTo>
                  <a:cubicBezTo>
                    <a:pt x="151" y="230"/>
                    <a:pt x="151" y="230"/>
                    <a:pt x="151" y="230"/>
                  </a:cubicBezTo>
                  <a:cubicBezTo>
                    <a:pt x="152" y="229"/>
                    <a:pt x="152" y="229"/>
                    <a:pt x="152" y="229"/>
                  </a:cubicBezTo>
                  <a:cubicBezTo>
                    <a:pt x="153" y="229"/>
                    <a:pt x="153" y="229"/>
                    <a:pt x="153" y="229"/>
                  </a:cubicBezTo>
                  <a:cubicBezTo>
                    <a:pt x="153" y="228"/>
                    <a:pt x="153" y="228"/>
                    <a:pt x="154" y="227"/>
                  </a:cubicBezTo>
                  <a:cubicBezTo>
                    <a:pt x="154" y="227"/>
                    <a:pt x="155" y="226"/>
                    <a:pt x="155" y="226"/>
                  </a:cubicBezTo>
                  <a:cubicBezTo>
                    <a:pt x="156" y="225"/>
                    <a:pt x="156" y="225"/>
                    <a:pt x="156" y="224"/>
                  </a:cubicBezTo>
                  <a:cubicBezTo>
                    <a:pt x="157" y="223"/>
                    <a:pt x="157" y="223"/>
                    <a:pt x="158" y="222"/>
                  </a:cubicBezTo>
                  <a:cubicBezTo>
                    <a:pt x="158" y="222"/>
                    <a:pt x="158" y="222"/>
                    <a:pt x="158" y="222"/>
                  </a:cubicBezTo>
                  <a:cubicBezTo>
                    <a:pt x="159" y="221"/>
                    <a:pt x="159" y="221"/>
                    <a:pt x="159" y="221"/>
                  </a:cubicBezTo>
                  <a:cubicBezTo>
                    <a:pt x="159" y="220"/>
                    <a:pt x="159" y="220"/>
                    <a:pt x="159" y="220"/>
                  </a:cubicBezTo>
                  <a:cubicBezTo>
                    <a:pt x="159" y="220"/>
                    <a:pt x="160" y="220"/>
                    <a:pt x="160" y="219"/>
                  </a:cubicBezTo>
                  <a:cubicBezTo>
                    <a:pt x="161" y="219"/>
                    <a:pt x="161" y="219"/>
                    <a:pt x="161" y="219"/>
                  </a:cubicBezTo>
                  <a:cubicBezTo>
                    <a:pt x="161" y="218"/>
                    <a:pt x="161" y="218"/>
                    <a:pt x="161" y="218"/>
                  </a:cubicBezTo>
                  <a:cubicBezTo>
                    <a:pt x="161" y="217"/>
                    <a:pt x="162" y="217"/>
                    <a:pt x="162" y="217"/>
                  </a:cubicBezTo>
                  <a:cubicBezTo>
                    <a:pt x="162" y="216"/>
                    <a:pt x="163" y="216"/>
                    <a:pt x="163" y="215"/>
                  </a:cubicBezTo>
                  <a:cubicBezTo>
                    <a:pt x="163" y="214"/>
                    <a:pt x="163" y="214"/>
                    <a:pt x="163" y="214"/>
                  </a:cubicBezTo>
                  <a:cubicBezTo>
                    <a:pt x="164" y="213"/>
                    <a:pt x="164" y="213"/>
                    <a:pt x="164" y="213"/>
                  </a:cubicBezTo>
                  <a:cubicBezTo>
                    <a:pt x="164" y="213"/>
                    <a:pt x="164" y="213"/>
                    <a:pt x="165" y="212"/>
                  </a:cubicBezTo>
                  <a:cubicBezTo>
                    <a:pt x="165" y="212"/>
                    <a:pt x="165" y="212"/>
                    <a:pt x="165" y="211"/>
                  </a:cubicBezTo>
                  <a:cubicBezTo>
                    <a:pt x="166" y="210"/>
                    <a:pt x="166" y="210"/>
                    <a:pt x="166" y="210"/>
                  </a:cubicBezTo>
                  <a:cubicBezTo>
                    <a:pt x="167" y="210"/>
                    <a:pt x="167" y="210"/>
                    <a:pt x="167" y="210"/>
                  </a:cubicBezTo>
                  <a:cubicBezTo>
                    <a:pt x="167" y="209"/>
                    <a:pt x="167" y="209"/>
                    <a:pt x="167" y="208"/>
                  </a:cubicBezTo>
                  <a:cubicBezTo>
                    <a:pt x="167" y="208"/>
                    <a:pt x="168" y="207"/>
                    <a:pt x="168" y="207"/>
                  </a:cubicBezTo>
                  <a:cubicBezTo>
                    <a:pt x="168" y="206"/>
                    <a:pt x="168" y="206"/>
                    <a:pt x="168" y="206"/>
                  </a:cubicBezTo>
                  <a:cubicBezTo>
                    <a:pt x="169" y="205"/>
                    <a:pt x="169" y="205"/>
                    <a:pt x="169" y="205"/>
                  </a:cubicBezTo>
                  <a:cubicBezTo>
                    <a:pt x="169" y="205"/>
                    <a:pt x="169" y="205"/>
                    <a:pt x="169" y="205"/>
                  </a:cubicBezTo>
                  <a:cubicBezTo>
                    <a:pt x="170" y="204"/>
                    <a:pt x="170" y="204"/>
                    <a:pt x="170" y="203"/>
                  </a:cubicBezTo>
                  <a:cubicBezTo>
                    <a:pt x="171" y="202"/>
                    <a:pt x="171" y="202"/>
                    <a:pt x="171" y="202"/>
                  </a:cubicBezTo>
                  <a:cubicBezTo>
                    <a:pt x="171" y="202"/>
                    <a:pt x="171" y="202"/>
                    <a:pt x="171" y="202"/>
                  </a:cubicBezTo>
                  <a:cubicBezTo>
                    <a:pt x="171" y="201"/>
                    <a:pt x="171" y="201"/>
                    <a:pt x="171" y="201"/>
                  </a:cubicBezTo>
                  <a:cubicBezTo>
                    <a:pt x="172" y="200"/>
                    <a:pt x="172" y="200"/>
                    <a:pt x="172" y="200"/>
                  </a:cubicBezTo>
                  <a:cubicBezTo>
                    <a:pt x="173" y="199"/>
                    <a:pt x="173" y="197"/>
                    <a:pt x="174" y="196"/>
                  </a:cubicBezTo>
                  <a:cubicBezTo>
                    <a:pt x="174" y="195"/>
                    <a:pt x="174" y="195"/>
                    <a:pt x="174" y="195"/>
                  </a:cubicBezTo>
                  <a:cubicBezTo>
                    <a:pt x="175" y="195"/>
                    <a:pt x="175" y="194"/>
                    <a:pt x="176" y="193"/>
                  </a:cubicBezTo>
                  <a:cubicBezTo>
                    <a:pt x="176" y="192"/>
                    <a:pt x="177" y="191"/>
                    <a:pt x="178" y="189"/>
                  </a:cubicBezTo>
                  <a:cubicBezTo>
                    <a:pt x="179" y="189"/>
                    <a:pt x="179" y="188"/>
                    <a:pt x="179" y="188"/>
                  </a:cubicBezTo>
                  <a:cubicBezTo>
                    <a:pt x="180" y="186"/>
                    <a:pt x="182" y="185"/>
                    <a:pt x="183" y="183"/>
                  </a:cubicBezTo>
                  <a:cubicBezTo>
                    <a:pt x="183" y="182"/>
                    <a:pt x="183" y="182"/>
                    <a:pt x="183" y="182"/>
                  </a:cubicBezTo>
                  <a:cubicBezTo>
                    <a:pt x="185" y="181"/>
                    <a:pt x="186" y="179"/>
                    <a:pt x="188" y="177"/>
                  </a:cubicBezTo>
                  <a:cubicBezTo>
                    <a:pt x="188" y="177"/>
                    <a:pt x="189" y="177"/>
                    <a:pt x="189" y="176"/>
                  </a:cubicBezTo>
                  <a:cubicBezTo>
                    <a:pt x="190" y="175"/>
                    <a:pt x="191" y="174"/>
                    <a:pt x="193" y="173"/>
                  </a:cubicBezTo>
                  <a:cubicBezTo>
                    <a:pt x="193" y="172"/>
                    <a:pt x="194" y="172"/>
                    <a:pt x="194" y="171"/>
                  </a:cubicBezTo>
                  <a:cubicBezTo>
                    <a:pt x="196" y="170"/>
                    <a:pt x="197" y="169"/>
                    <a:pt x="199" y="167"/>
                  </a:cubicBezTo>
                  <a:cubicBezTo>
                    <a:pt x="199" y="167"/>
                    <a:pt x="199" y="167"/>
                    <a:pt x="199" y="167"/>
                  </a:cubicBezTo>
                  <a:cubicBezTo>
                    <a:pt x="201" y="165"/>
                    <a:pt x="203" y="164"/>
                    <a:pt x="205" y="162"/>
                  </a:cubicBezTo>
                  <a:cubicBezTo>
                    <a:pt x="206" y="162"/>
                    <a:pt x="206" y="162"/>
                    <a:pt x="207" y="161"/>
                  </a:cubicBezTo>
                  <a:cubicBezTo>
                    <a:pt x="208" y="160"/>
                    <a:pt x="210" y="159"/>
                    <a:pt x="211" y="158"/>
                  </a:cubicBezTo>
                  <a:cubicBezTo>
                    <a:pt x="212" y="158"/>
                    <a:pt x="212" y="157"/>
                    <a:pt x="213" y="157"/>
                  </a:cubicBezTo>
                  <a:cubicBezTo>
                    <a:pt x="215" y="156"/>
                    <a:pt x="217" y="155"/>
                    <a:pt x="219" y="154"/>
                  </a:cubicBezTo>
                  <a:cubicBezTo>
                    <a:pt x="219" y="153"/>
                    <a:pt x="219" y="153"/>
                    <a:pt x="219" y="153"/>
                  </a:cubicBezTo>
                  <a:cubicBezTo>
                    <a:pt x="221" y="153"/>
                    <a:pt x="222" y="152"/>
                    <a:pt x="223" y="152"/>
                  </a:cubicBezTo>
                  <a:cubicBezTo>
                    <a:pt x="223" y="151"/>
                    <a:pt x="224" y="151"/>
                    <a:pt x="225" y="150"/>
                  </a:cubicBezTo>
                  <a:cubicBezTo>
                    <a:pt x="226" y="150"/>
                    <a:pt x="228" y="149"/>
                    <a:pt x="229" y="149"/>
                  </a:cubicBezTo>
                  <a:cubicBezTo>
                    <a:pt x="229" y="148"/>
                    <a:pt x="230" y="148"/>
                    <a:pt x="231" y="148"/>
                  </a:cubicBezTo>
                  <a:cubicBezTo>
                    <a:pt x="232" y="147"/>
                    <a:pt x="234" y="147"/>
                    <a:pt x="235" y="146"/>
                  </a:cubicBezTo>
                  <a:cubicBezTo>
                    <a:pt x="236" y="146"/>
                    <a:pt x="236" y="145"/>
                    <a:pt x="237" y="145"/>
                  </a:cubicBezTo>
                  <a:cubicBezTo>
                    <a:pt x="239" y="144"/>
                    <a:pt x="241" y="144"/>
                    <a:pt x="243" y="143"/>
                  </a:cubicBezTo>
                  <a:cubicBezTo>
                    <a:pt x="244" y="143"/>
                    <a:pt x="244" y="143"/>
                    <a:pt x="245" y="142"/>
                  </a:cubicBezTo>
                  <a:cubicBezTo>
                    <a:pt x="246" y="142"/>
                    <a:pt x="246" y="142"/>
                    <a:pt x="246" y="142"/>
                  </a:cubicBezTo>
                  <a:cubicBezTo>
                    <a:pt x="246" y="142"/>
                    <a:pt x="246" y="142"/>
                    <a:pt x="247" y="142"/>
                  </a:cubicBezTo>
                  <a:cubicBezTo>
                    <a:pt x="247" y="142"/>
                    <a:pt x="247" y="142"/>
                    <a:pt x="247" y="142"/>
                  </a:cubicBezTo>
                  <a:cubicBezTo>
                    <a:pt x="248" y="141"/>
                    <a:pt x="248" y="141"/>
                    <a:pt x="249" y="141"/>
                  </a:cubicBezTo>
                  <a:cubicBezTo>
                    <a:pt x="249" y="141"/>
                    <a:pt x="250" y="141"/>
                    <a:pt x="250" y="141"/>
                  </a:cubicBezTo>
                  <a:cubicBezTo>
                    <a:pt x="251" y="141"/>
                    <a:pt x="251" y="141"/>
                    <a:pt x="251" y="141"/>
                  </a:cubicBezTo>
                  <a:cubicBezTo>
                    <a:pt x="251" y="141"/>
                    <a:pt x="251" y="141"/>
                    <a:pt x="251" y="141"/>
                  </a:cubicBezTo>
                  <a:cubicBezTo>
                    <a:pt x="251" y="141"/>
                    <a:pt x="251" y="141"/>
                    <a:pt x="251" y="141"/>
                  </a:cubicBezTo>
                  <a:cubicBezTo>
                    <a:pt x="252" y="140"/>
                    <a:pt x="252" y="140"/>
                    <a:pt x="252" y="140"/>
                  </a:cubicBezTo>
                  <a:cubicBezTo>
                    <a:pt x="252" y="140"/>
                    <a:pt x="252" y="140"/>
                    <a:pt x="252" y="140"/>
                  </a:cubicBezTo>
                  <a:cubicBezTo>
                    <a:pt x="253" y="140"/>
                    <a:pt x="253" y="140"/>
                    <a:pt x="253" y="140"/>
                  </a:cubicBezTo>
                  <a:cubicBezTo>
                    <a:pt x="253" y="140"/>
                    <a:pt x="253" y="140"/>
                    <a:pt x="253" y="140"/>
                  </a:cubicBezTo>
                  <a:cubicBezTo>
                    <a:pt x="254" y="140"/>
                    <a:pt x="254" y="140"/>
                    <a:pt x="254" y="140"/>
                  </a:cubicBezTo>
                  <a:cubicBezTo>
                    <a:pt x="254" y="140"/>
                    <a:pt x="255" y="140"/>
                    <a:pt x="256" y="139"/>
                  </a:cubicBezTo>
                  <a:cubicBezTo>
                    <a:pt x="256" y="139"/>
                    <a:pt x="256" y="139"/>
                    <a:pt x="256" y="139"/>
                  </a:cubicBezTo>
                  <a:cubicBezTo>
                    <a:pt x="256" y="139"/>
                    <a:pt x="256" y="139"/>
                    <a:pt x="256" y="139"/>
                  </a:cubicBezTo>
                  <a:cubicBezTo>
                    <a:pt x="257" y="139"/>
                    <a:pt x="257" y="139"/>
                    <a:pt x="257" y="139"/>
                  </a:cubicBezTo>
                  <a:cubicBezTo>
                    <a:pt x="258" y="139"/>
                    <a:pt x="258" y="139"/>
                    <a:pt x="258" y="139"/>
                  </a:cubicBezTo>
                  <a:cubicBezTo>
                    <a:pt x="259" y="139"/>
                    <a:pt x="259" y="139"/>
                    <a:pt x="259" y="139"/>
                  </a:cubicBezTo>
                  <a:cubicBezTo>
                    <a:pt x="259" y="139"/>
                    <a:pt x="259" y="139"/>
                    <a:pt x="259" y="139"/>
                  </a:cubicBezTo>
                  <a:cubicBezTo>
                    <a:pt x="260" y="139"/>
                    <a:pt x="260" y="139"/>
                    <a:pt x="260" y="139"/>
                  </a:cubicBezTo>
                  <a:cubicBezTo>
                    <a:pt x="261" y="138"/>
                    <a:pt x="261" y="138"/>
                    <a:pt x="261" y="138"/>
                  </a:cubicBezTo>
                  <a:cubicBezTo>
                    <a:pt x="262" y="138"/>
                    <a:pt x="262" y="138"/>
                    <a:pt x="262" y="138"/>
                  </a:cubicBezTo>
                  <a:cubicBezTo>
                    <a:pt x="263" y="138"/>
                    <a:pt x="264" y="138"/>
                    <a:pt x="265" y="138"/>
                  </a:cubicBezTo>
                  <a:cubicBezTo>
                    <a:pt x="268" y="137"/>
                    <a:pt x="273" y="136"/>
                    <a:pt x="279" y="135"/>
                  </a:cubicBezTo>
                  <a:cubicBezTo>
                    <a:pt x="280" y="135"/>
                    <a:pt x="280" y="135"/>
                    <a:pt x="280" y="135"/>
                  </a:cubicBezTo>
                  <a:cubicBezTo>
                    <a:pt x="281" y="135"/>
                    <a:pt x="281" y="135"/>
                    <a:pt x="282" y="135"/>
                  </a:cubicBezTo>
                  <a:cubicBezTo>
                    <a:pt x="282" y="135"/>
                    <a:pt x="283" y="135"/>
                    <a:pt x="283" y="135"/>
                  </a:cubicBezTo>
                  <a:cubicBezTo>
                    <a:pt x="284" y="135"/>
                    <a:pt x="284" y="135"/>
                    <a:pt x="285" y="135"/>
                  </a:cubicBezTo>
                  <a:cubicBezTo>
                    <a:pt x="287" y="135"/>
                    <a:pt x="289" y="134"/>
                    <a:pt x="291" y="134"/>
                  </a:cubicBezTo>
                  <a:cubicBezTo>
                    <a:pt x="291" y="134"/>
                    <a:pt x="291" y="134"/>
                    <a:pt x="292" y="134"/>
                  </a:cubicBezTo>
                  <a:cubicBezTo>
                    <a:pt x="294" y="134"/>
                    <a:pt x="296" y="134"/>
                    <a:pt x="298" y="134"/>
                  </a:cubicBezTo>
                  <a:cubicBezTo>
                    <a:pt x="299" y="134"/>
                    <a:pt x="299" y="134"/>
                    <a:pt x="299" y="134"/>
                  </a:cubicBezTo>
                  <a:cubicBezTo>
                    <a:pt x="300" y="134"/>
                    <a:pt x="302" y="134"/>
                    <a:pt x="303" y="134"/>
                  </a:cubicBezTo>
                  <a:cubicBezTo>
                    <a:pt x="304" y="134"/>
                    <a:pt x="305" y="135"/>
                    <a:pt x="307" y="135"/>
                  </a:cubicBezTo>
                  <a:cubicBezTo>
                    <a:pt x="308" y="135"/>
                    <a:pt x="309" y="135"/>
                    <a:pt x="310" y="135"/>
                  </a:cubicBezTo>
                  <a:cubicBezTo>
                    <a:pt x="311" y="135"/>
                    <a:pt x="312" y="135"/>
                    <a:pt x="314" y="135"/>
                  </a:cubicBezTo>
                  <a:cubicBezTo>
                    <a:pt x="315" y="135"/>
                    <a:pt x="316" y="135"/>
                    <a:pt x="317" y="135"/>
                  </a:cubicBezTo>
                  <a:cubicBezTo>
                    <a:pt x="318" y="136"/>
                    <a:pt x="319" y="136"/>
                    <a:pt x="321" y="136"/>
                  </a:cubicBezTo>
                  <a:cubicBezTo>
                    <a:pt x="322" y="136"/>
                    <a:pt x="323" y="136"/>
                    <a:pt x="324" y="136"/>
                  </a:cubicBezTo>
                  <a:cubicBezTo>
                    <a:pt x="325" y="137"/>
                    <a:pt x="326" y="137"/>
                    <a:pt x="328" y="137"/>
                  </a:cubicBezTo>
                  <a:cubicBezTo>
                    <a:pt x="329" y="137"/>
                    <a:pt x="330" y="138"/>
                    <a:pt x="332" y="138"/>
                  </a:cubicBezTo>
                  <a:cubicBezTo>
                    <a:pt x="332" y="138"/>
                    <a:pt x="332" y="138"/>
                    <a:pt x="332" y="138"/>
                  </a:cubicBezTo>
                  <a:cubicBezTo>
                    <a:pt x="334" y="138"/>
                    <a:pt x="337" y="139"/>
                    <a:pt x="339" y="139"/>
                  </a:cubicBezTo>
                  <a:cubicBezTo>
                    <a:pt x="339" y="139"/>
                    <a:pt x="340" y="140"/>
                    <a:pt x="340" y="140"/>
                  </a:cubicBezTo>
                  <a:cubicBezTo>
                    <a:pt x="341" y="140"/>
                    <a:pt x="341" y="140"/>
                    <a:pt x="342" y="140"/>
                  </a:cubicBezTo>
                  <a:cubicBezTo>
                    <a:pt x="342" y="140"/>
                    <a:pt x="343" y="140"/>
                    <a:pt x="343" y="140"/>
                  </a:cubicBezTo>
                  <a:cubicBezTo>
                    <a:pt x="343" y="141"/>
                    <a:pt x="344" y="141"/>
                    <a:pt x="344" y="141"/>
                  </a:cubicBezTo>
                  <a:cubicBezTo>
                    <a:pt x="345" y="141"/>
                    <a:pt x="345" y="141"/>
                    <a:pt x="345" y="141"/>
                  </a:cubicBezTo>
                  <a:cubicBezTo>
                    <a:pt x="346" y="141"/>
                    <a:pt x="346" y="141"/>
                    <a:pt x="346" y="141"/>
                  </a:cubicBezTo>
                  <a:cubicBezTo>
                    <a:pt x="347" y="142"/>
                    <a:pt x="347" y="142"/>
                    <a:pt x="347" y="142"/>
                  </a:cubicBezTo>
                  <a:cubicBezTo>
                    <a:pt x="348" y="142"/>
                    <a:pt x="348" y="142"/>
                    <a:pt x="348" y="142"/>
                  </a:cubicBezTo>
                  <a:cubicBezTo>
                    <a:pt x="348" y="142"/>
                    <a:pt x="348" y="142"/>
                    <a:pt x="349" y="142"/>
                  </a:cubicBezTo>
                  <a:cubicBezTo>
                    <a:pt x="349" y="142"/>
                    <a:pt x="350" y="142"/>
                    <a:pt x="350" y="143"/>
                  </a:cubicBezTo>
                  <a:cubicBezTo>
                    <a:pt x="351" y="143"/>
                    <a:pt x="351" y="143"/>
                    <a:pt x="352" y="143"/>
                  </a:cubicBezTo>
                  <a:cubicBezTo>
                    <a:pt x="352" y="143"/>
                    <a:pt x="353" y="144"/>
                    <a:pt x="354" y="144"/>
                  </a:cubicBezTo>
                  <a:cubicBezTo>
                    <a:pt x="357" y="145"/>
                    <a:pt x="360" y="146"/>
                    <a:pt x="363" y="147"/>
                  </a:cubicBezTo>
                  <a:cubicBezTo>
                    <a:pt x="365" y="148"/>
                    <a:pt x="368" y="150"/>
                    <a:pt x="371" y="151"/>
                  </a:cubicBezTo>
                  <a:cubicBezTo>
                    <a:pt x="374" y="153"/>
                    <a:pt x="377" y="154"/>
                    <a:pt x="380" y="156"/>
                  </a:cubicBezTo>
                  <a:cubicBezTo>
                    <a:pt x="382" y="157"/>
                    <a:pt x="385" y="159"/>
                    <a:pt x="388" y="161"/>
                  </a:cubicBezTo>
                  <a:cubicBezTo>
                    <a:pt x="388" y="161"/>
                    <a:pt x="389" y="162"/>
                    <a:pt x="389" y="162"/>
                  </a:cubicBezTo>
                  <a:cubicBezTo>
                    <a:pt x="390" y="162"/>
                    <a:pt x="390" y="163"/>
                    <a:pt x="391" y="163"/>
                  </a:cubicBezTo>
                  <a:cubicBezTo>
                    <a:pt x="391" y="163"/>
                    <a:pt x="392" y="164"/>
                    <a:pt x="392" y="164"/>
                  </a:cubicBezTo>
                  <a:cubicBezTo>
                    <a:pt x="393" y="165"/>
                    <a:pt x="394" y="165"/>
                    <a:pt x="394" y="166"/>
                  </a:cubicBezTo>
                  <a:cubicBezTo>
                    <a:pt x="395" y="166"/>
                    <a:pt x="395" y="166"/>
                    <a:pt x="395" y="166"/>
                  </a:cubicBezTo>
                  <a:cubicBezTo>
                    <a:pt x="395" y="167"/>
                    <a:pt x="396" y="167"/>
                    <a:pt x="396" y="167"/>
                  </a:cubicBezTo>
                  <a:cubicBezTo>
                    <a:pt x="397" y="168"/>
                    <a:pt x="397" y="168"/>
                    <a:pt x="398" y="169"/>
                  </a:cubicBezTo>
                  <a:cubicBezTo>
                    <a:pt x="399" y="170"/>
                    <a:pt x="400" y="171"/>
                    <a:pt x="402" y="172"/>
                  </a:cubicBezTo>
                  <a:cubicBezTo>
                    <a:pt x="402" y="172"/>
                    <a:pt x="402" y="172"/>
                    <a:pt x="403" y="173"/>
                  </a:cubicBezTo>
                  <a:cubicBezTo>
                    <a:pt x="403" y="173"/>
                    <a:pt x="403" y="174"/>
                    <a:pt x="404" y="175"/>
                  </a:cubicBezTo>
                  <a:cubicBezTo>
                    <a:pt x="405" y="176"/>
                    <a:pt x="406" y="177"/>
                    <a:pt x="408" y="179"/>
                  </a:cubicBezTo>
                  <a:cubicBezTo>
                    <a:pt x="410" y="181"/>
                    <a:pt x="412" y="184"/>
                    <a:pt x="415" y="187"/>
                  </a:cubicBezTo>
                  <a:cubicBezTo>
                    <a:pt x="416" y="188"/>
                    <a:pt x="416" y="188"/>
                    <a:pt x="416" y="188"/>
                  </a:cubicBezTo>
                  <a:cubicBezTo>
                    <a:pt x="416" y="188"/>
                    <a:pt x="416" y="188"/>
                    <a:pt x="416" y="188"/>
                  </a:cubicBezTo>
                  <a:cubicBezTo>
                    <a:pt x="417" y="189"/>
                    <a:pt x="417" y="189"/>
                    <a:pt x="417" y="190"/>
                  </a:cubicBezTo>
                  <a:cubicBezTo>
                    <a:pt x="417" y="190"/>
                    <a:pt x="418" y="191"/>
                    <a:pt x="418" y="191"/>
                  </a:cubicBezTo>
                  <a:cubicBezTo>
                    <a:pt x="419" y="192"/>
                    <a:pt x="419" y="192"/>
                    <a:pt x="419" y="192"/>
                  </a:cubicBezTo>
                  <a:cubicBezTo>
                    <a:pt x="419" y="193"/>
                    <a:pt x="420" y="193"/>
                    <a:pt x="420" y="194"/>
                  </a:cubicBezTo>
                  <a:cubicBezTo>
                    <a:pt x="420" y="194"/>
                    <a:pt x="420" y="194"/>
                    <a:pt x="421" y="195"/>
                  </a:cubicBezTo>
                  <a:cubicBezTo>
                    <a:pt x="421" y="195"/>
                    <a:pt x="421" y="196"/>
                    <a:pt x="421" y="196"/>
                  </a:cubicBezTo>
                  <a:cubicBezTo>
                    <a:pt x="423" y="200"/>
                    <a:pt x="425" y="203"/>
                    <a:pt x="427" y="207"/>
                  </a:cubicBezTo>
                  <a:cubicBezTo>
                    <a:pt x="429" y="211"/>
                    <a:pt x="430" y="215"/>
                    <a:pt x="431" y="219"/>
                  </a:cubicBezTo>
                  <a:cubicBezTo>
                    <a:pt x="432" y="223"/>
                    <a:pt x="433" y="227"/>
                    <a:pt x="433" y="230"/>
                  </a:cubicBezTo>
                  <a:cubicBezTo>
                    <a:pt x="433" y="234"/>
                    <a:pt x="434" y="238"/>
                    <a:pt x="434" y="242"/>
                  </a:cubicBezTo>
                  <a:cubicBezTo>
                    <a:pt x="434" y="220"/>
                    <a:pt x="435" y="198"/>
                    <a:pt x="436" y="176"/>
                  </a:cubicBezTo>
                  <a:cubicBezTo>
                    <a:pt x="436" y="172"/>
                    <a:pt x="436" y="168"/>
                    <a:pt x="435" y="164"/>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5" name="Freeform 170"/>
            <p:cNvSpPr/>
            <p:nvPr/>
          </p:nvSpPr>
          <p:spPr bwMode="auto">
            <a:xfrm>
              <a:off x="4690" y="1563"/>
              <a:ext cx="437" cy="358"/>
            </a:xfrm>
            <a:custGeom>
              <a:avLst/>
              <a:gdLst>
                <a:gd name="T0" fmla="*/ 434 w 266"/>
                <a:gd name="T1" fmla="*/ 13 h 218"/>
                <a:gd name="T2" fmla="*/ 429 w 266"/>
                <a:gd name="T3" fmla="*/ 28 h 218"/>
                <a:gd name="T4" fmla="*/ 424 w 266"/>
                <a:gd name="T5" fmla="*/ 39 h 218"/>
                <a:gd name="T6" fmla="*/ 416 w 266"/>
                <a:gd name="T7" fmla="*/ 53 h 218"/>
                <a:gd name="T8" fmla="*/ 407 w 266"/>
                <a:gd name="T9" fmla="*/ 62 h 218"/>
                <a:gd name="T10" fmla="*/ 398 w 266"/>
                <a:gd name="T11" fmla="*/ 74 h 218"/>
                <a:gd name="T12" fmla="*/ 386 w 266"/>
                <a:gd name="T13" fmla="*/ 84 h 218"/>
                <a:gd name="T14" fmla="*/ 373 w 266"/>
                <a:gd name="T15" fmla="*/ 92 h 218"/>
                <a:gd name="T16" fmla="*/ 360 w 266"/>
                <a:gd name="T17" fmla="*/ 100 h 218"/>
                <a:gd name="T18" fmla="*/ 347 w 266"/>
                <a:gd name="T19" fmla="*/ 105 h 218"/>
                <a:gd name="T20" fmla="*/ 69 w 266"/>
                <a:gd name="T21" fmla="*/ 204 h 218"/>
                <a:gd name="T22" fmla="*/ 64 w 266"/>
                <a:gd name="T23" fmla="*/ 205 h 218"/>
                <a:gd name="T24" fmla="*/ 54 w 266"/>
                <a:gd name="T25" fmla="*/ 210 h 218"/>
                <a:gd name="T26" fmla="*/ 46 w 266"/>
                <a:gd name="T27" fmla="*/ 213 h 218"/>
                <a:gd name="T28" fmla="*/ 38 w 266"/>
                <a:gd name="T29" fmla="*/ 217 h 218"/>
                <a:gd name="T30" fmla="*/ 36 w 266"/>
                <a:gd name="T31" fmla="*/ 218 h 218"/>
                <a:gd name="T32" fmla="*/ 31 w 266"/>
                <a:gd name="T33" fmla="*/ 222 h 218"/>
                <a:gd name="T34" fmla="*/ 30 w 266"/>
                <a:gd name="T35" fmla="*/ 223 h 218"/>
                <a:gd name="T36" fmla="*/ 21 w 266"/>
                <a:gd name="T37" fmla="*/ 230 h 218"/>
                <a:gd name="T38" fmla="*/ 15 w 266"/>
                <a:gd name="T39" fmla="*/ 236 h 218"/>
                <a:gd name="T40" fmla="*/ 13 w 266"/>
                <a:gd name="T41" fmla="*/ 238 h 218"/>
                <a:gd name="T42" fmla="*/ 12 w 266"/>
                <a:gd name="T43" fmla="*/ 241 h 218"/>
                <a:gd name="T44" fmla="*/ 12 w 266"/>
                <a:gd name="T45" fmla="*/ 243 h 218"/>
                <a:gd name="T46" fmla="*/ 10 w 266"/>
                <a:gd name="T47" fmla="*/ 246 h 218"/>
                <a:gd name="T48" fmla="*/ 10 w 266"/>
                <a:gd name="T49" fmla="*/ 246 h 218"/>
                <a:gd name="T50" fmla="*/ 8 w 266"/>
                <a:gd name="T51" fmla="*/ 250 h 218"/>
                <a:gd name="T52" fmla="*/ 0 w 266"/>
                <a:gd name="T53" fmla="*/ 358 h 218"/>
                <a:gd name="T54" fmla="*/ 2 w 266"/>
                <a:gd name="T55" fmla="*/ 350 h 218"/>
                <a:gd name="T56" fmla="*/ 5 w 266"/>
                <a:gd name="T57" fmla="*/ 345 h 218"/>
                <a:gd name="T58" fmla="*/ 12 w 266"/>
                <a:gd name="T59" fmla="*/ 337 h 218"/>
                <a:gd name="T60" fmla="*/ 21 w 266"/>
                <a:gd name="T61" fmla="*/ 328 h 218"/>
                <a:gd name="T62" fmla="*/ 28 w 266"/>
                <a:gd name="T63" fmla="*/ 325 h 218"/>
                <a:gd name="T64" fmla="*/ 38 w 266"/>
                <a:gd name="T65" fmla="*/ 320 h 218"/>
                <a:gd name="T66" fmla="*/ 54 w 266"/>
                <a:gd name="T67" fmla="*/ 312 h 218"/>
                <a:gd name="T68" fmla="*/ 325 w 266"/>
                <a:gd name="T69" fmla="*/ 217 h 218"/>
                <a:gd name="T70" fmla="*/ 338 w 266"/>
                <a:gd name="T71" fmla="*/ 212 h 218"/>
                <a:gd name="T72" fmla="*/ 347 w 266"/>
                <a:gd name="T73" fmla="*/ 207 h 218"/>
                <a:gd name="T74" fmla="*/ 357 w 266"/>
                <a:gd name="T75" fmla="*/ 202 h 218"/>
                <a:gd name="T76" fmla="*/ 365 w 266"/>
                <a:gd name="T77" fmla="*/ 197 h 218"/>
                <a:gd name="T78" fmla="*/ 373 w 266"/>
                <a:gd name="T79" fmla="*/ 190 h 218"/>
                <a:gd name="T80" fmla="*/ 381 w 266"/>
                <a:gd name="T81" fmla="*/ 184 h 218"/>
                <a:gd name="T82" fmla="*/ 389 w 266"/>
                <a:gd name="T83" fmla="*/ 176 h 218"/>
                <a:gd name="T84" fmla="*/ 396 w 266"/>
                <a:gd name="T85" fmla="*/ 171 h 218"/>
                <a:gd name="T86" fmla="*/ 403 w 266"/>
                <a:gd name="T87" fmla="*/ 161 h 218"/>
                <a:gd name="T88" fmla="*/ 409 w 266"/>
                <a:gd name="T89" fmla="*/ 151 h 218"/>
                <a:gd name="T90" fmla="*/ 412 w 266"/>
                <a:gd name="T91" fmla="*/ 143 h 218"/>
                <a:gd name="T92" fmla="*/ 416 w 266"/>
                <a:gd name="T93" fmla="*/ 136 h 218"/>
                <a:gd name="T94" fmla="*/ 419 w 266"/>
                <a:gd name="T95" fmla="*/ 128 h 218"/>
                <a:gd name="T96" fmla="*/ 422 w 266"/>
                <a:gd name="T97" fmla="*/ 118 h 218"/>
                <a:gd name="T98" fmla="*/ 424 w 266"/>
                <a:gd name="T99" fmla="*/ 110 h 218"/>
                <a:gd name="T100" fmla="*/ 424 w 266"/>
                <a:gd name="T101" fmla="*/ 108 h 218"/>
                <a:gd name="T102" fmla="*/ 435 w 266"/>
                <a:gd name="T103" fmla="*/ 5 h 2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66" h="218">
                  <a:moveTo>
                    <a:pt x="265" y="3"/>
                  </a:moveTo>
                  <a:cubicBezTo>
                    <a:pt x="265" y="4"/>
                    <a:pt x="265" y="5"/>
                    <a:pt x="265" y="6"/>
                  </a:cubicBezTo>
                  <a:cubicBezTo>
                    <a:pt x="264" y="7"/>
                    <a:pt x="264" y="8"/>
                    <a:pt x="264" y="8"/>
                  </a:cubicBezTo>
                  <a:cubicBezTo>
                    <a:pt x="264" y="9"/>
                    <a:pt x="264" y="10"/>
                    <a:pt x="263" y="11"/>
                  </a:cubicBezTo>
                  <a:cubicBezTo>
                    <a:pt x="263" y="12"/>
                    <a:pt x="263" y="13"/>
                    <a:pt x="262" y="14"/>
                  </a:cubicBezTo>
                  <a:cubicBezTo>
                    <a:pt x="262" y="15"/>
                    <a:pt x="262" y="16"/>
                    <a:pt x="261" y="17"/>
                  </a:cubicBezTo>
                  <a:cubicBezTo>
                    <a:pt x="261" y="17"/>
                    <a:pt x="261" y="18"/>
                    <a:pt x="260" y="19"/>
                  </a:cubicBezTo>
                  <a:cubicBezTo>
                    <a:pt x="260" y="20"/>
                    <a:pt x="260" y="21"/>
                    <a:pt x="259" y="22"/>
                  </a:cubicBezTo>
                  <a:cubicBezTo>
                    <a:pt x="259" y="23"/>
                    <a:pt x="258" y="23"/>
                    <a:pt x="258" y="24"/>
                  </a:cubicBezTo>
                  <a:cubicBezTo>
                    <a:pt x="257" y="25"/>
                    <a:pt x="257" y="26"/>
                    <a:pt x="256" y="27"/>
                  </a:cubicBezTo>
                  <a:cubicBezTo>
                    <a:pt x="256" y="28"/>
                    <a:pt x="256" y="28"/>
                    <a:pt x="255" y="29"/>
                  </a:cubicBezTo>
                  <a:cubicBezTo>
                    <a:pt x="255" y="30"/>
                    <a:pt x="254" y="31"/>
                    <a:pt x="253" y="32"/>
                  </a:cubicBezTo>
                  <a:cubicBezTo>
                    <a:pt x="253" y="32"/>
                    <a:pt x="252" y="33"/>
                    <a:pt x="252" y="34"/>
                  </a:cubicBezTo>
                  <a:cubicBezTo>
                    <a:pt x="251" y="35"/>
                    <a:pt x="251" y="35"/>
                    <a:pt x="250" y="36"/>
                  </a:cubicBezTo>
                  <a:cubicBezTo>
                    <a:pt x="249" y="37"/>
                    <a:pt x="249" y="38"/>
                    <a:pt x="248" y="38"/>
                  </a:cubicBezTo>
                  <a:cubicBezTo>
                    <a:pt x="247" y="39"/>
                    <a:pt x="247" y="40"/>
                    <a:pt x="246" y="41"/>
                  </a:cubicBezTo>
                  <a:cubicBezTo>
                    <a:pt x="245" y="41"/>
                    <a:pt x="245" y="42"/>
                    <a:pt x="244" y="43"/>
                  </a:cubicBezTo>
                  <a:cubicBezTo>
                    <a:pt x="243" y="43"/>
                    <a:pt x="243" y="44"/>
                    <a:pt x="242" y="45"/>
                  </a:cubicBezTo>
                  <a:cubicBezTo>
                    <a:pt x="241" y="45"/>
                    <a:pt x="240" y="46"/>
                    <a:pt x="240" y="47"/>
                  </a:cubicBezTo>
                  <a:cubicBezTo>
                    <a:pt x="239" y="47"/>
                    <a:pt x="238" y="48"/>
                    <a:pt x="237" y="49"/>
                  </a:cubicBezTo>
                  <a:cubicBezTo>
                    <a:pt x="236" y="49"/>
                    <a:pt x="236" y="50"/>
                    <a:pt x="235" y="51"/>
                  </a:cubicBezTo>
                  <a:cubicBezTo>
                    <a:pt x="234" y="51"/>
                    <a:pt x="233" y="52"/>
                    <a:pt x="232" y="53"/>
                  </a:cubicBezTo>
                  <a:cubicBezTo>
                    <a:pt x="231" y="53"/>
                    <a:pt x="231" y="54"/>
                    <a:pt x="230" y="54"/>
                  </a:cubicBezTo>
                  <a:cubicBezTo>
                    <a:pt x="229" y="55"/>
                    <a:pt x="228" y="56"/>
                    <a:pt x="227" y="56"/>
                  </a:cubicBezTo>
                  <a:cubicBezTo>
                    <a:pt x="226" y="57"/>
                    <a:pt x="225" y="57"/>
                    <a:pt x="224" y="58"/>
                  </a:cubicBezTo>
                  <a:cubicBezTo>
                    <a:pt x="224" y="58"/>
                    <a:pt x="223" y="58"/>
                    <a:pt x="222" y="59"/>
                  </a:cubicBezTo>
                  <a:cubicBezTo>
                    <a:pt x="221" y="59"/>
                    <a:pt x="220" y="60"/>
                    <a:pt x="219" y="61"/>
                  </a:cubicBezTo>
                  <a:cubicBezTo>
                    <a:pt x="218" y="61"/>
                    <a:pt x="217" y="61"/>
                    <a:pt x="217" y="62"/>
                  </a:cubicBezTo>
                  <a:cubicBezTo>
                    <a:pt x="215" y="62"/>
                    <a:pt x="214" y="63"/>
                    <a:pt x="213" y="63"/>
                  </a:cubicBezTo>
                  <a:cubicBezTo>
                    <a:pt x="212" y="64"/>
                    <a:pt x="212" y="64"/>
                    <a:pt x="211" y="64"/>
                  </a:cubicBezTo>
                  <a:cubicBezTo>
                    <a:pt x="209" y="65"/>
                    <a:pt x="207" y="66"/>
                    <a:pt x="205" y="67"/>
                  </a:cubicBezTo>
                  <a:cubicBezTo>
                    <a:pt x="46" y="122"/>
                    <a:pt x="46" y="122"/>
                    <a:pt x="46" y="122"/>
                  </a:cubicBezTo>
                  <a:cubicBezTo>
                    <a:pt x="45" y="123"/>
                    <a:pt x="43" y="123"/>
                    <a:pt x="42" y="124"/>
                  </a:cubicBezTo>
                  <a:cubicBezTo>
                    <a:pt x="42" y="124"/>
                    <a:pt x="41" y="124"/>
                    <a:pt x="41" y="124"/>
                  </a:cubicBezTo>
                  <a:cubicBezTo>
                    <a:pt x="40" y="125"/>
                    <a:pt x="40" y="125"/>
                    <a:pt x="39" y="125"/>
                  </a:cubicBezTo>
                  <a:cubicBezTo>
                    <a:pt x="39" y="125"/>
                    <a:pt x="39" y="125"/>
                    <a:pt x="39" y="125"/>
                  </a:cubicBezTo>
                  <a:cubicBezTo>
                    <a:pt x="38" y="125"/>
                    <a:pt x="37" y="126"/>
                    <a:pt x="37" y="126"/>
                  </a:cubicBezTo>
                  <a:cubicBezTo>
                    <a:pt x="36" y="126"/>
                    <a:pt x="35" y="127"/>
                    <a:pt x="34" y="127"/>
                  </a:cubicBezTo>
                  <a:cubicBezTo>
                    <a:pt x="33" y="128"/>
                    <a:pt x="33" y="128"/>
                    <a:pt x="33" y="128"/>
                  </a:cubicBezTo>
                  <a:cubicBezTo>
                    <a:pt x="33" y="128"/>
                    <a:pt x="33" y="128"/>
                    <a:pt x="33" y="128"/>
                  </a:cubicBezTo>
                  <a:cubicBezTo>
                    <a:pt x="31" y="128"/>
                    <a:pt x="30" y="129"/>
                    <a:pt x="29" y="130"/>
                  </a:cubicBezTo>
                  <a:cubicBezTo>
                    <a:pt x="28" y="130"/>
                    <a:pt x="28" y="130"/>
                    <a:pt x="28" y="130"/>
                  </a:cubicBezTo>
                  <a:cubicBezTo>
                    <a:pt x="28" y="130"/>
                    <a:pt x="28" y="130"/>
                    <a:pt x="28" y="130"/>
                  </a:cubicBezTo>
                  <a:cubicBezTo>
                    <a:pt x="27" y="131"/>
                    <a:pt x="27" y="131"/>
                    <a:pt x="27" y="131"/>
                  </a:cubicBezTo>
                  <a:cubicBezTo>
                    <a:pt x="26" y="131"/>
                    <a:pt x="24" y="132"/>
                    <a:pt x="23" y="132"/>
                  </a:cubicBezTo>
                  <a:cubicBezTo>
                    <a:pt x="23" y="133"/>
                    <a:pt x="23" y="133"/>
                    <a:pt x="23" y="133"/>
                  </a:cubicBezTo>
                  <a:cubicBezTo>
                    <a:pt x="22" y="133"/>
                    <a:pt x="22" y="133"/>
                    <a:pt x="22" y="133"/>
                  </a:cubicBezTo>
                  <a:cubicBezTo>
                    <a:pt x="22" y="133"/>
                    <a:pt x="22" y="133"/>
                    <a:pt x="22" y="133"/>
                  </a:cubicBezTo>
                  <a:cubicBezTo>
                    <a:pt x="22" y="133"/>
                    <a:pt x="22" y="133"/>
                    <a:pt x="22" y="133"/>
                  </a:cubicBezTo>
                  <a:cubicBezTo>
                    <a:pt x="21" y="134"/>
                    <a:pt x="21" y="134"/>
                    <a:pt x="21" y="134"/>
                  </a:cubicBezTo>
                  <a:cubicBezTo>
                    <a:pt x="20" y="134"/>
                    <a:pt x="20" y="135"/>
                    <a:pt x="19" y="135"/>
                  </a:cubicBezTo>
                  <a:cubicBezTo>
                    <a:pt x="19" y="135"/>
                    <a:pt x="19" y="135"/>
                    <a:pt x="19" y="135"/>
                  </a:cubicBezTo>
                  <a:cubicBezTo>
                    <a:pt x="19" y="135"/>
                    <a:pt x="19" y="135"/>
                    <a:pt x="19" y="135"/>
                  </a:cubicBezTo>
                  <a:cubicBezTo>
                    <a:pt x="18" y="136"/>
                    <a:pt x="18" y="136"/>
                    <a:pt x="18" y="136"/>
                  </a:cubicBezTo>
                  <a:cubicBezTo>
                    <a:pt x="17" y="136"/>
                    <a:pt x="17" y="137"/>
                    <a:pt x="16" y="137"/>
                  </a:cubicBezTo>
                  <a:cubicBezTo>
                    <a:pt x="16" y="137"/>
                    <a:pt x="15" y="138"/>
                    <a:pt x="14" y="138"/>
                  </a:cubicBezTo>
                  <a:cubicBezTo>
                    <a:pt x="14" y="139"/>
                    <a:pt x="13" y="139"/>
                    <a:pt x="13" y="140"/>
                  </a:cubicBezTo>
                  <a:cubicBezTo>
                    <a:pt x="12" y="140"/>
                    <a:pt x="12" y="141"/>
                    <a:pt x="11" y="141"/>
                  </a:cubicBezTo>
                  <a:cubicBezTo>
                    <a:pt x="11" y="142"/>
                    <a:pt x="10" y="142"/>
                    <a:pt x="10" y="143"/>
                  </a:cubicBezTo>
                  <a:cubicBezTo>
                    <a:pt x="9" y="144"/>
                    <a:pt x="9" y="144"/>
                    <a:pt x="9" y="144"/>
                  </a:cubicBezTo>
                  <a:cubicBezTo>
                    <a:pt x="8" y="145"/>
                    <a:pt x="8" y="145"/>
                    <a:pt x="8" y="145"/>
                  </a:cubicBezTo>
                  <a:cubicBezTo>
                    <a:pt x="8" y="145"/>
                    <a:pt x="8" y="145"/>
                    <a:pt x="8" y="145"/>
                  </a:cubicBezTo>
                  <a:cubicBezTo>
                    <a:pt x="8" y="145"/>
                    <a:pt x="8" y="145"/>
                    <a:pt x="8" y="145"/>
                  </a:cubicBezTo>
                  <a:cubicBezTo>
                    <a:pt x="8" y="145"/>
                    <a:pt x="8" y="145"/>
                    <a:pt x="8" y="145"/>
                  </a:cubicBezTo>
                  <a:cubicBezTo>
                    <a:pt x="8" y="146"/>
                    <a:pt x="8" y="146"/>
                    <a:pt x="8" y="146"/>
                  </a:cubicBezTo>
                  <a:cubicBezTo>
                    <a:pt x="7" y="147"/>
                    <a:pt x="7" y="147"/>
                    <a:pt x="7" y="147"/>
                  </a:cubicBezTo>
                  <a:cubicBezTo>
                    <a:pt x="7" y="148"/>
                    <a:pt x="7" y="148"/>
                    <a:pt x="7" y="148"/>
                  </a:cubicBezTo>
                  <a:cubicBezTo>
                    <a:pt x="7" y="148"/>
                    <a:pt x="7" y="148"/>
                    <a:pt x="7" y="148"/>
                  </a:cubicBezTo>
                  <a:cubicBezTo>
                    <a:pt x="7" y="148"/>
                    <a:pt x="7" y="148"/>
                    <a:pt x="7" y="148"/>
                  </a:cubicBezTo>
                  <a:cubicBezTo>
                    <a:pt x="7" y="148"/>
                    <a:pt x="7" y="148"/>
                    <a:pt x="7" y="148"/>
                  </a:cubicBezTo>
                  <a:cubicBezTo>
                    <a:pt x="6" y="148"/>
                    <a:pt x="6" y="149"/>
                    <a:pt x="6" y="149"/>
                  </a:cubicBezTo>
                  <a:cubicBezTo>
                    <a:pt x="6" y="150"/>
                    <a:pt x="6" y="150"/>
                    <a:pt x="6" y="150"/>
                  </a:cubicBezTo>
                  <a:cubicBezTo>
                    <a:pt x="6" y="150"/>
                    <a:pt x="6" y="150"/>
                    <a:pt x="6" y="150"/>
                  </a:cubicBezTo>
                  <a:cubicBezTo>
                    <a:pt x="6" y="150"/>
                    <a:pt x="6" y="150"/>
                    <a:pt x="6" y="150"/>
                  </a:cubicBezTo>
                  <a:cubicBezTo>
                    <a:pt x="6" y="150"/>
                    <a:pt x="6" y="150"/>
                    <a:pt x="6" y="150"/>
                  </a:cubicBezTo>
                  <a:cubicBezTo>
                    <a:pt x="6" y="151"/>
                    <a:pt x="6" y="151"/>
                    <a:pt x="5" y="152"/>
                  </a:cubicBezTo>
                  <a:cubicBezTo>
                    <a:pt x="5" y="152"/>
                    <a:pt x="5" y="152"/>
                    <a:pt x="5" y="152"/>
                  </a:cubicBezTo>
                  <a:cubicBezTo>
                    <a:pt x="5" y="152"/>
                    <a:pt x="5" y="152"/>
                    <a:pt x="5" y="152"/>
                  </a:cubicBezTo>
                  <a:cubicBezTo>
                    <a:pt x="5" y="152"/>
                    <a:pt x="5" y="152"/>
                    <a:pt x="5" y="152"/>
                  </a:cubicBezTo>
                  <a:cubicBezTo>
                    <a:pt x="5" y="153"/>
                    <a:pt x="5" y="153"/>
                    <a:pt x="5" y="153"/>
                  </a:cubicBezTo>
                  <a:cubicBezTo>
                    <a:pt x="4" y="174"/>
                    <a:pt x="2" y="196"/>
                    <a:pt x="0" y="218"/>
                  </a:cubicBezTo>
                  <a:cubicBezTo>
                    <a:pt x="0" y="217"/>
                    <a:pt x="0" y="216"/>
                    <a:pt x="1" y="215"/>
                  </a:cubicBezTo>
                  <a:cubicBezTo>
                    <a:pt x="1" y="215"/>
                    <a:pt x="1" y="215"/>
                    <a:pt x="1" y="215"/>
                  </a:cubicBezTo>
                  <a:cubicBezTo>
                    <a:pt x="1" y="214"/>
                    <a:pt x="1" y="214"/>
                    <a:pt x="1" y="213"/>
                  </a:cubicBezTo>
                  <a:cubicBezTo>
                    <a:pt x="2" y="213"/>
                    <a:pt x="2" y="213"/>
                    <a:pt x="2" y="213"/>
                  </a:cubicBezTo>
                  <a:cubicBezTo>
                    <a:pt x="2" y="212"/>
                    <a:pt x="2" y="211"/>
                    <a:pt x="3" y="211"/>
                  </a:cubicBezTo>
                  <a:cubicBezTo>
                    <a:pt x="3" y="210"/>
                    <a:pt x="3" y="210"/>
                    <a:pt x="3" y="210"/>
                  </a:cubicBezTo>
                  <a:cubicBezTo>
                    <a:pt x="3" y="210"/>
                    <a:pt x="4" y="209"/>
                    <a:pt x="5" y="208"/>
                  </a:cubicBezTo>
                  <a:cubicBezTo>
                    <a:pt x="5" y="207"/>
                    <a:pt x="5" y="207"/>
                    <a:pt x="6" y="207"/>
                  </a:cubicBezTo>
                  <a:cubicBezTo>
                    <a:pt x="6" y="206"/>
                    <a:pt x="7" y="206"/>
                    <a:pt x="7" y="205"/>
                  </a:cubicBezTo>
                  <a:cubicBezTo>
                    <a:pt x="8" y="205"/>
                    <a:pt x="9" y="204"/>
                    <a:pt x="9" y="204"/>
                  </a:cubicBezTo>
                  <a:cubicBezTo>
                    <a:pt x="10" y="203"/>
                    <a:pt x="10" y="203"/>
                    <a:pt x="11" y="202"/>
                  </a:cubicBezTo>
                  <a:cubicBezTo>
                    <a:pt x="12" y="202"/>
                    <a:pt x="13" y="201"/>
                    <a:pt x="13" y="200"/>
                  </a:cubicBezTo>
                  <a:cubicBezTo>
                    <a:pt x="14" y="200"/>
                    <a:pt x="14" y="200"/>
                    <a:pt x="14" y="200"/>
                  </a:cubicBezTo>
                  <a:cubicBezTo>
                    <a:pt x="14" y="200"/>
                    <a:pt x="15" y="199"/>
                    <a:pt x="16" y="199"/>
                  </a:cubicBezTo>
                  <a:cubicBezTo>
                    <a:pt x="17" y="198"/>
                    <a:pt x="17" y="198"/>
                    <a:pt x="17" y="198"/>
                  </a:cubicBezTo>
                  <a:cubicBezTo>
                    <a:pt x="17" y="198"/>
                    <a:pt x="18" y="198"/>
                    <a:pt x="18" y="198"/>
                  </a:cubicBezTo>
                  <a:cubicBezTo>
                    <a:pt x="19" y="197"/>
                    <a:pt x="20" y="196"/>
                    <a:pt x="21" y="196"/>
                  </a:cubicBezTo>
                  <a:cubicBezTo>
                    <a:pt x="22" y="196"/>
                    <a:pt x="22" y="195"/>
                    <a:pt x="23" y="195"/>
                  </a:cubicBezTo>
                  <a:cubicBezTo>
                    <a:pt x="24" y="194"/>
                    <a:pt x="26" y="194"/>
                    <a:pt x="27" y="193"/>
                  </a:cubicBezTo>
                  <a:cubicBezTo>
                    <a:pt x="28" y="192"/>
                    <a:pt x="28" y="192"/>
                    <a:pt x="28" y="192"/>
                  </a:cubicBezTo>
                  <a:cubicBezTo>
                    <a:pt x="30" y="192"/>
                    <a:pt x="32" y="191"/>
                    <a:pt x="33" y="190"/>
                  </a:cubicBezTo>
                  <a:cubicBezTo>
                    <a:pt x="34" y="190"/>
                    <a:pt x="34" y="190"/>
                    <a:pt x="35" y="190"/>
                  </a:cubicBezTo>
                  <a:cubicBezTo>
                    <a:pt x="37" y="189"/>
                    <a:pt x="39" y="188"/>
                    <a:pt x="41" y="187"/>
                  </a:cubicBezTo>
                  <a:cubicBezTo>
                    <a:pt x="198" y="132"/>
                    <a:pt x="198" y="132"/>
                    <a:pt x="198" y="132"/>
                  </a:cubicBezTo>
                  <a:cubicBezTo>
                    <a:pt x="200" y="131"/>
                    <a:pt x="201" y="131"/>
                    <a:pt x="203" y="130"/>
                  </a:cubicBezTo>
                  <a:cubicBezTo>
                    <a:pt x="204" y="130"/>
                    <a:pt x="204" y="130"/>
                    <a:pt x="204" y="130"/>
                  </a:cubicBezTo>
                  <a:cubicBezTo>
                    <a:pt x="204" y="129"/>
                    <a:pt x="205" y="129"/>
                    <a:pt x="206" y="129"/>
                  </a:cubicBezTo>
                  <a:cubicBezTo>
                    <a:pt x="206" y="128"/>
                    <a:pt x="207" y="128"/>
                    <a:pt x="208" y="128"/>
                  </a:cubicBezTo>
                  <a:cubicBezTo>
                    <a:pt x="209" y="128"/>
                    <a:pt x="209" y="127"/>
                    <a:pt x="209" y="127"/>
                  </a:cubicBezTo>
                  <a:cubicBezTo>
                    <a:pt x="210" y="127"/>
                    <a:pt x="211" y="126"/>
                    <a:pt x="211" y="126"/>
                  </a:cubicBezTo>
                  <a:cubicBezTo>
                    <a:pt x="212" y="126"/>
                    <a:pt x="212" y="126"/>
                    <a:pt x="213" y="125"/>
                  </a:cubicBezTo>
                  <a:cubicBezTo>
                    <a:pt x="214" y="125"/>
                    <a:pt x="214" y="125"/>
                    <a:pt x="215" y="124"/>
                  </a:cubicBezTo>
                  <a:cubicBezTo>
                    <a:pt x="216" y="124"/>
                    <a:pt x="216" y="124"/>
                    <a:pt x="217" y="123"/>
                  </a:cubicBezTo>
                  <a:cubicBezTo>
                    <a:pt x="217" y="123"/>
                    <a:pt x="217" y="123"/>
                    <a:pt x="217" y="123"/>
                  </a:cubicBezTo>
                  <a:cubicBezTo>
                    <a:pt x="218" y="122"/>
                    <a:pt x="219" y="122"/>
                    <a:pt x="219" y="122"/>
                  </a:cubicBezTo>
                  <a:cubicBezTo>
                    <a:pt x="220" y="121"/>
                    <a:pt x="221" y="121"/>
                    <a:pt x="222" y="120"/>
                  </a:cubicBezTo>
                  <a:cubicBezTo>
                    <a:pt x="222" y="120"/>
                    <a:pt x="222" y="120"/>
                    <a:pt x="222" y="120"/>
                  </a:cubicBezTo>
                  <a:cubicBezTo>
                    <a:pt x="223" y="119"/>
                    <a:pt x="224" y="119"/>
                    <a:pt x="225" y="118"/>
                  </a:cubicBezTo>
                  <a:cubicBezTo>
                    <a:pt x="226" y="117"/>
                    <a:pt x="227" y="117"/>
                    <a:pt x="227" y="116"/>
                  </a:cubicBezTo>
                  <a:cubicBezTo>
                    <a:pt x="228" y="116"/>
                    <a:pt x="228" y="116"/>
                    <a:pt x="228" y="116"/>
                  </a:cubicBezTo>
                  <a:cubicBezTo>
                    <a:pt x="229" y="115"/>
                    <a:pt x="229" y="115"/>
                    <a:pt x="230" y="114"/>
                  </a:cubicBezTo>
                  <a:cubicBezTo>
                    <a:pt x="231" y="114"/>
                    <a:pt x="231" y="113"/>
                    <a:pt x="232" y="112"/>
                  </a:cubicBezTo>
                  <a:cubicBezTo>
                    <a:pt x="233" y="112"/>
                    <a:pt x="234" y="111"/>
                    <a:pt x="234" y="110"/>
                  </a:cubicBezTo>
                  <a:cubicBezTo>
                    <a:pt x="235" y="110"/>
                    <a:pt x="236" y="109"/>
                    <a:pt x="237" y="108"/>
                  </a:cubicBezTo>
                  <a:cubicBezTo>
                    <a:pt x="237" y="107"/>
                    <a:pt x="237" y="107"/>
                    <a:pt x="237" y="107"/>
                  </a:cubicBezTo>
                  <a:cubicBezTo>
                    <a:pt x="238" y="107"/>
                    <a:pt x="238" y="106"/>
                    <a:pt x="239" y="106"/>
                  </a:cubicBezTo>
                  <a:cubicBezTo>
                    <a:pt x="239" y="106"/>
                    <a:pt x="240" y="105"/>
                    <a:pt x="240" y="105"/>
                  </a:cubicBezTo>
                  <a:cubicBezTo>
                    <a:pt x="241" y="104"/>
                    <a:pt x="241" y="104"/>
                    <a:pt x="241" y="104"/>
                  </a:cubicBezTo>
                  <a:cubicBezTo>
                    <a:pt x="241" y="103"/>
                    <a:pt x="242" y="102"/>
                    <a:pt x="242" y="102"/>
                  </a:cubicBezTo>
                  <a:cubicBezTo>
                    <a:pt x="243" y="101"/>
                    <a:pt x="244" y="100"/>
                    <a:pt x="244" y="99"/>
                  </a:cubicBezTo>
                  <a:cubicBezTo>
                    <a:pt x="245" y="98"/>
                    <a:pt x="245" y="98"/>
                    <a:pt x="245" y="98"/>
                  </a:cubicBezTo>
                  <a:cubicBezTo>
                    <a:pt x="245" y="98"/>
                    <a:pt x="245" y="97"/>
                    <a:pt x="246" y="97"/>
                  </a:cubicBezTo>
                  <a:cubicBezTo>
                    <a:pt x="246" y="96"/>
                    <a:pt x="247" y="95"/>
                    <a:pt x="247" y="95"/>
                  </a:cubicBezTo>
                  <a:cubicBezTo>
                    <a:pt x="248" y="94"/>
                    <a:pt x="248" y="93"/>
                    <a:pt x="249" y="92"/>
                  </a:cubicBezTo>
                  <a:cubicBezTo>
                    <a:pt x="249" y="91"/>
                    <a:pt x="250" y="91"/>
                    <a:pt x="250" y="90"/>
                  </a:cubicBezTo>
                  <a:cubicBezTo>
                    <a:pt x="250" y="89"/>
                    <a:pt x="251" y="89"/>
                    <a:pt x="251" y="89"/>
                  </a:cubicBezTo>
                  <a:cubicBezTo>
                    <a:pt x="251" y="88"/>
                    <a:pt x="251" y="88"/>
                    <a:pt x="251" y="87"/>
                  </a:cubicBezTo>
                  <a:cubicBezTo>
                    <a:pt x="252" y="87"/>
                    <a:pt x="252" y="86"/>
                    <a:pt x="252" y="86"/>
                  </a:cubicBezTo>
                  <a:cubicBezTo>
                    <a:pt x="252" y="86"/>
                    <a:pt x="253" y="85"/>
                    <a:pt x="253" y="84"/>
                  </a:cubicBezTo>
                  <a:cubicBezTo>
                    <a:pt x="253" y="84"/>
                    <a:pt x="253" y="84"/>
                    <a:pt x="253" y="83"/>
                  </a:cubicBezTo>
                  <a:cubicBezTo>
                    <a:pt x="254" y="82"/>
                    <a:pt x="254" y="82"/>
                    <a:pt x="254" y="82"/>
                  </a:cubicBezTo>
                  <a:cubicBezTo>
                    <a:pt x="254" y="81"/>
                    <a:pt x="254" y="80"/>
                    <a:pt x="255" y="79"/>
                  </a:cubicBezTo>
                  <a:cubicBezTo>
                    <a:pt x="255" y="79"/>
                    <a:pt x="255" y="78"/>
                    <a:pt x="255" y="78"/>
                  </a:cubicBezTo>
                  <a:cubicBezTo>
                    <a:pt x="256" y="77"/>
                    <a:pt x="256" y="77"/>
                    <a:pt x="256" y="77"/>
                  </a:cubicBezTo>
                  <a:cubicBezTo>
                    <a:pt x="256" y="76"/>
                    <a:pt x="256" y="75"/>
                    <a:pt x="256" y="74"/>
                  </a:cubicBezTo>
                  <a:cubicBezTo>
                    <a:pt x="256" y="73"/>
                    <a:pt x="257" y="73"/>
                    <a:pt x="257" y="72"/>
                  </a:cubicBezTo>
                  <a:cubicBezTo>
                    <a:pt x="257" y="72"/>
                    <a:pt x="257" y="72"/>
                    <a:pt x="257" y="72"/>
                  </a:cubicBezTo>
                  <a:cubicBezTo>
                    <a:pt x="257" y="70"/>
                    <a:pt x="257" y="69"/>
                    <a:pt x="257" y="68"/>
                  </a:cubicBezTo>
                  <a:cubicBezTo>
                    <a:pt x="258" y="68"/>
                    <a:pt x="258" y="67"/>
                    <a:pt x="258" y="67"/>
                  </a:cubicBezTo>
                  <a:cubicBezTo>
                    <a:pt x="258" y="66"/>
                    <a:pt x="258" y="66"/>
                    <a:pt x="258" y="66"/>
                  </a:cubicBezTo>
                  <a:cubicBezTo>
                    <a:pt x="258" y="66"/>
                    <a:pt x="258" y="66"/>
                    <a:pt x="258" y="66"/>
                  </a:cubicBezTo>
                  <a:cubicBezTo>
                    <a:pt x="258" y="66"/>
                    <a:pt x="258" y="66"/>
                    <a:pt x="258" y="66"/>
                  </a:cubicBezTo>
                  <a:cubicBezTo>
                    <a:pt x="258" y="66"/>
                    <a:pt x="258" y="66"/>
                    <a:pt x="258" y="66"/>
                  </a:cubicBezTo>
                  <a:cubicBezTo>
                    <a:pt x="266" y="0"/>
                    <a:pt x="266" y="0"/>
                    <a:pt x="266" y="0"/>
                  </a:cubicBezTo>
                  <a:cubicBezTo>
                    <a:pt x="265" y="1"/>
                    <a:pt x="265" y="2"/>
                    <a:pt x="265" y="3"/>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6" name="Freeform 171"/>
            <p:cNvSpPr/>
            <p:nvPr/>
          </p:nvSpPr>
          <p:spPr bwMode="auto">
            <a:xfrm>
              <a:off x="3770" y="1644"/>
              <a:ext cx="766" cy="454"/>
            </a:xfrm>
            <a:custGeom>
              <a:avLst/>
              <a:gdLst>
                <a:gd name="T0" fmla="*/ 766 w 467"/>
                <a:gd name="T1" fmla="*/ 269 h 277"/>
                <a:gd name="T2" fmla="*/ 763 w 467"/>
                <a:gd name="T3" fmla="*/ 256 h 277"/>
                <a:gd name="T4" fmla="*/ 751 w 467"/>
                <a:gd name="T5" fmla="*/ 239 h 277"/>
                <a:gd name="T6" fmla="*/ 733 w 467"/>
                <a:gd name="T7" fmla="*/ 231 h 277"/>
                <a:gd name="T8" fmla="*/ 727 w 467"/>
                <a:gd name="T9" fmla="*/ 229 h 277"/>
                <a:gd name="T10" fmla="*/ 722 w 467"/>
                <a:gd name="T11" fmla="*/ 228 h 277"/>
                <a:gd name="T12" fmla="*/ 718 w 467"/>
                <a:gd name="T13" fmla="*/ 228 h 277"/>
                <a:gd name="T14" fmla="*/ 718 w 467"/>
                <a:gd name="T15" fmla="*/ 228 h 277"/>
                <a:gd name="T16" fmla="*/ 709 w 467"/>
                <a:gd name="T17" fmla="*/ 228 h 277"/>
                <a:gd name="T18" fmla="*/ 704 w 467"/>
                <a:gd name="T19" fmla="*/ 228 h 277"/>
                <a:gd name="T20" fmla="*/ 700 w 467"/>
                <a:gd name="T21" fmla="*/ 229 h 277"/>
                <a:gd name="T22" fmla="*/ 697 w 467"/>
                <a:gd name="T23" fmla="*/ 229 h 277"/>
                <a:gd name="T24" fmla="*/ 677 w 467"/>
                <a:gd name="T25" fmla="*/ 234 h 277"/>
                <a:gd name="T26" fmla="*/ 669 w 467"/>
                <a:gd name="T27" fmla="*/ 236 h 277"/>
                <a:gd name="T28" fmla="*/ 668 w 467"/>
                <a:gd name="T29" fmla="*/ 236 h 277"/>
                <a:gd name="T30" fmla="*/ 658 w 467"/>
                <a:gd name="T31" fmla="*/ 239 h 277"/>
                <a:gd name="T32" fmla="*/ 376 w 467"/>
                <a:gd name="T33" fmla="*/ 338 h 277"/>
                <a:gd name="T34" fmla="*/ 361 w 467"/>
                <a:gd name="T35" fmla="*/ 343 h 277"/>
                <a:gd name="T36" fmla="*/ 346 w 467"/>
                <a:gd name="T37" fmla="*/ 344 h 277"/>
                <a:gd name="T38" fmla="*/ 336 w 467"/>
                <a:gd name="T39" fmla="*/ 346 h 277"/>
                <a:gd name="T40" fmla="*/ 323 w 467"/>
                <a:gd name="T41" fmla="*/ 347 h 277"/>
                <a:gd name="T42" fmla="*/ 302 w 467"/>
                <a:gd name="T43" fmla="*/ 347 h 277"/>
                <a:gd name="T44" fmla="*/ 272 w 467"/>
                <a:gd name="T45" fmla="*/ 346 h 277"/>
                <a:gd name="T46" fmla="*/ 238 w 467"/>
                <a:gd name="T47" fmla="*/ 338 h 277"/>
                <a:gd name="T48" fmla="*/ 202 w 467"/>
                <a:gd name="T49" fmla="*/ 323 h 277"/>
                <a:gd name="T50" fmla="*/ 169 w 467"/>
                <a:gd name="T51" fmla="*/ 300 h 277"/>
                <a:gd name="T52" fmla="*/ 159 w 467"/>
                <a:gd name="T53" fmla="*/ 292 h 277"/>
                <a:gd name="T54" fmla="*/ 151 w 467"/>
                <a:gd name="T55" fmla="*/ 282 h 277"/>
                <a:gd name="T56" fmla="*/ 143 w 467"/>
                <a:gd name="T57" fmla="*/ 272 h 277"/>
                <a:gd name="T58" fmla="*/ 135 w 467"/>
                <a:gd name="T59" fmla="*/ 259 h 277"/>
                <a:gd name="T60" fmla="*/ 2 w 467"/>
                <a:gd name="T61" fmla="*/ 107 h 277"/>
                <a:gd name="T62" fmla="*/ 135 w 467"/>
                <a:gd name="T63" fmla="*/ 367 h 277"/>
                <a:gd name="T64" fmla="*/ 143 w 467"/>
                <a:gd name="T65" fmla="*/ 380 h 277"/>
                <a:gd name="T66" fmla="*/ 151 w 467"/>
                <a:gd name="T67" fmla="*/ 390 h 277"/>
                <a:gd name="T68" fmla="*/ 159 w 467"/>
                <a:gd name="T69" fmla="*/ 400 h 277"/>
                <a:gd name="T70" fmla="*/ 177 w 467"/>
                <a:gd name="T71" fmla="*/ 413 h 277"/>
                <a:gd name="T72" fmla="*/ 198 w 467"/>
                <a:gd name="T73" fmla="*/ 428 h 277"/>
                <a:gd name="T74" fmla="*/ 223 w 467"/>
                <a:gd name="T75" fmla="*/ 439 h 277"/>
                <a:gd name="T76" fmla="*/ 249 w 467"/>
                <a:gd name="T77" fmla="*/ 447 h 277"/>
                <a:gd name="T78" fmla="*/ 271 w 467"/>
                <a:gd name="T79" fmla="*/ 452 h 277"/>
                <a:gd name="T80" fmla="*/ 290 w 467"/>
                <a:gd name="T81" fmla="*/ 454 h 277"/>
                <a:gd name="T82" fmla="*/ 302 w 467"/>
                <a:gd name="T83" fmla="*/ 454 h 277"/>
                <a:gd name="T84" fmla="*/ 318 w 467"/>
                <a:gd name="T85" fmla="*/ 454 h 277"/>
                <a:gd name="T86" fmla="*/ 333 w 467"/>
                <a:gd name="T87" fmla="*/ 452 h 277"/>
                <a:gd name="T88" fmla="*/ 335 w 467"/>
                <a:gd name="T89" fmla="*/ 452 h 277"/>
                <a:gd name="T90" fmla="*/ 340 w 467"/>
                <a:gd name="T91" fmla="*/ 452 h 277"/>
                <a:gd name="T92" fmla="*/ 353 w 467"/>
                <a:gd name="T93" fmla="*/ 449 h 277"/>
                <a:gd name="T94" fmla="*/ 367 w 467"/>
                <a:gd name="T95" fmla="*/ 446 h 277"/>
                <a:gd name="T96" fmla="*/ 646 w 467"/>
                <a:gd name="T97" fmla="*/ 347 h 277"/>
                <a:gd name="T98" fmla="*/ 663 w 467"/>
                <a:gd name="T99" fmla="*/ 343 h 277"/>
                <a:gd name="T100" fmla="*/ 664 w 467"/>
                <a:gd name="T101" fmla="*/ 343 h 277"/>
                <a:gd name="T102" fmla="*/ 687 w 467"/>
                <a:gd name="T103" fmla="*/ 336 h 277"/>
                <a:gd name="T104" fmla="*/ 695 w 467"/>
                <a:gd name="T105" fmla="*/ 334 h 277"/>
                <a:gd name="T106" fmla="*/ 702 w 467"/>
                <a:gd name="T107" fmla="*/ 334 h 277"/>
                <a:gd name="T108" fmla="*/ 712 w 467"/>
                <a:gd name="T109" fmla="*/ 334 h 277"/>
                <a:gd name="T110" fmla="*/ 720 w 467"/>
                <a:gd name="T111" fmla="*/ 336 h 277"/>
                <a:gd name="T112" fmla="*/ 730 w 467"/>
                <a:gd name="T113" fmla="*/ 339 h 277"/>
                <a:gd name="T114" fmla="*/ 748 w 467"/>
                <a:gd name="T115" fmla="*/ 347 h 277"/>
                <a:gd name="T116" fmla="*/ 758 w 467"/>
                <a:gd name="T117" fmla="*/ 367 h 277"/>
                <a:gd name="T118" fmla="*/ 759 w 467"/>
                <a:gd name="T119" fmla="*/ 379 h 277"/>
                <a:gd name="T120" fmla="*/ 759 w 467"/>
                <a:gd name="T121" fmla="*/ 390 h 277"/>
                <a:gd name="T122" fmla="*/ 766 w 467"/>
                <a:gd name="T123" fmla="*/ 277 h 27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277">
                  <a:moveTo>
                    <a:pt x="467" y="169"/>
                  </a:moveTo>
                  <a:cubicBezTo>
                    <a:pt x="467" y="168"/>
                    <a:pt x="467" y="168"/>
                    <a:pt x="467" y="168"/>
                  </a:cubicBezTo>
                  <a:cubicBezTo>
                    <a:pt x="467" y="167"/>
                    <a:pt x="467" y="167"/>
                    <a:pt x="467" y="167"/>
                  </a:cubicBezTo>
                  <a:cubicBezTo>
                    <a:pt x="467" y="166"/>
                    <a:pt x="467" y="166"/>
                    <a:pt x="467" y="166"/>
                  </a:cubicBezTo>
                  <a:cubicBezTo>
                    <a:pt x="467" y="165"/>
                    <a:pt x="467" y="165"/>
                    <a:pt x="467" y="165"/>
                  </a:cubicBezTo>
                  <a:cubicBezTo>
                    <a:pt x="467" y="164"/>
                    <a:pt x="467" y="164"/>
                    <a:pt x="467" y="164"/>
                  </a:cubicBezTo>
                  <a:cubicBezTo>
                    <a:pt x="467" y="163"/>
                    <a:pt x="467" y="163"/>
                    <a:pt x="467" y="163"/>
                  </a:cubicBezTo>
                  <a:cubicBezTo>
                    <a:pt x="467" y="163"/>
                    <a:pt x="467" y="163"/>
                    <a:pt x="467" y="163"/>
                  </a:cubicBezTo>
                  <a:cubicBezTo>
                    <a:pt x="466" y="162"/>
                    <a:pt x="466" y="162"/>
                    <a:pt x="466" y="162"/>
                  </a:cubicBezTo>
                  <a:cubicBezTo>
                    <a:pt x="466" y="161"/>
                    <a:pt x="466" y="160"/>
                    <a:pt x="466" y="159"/>
                  </a:cubicBezTo>
                  <a:cubicBezTo>
                    <a:pt x="466" y="158"/>
                    <a:pt x="465" y="157"/>
                    <a:pt x="465" y="157"/>
                  </a:cubicBezTo>
                  <a:cubicBezTo>
                    <a:pt x="465" y="157"/>
                    <a:pt x="465" y="156"/>
                    <a:pt x="465" y="156"/>
                  </a:cubicBezTo>
                  <a:cubicBezTo>
                    <a:pt x="465" y="155"/>
                    <a:pt x="465" y="155"/>
                    <a:pt x="465" y="155"/>
                  </a:cubicBezTo>
                  <a:cubicBezTo>
                    <a:pt x="464" y="153"/>
                    <a:pt x="463" y="152"/>
                    <a:pt x="462" y="151"/>
                  </a:cubicBezTo>
                  <a:cubicBezTo>
                    <a:pt x="462" y="150"/>
                    <a:pt x="461" y="149"/>
                    <a:pt x="461" y="149"/>
                  </a:cubicBezTo>
                  <a:cubicBezTo>
                    <a:pt x="461" y="148"/>
                    <a:pt x="460" y="148"/>
                    <a:pt x="460" y="147"/>
                  </a:cubicBezTo>
                  <a:cubicBezTo>
                    <a:pt x="459" y="147"/>
                    <a:pt x="459" y="147"/>
                    <a:pt x="459" y="147"/>
                  </a:cubicBezTo>
                  <a:cubicBezTo>
                    <a:pt x="458" y="146"/>
                    <a:pt x="458" y="146"/>
                    <a:pt x="458" y="146"/>
                  </a:cubicBezTo>
                  <a:cubicBezTo>
                    <a:pt x="458" y="145"/>
                    <a:pt x="458" y="145"/>
                    <a:pt x="458" y="145"/>
                  </a:cubicBezTo>
                  <a:cubicBezTo>
                    <a:pt x="457" y="144"/>
                    <a:pt x="457" y="144"/>
                    <a:pt x="457" y="144"/>
                  </a:cubicBezTo>
                  <a:cubicBezTo>
                    <a:pt x="456" y="144"/>
                    <a:pt x="456" y="144"/>
                    <a:pt x="456" y="144"/>
                  </a:cubicBezTo>
                  <a:cubicBezTo>
                    <a:pt x="455" y="144"/>
                    <a:pt x="454" y="143"/>
                    <a:pt x="453" y="143"/>
                  </a:cubicBezTo>
                  <a:cubicBezTo>
                    <a:pt x="452" y="143"/>
                    <a:pt x="452" y="143"/>
                    <a:pt x="452" y="143"/>
                  </a:cubicBezTo>
                  <a:cubicBezTo>
                    <a:pt x="450" y="142"/>
                    <a:pt x="448" y="142"/>
                    <a:pt x="447" y="141"/>
                  </a:cubicBezTo>
                  <a:cubicBezTo>
                    <a:pt x="446" y="141"/>
                    <a:pt x="446" y="141"/>
                    <a:pt x="446" y="141"/>
                  </a:cubicBezTo>
                  <a:cubicBezTo>
                    <a:pt x="446" y="141"/>
                    <a:pt x="446" y="141"/>
                    <a:pt x="446" y="141"/>
                  </a:cubicBezTo>
                  <a:cubicBezTo>
                    <a:pt x="446" y="141"/>
                    <a:pt x="445" y="141"/>
                    <a:pt x="444" y="140"/>
                  </a:cubicBezTo>
                  <a:cubicBezTo>
                    <a:pt x="444" y="140"/>
                    <a:pt x="444" y="140"/>
                    <a:pt x="444" y="140"/>
                  </a:cubicBezTo>
                  <a:cubicBezTo>
                    <a:pt x="444" y="140"/>
                    <a:pt x="444" y="140"/>
                    <a:pt x="444" y="140"/>
                  </a:cubicBezTo>
                  <a:cubicBezTo>
                    <a:pt x="444" y="140"/>
                    <a:pt x="443" y="140"/>
                    <a:pt x="443" y="140"/>
                  </a:cubicBezTo>
                  <a:cubicBezTo>
                    <a:pt x="442" y="140"/>
                    <a:pt x="442" y="140"/>
                    <a:pt x="442" y="140"/>
                  </a:cubicBezTo>
                  <a:cubicBezTo>
                    <a:pt x="442" y="140"/>
                    <a:pt x="442" y="140"/>
                    <a:pt x="441" y="140"/>
                  </a:cubicBezTo>
                  <a:cubicBezTo>
                    <a:pt x="441" y="140"/>
                    <a:pt x="441" y="140"/>
                    <a:pt x="441" y="140"/>
                  </a:cubicBezTo>
                  <a:cubicBezTo>
                    <a:pt x="441" y="140"/>
                    <a:pt x="441" y="140"/>
                    <a:pt x="441" y="140"/>
                  </a:cubicBezTo>
                  <a:cubicBezTo>
                    <a:pt x="441" y="139"/>
                    <a:pt x="440" y="139"/>
                    <a:pt x="440" y="139"/>
                  </a:cubicBezTo>
                  <a:cubicBezTo>
                    <a:pt x="440" y="139"/>
                    <a:pt x="440" y="139"/>
                    <a:pt x="440" y="139"/>
                  </a:cubicBezTo>
                  <a:cubicBezTo>
                    <a:pt x="439" y="139"/>
                    <a:pt x="439" y="139"/>
                    <a:pt x="439" y="139"/>
                  </a:cubicBezTo>
                  <a:cubicBezTo>
                    <a:pt x="439" y="139"/>
                    <a:pt x="439" y="139"/>
                    <a:pt x="439" y="139"/>
                  </a:cubicBezTo>
                  <a:cubicBezTo>
                    <a:pt x="439" y="139"/>
                    <a:pt x="439" y="139"/>
                    <a:pt x="439" y="139"/>
                  </a:cubicBezTo>
                  <a:cubicBezTo>
                    <a:pt x="439" y="139"/>
                    <a:pt x="439" y="139"/>
                    <a:pt x="439"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8" y="139"/>
                    <a:pt x="438" y="139"/>
                    <a:pt x="438" y="139"/>
                  </a:cubicBezTo>
                  <a:cubicBezTo>
                    <a:pt x="437" y="139"/>
                    <a:pt x="437" y="139"/>
                    <a:pt x="437" y="139"/>
                  </a:cubicBezTo>
                  <a:cubicBezTo>
                    <a:pt x="436" y="139"/>
                    <a:pt x="435" y="139"/>
                    <a:pt x="434" y="139"/>
                  </a:cubicBezTo>
                  <a:cubicBezTo>
                    <a:pt x="433" y="139"/>
                    <a:pt x="433" y="139"/>
                    <a:pt x="433" y="139"/>
                  </a:cubicBezTo>
                  <a:cubicBezTo>
                    <a:pt x="433" y="139"/>
                    <a:pt x="433" y="139"/>
                    <a:pt x="433" y="139"/>
                  </a:cubicBezTo>
                  <a:cubicBezTo>
                    <a:pt x="433" y="139"/>
                    <a:pt x="433" y="139"/>
                    <a:pt x="433" y="139"/>
                  </a:cubicBezTo>
                  <a:cubicBezTo>
                    <a:pt x="432" y="139"/>
                    <a:pt x="432" y="139"/>
                    <a:pt x="432" y="139"/>
                  </a:cubicBezTo>
                  <a:cubicBezTo>
                    <a:pt x="431" y="139"/>
                    <a:pt x="431" y="139"/>
                    <a:pt x="431" y="139"/>
                  </a:cubicBezTo>
                  <a:cubicBezTo>
                    <a:pt x="430" y="139"/>
                    <a:pt x="430" y="139"/>
                    <a:pt x="430" y="139"/>
                  </a:cubicBezTo>
                  <a:cubicBezTo>
                    <a:pt x="430" y="139"/>
                    <a:pt x="430" y="139"/>
                    <a:pt x="430" y="139"/>
                  </a:cubicBezTo>
                  <a:cubicBezTo>
                    <a:pt x="430" y="139"/>
                    <a:pt x="430" y="139"/>
                    <a:pt x="430" y="139"/>
                  </a:cubicBezTo>
                  <a:cubicBezTo>
                    <a:pt x="429" y="139"/>
                    <a:pt x="429" y="139"/>
                    <a:pt x="429" y="139"/>
                  </a:cubicBezTo>
                  <a:cubicBezTo>
                    <a:pt x="429" y="139"/>
                    <a:pt x="429" y="139"/>
                    <a:pt x="429" y="139"/>
                  </a:cubicBezTo>
                  <a:cubicBezTo>
                    <a:pt x="429" y="139"/>
                    <a:pt x="429" y="139"/>
                    <a:pt x="429" y="139"/>
                  </a:cubicBezTo>
                  <a:cubicBezTo>
                    <a:pt x="428" y="139"/>
                    <a:pt x="428" y="139"/>
                    <a:pt x="428" y="139"/>
                  </a:cubicBezTo>
                  <a:cubicBezTo>
                    <a:pt x="428" y="139"/>
                    <a:pt x="428" y="139"/>
                    <a:pt x="428" y="139"/>
                  </a:cubicBezTo>
                  <a:cubicBezTo>
                    <a:pt x="428" y="139"/>
                    <a:pt x="428" y="139"/>
                    <a:pt x="428" y="139"/>
                  </a:cubicBezTo>
                  <a:cubicBezTo>
                    <a:pt x="428" y="140"/>
                    <a:pt x="428" y="140"/>
                    <a:pt x="428" y="140"/>
                  </a:cubicBezTo>
                  <a:cubicBezTo>
                    <a:pt x="427" y="140"/>
                    <a:pt x="427" y="140"/>
                    <a:pt x="427" y="140"/>
                  </a:cubicBezTo>
                  <a:cubicBezTo>
                    <a:pt x="427" y="140"/>
                    <a:pt x="427" y="140"/>
                    <a:pt x="427" y="140"/>
                  </a:cubicBezTo>
                  <a:cubicBezTo>
                    <a:pt x="427" y="140"/>
                    <a:pt x="427" y="140"/>
                    <a:pt x="427" y="140"/>
                  </a:cubicBezTo>
                  <a:cubicBezTo>
                    <a:pt x="427" y="140"/>
                    <a:pt x="427" y="140"/>
                    <a:pt x="427" y="140"/>
                  </a:cubicBezTo>
                  <a:cubicBezTo>
                    <a:pt x="426" y="140"/>
                    <a:pt x="426" y="140"/>
                    <a:pt x="426" y="140"/>
                  </a:cubicBezTo>
                  <a:cubicBezTo>
                    <a:pt x="426" y="140"/>
                    <a:pt x="426" y="140"/>
                    <a:pt x="426" y="140"/>
                  </a:cubicBezTo>
                  <a:cubicBezTo>
                    <a:pt x="426" y="140"/>
                    <a:pt x="425" y="140"/>
                    <a:pt x="425" y="140"/>
                  </a:cubicBezTo>
                  <a:cubicBezTo>
                    <a:pt x="424" y="140"/>
                    <a:pt x="424" y="140"/>
                    <a:pt x="424" y="140"/>
                  </a:cubicBezTo>
                  <a:cubicBezTo>
                    <a:pt x="423" y="140"/>
                    <a:pt x="423" y="140"/>
                    <a:pt x="423" y="140"/>
                  </a:cubicBezTo>
                  <a:cubicBezTo>
                    <a:pt x="422" y="140"/>
                    <a:pt x="422" y="140"/>
                    <a:pt x="422" y="140"/>
                  </a:cubicBezTo>
                  <a:cubicBezTo>
                    <a:pt x="420" y="141"/>
                    <a:pt x="419" y="141"/>
                    <a:pt x="418" y="141"/>
                  </a:cubicBezTo>
                  <a:cubicBezTo>
                    <a:pt x="417" y="142"/>
                    <a:pt x="416" y="142"/>
                    <a:pt x="415" y="142"/>
                  </a:cubicBezTo>
                  <a:cubicBezTo>
                    <a:pt x="414" y="142"/>
                    <a:pt x="413" y="142"/>
                    <a:pt x="413" y="143"/>
                  </a:cubicBezTo>
                  <a:cubicBezTo>
                    <a:pt x="412" y="143"/>
                    <a:pt x="412" y="143"/>
                    <a:pt x="412" y="143"/>
                  </a:cubicBezTo>
                  <a:cubicBezTo>
                    <a:pt x="412" y="143"/>
                    <a:pt x="411" y="143"/>
                    <a:pt x="410" y="143"/>
                  </a:cubicBezTo>
                  <a:cubicBezTo>
                    <a:pt x="410" y="143"/>
                    <a:pt x="410" y="143"/>
                    <a:pt x="410" y="143"/>
                  </a:cubicBezTo>
                  <a:cubicBezTo>
                    <a:pt x="409" y="143"/>
                    <a:pt x="409" y="143"/>
                    <a:pt x="409" y="143"/>
                  </a:cubicBezTo>
                  <a:cubicBezTo>
                    <a:pt x="409" y="144"/>
                    <a:pt x="409" y="144"/>
                    <a:pt x="409" y="144"/>
                  </a:cubicBezTo>
                  <a:cubicBezTo>
                    <a:pt x="408" y="144"/>
                    <a:pt x="408" y="144"/>
                    <a:pt x="408" y="144"/>
                  </a:cubicBezTo>
                  <a:cubicBezTo>
                    <a:pt x="408" y="144"/>
                    <a:pt x="408" y="144"/>
                    <a:pt x="408" y="144"/>
                  </a:cubicBezTo>
                  <a:cubicBezTo>
                    <a:pt x="408" y="144"/>
                    <a:pt x="408" y="144"/>
                    <a:pt x="408" y="144"/>
                  </a:cubicBezTo>
                  <a:cubicBezTo>
                    <a:pt x="408" y="144"/>
                    <a:pt x="408" y="144"/>
                    <a:pt x="408" y="144"/>
                  </a:cubicBezTo>
                  <a:cubicBezTo>
                    <a:pt x="408" y="144"/>
                    <a:pt x="408" y="144"/>
                    <a:pt x="408"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7" y="144"/>
                    <a:pt x="407" y="144"/>
                    <a:pt x="407" y="144"/>
                  </a:cubicBezTo>
                  <a:cubicBezTo>
                    <a:pt x="406" y="144"/>
                    <a:pt x="405" y="145"/>
                    <a:pt x="404" y="145"/>
                  </a:cubicBezTo>
                  <a:cubicBezTo>
                    <a:pt x="403" y="145"/>
                    <a:pt x="402" y="146"/>
                    <a:pt x="401" y="146"/>
                  </a:cubicBezTo>
                  <a:cubicBezTo>
                    <a:pt x="400" y="146"/>
                    <a:pt x="400" y="146"/>
                    <a:pt x="399" y="147"/>
                  </a:cubicBezTo>
                  <a:cubicBezTo>
                    <a:pt x="398" y="147"/>
                    <a:pt x="398" y="147"/>
                    <a:pt x="397" y="147"/>
                  </a:cubicBezTo>
                  <a:cubicBezTo>
                    <a:pt x="234" y="205"/>
                    <a:pt x="234" y="205"/>
                    <a:pt x="234" y="205"/>
                  </a:cubicBezTo>
                  <a:cubicBezTo>
                    <a:pt x="233" y="205"/>
                    <a:pt x="233" y="205"/>
                    <a:pt x="232" y="205"/>
                  </a:cubicBezTo>
                  <a:cubicBezTo>
                    <a:pt x="232" y="205"/>
                    <a:pt x="231" y="206"/>
                    <a:pt x="231" y="206"/>
                  </a:cubicBezTo>
                  <a:cubicBezTo>
                    <a:pt x="230" y="206"/>
                    <a:pt x="230" y="206"/>
                    <a:pt x="229" y="206"/>
                  </a:cubicBezTo>
                  <a:cubicBezTo>
                    <a:pt x="229" y="206"/>
                    <a:pt x="228" y="206"/>
                    <a:pt x="228" y="207"/>
                  </a:cubicBezTo>
                  <a:cubicBezTo>
                    <a:pt x="227" y="207"/>
                    <a:pt x="226" y="207"/>
                    <a:pt x="226" y="207"/>
                  </a:cubicBezTo>
                  <a:cubicBezTo>
                    <a:pt x="225" y="207"/>
                    <a:pt x="225" y="207"/>
                    <a:pt x="224" y="208"/>
                  </a:cubicBezTo>
                  <a:cubicBezTo>
                    <a:pt x="224" y="208"/>
                    <a:pt x="223" y="208"/>
                    <a:pt x="223" y="208"/>
                  </a:cubicBezTo>
                  <a:cubicBezTo>
                    <a:pt x="223" y="208"/>
                    <a:pt x="222" y="208"/>
                    <a:pt x="222" y="208"/>
                  </a:cubicBezTo>
                  <a:cubicBezTo>
                    <a:pt x="221" y="208"/>
                    <a:pt x="220" y="209"/>
                    <a:pt x="220" y="209"/>
                  </a:cubicBezTo>
                  <a:cubicBezTo>
                    <a:pt x="219" y="209"/>
                    <a:pt x="219" y="209"/>
                    <a:pt x="218" y="209"/>
                  </a:cubicBezTo>
                  <a:cubicBezTo>
                    <a:pt x="218" y="209"/>
                    <a:pt x="217" y="209"/>
                    <a:pt x="217" y="209"/>
                  </a:cubicBezTo>
                  <a:cubicBezTo>
                    <a:pt x="216" y="210"/>
                    <a:pt x="216" y="210"/>
                    <a:pt x="216" y="210"/>
                  </a:cubicBezTo>
                  <a:cubicBezTo>
                    <a:pt x="215" y="210"/>
                    <a:pt x="214" y="210"/>
                    <a:pt x="214" y="210"/>
                  </a:cubicBezTo>
                  <a:cubicBezTo>
                    <a:pt x="213" y="210"/>
                    <a:pt x="213" y="210"/>
                    <a:pt x="212" y="210"/>
                  </a:cubicBezTo>
                  <a:cubicBezTo>
                    <a:pt x="212" y="210"/>
                    <a:pt x="211" y="210"/>
                    <a:pt x="211" y="210"/>
                  </a:cubicBezTo>
                  <a:cubicBezTo>
                    <a:pt x="211" y="211"/>
                    <a:pt x="210" y="211"/>
                    <a:pt x="210" y="211"/>
                  </a:cubicBezTo>
                  <a:cubicBezTo>
                    <a:pt x="209" y="211"/>
                    <a:pt x="208" y="211"/>
                    <a:pt x="208" y="211"/>
                  </a:cubicBezTo>
                  <a:cubicBezTo>
                    <a:pt x="207" y="211"/>
                    <a:pt x="207" y="211"/>
                    <a:pt x="207" y="211"/>
                  </a:cubicBezTo>
                  <a:cubicBezTo>
                    <a:pt x="207" y="211"/>
                    <a:pt x="207" y="211"/>
                    <a:pt x="207" y="211"/>
                  </a:cubicBezTo>
                  <a:cubicBezTo>
                    <a:pt x="206" y="211"/>
                    <a:pt x="206" y="211"/>
                    <a:pt x="206" y="211"/>
                  </a:cubicBezTo>
                  <a:cubicBezTo>
                    <a:pt x="205" y="211"/>
                    <a:pt x="205" y="211"/>
                    <a:pt x="205" y="211"/>
                  </a:cubicBezTo>
                  <a:cubicBezTo>
                    <a:pt x="205" y="211"/>
                    <a:pt x="205" y="211"/>
                    <a:pt x="205" y="211"/>
                  </a:cubicBezTo>
                  <a:cubicBezTo>
                    <a:pt x="204" y="212"/>
                    <a:pt x="204" y="212"/>
                    <a:pt x="204" y="212"/>
                  </a:cubicBezTo>
                  <a:cubicBezTo>
                    <a:pt x="203" y="212"/>
                    <a:pt x="202" y="212"/>
                    <a:pt x="202" y="212"/>
                  </a:cubicBezTo>
                  <a:cubicBezTo>
                    <a:pt x="201" y="212"/>
                    <a:pt x="200" y="212"/>
                    <a:pt x="200" y="212"/>
                  </a:cubicBezTo>
                  <a:cubicBezTo>
                    <a:pt x="199" y="212"/>
                    <a:pt x="199" y="212"/>
                    <a:pt x="199" y="212"/>
                  </a:cubicBezTo>
                  <a:cubicBezTo>
                    <a:pt x="198" y="212"/>
                    <a:pt x="198" y="212"/>
                    <a:pt x="197" y="212"/>
                  </a:cubicBezTo>
                  <a:cubicBezTo>
                    <a:pt x="197" y="212"/>
                    <a:pt x="196" y="212"/>
                    <a:pt x="195" y="212"/>
                  </a:cubicBezTo>
                  <a:cubicBezTo>
                    <a:pt x="195" y="212"/>
                    <a:pt x="194" y="212"/>
                    <a:pt x="194" y="212"/>
                  </a:cubicBezTo>
                  <a:cubicBezTo>
                    <a:pt x="193" y="212"/>
                    <a:pt x="192" y="212"/>
                    <a:pt x="192" y="212"/>
                  </a:cubicBezTo>
                  <a:cubicBezTo>
                    <a:pt x="191" y="212"/>
                    <a:pt x="191" y="212"/>
                    <a:pt x="191" y="212"/>
                  </a:cubicBezTo>
                  <a:cubicBezTo>
                    <a:pt x="188" y="212"/>
                    <a:pt x="186" y="212"/>
                    <a:pt x="184" y="212"/>
                  </a:cubicBezTo>
                  <a:cubicBezTo>
                    <a:pt x="184" y="212"/>
                    <a:pt x="184" y="212"/>
                    <a:pt x="184" y="212"/>
                  </a:cubicBezTo>
                  <a:cubicBezTo>
                    <a:pt x="183" y="212"/>
                    <a:pt x="182" y="212"/>
                    <a:pt x="181" y="212"/>
                  </a:cubicBezTo>
                  <a:cubicBezTo>
                    <a:pt x="180" y="212"/>
                    <a:pt x="179" y="212"/>
                    <a:pt x="178" y="212"/>
                  </a:cubicBezTo>
                  <a:cubicBezTo>
                    <a:pt x="177" y="212"/>
                    <a:pt x="176" y="212"/>
                    <a:pt x="175" y="212"/>
                  </a:cubicBezTo>
                  <a:cubicBezTo>
                    <a:pt x="174" y="212"/>
                    <a:pt x="173" y="212"/>
                    <a:pt x="172" y="212"/>
                  </a:cubicBezTo>
                  <a:cubicBezTo>
                    <a:pt x="171" y="211"/>
                    <a:pt x="170" y="211"/>
                    <a:pt x="168" y="211"/>
                  </a:cubicBezTo>
                  <a:cubicBezTo>
                    <a:pt x="167" y="211"/>
                    <a:pt x="167" y="211"/>
                    <a:pt x="166" y="211"/>
                  </a:cubicBezTo>
                  <a:cubicBezTo>
                    <a:pt x="165" y="211"/>
                    <a:pt x="163" y="210"/>
                    <a:pt x="162" y="210"/>
                  </a:cubicBezTo>
                  <a:cubicBezTo>
                    <a:pt x="161" y="210"/>
                    <a:pt x="161" y="210"/>
                    <a:pt x="160" y="210"/>
                  </a:cubicBezTo>
                  <a:cubicBezTo>
                    <a:pt x="159" y="210"/>
                    <a:pt x="159" y="210"/>
                    <a:pt x="159" y="210"/>
                  </a:cubicBezTo>
                  <a:cubicBezTo>
                    <a:pt x="157" y="209"/>
                    <a:pt x="155" y="209"/>
                    <a:pt x="153" y="208"/>
                  </a:cubicBezTo>
                  <a:cubicBezTo>
                    <a:pt x="152" y="208"/>
                    <a:pt x="151" y="208"/>
                    <a:pt x="150" y="208"/>
                  </a:cubicBezTo>
                  <a:cubicBezTo>
                    <a:pt x="149" y="207"/>
                    <a:pt x="147" y="207"/>
                    <a:pt x="145" y="206"/>
                  </a:cubicBezTo>
                  <a:cubicBezTo>
                    <a:pt x="144" y="206"/>
                    <a:pt x="144" y="206"/>
                    <a:pt x="143" y="206"/>
                  </a:cubicBezTo>
                  <a:cubicBezTo>
                    <a:pt x="141" y="205"/>
                    <a:pt x="139" y="204"/>
                    <a:pt x="136" y="203"/>
                  </a:cubicBezTo>
                  <a:cubicBezTo>
                    <a:pt x="136" y="203"/>
                    <a:pt x="136" y="203"/>
                    <a:pt x="135" y="203"/>
                  </a:cubicBezTo>
                  <a:cubicBezTo>
                    <a:pt x="133" y="202"/>
                    <a:pt x="132" y="201"/>
                    <a:pt x="130" y="200"/>
                  </a:cubicBezTo>
                  <a:cubicBezTo>
                    <a:pt x="129" y="200"/>
                    <a:pt x="128" y="200"/>
                    <a:pt x="128" y="199"/>
                  </a:cubicBezTo>
                  <a:cubicBezTo>
                    <a:pt x="126" y="199"/>
                    <a:pt x="124" y="198"/>
                    <a:pt x="123" y="197"/>
                  </a:cubicBezTo>
                  <a:cubicBezTo>
                    <a:pt x="122" y="197"/>
                    <a:pt x="122" y="196"/>
                    <a:pt x="121" y="196"/>
                  </a:cubicBezTo>
                  <a:cubicBezTo>
                    <a:pt x="119" y="195"/>
                    <a:pt x="117" y="194"/>
                    <a:pt x="115" y="193"/>
                  </a:cubicBezTo>
                  <a:cubicBezTo>
                    <a:pt x="115" y="192"/>
                    <a:pt x="114" y="192"/>
                    <a:pt x="114" y="192"/>
                  </a:cubicBezTo>
                  <a:cubicBezTo>
                    <a:pt x="112" y="191"/>
                    <a:pt x="111" y="190"/>
                    <a:pt x="110" y="189"/>
                  </a:cubicBezTo>
                  <a:cubicBezTo>
                    <a:pt x="109" y="188"/>
                    <a:pt x="108" y="188"/>
                    <a:pt x="108" y="187"/>
                  </a:cubicBezTo>
                  <a:cubicBezTo>
                    <a:pt x="106" y="186"/>
                    <a:pt x="104" y="185"/>
                    <a:pt x="103" y="183"/>
                  </a:cubicBezTo>
                  <a:cubicBezTo>
                    <a:pt x="102" y="183"/>
                    <a:pt x="102" y="183"/>
                    <a:pt x="101" y="182"/>
                  </a:cubicBezTo>
                  <a:cubicBezTo>
                    <a:pt x="101" y="181"/>
                    <a:pt x="101" y="181"/>
                    <a:pt x="101" y="181"/>
                  </a:cubicBezTo>
                  <a:cubicBezTo>
                    <a:pt x="100" y="181"/>
                    <a:pt x="100" y="181"/>
                    <a:pt x="100" y="181"/>
                  </a:cubicBezTo>
                  <a:cubicBezTo>
                    <a:pt x="99" y="180"/>
                    <a:pt x="99" y="180"/>
                    <a:pt x="99" y="180"/>
                  </a:cubicBezTo>
                  <a:cubicBezTo>
                    <a:pt x="98" y="179"/>
                    <a:pt x="98" y="179"/>
                    <a:pt x="98" y="179"/>
                  </a:cubicBezTo>
                  <a:cubicBezTo>
                    <a:pt x="97" y="178"/>
                    <a:pt x="97" y="178"/>
                    <a:pt x="97" y="178"/>
                  </a:cubicBezTo>
                  <a:cubicBezTo>
                    <a:pt x="96" y="177"/>
                    <a:pt x="96" y="177"/>
                    <a:pt x="96" y="177"/>
                  </a:cubicBezTo>
                  <a:cubicBezTo>
                    <a:pt x="95" y="176"/>
                    <a:pt x="95" y="176"/>
                    <a:pt x="95" y="176"/>
                  </a:cubicBezTo>
                  <a:cubicBezTo>
                    <a:pt x="95" y="176"/>
                    <a:pt x="94" y="175"/>
                    <a:pt x="94" y="175"/>
                  </a:cubicBezTo>
                  <a:cubicBezTo>
                    <a:pt x="94" y="174"/>
                    <a:pt x="93" y="174"/>
                    <a:pt x="93" y="174"/>
                  </a:cubicBezTo>
                  <a:cubicBezTo>
                    <a:pt x="92" y="173"/>
                    <a:pt x="92" y="173"/>
                    <a:pt x="92" y="173"/>
                  </a:cubicBezTo>
                  <a:cubicBezTo>
                    <a:pt x="92" y="172"/>
                    <a:pt x="92" y="172"/>
                    <a:pt x="92" y="172"/>
                  </a:cubicBezTo>
                  <a:cubicBezTo>
                    <a:pt x="91" y="172"/>
                    <a:pt x="91" y="171"/>
                    <a:pt x="91" y="171"/>
                  </a:cubicBezTo>
                  <a:cubicBezTo>
                    <a:pt x="90" y="171"/>
                    <a:pt x="90" y="170"/>
                    <a:pt x="90" y="170"/>
                  </a:cubicBezTo>
                  <a:cubicBezTo>
                    <a:pt x="89" y="169"/>
                    <a:pt x="89" y="169"/>
                    <a:pt x="89" y="169"/>
                  </a:cubicBezTo>
                  <a:cubicBezTo>
                    <a:pt x="88" y="168"/>
                    <a:pt x="88" y="168"/>
                    <a:pt x="88" y="168"/>
                  </a:cubicBezTo>
                  <a:cubicBezTo>
                    <a:pt x="88" y="168"/>
                    <a:pt x="88" y="167"/>
                    <a:pt x="87" y="167"/>
                  </a:cubicBezTo>
                  <a:cubicBezTo>
                    <a:pt x="87" y="166"/>
                    <a:pt x="87" y="166"/>
                    <a:pt x="87" y="166"/>
                  </a:cubicBezTo>
                  <a:cubicBezTo>
                    <a:pt x="86" y="165"/>
                    <a:pt x="86" y="165"/>
                    <a:pt x="86" y="165"/>
                  </a:cubicBezTo>
                  <a:cubicBezTo>
                    <a:pt x="85" y="164"/>
                    <a:pt x="85" y="164"/>
                    <a:pt x="85" y="164"/>
                  </a:cubicBezTo>
                  <a:cubicBezTo>
                    <a:pt x="85" y="163"/>
                    <a:pt x="85" y="163"/>
                    <a:pt x="84" y="162"/>
                  </a:cubicBezTo>
                  <a:cubicBezTo>
                    <a:pt x="84" y="162"/>
                    <a:pt x="84" y="161"/>
                    <a:pt x="83" y="161"/>
                  </a:cubicBezTo>
                  <a:cubicBezTo>
                    <a:pt x="83" y="160"/>
                    <a:pt x="83" y="160"/>
                    <a:pt x="82" y="159"/>
                  </a:cubicBezTo>
                  <a:cubicBezTo>
                    <a:pt x="82" y="159"/>
                    <a:pt x="82" y="159"/>
                    <a:pt x="82" y="158"/>
                  </a:cubicBezTo>
                  <a:cubicBezTo>
                    <a:pt x="10" y="30"/>
                    <a:pt x="10" y="30"/>
                    <a:pt x="10" y="30"/>
                  </a:cubicBezTo>
                  <a:cubicBezTo>
                    <a:pt x="8" y="27"/>
                    <a:pt x="7" y="24"/>
                    <a:pt x="6" y="21"/>
                  </a:cubicBezTo>
                  <a:cubicBezTo>
                    <a:pt x="4" y="18"/>
                    <a:pt x="3" y="15"/>
                    <a:pt x="2" y="13"/>
                  </a:cubicBezTo>
                  <a:cubicBezTo>
                    <a:pt x="2" y="10"/>
                    <a:pt x="1" y="8"/>
                    <a:pt x="1" y="6"/>
                  </a:cubicBezTo>
                  <a:cubicBezTo>
                    <a:pt x="0" y="4"/>
                    <a:pt x="0" y="2"/>
                    <a:pt x="0" y="0"/>
                  </a:cubicBezTo>
                  <a:cubicBezTo>
                    <a:pt x="0" y="22"/>
                    <a:pt x="0" y="44"/>
                    <a:pt x="1" y="65"/>
                  </a:cubicBezTo>
                  <a:cubicBezTo>
                    <a:pt x="1" y="67"/>
                    <a:pt x="1" y="69"/>
                    <a:pt x="1" y="72"/>
                  </a:cubicBezTo>
                  <a:cubicBezTo>
                    <a:pt x="2" y="74"/>
                    <a:pt x="2" y="76"/>
                    <a:pt x="3" y="79"/>
                  </a:cubicBezTo>
                  <a:cubicBezTo>
                    <a:pt x="4" y="81"/>
                    <a:pt x="5" y="84"/>
                    <a:pt x="6" y="86"/>
                  </a:cubicBezTo>
                  <a:cubicBezTo>
                    <a:pt x="7" y="89"/>
                    <a:pt x="9" y="92"/>
                    <a:pt x="11" y="95"/>
                  </a:cubicBezTo>
                  <a:cubicBezTo>
                    <a:pt x="82" y="223"/>
                    <a:pt x="82" y="223"/>
                    <a:pt x="82" y="223"/>
                  </a:cubicBezTo>
                  <a:cubicBezTo>
                    <a:pt x="82" y="224"/>
                    <a:pt x="82" y="224"/>
                    <a:pt x="82" y="224"/>
                  </a:cubicBezTo>
                  <a:cubicBezTo>
                    <a:pt x="83" y="225"/>
                    <a:pt x="83" y="225"/>
                    <a:pt x="83" y="226"/>
                  </a:cubicBezTo>
                  <a:cubicBezTo>
                    <a:pt x="83" y="226"/>
                    <a:pt x="84" y="227"/>
                    <a:pt x="84" y="227"/>
                  </a:cubicBezTo>
                  <a:cubicBezTo>
                    <a:pt x="84" y="228"/>
                    <a:pt x="85" y="228"/>
                    <a:pt x="85" y="229"/>
                  </a:cubicBezTo>
                  <a:cubicBezTo>
                    <a:pt x="86" y="230"/>
                    <a:pt x="86" y="230"/>
                    <a:pt x="86" y="230"/>
                  </a:cubicBezTo>
                  <a:cubicBezTo>
                    <a:pt x="86" y="231"/>
                    <a:pt x="86" y="231"/>
                    <a:pt x="86" y="231"/>
                  </a:cubicBezTo>
                  <a:cubicBezTo>
                    <a:pt x="87" y="231"/>
                    <a:pt x="87" y="231"/>
                    <a:pt x="87" y="232"/>
                  </a:cubicBezTo>
                  <a:cubicBezTo>
                    <a:pt x="87" y="232"/>
                    <a:pt x="88" y="233"/>
                    <a:pt x="88" y="233"/>
                  </a:cubicBezTo>
                  <a:cubicBezTo>
                    <a:pt x="89" y="234"/>
                    <a:pt x="89" y="234"/>
                    <a:pt x="89" y="234"/>
                  </a:cubicBezTo>
                  <a:cubicBezTo>
                    <a:pt x="89" y="235"/>
                    <a:pt x="89" y="235"/>
                    <a:pt x="89" y="235"/>
                  </a:cubicBezTo>
                  <a:cubicBezTo>
                    <a:pt x="90" y="235"/>
                    <a:pt x="90" y="236"/>
                    <a:pt x="90" y="236"/>
                  </a:cubicBezTo>
                  <a:cubicBezTo>
                    <a:pt x="91" y="236"/>
                    <a:pt x="91" y="237"/>
                    <a:pt x="91" y="237"/>
                  </a:cubicBezTo>
                  <a:cubicBezTo>
                    <a:pt x="92" y="238"/>
                    <a:pt x="92" y="238"/>
                    <a:pt x="92" y="238"/>
                  </a:cubicBezTo>
                  <a:cubicBezTo>
                    <a:pt x="93" y="239"/>
                    <a:pt x="93" y="239"/>
                    <a:pt x="93" y="239"/>
                  </a:cubicBezTo>
                  <a:cubicBezTo>
                    <a:pt x="93" y="239"/>
                    <a:pt x="93" y="239"/>
                    <a:pt x="94" y="240"/>
                  </a:cubicBezTo>
                  <a:cubicBezTo>
                    <a:pt x="94" y="240"/>
                    <a:pt x="94" y="241"/>
                    <a:pt x="95" y="241"/>
                  </a:cubicBezTo>
                  <a:cubicBezTo>
                    <a:pt x="96" y="242"/>
                    <a:pt x="96" y="242"/>
                    <a:pt x="96" y="242"/>
                  </a:cubicBezTo>
                  <a:cubicBezTo>
                    <a:pt x="96" y="243"/>
                    <a:pt x="96" y="243"/>
                    <a:pt x="96" y="243"/>
                  </a:cubicBezTo>
                  <a:cubicBezTo>
                    <a:pt x="97" y="244"/>
                    <a:pt x="97" y="244"/>
                    <a:pt x="97" y="244"/>
                  </a:cubicBezTo>
                  <a:cubicBezTo>
                    <a:pt x="98" y="244"/>
                    <a:pt x="98" y="244"/>
                    <a:pt x="98" y="245"/>
                  </a:cubicBezTo>
                  <a:cubicBezTo>
                    <a:pt x="99" y="246"/>
                    <a:pt x="99" y="246"/>
                    <a:pt x="99" y="246"/>
                  </a:cubicBezTo>
                  <a:cubicBezTo>
                    <a:pt x="100" y="246"/>
                    <a:pt x="100" y="246"/>
                    <a:pt x="100" y="246"/>
                  </a:cubicBezTo>
                  <a:cubicBezTo>
                    <a:pt x="101" y="247"/>
                    <a:pt x="101" y="247"/>
                    <a:pt x="101" y="247"/>
                  </a:cubicBezTo>
                  <a:cubicBezTo>
                    <a:pt x="101" y="248"/>
                    <a:pt x="102" y="248"/>
                    <a:pt x="102" y="248"/>
                  </a:cubicBezTo>
                  <a:cubicBezTo>
                    <a:pt x="104" y="250"/>
                    <a:pt x="106" y="251"/>
                    <a:pt x="108" y="252"/>
                  </a:cubicBezTo>
                  <a:cubicBezTo>
                    <a:pt x="108" y="253"/>
                    <a:pt x="109" y="253"/>
                    <a:pt x="109" y="254"/>
                  </a:cubicBezTo>
                  <a:cubicBezTo>
                    <a:pt x="111" y="255"/>
                    <a:pt x="112" y="256"/>
                    <a:pt x="113" y="257"/>
                  </a:cubicBezTo>
                  <a:cubicBezTo>
                    <a:pt x="114" y="257"/>
                    <a:pt x="114" y="257"/>
                    <a:pt x="114" y="257"/>
                  </a:cubicBezTo>
                  <a:cubicBezTo>
                    <a:pt x="115" y="258"/>
                    <a:pt x="115" y="258"/>
                    <a:pt x="115" y="258"/>
                  </a:cubicBezTo>
                  <a:cubicBezTo>
                    <a:pt x="117" y="259"/>
                    <a:pt x="119" y="260"/>
                    <a:pt x="121" y="261"/>
                  </a:cubicBezTo>
                  <a:cubicBezTo>
                    <a:pt x="121" y="261"/>
                    <a:pt x="121" y="261"/>
                    <a:pt x="121" y="261"/>
                  </a:cubicBezTo>
                  <a:cubicBezTo>
                    <a:pt x="122" y="262"/>
                    <a:pt x="122" y="262"/>
                    <a:pt x="122" y="262"/>
                  </a:cubicBezTo>
                  <a:cubicBezTo>
                    <a:pt x="124" y="263"/>
                    <a:pt x="125" y="263"/>
                    <a:pt x="127" y="264"/>
                  </a:cubicBezTo>
                  <a:cubicBezTo>
                    <a:pt x="128" y="265"/>
                    <a:pt x="128" y="265"/>
                    <a:pt x="128" y="265"/>
                  </a:cubicBezTo>
                  <a:cubicBezTo>
                    <a:pt x="129" y="265"/>
                    <a:pt x="129" y="265"/>
                    <a:pt x="129" y="265"/>
                  </a:cubicBezTo>
                  <a:cubicBezTo>
                    <a:pt x="131" y="266"/>
                    <a:pt x="133" y="267"/>
                    <a:pt x="134" y="267"/>
                  </a:cubicBezTo>
                  <a:cubicBezTo>
                    <a:pt x="135" y="268"/>
                    <a:pt x="135" y="268"/>
                    <a:pt x="136" y="268"/>
                  </a:cubicBezTo>
                  <a:cubicBezTo>
                    <a:pt x="138" y="269"/>
                    <a:pt x="140" y="269"/>
                    <a:pt x="142" y="270"/>
                  </a:cubicBezTo>
                  <a:cubicBezTo>
                    <a:pt x="143" y="270"/>
                    <a:pt x="143" y="270"/>
                    <a:pt x="143" y="270"/>
                  </a:cubicBezTo>
                  <a:cubicBezTo>
                    <a:pt x="143" y="271"/>
                    <a:pt x="143" y="271"/>
                    <a:pt x="143" y="271"/>
                  </a:cubicBezTo>
                  <a:cubicBezTo>
                    <a:pt x="143" y="271"/>
                    <a:pt x="144" y="271"/>
                    <a:pt x="144" y="271"/>
                  </a:cubicBezTo>
                  <a:cubicBezTo>
                    <a:pt x="146" y="271"/>
                    <a:pt x="148" y="272"/>
                    <a:pt x="150" y="272"/>
                  </a:cubicBezTo>
                  <a:cubicBezTo>
                    <a:pt x="150" y="273"/>
                    <a:pt x="151" y="273"/>
                    <a:pt x="152" y="273"/>
                  </a:cubicBezTo>
                  <a:cubicBezTo>
                    <a:pt x="154" y="274"/>
                    <a:pt x="156" y="274"/>
                    <a:pt x="158" y="275"/>
                  </a:cubicBezTo>
                  <a:cubicBezTo>
                    <a:pt x="159" y="275"/>
                    <a:pt x="159" y="275"/>
                    <a:pt x="159" y="275"/>
                  </a:cubicBezTo>
                  <a:cubicBezTo>
                    <a:pt x="159" y="275"/>
                    <a:pt x="159" y="275"/>
                    <a:pt x="159" y="275"/>
                  </a:cubicBezTo>
                  <a:cubicBezTo>
                    <a:pt x="160" y="275"/>
                    <a:pt x="161" y="275"/>
                    <a:pt x="161" y="275"/>
                  </a:cubicBezTo>
                  <a:cubicBezTo>
                    <a:pt x="162" y="275"/>
                    <a:pt x="164" y="276"/>
                    <a:pt x="165" y="276"/>
                  </a:cubicBezTo>
                  <a:cubicBezTo>
                    <a:pt x="165" y="276"/>
                    <a:pt x="165" y="276"/>
                    <a:pt x="165" y="276"/>
                  </a:cubicBezTo>
                  <a:cubicBezTo>
                    <a:pt x="165" y="276"/>
                    <a:pt x="165" y="276"/>
                    <a:pt x="165" y="276"/>
                  </a:cubicBezTo>
                  <a:cubicBezTo>
                    <a:pt x="166" y="276"/>
                    <a:pt x="167" y="276"/>
                    <a:pt x="168" y="276"/>
                  </a:cubicBezTo>
                  <a:cubicBezTo>
                    <a:pt x="169" y="276"/>
                    <a:pt x="170" y="276"/>
                    <a:pt x="171" y="276"/>
                  </a:cubicBezTo>
                  <a:cubicBezTo>
                    <a:pt x="171" y="276"/>
                    <a:pt x="171" y="276"/>
                    <a:pt x="171" y="276"/>
                  </a:cubicBezTo>
                  <a:cubicBezTo>
                    <a:pt x="172" y="277"/>
                    <a:pt x="173" y="277"/>
                    <a:pt x="174" y="277"/>
                  </a:cubicBezTo>
                  <a:cubicBezTo>
                    <a:pt x="175" y="277"/>
                    <a:pt x="176" y="277"/>
                    <a:pt x="177" y="277"/>
                  </a:cubicBezTo>
                  <a:cubicBezTo>
                    <a:pt x="177" y="277"/>
                    <a:pt x="177" y="277"/>
                    <a:pt x="177" y="277"/>
                  </a:cubicBezTo>
                  <a:cubicBezTo>
                    <a:pt x="178" y="277"/>
                    <a:pt x="179" y="277"/>
                    <a:pt x="180" y="277"/>
                  </a:cubicBezTo>
                  <a:cubicBezTo>
                    <a:pt x="181" y="277"/>
                    <a:pt x="182" y="277"/>
                    <a:pt x="183" y="277"/>
                  </a:cubicBezTo>
                  <a:cubicBezTo>
                    <a:pt x="183" y="277"/>
                    <a:pt x="183" y="277"/>
                    <a:pt x="183" y="277"/>
                  </a:cubicBezTo>
                  <a:cubicBezTo>
                    <a:pt x="183" y="277"/>
                    <a:pt x="183" y="277"/>
                    <a:pt x="183" y="277"/>
                  </a:cubicBezTo>
                  <a:cubicBezTo>
                    <a:pt x="184" y="277"/>
                    <a:pt x="184" y="277"/>
                    <a:pt x="184" y="277"/>
                  </a:cubicBezTo>
                  <a:cubicBezTo>
                    <a:pt x="185" y="277"/>
                    <a:pt x="185" y="277"/>
                    <a:pt x="186" y="277"/>
                  </a:cubicBezTo>
                  <a:cubicBezTo>
                    <a:pt x="187" y="277"/>
                    <a:pt x="187" y="277"/>
                    <a:pt x="188" y="277"/>
                  </a:cubicBezTo>
                  <a:cubicBezTo>
                    <a:pt x="188" y="277"/>
                    <a:pt x="189" y="277"/>
                    <a:pt x="189" y="277"/>
                  </a:cubicBezTo>
                  <a:cubicBezTo>
                    <a:pt x="190" y="277"/>
                    <a:pt x="190" y="277"/>
                    <a:pt x="191" y="277"/>
                  </a:cubicBezTo>
                  <a:cubicBezTo>
                    <a:pt x="191" y="277"/>
                    <a:pt x="192" y="277"/>
                    <a:pt x="192" y="277"/>
                  </a:cubicBezTo>
                  <a:cubicBezTo>
                    <a:pt x="193" y="277"/>
                    <a:pt x="193" y="277"/>
                    <a:pt x="194" y="277"/>
                  </a:cubicBezTo>
                  <a:cubicBezTo>
                    <a:pt x="195" y="277"/>
                    <a:pt x="195" y="277"/>
                    <a:pt x="196" y="277"/>
                  </a:cubicBezTo>
                  <a:cubicBezTo>
                    <a:pt x="196" y="277"/>
                    <a:pt x="197" y="277"/>
                    <a:pt x="197" y="277"/>
                  </a:cubicBezTo>
                  <a:cubicBezTo>
                    <a:pt x="198" y="277"/>
                    <a:pt x="198" y="277"/>
                    <a:pt x="199" y="277"/>
                  </a:cubicBezTo>
                  <a:cubicBezTo>
                    <a:pt x="199" y="277"/>
                    <a:pt x="200" y="277"/>
                    <a:pt x="200" y="277"/>
                  </a:cubicBezTo>
                  <a:cubicBezTo>
                    <a:pt x="201" y="276"/>
                    <a:pt x="202" y="276"/>
                    <a:pt x="202"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3" y="276"/>
                    <a:pt x="203" y="276"/>
                    <a:pt x="203" y="276"/>
                  </a:cubicBezTo>
                  <a:cubicBezTo>
                    <a:pt x="204" y="276"/>
                    <a:pt x="204" y="276"/>
                    <a:pt x="204" y="276"/>
                  </a:cubicBezTo>
                  <a:cubicBezTo>
                    <a:pt x="204" y="276"/>
                    <a:pt x="204" y="276"/>
                    <a:pt x="204" y="276"/>
                  </a:cubicBezTo>
                  <a:cubicBezTo>
                    <a:pt x="204" y="276"/>
                    <a:pt x="205" y="276"/>
                    <a:pt x="205" y="276"/>
                  </a:cubicBezTo>
                  <a:cubicBezTo>
                    <a:pt x="206" y="276"/>
                    <a:pt x="206" y="276"/>
                    <a:pt x="206" y="276"/>
                  </a:cubicBezTo>
                  <a:cubicBezTo>
                    <a:pt x="206" y="276"/>
                    <a:pt x="206" y="276"/>
                    <a:pt x="206" y="276"/>
                  </a:cubicBezTo>
                  <a:cubicBezTo>
                    <a:pt x="206" y="276"/>
                    <a:pt x="206" y="276"/>
                    <a:pt x="206" y="276"/>
                  </a:cubicBezTo>
                  <a:cubicBezTo>
                    <a:pt x="207" y="276"/>
                    <a:pt x="207" y="276"/>
                    <a:pt x="207" y="276"/>
                  </a:cubicBezTo>
                  <a:cubicBezTo>
                    <a:pt x="207" y="276"/>
                    <a:pt x="208" y="276"/>
                    <a:pt x="208" y="275"/>
                  </a:cubicBezTo>
                  <a:cubicBezTo>
                    <a:pt x="209" y="275"/>
                    <a:pt x="209" y="275"/>
                    <a:pt x="209" y="275"/>
                  </a:cubicBezTo>
                  <a:cubicBezTo>
                    <a:pt x="210" y="275"/>
                    <a:pt x="210" y="275"/>
                    <a:pt x="211" y="275"/>
                  </a:cubicBezTo>
                  <a:cubicBezTo>
                    <a:pt x="211" y="275"/>
                    <a:pt x="212" y="275"/>
                    <a:pt x="212" y="275"/>
                  </a:cubicBezTo>
                  <a:cubicBezTo>
                    <a:pt x="213" y="275"/>
                    <a:pt x="214" y="275"/>
                    <a:pt x="214" y="274"/>
                  </a:cubicBezTo>
                  <a:cubicBezTo>
                    <a:pt x="215" y="274"/>
                    <a:pt x="215" y="274"/>
                    <a:pt x="215" y="274"/>
                  </a:cubicBezTo>
                  <a:cubicBezTo>
                    <a:pt x="216" y="274"/>
                    <a:pt x="216" y="274"/>
                    <a:pt x="217" y="274"/>
                  </a:cubicBezTo>
                  <a:cubicBezTo>
                    <a:pt x="217" y="274"/>
                    <a:pt x="218" y="274"/>
                    <a:pt x="218" y="274"/>
                  </a:cubicBezTo>
                  <a:cubicBezTo>
                    <a:pt x="219" y="273"/>
                    <a:pt x="219" y="273"/>
                    <a:pt x="220" y="273"/>
                  </a:cubicBezTo>
                  <a:cubicBezTo>
                    <a:pt x="221" y="273"/>
                    <a:pt x="221" y="273"/>
                    <a:pt x="221" y="273"/>
                  </a:cubicBezTo>
                  <a:cubicBezTo>
                    <a:pt x="222" y="273"/>
                    <a:pt x="222" y="273"/>
                    <a:pt x="223" y="272"/>
                  </a:cubicBezTo>
                  <a:cubicBezTo>
                    <a:pt x="223" y="272"/>
                    <a:pt x="224" y="272"/>
                    <a:pt x="224" y="272"/>
                  </a:cubicBezTo>
                  <a:cubicBezTo>
                    <a:pt x="225" y="272"/>
                    <a:pt x="225" y="272"/>
                    <a:pt x="226" y="271"/>
                  </a:cubicBezTo>
                  <a:cubicBezTo>
                    <a:pt x="227" y="271"/>
                    <a:pt x="227" y="271"/>
                    <a:pt x="228" y="271"/>
                  </a:cubicBezTo>
                  <a:cubicBezTo>
                    <a:pt x="228" y="271"/>
                    <a:pt x="229" y="271"/>
                    <a:pt x="229" y="271"/>
                  </a:cubicBezTo>
                  <a:cubicBezTo>
                    <a:pt x="229" y="270"/>
                    <a:pt x="230" y="270"/>
                    <a:pt x="230" y="270"/>
                  </a:cubicBezTo>
                  <a:cubicBezTo>
                    <a:pt x="231" y="270"/>
                    <a:pt x="231" y="270"/>
                    <a:pt x="232" y="270"/>
                  </a:cubicBezTo>
                  <a:cubicBezTo>
                    <a:pt x="394" y="212"/>
                    <a:pt x="394" y="212"/>
                    <a:pt x="394" y="212"/>
                  </a:cubicBezTo>
                  <a:cubicBezTo>
                    <a:pt x="394" y="212"/>
                    <a:pt x="395" y="212"/>
                    <a:pt x="396" y="212"/>
                  </a:cubicBezTo>
                  <a:cubicBezTo>
                    <a:pt x="396" y="211"/>
                    <a:pt x="397" y="211"/>
                    <a:pt x="398" y="211"/>
                  </a:cubicBezTo>
                  <a:cubicBezTo>
                    <a:pt x="398" y="211"/>
                    <a:pt x="399" y="210"/>
                    <a:pt x="400" y="210"/>
                  </a:cubicBezTo>
                  <a:cubicBezTo>
                    <a:pt x="401" y="210"/>
                    <a:pt x="402" y="209"/>
                    <a:pt x="403" y="209"/>
                  </a:cubicBezTo>
                  <a:cubicBezTo>
                    <a:pt x="403" y="209"/>
                    <a:pt x="403" y="209"/>
                    <a:pt x="403" y="209"/>
                  </a:cubicBezTo>
                  <a:cubicBezTo>
                    <a:pt x="404" y="209"/>
                    <a:pt x="404" y="209"/>
                    <a:pt x="404" y="209"/>
                  </a:cubicBezTo>
                  <a:cubicBezTo>
                    <a:pt x="404" y="209"/>
                    <a:pt x="404" y="209"/>
                    <a:pt x="404" y="209"/>
                  </a:cubicBezTo>
                  <a:cubicBezTo>
                    <a:pt x="404" y="209"/>
                    <a:pt x="404" y="209"/>
                    <a:pt x="404" y="209"/>
                  </a:cubicBezTo>
                  <a:cubicBezTo>
                    <a:pt x="404" y="209"/>
                    <a:pt x="404" y="209"/>
                    <a:pt x="404" y="209"/>
                  </a:cubicBezTo>
                  <a:cubicBezTo>
                    <a:pt x="404" y="209"/>
                    <a:pt x="404" y="209"/>
                    <a:pt x="404" y="209"/>
                  </a:cubicBezTo>
                  <a:cubicBezTo>
                    <a:pt x="405" y="209"/>
                    <a:pt x="405" y="209"/>
                    <a:pt x="405" y="209"/>
                  </a:cubicBezTo>
                  <a:cubicBezTo>
                    <a:pt x="405" y="209"/>
                    <a:pt x="405" y="209"/>
                    <a:pt x="405" y="209"/>
                  </a:cubicBezTo>
                  <a:cubicBezTo>
                    <a:pt x="406" y="208"/>
                    <a:pt x="406" y="208"/>
                    <a:pt x="406" y="208"/>
                  </a:cubicBezTo>
                  <a:cubicBezTo>
                    <a:pt x="406" y="208"/>
                    <a:pt x="406" y="208"/>
                    <a:pt x="406" y="208"/>
                  </a:cubicBezTo>
                  <a:cubicBezTo>
                    <a:pt x="407" y="208"/>
                    <a:pt x="407" y="208"/>
                    <a:pt x="407" y="208"/>
                  </a:cubicBezTo>
                  <a:cubicBezTo>
                    <a:pt x="408" y="208"/>
                    <a:pt x="409" y="208"/>
                    <a:pt x="411" y="207"/>
                  </a:cubicBezTo>
                  <a:cubicBezTo>
                    <a:pt x="413" y="207"/>
                    <a:pt x="415" y="206"/>
                    <a:pt x="418" y="205"/>
                  </a:cubicBezTo>
                  <a:cubicBezTo>
                    <a:pt x="419" y="205"/>
                    <a:pt x="419" y="205"/>
                    <a:pt x="419" y="205"/>
                  </a:cubicBezTo>
                  <a:cubicBezTo>
                    <a:pt x="420" y="205"/>
                    <a:pt x="420" y="205"/>
                    <a:pt x="420" y="205"/>
                  </a:cubicBezTo>
                  <a:cubicBezTo>
                    <a:pt x="420" y="205"/>
                    <a:pt x="421" y="205"/>
                    <a:pt x="421" y="205"/>
                  </a:cubicBezTo>
                  <a:cubicBezTo>
                    <a:pt x="422" y="205"/>
                    <a:pt x="422" y="205"/>
                    <a:pt x="423" y="205"/>
                  </a:cubicBezTo>
                  <a:cubicBezTo>
                    <a:pt x="423" y="205"/>
                    <a:pt x="423" y="205"/>
                    <a:pt x="423" y="205"/>
                  </a:cubicBezTo>
                  <a:cubicBezTo>
                    <a:pt x="424" y="205"/>
                    <a:pt x="424" y="205"/>
                    <a:pt x="424" y="205"/>
                  </a:cubicBezTo>
                  <a:cubicBezTo>
                    <a:pt x="424" y="204"/>
                    <a:pt x="424" y="204"/>
                    <a:pt x="424" y="204"/>
                  </a:cubicBezTo>
                  <a:cubicBezTo>
                    <a:pt x="425" y="204"/>
                    <a:pt x="425" y="204"/>
                    <a:pt x="425" y="204"/>
                  </a:cubicBezTo>
                  <a:cubicBezTo>
                    <a:pt x="425" y="204"/>
                    <a:pt x="425" y="204"/>
                    <a:pt x="425" y="204"/>
                  </a:cubicBezTo>
                  <a:cubicBezTo>
                    <a:pt x="426" y="204"/>
                    <a:pt x="426" y="204"/>
                    <a:pt x="426" y="204"/>
                  </a:cubicBezTo>
                  <a:cubicBezTo>
                    <a:pt x="427" y="204"/>
                    <a:pt x="427" y="204"/>
                    <a:pt x="427" y="204"/>
                  </a:cubicBezTo>
                  <a:cubicBezTo>
                    <a:pt x="427" y="204"/>
                    <a:pt x="427" y="204"/>
                    <a:pt x="427" y="204"/>
                  </a:cubicBezTo>
                  <a:cubicBezTo>
                    <a:pt x="428" y="204"/>
                    <a:pt x="428" y="204"/>
                    <a:pt x="428" y="204"/>
                  </a:cubicBezTo>
                  <a:cubicBezTo>
                    <a:pt x="429" y="204"/>
                    <a:pt x="429" y="204"/>
                    <a:pt x="429" y="204"/>
                  </a:cubicBezTo>
                  <a:cubicBezTo>
                    <a:pt x="429" y="204"/>
                    <a:pt x="430" y="204"/>
                    <a:pt x="430" y="204"/>
                  </a:cubicBezTo>
                  <a:cubicBezTo>
                    <a:pt x="431" y="204"/>
                    <a:pt x="431" y="204"/>
                    <a:pt x="431" y="204"/>
                  </a:cubicBezTo>
                  <a:cubicBezTo>
                    <a:pt x="432" y="204"/>
                    <a:pt x="433" y="204"/>
                    <a:pt x="434" y="204"/>
                  </a:cubicBezTo>
                  <a:cubicBezTo>
                    <a:pt x="434" y="204"/>
                    <a:pt x="434" y="204"/>
                    <a:pt x="434" y="204"/>
                  </a:cubicBezTo>
                  <a:cubicBezTo>
                    <a:pt x="434" y="204"/>
                    <a:pt x="434" y="204"/>
                    <a:pt x="434" y="204"/>
                  </a:cubicBezTo>
                  <a:cubicBezTo>
                    <a:pt x="435" y="204"/>
                    <a:pt x="435" y="204"/>
                    <a:pt x="435" y="204"/>
                  </a:cubicBezTo>
                  <a:cubicBezTo>
                    <a:pt x="436" y="204"/>
                    <a:pt x="436" y="204"/>
                    <a:pt x="436" y="204"/>
                  </a:cubicBezTo>
                  <a:cubicBezTo>
                    <a:pt x="436" y="204"/>
                    <a:pt x="436" y="204"/>
                    <a:pt x="436" y="204"/>
                  </a:cubicBezTo>
                  <a:cubicBezTo>
                    <a:pt x="436" y="204"/>
                    <a:pt x="437" y="204"/>
                    <a:pt x="437" y="205"/>
                  </a:cubicBezTo>
                  <a:cubicBezTo>
                    <a:pt x="438" y="205"/>
                    <a:pt x="438" y="205"/>
                    <a:pt x="438" y="205"/>
                  </a:cubicBezTo>
                  <a:cubicBezTo>
                    <a:pt x="439" y="205"/>
                    <a:pt x="439" y="205"/>
                    <a:pt x="439" y="205"/>
                  </a:cubicBezTo>
                  <a:cubicBezTo>
                    <a:pt x="439" y="205"/>
                    <a:pt x="440" y="205"/>
                    <a:pt x="440" y="205"/>
                  </a:cubicBezTo>
                  <a:cubicBezTo>
                    <a:pt x="441" y="206"/>
                    <a:pt x="441" y="206"/>
                    <a:pt x="441" y="206"/>
                  </a:cubicBezTo>
                  <a:cubicBezTo>
                    <a:pt x="441" y="206"/>
                    <a:pt x="442" y="206"/>
                    <a:pt x="442" y="206"/>
                  </a:cubicBezTo>
                  <a:cubicBezTo>
                    <a:pt x="443" y="206"/>
                    <a:pt x="443" y="206"/>
                    <a:pt x="443" y="206"/>
                  </a:cubicBezTo>
                  <a:cubicBezTo>
                    <a:pt x="443" y="206"/>
                    <a:pt x="444" y="207"/>
                    <a:pt x="445" y="207"/>
                  </a:cubicBezTo>
                  <a:cubicBezTo>
                    <a:pt x="445" y="207"/>
                    <a:pt x="445" y="207"/>
                    <a:pt x="445" y="207"/>
                  </a:cubicBezTo>
                  <a:cubicBezTo>
                    <a:pt x="447" y="207"/>
                    <a:pt x="449" y="208"/>
                    <a:pt x="452" y="209"/>
                  </a:cubicBezTo>
                  <a:cubicBezTo>
                    <a:pt x="453" y="209"/>
                    <a:pt x="453" y="209"/>
                    <a:pt x="453" y="209"/>
                  </a:cubicBezTo>
                  <a:cubicBezTo>
                    <a:pt x="454" y="210"/>
                    <a:pt x="454" y="210"/>
                    <a:pt x="454" y="210"/>
                  </a:cubicBezTo>
                  <a:cubicBezTo>
                    <a:pt x="454" y="211"/>
                    <a:pt x="454" y="211"/>
                    <a:pt x="454" y="211"/>
                  </a:cubicBezTo>
                  <a:cubicBezTo>
                    <a:pt x="455" y="212"/>
                    <a:pt x="455" y="212"/>
                    <a:pt x="455" y="212"/>
                  </a:cubicBezTo>
                  <a:cubicBezTo>
                    <a:pt x="456" y="212"/>
                    <a:pt x="456" y="212"/>
                    <a:pt x="456" y="212"/>
                  </a:cubicBezTo>
                  <a:cubicBezTo>
                    <a:pt x="456" y="213"/>
                    <a:pt x="456" y="213"/>
                    <a:pt x="457" y="214"/>
                  </a:cubicBezTo>
                  <a:cubicBezTo>
                    <a:pt x="457" y="214"/>
                    <a:pt x="458" y="215"/>
                    <a:pt x="458" y="216"/>
                  </a:cubicBezTo>
                  <a:cubicBezTo>
                    <a:pt x="459" y="217"/>
                    <a:pt x="460" y="218"/>
                    <a:pt x="461" y="220"/>
                  </a:cubicBezTo>
                  <a:cubicBezTo>
                    <a:pt x="461" y="221"/>
                    <a:pt x="461" y="221"/>
                    <a:pt x="461" y="221"/>
                  </a:cubicBezTo>
                  <a:cubicBezTo>
                    <a:pt x="461" y="221"/>
                    <a:pt x="461" y="222"/>
                    <a:pt x="461" y="222"/>
                  </a:cubicBezTo>
                  <a:cubicBezTo>
                    <a:pt x="461" y="222"/>
                    <a:pt x="461" y="223"/>
                    <a:pt x="462" y="224"/>
                  </a:cubicBezTo>
                  <a:cubicBezTo>
                    <a:pt x="462" y="225"/>
                    <a:pt x="462" y="226"/>
                    <a:pt x="462" y="227"/>
                  </a:cubicBezTo>
                  <a:cubicBezTo>
                    <a:pt x="462" y="227"/>
                    <a:pt x="462" y="227"/>
                    <a:pt x="462" y="227"/>
                  </a:cubicBezTo>
                  <a:cubicBezTo>
                    <a:pt x="462" y="228"/>
                    <a:pt x="462" y="228"/>
                    <a:pt x="462" y="228"/>
                  </a:cubicBezTo>
                  <a:cubicBezTo>
                    <a:pt x="463" y="229"/>
                    <a:pt x="463" y="229"/>
                    <a:pt x="463" y="229"/>
                  </a:cubicBezTo>
                  <a:cubicBezTo>
                    <a:pt x="463" y="230"/>
                    <a:pt x="463" y="230"/>
                    <a:pt x="463" y="230"/>
                  </a:cubicBezTo>
                  <a:cubicBezTo>
                    <a:pt x="463" y="231"/>
                    <a:pt x="463" y="231"/>
                    <a:pt x="463" y="231"/>
                  </a:cubicBezTo>
                  <a:cubicBezTo>
                    <a:pt x="463" y="231"/>
                    <a:pt x="463" y="231"/>
                    <a:pt x="463" y="231"/>
                  </a:cubicBezTo>
                  <a:cubicBezTo>
                    <a:pt x="463" y="232"/>
                    <a:pt x="463" y="232"/>
                    <a:pt x="463" y="232"/>
                  </a:cubicBezTo>
                  <a:cubicBezTo>
                    <a:pt x="463" y="233"/>
                    <a:pt x="463" y="233"/>
                    <a:pt x="463" y="234"/>
                  </a:cubicBezTo>
                  <a:cubicBezTo>
                    <a:pt x="463" y="234"/>
                    <a:pt x="463" y="234"/>
                    <a:pt x="463" y="234"/>
                  </a:cubicBezTo>
                  <a:cubicBezTo>
                    <a:pt x="463" y="235"/>
                    <a:pt x="463" y="235"/>
                    <a:pt x="463" y="236"/>
                  </a:cubicBezTo>
                  <a:cubicBezTo>
                    <a:pt x="463" y="236"/>
                    <a:pt x="463" y="237"/>
                    <a:pt x="463" y="238"/>
                  </a:cubicBezTo>
                  <a:cubicBezTo>
                    <a:pt x="463" y="239"/>
                    <a:pt x="463" y="240"/>
                    <a:pt x="462" y="241"/>
                  </a:cubicBezTo>
                  <a:cubicBezTo>
                    <a:pt x="467" y="176"/>
                    <a:pt x="467" y="176"/>
                    <a:pt x="467" y="176"/>
                  </a:cubicBezTo>
                  <a:cubicBezTo>
                    <a:pt x="467" y="175"/>
                    <a:pt x="467" y="174"/>
                    <a:pt x="467" y="173"/>
                  </a:cubicBezTo>
                  <a:cubicBezTo>
                    <a:pt x="467" y="172"/>
                    <a:pt x="467" y="171"/>
                    <a:pt x="467" y="171"/>
                  </a:cubicBezTo>
                  <a:cubicBezTo>
                    <a:pt x="467" y="170"/>
                    <a:pt x="467" y="170"/>
                    <a:pt x="467" y="169"/>
                  </a:cubicBezTo>
                  <a:cubicBezTo>
                    <a:pt x="467" y="169"/>
                    <a:pt x="467" y="169"/>
                    <a:pt x="467" y="169"/>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7" name="Freeform 172"/>
            <p:cNvSpPr/>
            <p:nvPr/>
          </p:nvSpPr>
          <p:spPr bwMode="auto">
            <a:xfrm>
              <a:off x="3513" y="768"/>
              <a:ext cx="1615" cy="1479"/>
            </a:xfrm>
            <a:custGeom>
              <a:avLst/>
              <a:gdLst>
                <a:gd name="T0" fmla="*/ 1172 w 985"/>
                <a:gd name="T1" fmla="*/ 67 h 902"/>
                <a:gd name="T2" fmla="*/ 1161 w 985"/>
                <a:gd name="T3" fmla="*/ 56 h 902"/>
                <a:gd name="T4" fmla="*/ 1149 w 985"/>
                <a:gd name="T5" fmla="*/ 44 h 902"/>
                <a:gd name="T6" fmla="*/ 1108 w 985"/>
                <a:gd name="T7" fmla="*/ 20 h 902"/>
                <a:gd name="T8" fmla="*/ 989 w 985"/>
                <a:gd name="T9" fmla="*/ 2 h 902"/>
                <a:gd name="T10" fmla="*/ 971 w 985"/>
                <a:gd name="T11" fmla="*/ 3 h 902"/>
                <a:gd name="T12" fmla="*/ 953 w 985"/>
                <a:gd name="T13" fmla="*/ 8 h 902"/>
                <a:gd name="T14" fmla="*/ 13 w 985"/>
                <a:gd name="T15" fmla="*/ 459 h 902"/>
                <a:gd name="T16" fmla="*/ 136 w 985"/>
                <a:gd name="T17" fmla="*/ 676 h 902"/>
                <a:gd name="T18" fmla="*/ 154 w 985"/>
                <a:gd name="T19" fmla="*/ 695 h 902"/>
                <a:gd name="T20" fmla="*/ 167 w 985"/>
                <a:gd name="T21" fmla="*/ 705 h 902"/>
                <a:gd name="T22" fmla="*/ 184 w 985"/>
                <a:gd name="T23" fmla="*/ 710 h 902"/>
                <a:gd name="T24" fmla="*/ 207 w 985"/>
                <a:gd name="T25" fmla="*/ 707 h 902"/>
                <a:gd name="T26" fmla="*/ 230 w 985"/>
                <a:gd name="T27" fmla="*/ 694 h 902"/>
                <a:gd name="T28" fmla="*/ 243 w 985"/>
                <a:gd name="T29" fmla="*/ 684 h 902"/>
                <a:gd name="T30" fmla="*/ 256 w 985"/>
                <a:gd name="T31" fmla="*/ 669 h 902"/>
                <a:gd name="T32" fmla="*/ 264 w 985"/>
                <a:gd name="T33" fmla="*/ 656 h 902"/>
                <a:gd name="T34" fmla="*/ 274 w 985"/>
                <a:gd name="T35" fmla="*/ 643 h 902"/>
                <a:gd name="T36" fmla="*/ 280 w 985"/>
                <a:gd name="T37" fmla="*/ 631 h 902"/>
                <a:gd name="T38" fmla="*/ 408 w 985"/>
                <a:gd name="T39" fmla="*/ 533 h 902"/>
                <a:gd name="T40" fmla="*/ 466 w 985"/>
                <a:gd name="T41" fmla="*/ 521 h 902"/>
                <a:gd name="T42" fmla="*/ 564 w 985"/>
                <a:gd name="T43" fmla="*/ 531 h 902"/>
                <a:gd name="T44" fmla="*/ 579 w 985"/>
                <a:gd name="T45" fmla="*/ 536 h 902"/>
                <a:gd name="T46" fmla="*/ 646 w 985"/>
                <a:gd name="T47" fmla="*/ 571 h 902"/>
                <a:gd name="T48" fmla="*/ 672 w 985"/>
                <a:gd name="T49" fmla="*/ 595 h 902"/>
                <a:gd name="T50" fmla="*/ 694 w 985"/>
                <a:gd name="T51" fmla="*/ 621 h 902"/>
                <a:gd name="T52" fmla="*/ 451 w 985"/>
                <a:gd name="T53" fmla="*/ 862 h 902"/>
                <a:gd name="T54" fmla="*/ 259 w 985"/>
                <a:gd name="T55" fmla="*/ 892 h 902"/>
                <a:gd name="T56" fmla="*/ 400 w 985"/>
                <a:gd name="T57" fmla="*/ 1148 h 902"/>
                <a:gd name="T58" fmla="*/ 410 w 985"/>
                <a:gd name="T59" fmla="*/ 1161 h 902"/>
                <a:gd name="T60" fmla="*/ 423 w 985"/>
                <a:gd name="T61" fmla="*/ 1172 h 902"/>
                <a:gd name="T62" fmla="*/ 575 w 985"/>
                <a:gd name="T63" fmla="*/ 1223 h 902"/>
                <a:gd name="T64" fmla="*/ 595 w 985"/>
                <a:gd name="T65" fmla="*/ 1222 h 902"/>
                <a:gd name="T66" fmla="*/ 615 w 985"/>
                <a:gd name="T67" fmla="*/ 1218 h 902"/>
                <a:gd name="T68" fmla="*/ 636 w 985"/>
                <a:gd name="T69" fmla="*/ 1213 h 902"/>
                <a:gd name="T70" fmla="*/ 926 w 985"/>
                <a:gd name="T71" fmla="*/ 1112 h 902"/>
                <a:gd name="T72" fmla="*/ 959 w 985"/>
                <a:gd name="T73" fmla="*/ 1105 h 902"/>
                <a:gd name="T74" fmla="*/ 1007 w 985"/>
                <a:gd name="T75" fmla="*/ 1112 h 902"/>
                <a:gd name="T76" fmla="*/ 1020 w 985"/>
                <a:gd name="T77" fmla="*/ 1131 h 902"/>
                <a:gd name="T78" fmla="*/ 1023 w 985"/>
                <a:gd name="T79" fmla="*/ 1148 h 902"/>
                <a:gd name="T80" fmla="*/ 1021 w 985"/>
                <a:gd name="T81" fmla="*/ 1166 h 902"/>
                <a:gd name="T82" fmla="*/ 995 w 985"/>
                <a:gd name="T83" fmla="*/ 1256 h 902"/>
                <a:gd name="T84" fmla="*/ 1015 w 985"/>
                <a:gd name="T85" fmla="*/ 1369 h 902"/>
                <a:gd name="T86" fmla="*/ 1030 w 985"/>
                <a:gd name="T87" fmla="*/ 1389 h 902"/>
                <a:gd name="T88" fmla="*/ 1043 w 985"/>
                <a:gd name="T89" fmla="*/ 1404 h 902"/>
                <a:gd name="T90" fmla="*/ 1077 w 985"/>
                <a:gd name="T91" fmla="*/ 1433 h 902"/>
                <a:gd name="T92" fmla="*/ 1151 w 985"/>
                <a:gd name="T93" fmla="*/ 1468 h 902"/>
                <a:gd name="T94" fmla="*/ 1235 w 985"/>
                <a:gd name="T95" fmla="*/ 1479 h 902"/>
                <a:gd name="T96" fmla="*/ 1264 w 985"/>
                <a:gd name="T97" fmla="*/ 1477 h 902"/>
                <a:gd name="T98" fmla="*/ 1284 w 985"/>
                <a:gd name="T99" fmla="*/ 1474 h 902"/>
                <a:gd name="T100" fmla="*/ 1295 w 985"/>
                <a:gd name="T101" fmla="*/ 1472 h 902"/>
                <a:gd name="T102" fmla="*/ 1318 w 985"/>
                <a:gd name="T103" fmla="*/ 1466 h 902"/>
                <a:gd name="T104" fmla="*/ 1430 w 985"/>
                <a:gd name="T105" fmla="*/ 1215 h 902"/>
                <a:gd name="T106" fmla="*/ 1267 w 985"/>
                <a:gd name="T107" fmla="*/ 1110 h 902"/>
                <a:gd name="T108" fmla="*/ 1187 w 985"/>
                <a:gd name="T109" fmla="*/ 1043 h 902"/>
                <a:gd name="T110" fmla="*/ 1213 w 985"/>
                <a:gd name="T111" fmla="*/ 1013 h 90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85" h="902">
                  <a:moveTo>
                    <a:pt x="984" y="471"/>
                  </a:moveTo>
                  <a:cubicBezTo>
                    <a:pt x="983" y="460"/>
                    <a:pt x="979" y="448"/>
                    <a:pt x="972" y="438"/>
                  </a:cubicBezTo>
                  <a:cubicBezTo>
                    <a:pt x="719" y="47"/>
                    <a:pt x="719" y="47"/>
                    <a:pt x="719" y="47"/>
                  </a:cubicBezTo>
                  <a:cubicBezTo>
                    <a:pt x="718" y="46"/>
                    <a:pt x="718" y="46"/>
                    <a:pt x="718" y="46"/>
                  </a:cubicBezTo>
                  <a:cubicBezTo>
                    <a:pt x="718" y="46"/>
                    <a:pt x="718" y="45"/>
                    <a:pt x="717" y="45"/>
                  </a:cubicBezTo>
                  <a:cubicBezTo>
                    <a:pt x="717" y="44"/>
                    <a:pt x="717" y="44"/>
                    <a:pt x="717" y="43"/>
                  </a:cubicBezTo>
                  <a:cubicBezTo>
                    <a:pt x="716" y="43"/>
                    <a:pt x="716" y="42"/>
                    <a:pt x="715" y="42"/>
                  </a:cubicBezTo>
                  <a:cubicBezTo>
                    <a:pt x="715" y="41"/>
                    <a:pt x="715" y="41"/>
                    <a:pt x="715" y="41"/>
                  </a:cubicBezTo>
                  <a:cubicBezTo>
                    <a:pt x="714" y="40"/>
                    <a:pt x="714" y="40"/>
                    <a:pt x="714" y="40"/>
                  </a:cubicBezTo>
                  <a:cubicBezTo>
                    <a:pt x="714" y="40"/>
                    <a:pt x="714" y="40"/>
                    <a:pt x="713" y="39"/>
                  </a:cubicBezTo>
                  <a:cubicBezTo>
                    <a:pt x="713" y="39"/>
                    <a:pt x="713" y="38"/>
                    <a:pt x="712" y="38"/>
                  </a:cubicBezTo>
                  <a:cubicBezTo>
                    <a:pt x="712" y="37"/>
                    <a:pt x="712" y="37"/>
                    <a:pt x="712" y="37"/>
                  </a:cubicBezTo>
                  <a:cubicBezTo>
                    <a:pt x="711" y="37"/>
                    <a:pt x="711" y="37"/>
                    <a:pt x="711" y="37"/>
                  </a:cubicBezTo>
                  <a:cubicBezTo>
                    <a:pt x="711" y="36"/>
                    <a:pt x="710" y="36"/>
                    <a:pt x="710" y="36"/>
                  </a:cubicBezTo>
                  <a:cubicBezTo>
                    <a:pt x="710" y="35"/>
                    <a:pt x="709" y="35"/>
                    <a:pt x="709" y="34"/>
                  </a:cubicBezTo>
                  <a:cubicBezTo>
                    <a:pt x="708" y="34"/>
                    <a:pt x="708" y="34"/>
                    <a:pt x="708" y="34"/>
                  </a:cubicBezTo>
                  <a:cubicBezTo>
                    <a:pt x="708" y="33"/>
                    <a:pt x="708" y="33"/>
                    <a:pt x="708" y="33"/>
                  </a:cubicBezTo>
                  <a:cubicBezTo>
                    <a:pt x="707" y="32"/>
                    <a:pt x="707" y="32"/>
                    <a:pt x="707" y="32"/>
                  </a:cubicBezTo>
                  <a:cubicBezTo>
                    <a:pt x="706" y="32"/>
                    <a:pt x="706" y="31"/>
                    <a:pt x="705" y="31"/>
                  </a:cubicBezTo>
                  <a:cubicBezTo>
                    <a:pt x="705" y="30"/>
                    <a:pt x="705" y="30"/>
                    <a:pt x="705" y="30"/>
                  </a:cubicBezTo>
                  <a:cubicBezTo>
                    <a:pt x="704" y="30"/>
                    <a:pt x="704" y="30"/>
                    <a:pt x="704" y="30"/>
                  </a:cubicBezTo>
                  <a:cubicBezTo>
                    <a:pt x="703" y="29"/>
                    <a:pt x="703" y="29"/>
                    <a:pt x="703" y="29"/>
                  </a:cubicBezTo>
                  <a:cubicBezTo>
                    <a:pt x="703" y="29"/>
                    <a:pt x="702" y="28"/>
                    <a:pt x="702" y="28"/>
                  </a:cubicBezTo>
                  <a:cubicBezTo>
                    <a:pt x="701" y="27"/>
                    <a:pt x="701" y="27"/>
                    <a:pt x="701" y="27"/>
                  </a:cubicBezTo>
                  <a:cubicBezTo>
                    <a:pt x="700" y="27"/>
                    <a:pt x="700" y="27"/>
                    <a:pt x="700" y="27"/>
                  </a:cubicBezTo>
                  <a:cubicBezTo>
                    <a:pt x="700" y="26"/>
                    <a:pt x="700" y="26"/>
                    <a:pt x="699" y="26"/>
                  </a:cubicBezTo>
                  <a:cubicBezTo>
                    <a:pt x="699" y="25"/>
                    <a:pt x="699" y="25"/>
                    <a:pt x="698" y="25"/>
                  </a:cubicBezTo>
                  <a:cubicBezTo>
                    <a:pt x="697" y="24"/>
                    <a:pt x="697" y="24"/>
                    <a:pt x="697" y="24"/>
                  </a:cubicBezTo>
                  <a:cubicBezTo>
                    <a:pt x="696" y="23"/>
                    <a:pt x="696" y="23"/>
                    <a:pt x="696" y="23"/>
                  </a:cubicBezTo>
                  <a:cubicBezTo>
                    <a:pt x="695" y="23"/>
                    <a:pt x="695" y="23"/>
                    <a:pt x="695" y="23"/>
                  </a:cubicBezTo>
                  <a:cubicBezTo>
                    <a:pt x="695" y="22"/>
                    <a:pt x="695" y="22"/>
                    <a:pt x="694" y="22"/>
                  </a:cubicBezTo>
                  <a:cubicBezTo>
                    <a:pt x="688" y="18"/>
                    <a:pt x="682" y="15"/>
                    <a:pt x="676" y="12"/>
                  </a:cubicBezTo>
                  <a:cubicBezTo>
                    <a:pt x="669" y="9"/>
                    <a:pt x="662" y="6"/>
                    <a:pt x="655" y="4"/>
                  </a:cubicBezTo>
                  <a:cubicBezTo>
                    <a:pt x="648" y="3"/>
                    <a:pt x="641" y="1"/>
                    <a:pt x="633" y="1"/>
                  </a:cubicBezTo>
                  <a:cubicBezTo>
                    <a:pt x="625" y="0"/>
                    <a:pt x="618" y="0"/>
                    <a:pt x="610" y="0"/>
                  </a:cubicBezTo>
                  <a:cubicBezTo>
                    <a:pt x="610" y="0"/>
                    <a:pt x="609" y="0"/>
                    <a:pt x="609" y="0"/>
                  </a:cubicBezTo>
                  <a:cubicBezTo>
                    <a:pt x="608" y="0"/>
                    <a:pt x="608" y="0"/>
                    <a:pt x="607" y="0"/>
                  </a:cubicBezTo>
                  <a:cubicBezTo>
                    <a:pt x="607" y="0"/>
                    <a:pt x="607" y="0"/>
                    <a:pt x="606" y="0"/>
                  </a:cubicBezTo>
                  <a:cubicBezTo>
                    <a:pt x="605" y="0"/>
                    <a:pt x="605" y="0"/>
                    <a:pt x="604" y="1"/>
                  </a:cubicBezTo>
                  <a:cubicBezTo>
                    <a:pt x="604" y="1"/>
                    <a:pt x="603" y="1"/>
                    <a:pt x="603" y="1"/>
                  </a:cubicBezTo>
                  <a:cubicBezTo>
                    <a:pt x="603" y="1"/>
                    <a:pt x="602" y="1"/>
                    <a:pt x="602" y="1"/>
                  </a:cubicBezTo>
                  <a:cubicBezTo>
                    <a:pt x="601" y="1"/>
                    <a:pt x="601" y="1"/>
                    <a:pt x="600" y="1"/>
                  </a:cubicBezTo>
                  <a:cubicBezTo>
                    <a:pt x="600" y="1"/>
                    <a:pt x="599" y="1"/>
                    <a:pt x="598" y="1"/>
                  </a:cubicBezTo>
                  <a:cubicBezTo>
                    <a:pt x="597" y="1"/>
                    <a:pt x="597" y="1"/>
                    <a:pt x="597" y="1"/>
                  </a:cubicBezTo>
                  <a:cubicBezTo>
                    <a:pt x="597" y="1"/>
                    <a:pt x="597" y="2"/>
                    <a:pt x="596" y="2"/>
                  </a:cubicBezTo>
                  <a:cubicBezTo>
                    <a:pt x="596" y="2"/>
                    <a:pt x="595" y="2"/>
                    <a:pt x="595" y="2"/>
                  </a:cubicBezTo>
                  <a:cubicBezTo>
                    <a:pt x="594" y="2"/>
                    <a:pt x="594" y="2"/>
                    <a:pt x="593" y="2"/>
                  </a:cubicBezTo>
                  <a:cubicBezTo>
                    <a:pt x="592" y="2"/>
                    <a:pt x="592" y="2"/>
                    <a:pt x="592" y="2"/>
                  </a:cubicBezTo>
                  <a:cubicBezTo>
                    <a:pt x="592" y="2"/>
                    <a:pt x="591" y="3"/>
                    <a:pt x="591" y="3"/>
                  </a:cubicBezTo>
                  <a:cubicBezTo>
                    <a:pt x="590" y="3"/>
                    <a:pt x="590" y="3"/>
                    <a:pt x="589" y="3"/>
                  </a:cubicBezTo>
                  <a:cubicBezTo>
                    <a:pt x="589" y="3"/>
                    <a:pt x="588" y="3"/>
                    <a:pt x="587" y="3"/>
                  </a:cubicBezTo>
                  <a:cubicBezTo>
                    <a:pt x="586" y="4"/>
                    <a:pt x="586" y="4"/>
                    <a:pt x="586" y="4"/>
                  </a:cubicBezTo>
                  <a:cubicBezTo>
                    <a:pt x="586" y="4"/>
                    <a:pt x="586" y="4"/>
                    <a:pt x="585" y="4"/>
                  </a:cubicBezTo>
                  <a:cubicBezTo>
                    <a:pt x="585" y="4"/>
                    <a:pt x="585" y="4"/>
                    <a:pt x="584" y="4"/>
                  </a:cubicBezTo>
                  <a:cubicBezTo>
                    <a:pt x="583" y="4"/>
                    <a:pt x="583" y="4"/>
                    <a:pt x="582" y="5"/>
                  </a:cubicBezTo>
                  <a:cubicBezTo>
                    <a:pt x="582" y="5"/>
                    <a:pt x="581" y="5"/>
                    <a:pt x="581" y="5"/>
                  </a:cubicBezTo>
                  <a:cubicBezTo>
                    <a:pt x="580" y="5"/>
                    <a:pt x="580" y="5"/>
                    <a:pt x="579" y="5"/>
                  </a:cubicBezTo>
                  <a:cubicBezTo>
                    <a:pt x="579" y="6"/>
                    <a:pt x="579" y="6"/>
                    <a:pt x="578" y="6"/>
                  </a:cubicBezTo>
                  <a:cubicBezTo>
                    <a:pt x="578" y="6"/>
                    <a:pt x="577" y="6"/>
                    <a:pt x="577" y="6"/>
                  </a:cubicBezTo>
                  <a:cubicBezTo>
                    <a:pt x="67" y="172"/>
                    <a:pt x="67" y="172"/>
                    <a:pt x="67" y="172"/>
                  </a:cubicBezTo>
                  <a:cubicBezTo>
                    <a:pt x="53" y="176"/>
                    <a:pt x="41" y="182"/>
                    <a:pt x="31" y="190"/>
                  </a:cubicBezTo>
                  <a:cubicBezTo>
                    <a:pt x="21" y="198"/>
                    <a:pt x="13" y="207"/>
                    <a:pt x="8" y="217"/>
                  </a:cubicBezTo>
                  <a:cubicBezTo>
                    <a:pt x="3" y="226"/>
                    <a:pt x="0" y="237"/>
                    <a:pt x="0" y="248"/>
                  </a:cubicBezTo>
                  <a:cubicBezTo>
                    <a:pt x="0" y="258"/>
                    <a:pt x="3" y="269"/>
                    <a:pt x="8" y="280"/>
                  </a:cubicBezTo>
                  <a:cubicBezTo>
                    <a:pt x="76" y="401"/>
                    <a:pt x="76" y="401"/>
                    <a:pt x="76" y="401"/>
                  </a:cubicBezTo>
                  <a:cubicBezTo>
                    <a:pt x="76" y="401"/>
                    <a:pt x="77" y="402"/>
                    <a:pt x="77" y="402"/>
                  </a:cubicBezTo>
                  <a:cubicBezTo>
                    <a:pt x="77" y="403"/>
                    <a:pt x="78" y="403"/>
                    <a:pt x="78" y="404"/>
                  </a:cubicBezTo>
                  <a:cubicBezTo>
                    <a:pt x="78" y="404"/>
                    <a:pt x="79" y="405"/>
                    <a:pt x="79" y="406"/>
                  </a:cubicBezTo>
                  <a:cubicBezTo>
                    <a:pt x="79" y="406"/>
                    <a:pt x="80" y="407"/>
                    <a:pt x="81" y="408"/>
                  </a:cubicBezTo>
                  <a:cubicBezTo>
                    <a:pt x="81" y="409"/>
                    <a:pt x="81" y="409"/>
                    <a:pt x="81" y="409"/>
                  </a:cubicBezTo>
                  <a:cubicBezTo>
                    <a:pt x="81" y="409"/>
                    <a:pt x="82" y="410"/>
                    <a:pt x="82" y="410"/>
                  </a:cubicBezTo>
                  <a:cubicBezTo>
                    <a:pt x="82" y="411"/>
                    <a:pt x="83" y="411"/>
                    <a:pt x="83" y="412"/>
                  </a:cubicBezTo>
                  <a:cubicBezTo>
                    <a:pt x="84" y="413"/>
                    <a:pt x="85" y="414"/>
                    <a:pt x="86" y="415"/>
                  </a:cubicBezTo>
                  <a:cubicBezTo>
                    <a:pt x="86" y="416"/>
                    <a:pt x="86" y="416"/>
                    <a:pt x="86" y="416"/>
                  </a:cubicBezTo>
                  <a:cubicBezTo>
                    <a:pt x="87" y="417"/>
                    <a:pt x="87" y="417"/>
                    <a:pt x="87" y="417"/>
                  </a:cubicBezTo>
                  <a:cubicBezTo>
                    <a:pt x="87" y="417"/>
                    <a:pt x="87" y="417"/>
                    <a:pt x="87" y="417"/>
                  </a:cubicBezTo>
                  <a:cubicBezTo>
                    <a:pt x="88" y="418"/>
                    <a:pt x="88" y="418"/>
                    <a:pt x="89" y="419"/>
                  </a:cubicBezTo>
                  <a:cubicBezTo>
                    <a:pt x="89" y="419"/>
                    <a:pt x="90" y="420"/>
                    <a:pt x="90" y="421"/>
                  </a:cubicBezTo>
                  <a:cubicBezTo>
                    <a:pt x="91" y="421"/>
                    <a:pt x="92" y="422"/>
                    <a:pt x="92" y="423"/>
                  </a:cubicBezTo>
                  <a:cubicBezTo>
                    <a:pt x="93" y="423"/>
                    <a:pt x="94" y="424"/>
                    <a:pt x="94" y="424"/>
                  </a:cubicBezTo>
                  <a:cubicBezTo>
                    <a:pt x="95" y="425"/>
                    <a:pt x="96" y="425"/>
                    <a:pt x="96" y="426"/>
                  </a:cubicBezTo>
                  <a:cubicBezTo>
                    <a:pt x="97" y="427"/>
                    <a:pt x="97" y="427"/>
                    <a:pt x="97" y="427"/>
                  </a:cubicBezTo>
                  <a:cubicBezTo>
                    <a:pt x="98" y="427"/>
                    <a:pt x="98" y="427"/>
                    <a:pt x="98" y="427"/>
                  </a:cubicBezTo>
                  <a:cubicBezTo>
                    <a:pt x="99" y="428"/>
                    <a:pt x="99" y="428"/>
                    <a:pt x="99" y="428"/>
                  </a:cubicBezTo>
                  <a:cubicBezTo>
                    <a:pt x="99" y="428"/>
                    <a:pt x="99" y="428"/>
                    <a:pt x="99" y="428"/>
                  </a:cubicBezTo>
                  <a:cubicBezTo>
                    <a:pt x="100" y="429"/>
                    <a:pt x="100" y="429"/>
                    <a:pt x="100" y="429"/>
                  </a:cubicBezTo>
                  <a:cubicBezTo>
                    <a:pt x="101" y="429"/>
                    <a:pt x="101" y="429"/>
                    <a:pt x="101" y="429"/>
                  </a:cubicBezTo>
                  <a:cubicBezTo>
                    <a:pt x="102" y="430"/>
                    <a:pt x="102" y="430"/>
                    <a:pt x="102" y="430"/>
                  </a:cubicBezTo>
                  <a:cubicBezTo>
                    <a:pt x="103" y="430"/>
                    <a:pt x="103" y="430"/>
                    <a:pt x="103" y="430"/>
                  </a:cubicBezTo>
                  <a:cubicBezTo>
                    <a:pt x="104" y="431"/>
                    <a:pt x="104" y="431"/>
                    <a:pt x="104" y="431"/>
                  </a:cubicBezTo>
                  <a:cubicBezTo>
                    <a:pt x="105" y="431"/>
                    <a:pt x="105" y="431"/>
                    <a:pt x="105" y="431"/>
                  </a:cubicBezTo>
                  <a:cubicBezTo>
                    <a:pt x="106" y="431"/>
                    <a:pt x="106" y="431"/>
                    <a:pt x="106" y="431"/>
                  </a:cubicBezTo>
                  <a:cubicBezTo>
                    <a:pt x="107" y="432"/>
                    <a:pt x="107" y="432"/>
                    <a:pt x="107" y="432"/>
                  </a:cubicBezTo>
                  <a:cubicBezTo>
                    <a:pt x="108" y="432"/>
                    <a:pt x="108" y="432"/>
                    <a:pt x="108" y="432"/>
                  </a:cubicBezTo>
                  <a:cubicBezTo>
                    <a:pt x="109" y="432"/>
                    <a:pt x="109" y="432"/>
                    <a:pt x="110" y="432"/>
                  </a:cubicBezTo>
                  <a:cubicBezTo>
                    <a:pt x="110" y="432"/>
                    <a:pt x="111" y="433"/>
                    <a:pt x="112" y="433"/>
                  </a:cubicBezTo>
                  <a:cubicBezTo>
                    <a:pt x="113" y="433"/>
                    <a:pt x="114" y="433"/>
                    <a:pt x="116" y="433"/>
                  </a:cubicBezTo>
                  <a:cubicBezTo>
                    <a:pt x="117" y="433"/>
                    <a:pt x="117" y="433"/>
                    <a:pt x="117" y="433"/>
                  </a:cubicBezTo>
                  <a:cubicBezTo>
                    <a:pt x="117" y="433"/>
                    <a:pt x="117" y="433"/>
                    <a:pt x="118" y="433"/>
                  </a:cubicBezTo>
                  <a:cubicBezTo>
                    <a:pt x="118" y="433"/>
                    <a:pt x="118" y="433"/>
                    <a:pt x="119" y="433"/>
                  </a:cubicBezTo>
                  <a:cubicBezTo>
                    <a:pt x="119" y="433"/>
                    <a:pt x="120" y="433"/>
                    <a:pt x="120" y="433"/>
                  </a:cubicBezTo>
                  <a:cubicBezTo>
                    <a:pt x="120" y="433"/>
                    <a:pt x="121" y="433"/>
                    <a:pt x="121" y="433"/>
                  </a:cubicBezTo>
                  <a:cubicBezTo>
                    <a:pt x="122" y="433"/>
                    <a:pt x="122" y="432"/>
                    <a:pt x="123" y="432"/>
                  </a:cubicBezTo>
                  <a:cubicBezTo>
                    <a:pt x="124" y="432"/>
                    <a:pt x="125" y="432"/>
                    <a:pt x="126" y="431"/>
                  </a:cubicBezTo>
                  <a:cubicBezTo>
                    <a:pt x="127" y="431"/>
                    <a:pt x="129" y="430"/>
                    <a:pt x="131" y="429"/>
                  </a:cubicBezTo>
                  <a:cubicBezTo>
                    <a:pt x="132" y="429"/>
                    <a:pt x="132" y="429"/>
                    <a:pt x="132" y="429"/>
                  </a:cubicBezTo>
                  <a:cubicBezTo>
                    <a:pt x="132" y="429"/>
                    <a:pt x="132" y="429"/>
                    <a:pt x="133" y="428"/>
                  </a:cubicBezTo>
                  <a:cubicBezTo>
                    <a:pt x="133" y="428"/>
                    <a:pt x="134" y="428"/>
                    <a:pt x="135" y="427"/>
                  </a:cubicBezTo>
                  <a:cubicBezTo>
                    <a:pt x="136" y="427"/>
                    <a:pt x="136" y="426"/>
                    <a:pt x="138" y="425"/>
                  </a:cubicBezTo>
                  <a:cubicBezTo>
                    <a:pt x="138" y="425"/>
                    <a:pt x="138" y="425"/>
                    <a:pt x="138" y="425"/>
                  </a:cubicBezTo>
                  <a:cubicBezTo>
                    <a:pt x="139" y="424"/>
                    <a:pt x="139" y="424"/>
                    <a:pt x="139" y="424"/>
                  </a:cubicBezTo>
                  <a:cubicBezTo>
                    <a:pt x="140" y="424"/>
                    <a:pt x="140" y="424"/>
                    <a:pt x="140" y="423"/>
                  </a:cubicBezTo>
                  <a:cubicBezTo>
                    <a:pt x="141" y="423"/>
                    <a:pt x="141" y="423"/>
                    <a:pt x="142" y="422"/>
                  </a:cubicBezTo>
                  <a:cubicBezTo>
                    <a:pt x="142" y="422"/>
                    <a:pt x="142" y="422"/>
                    <a:pt x="142" y="422"/>
                  </a:cubicBezTo>
                  <a:cubicBezTo>
                    <a:pt x="143" y="421"/>
                    <a:pt x="143" y="421"/>
                    <a:pt x="143" y="421"/>
                  </a:cubicBezTo>
                  <a:cubicBezTo>
                    <a:pt x="144" y="420"/>
                    <a:pt x="144" y="420"/>
                    <a:pt x="144" y="420"/>
                  </a:cubicBezTo>
                  <a:cubicBezTo>
                    <a:pt x="145" y="419"/>
                    <a:pt x="145" y="419"/>
                    <a:pt x="145" y="419"/>
                  </a:cubicBezTo>
                  <a:cubicBezTo>
                    <a:pt x="146" y="419"/>
                    <a:pt x="146" y="419"/>
                    <a:pt x="146" y="419"/>
                  </a:cubicBezTo>
                  <a:cubicBezTo>
                    <a:pt x="147" y="418"/>
                    <a:pt x="147" y="418"/>
                    <a:pt x="147" y="418"/>
                  </a:cubicBezTo>
                  <a:cubicBezTo>
                    <a:pt x="147" y="417"/>
                    <a:pt x="147" y="417"/>
                    <a:pt x="148" y="417"/>
                  </a:cubicBezTo>
                  <a:cubicBezTo>
                    <a:pt x="148" y="416"/>
                    <a:pt x="149" y="416"/>
                    <a:pt x="149" y="415"/>
                  </a:cubicBezTo>
                  <a:cubicBezTo>
                    <a:pt x="150" y="415"/>
                    <a:pt x="150" y="415"/>
                    <a:pt x="150" y="415"/>
                  </a:cubicBezTo>
                  <a:cubicBezTo>
                    <a:pt x="151" y="414"/>
                    <a:pt x="151" y="414"/>
                    <a:pt x="151" y="414"/>
                  </a:cubicBezTo>
                  <a:cubicBezTo>
                    <a:pt x="151" y="413"/>
                    <a:pt x="151" y="413"/>
                    <a:pt x="151" y="413"/>
                  </a:cubicBezTo>
                  <a:cubicBezTo>
                    <a:pt x="152" y="412"/>
                    <a:pt x="152" y="412"/>
                    <a:pt x="152" y="412"/>
                  </a:cubicBezTo>
                  <a:cubicBezTo>
                    <a:pt x="152" y="412"/>
                    <a:pt x="153" y="411"/>
                    <a:pt x="153" y="411"/>
                  </a:cubicBezTo>
                  <a:cubicBezTo>
                    <a:pt x="154" y="410"/>
                    <a:pt x="154" y="410"/>
                    <a:pt x="154" y="409"/>
                  </a:cubicBezTo>
                  <a:cubicBezTo>
                    <a:pt x="155" y="409"/>
                    <a:pt x="155" y="408"/>
                    <a:pt x="156" y="408"/>
                  </a:cubicBezTo>
                  <a:cubicBezTo>
                    <a:pt x="156" y="407"/>
                    <a:pt x="157" y="407"/>
                    <a:pt x="157" y="406"/>
                  </a:cubicBezTo>
                  <a:cubicBezTo>
                    <a:pt x="157" y="406"/>
                    <a:pt x="157" y="406"/>
                    <a:pt x="157" y="406"/>
                  </a:cubicBezTo>
                  <a:cubicBezTo>
                    <a:pt x="158" y="405"/>
                    <a:pt x="158" y="405"/>
                    <a:pt x="158" y="405"/>
                  </a:cubicBezTo>
                  <a:cubicBezTo>
                    <a:pt x="158" y="404"/>
                    <a:pt x="158" y="404"/>
                    <a:pt x="158" y="404"/>
                  </a:cubicBezTo>
                  <a:cubicBezTo>
                    <a:pt x="159" y="404"/>
                    <a:pt x="159" y="404"/>
                    <a:pt x="159" y="403"/>
                  </a:cubicBezTo>
                  <a:cubicBezTo>
                    <a:pt x="160" y="402"/>
                    <a:pt x="160" y="402"/>
                    <a:pt x="160" y="402"/>
                  </a:cubicBezTo>
                  <a:cubicBezTo>
                    <a:pt x="161" y="402"/>
                    <a:pt x="161" y="402"/>
                    <a:pt x="161" y="402"/>
                  </a:cubicBezTo>
                  <a:cubicBezTo>
                    <a:pt x="161" y="401"/>
                    <a:pt x="161" y="401"/>
                    <a:pt x="161" y="400"/>
                  </a:cubicBezTo>
                  <a:cubicBezTo>
                    <a:pt x="162" y="400"/>
                    <a:pt x="162" y="400"/>
                    <a:pt x="162" y="399"/>
                  </a:cubicBezTo>
                  <a:cubicBezTo>
                    <a:pt x="163" y="398"/>
                    <a:pt x="163" y="398"/>
                    <a:pt x="163" y="398"/>
                  </a:cubicBezTo>
                  <a:cubicBezTo>
                    <a:pt x="163" y="397"/>
                    <a:pt x="163" y="397"/>
                    <a:pt x="163" y="397"/>
                  </a:cubicBezTo>
                  <a:cubicBezTo>
                    <a:pt x="164" y="397"/>
                    <a:pt x="164" y="397"/>
                    <a:pt x="164" y="396"/>
                  </a:cubicBezTo>
                  <a:cubicBezTo>
                    <a:pt x="164" y="396"/>
                    <a:pt x="164" y="396"/>
                    <a:pt x="165" y="395"/>
                  </a:cubicBezTo>
                  <a:cubicBezTo>
                    <a:pt x="165" y="394"/>
                    <a:pt x="165" y="394"/>
                    <a:pt x="165" y="394"/>
                  </a:cubicBezTo>
                  <a:cubicBezTo>
                    <a:pt x="166" y="393"/>
                    <a:pt x="166" y="393"/>
                    <a:pt x="166" y="393"/>
                  </a:cubicBezTo>
                  <a:cubicBezTo>
                    <a:pt x="166" y="393"/>
                    <a:pt x="166" y="393"/>
                    <a:pt x="167" y="392"/>
                  </a:cubicBezTo>
                  <a:cubicBezTo>
                    <a:pt x="167" y="392"/>
                    <a:pt x="167" y="391"/>
                    <a:pt x="167" y="391"/>
                  </a:cubicBezTo>
                  <a:cubicBezTo>
                    <a:pt x="168" y="390"/>
                    <a:pt x="168" y="390"/>
                    <a:pt x="168" y="390"/>
                  </a:cubicBezTo>
                  <a:cubicBezTo>
                    <a:pt x="168" y="389"/>
                    <a:pt x="168" y="389"/>
                    <a:pt x="168" y="389"/>
                  </a:cubicBezTo>
                  <a:cubicBezTo>
                    <a:pt x="168" y="389"/>
                    <a:pt x="169" y="389"/>
                    <a:pt x="169" y="388"/>
                  </a:cubicBezTo>
                  <a:cubicBezTo>
                    <a:pt x="169" y="388"/>
                    <a:pt x="169" y="388"/>
                    <a:pt x="170" y="387"/>
                  </a:cubicBezTo>
                  <a:cubicBezTo>
                    <a:pt x="170" y="386"/>
                    <a:pt x="170" y="386"/>
                    <a:pt x="170" y="386"/>
                  </a:cubicBezTo>
                  <a:cubicBezTo>
                    <a:pt x="170" y="385"/>
                    <a:pt x="170" y="385"/>
                    <a:pt x="170" y="385"/>
                  </a:cubicBezTo>
                  <a:cubicBezTo>
                    <a:pt x="171" y="385"/>
                    <a:pt x="171" y="385"/>
                    <a:pt x="171" y="385"/>
                  </a:cubicBezTo>
                  <a:cubicBezTo>
                    <a:pt x="171" y="384"/>
                    <a:pt x="171" y="384"/>
                    <a:pt x="171" y="384"/>
                  </a:cubicBezTo>
                  <a:cubicBezTo>
                    <a:pt x="174" y="378"/>
                    <a:pt x="178" y="372"/>
                    <a:pt x="183" y="366"/>
                  </a:cubicBezTo>
                  <a:cubicBezTo>
                    <a:pt x="188" y="360"/>
                    <a:pt x="193" y="355"/>
                    <a:pt x="199" y="350"/>
                  </a:cubicBezTo>
                  <a:cubicBezTo>
                    <a:pt x="205" y="345"/>
                    <a:pt x="212" y="341"/>
                    <a:pt x="220" y="337"/>
                  </a:cubicBezTo>
                  <a:cubicBezTo>
                    <a:pt x="227" y="333"/>
                    <a:pt x="235" y="329"/>
                    <a:pt x="244" y="327"/>
                  </a:cubicBezTo>
                  <a:cubicBezTo>
                    <a:pt x="244" y="326"/>
                    <a:pt x="245" y="326"/>
                    <a:pt x="245" y="326"/>
                  </a:cubicBezTo>
                  <a:cubicBezTo>
                    <a:pt x="246" y="326"/>
                    <a:pt x="246" y="326"/>
                    <a:pt x="247" y="325"/>
                  </a:cubicBezTo>
                  <a:cubicBezTo>
                    <a:pt x="248" y="325"/>
                    <a:pt x="248" y="325"/>
                    <a:pt x="249" y="325"/>
                  </a:cubicBezTo>
                  <a:cubicBezTo>
                    <a:pt x="250" y="325"/>
                    <a:pt x="251" y="324"/>
                    <a:pt x="252" y="324"/>
                  </a:cubicBezTo>
                  <a:cubicBezTo>
                    <a:pt x="253" y="324"/>
                    <a:pt x="253" y="324"/>
                    <a:pt x="254" y="324"/>
                  </a:cubicBezTo>
                  <a:cubicBezTo>
                    <a:pt x="254" y="323"/>
                    <a:pt x="255" y="323"/>
                    <a:pt x="257" y="323"/>
                  </a:cubicBezTo>
                  <a:cubicBezTo>
                    <a:pt x="259" y="323"/>
                    <a:pt x="261" y="322"/>
                    <a:pt x="265" y="321"/>
                  </a:cubicBezTo>
                  <a:cubicBezTo>
                    <a:pt x="269" y="321"/>
                    <a:pt x="273" y="320"/>
                    <a:pt x="280" y="319"/>
                  </a:cubicBezTo>
                  <a:cubicBezTo>
                    <a:pt x="280" y="319"/>
                    <a:pt x="281" y="319"/>
                    <a:pt x="281" y="319"/>
                  </a:cubicBezTo>
                  <a:cubicBezTo>
                    <a:pt x="281" y="319"/>
                    <a:pt x="282" y="319"/>
                    <a:pt x="282" y="319"/>
                  </a:cubicBezTo>
                  <a:cubicBezTo>
                    <a:pt x="283" y="319"/>
                    <a:pt x="283" y="319"/>
                    <a:pt x="284" y="318"/>
                  </a:cubicBezTo>
                  <a:cubicBezTo>
                    <a:pt x="284" y="318"/>
                    <a:pt x="285" y="318"/>
                    <a:pt x="285" y="318"/>
                  </a:cubicBezTo>
                  <a:cubicBezTo>
                    <a:pt x="290" y="318"/>
                    <a:pt x="294" y="318"/>
                    <a:pt x="299" y="318"/>
                  </a:cubicBezTo>
                  <a:cubicBezTo>
                    <a:pt x="303" y="318"/>
                    <a:pt x="308" y="318"/>
                    <a:pt x="312" y="319"/>
                  </a:cubicBezTo>
                  <a:cubicBezTo>
                    <a:pt x="317" y="319"/>
                    <a:pt x="321" y="320"/>
                    <a:pt x="326" y="320"/>
                  </a:cubicBezTo>
                  <a:cubicBezTo>
                    <a:pt x="331" y="321"/>
                    <a:pt x="335" y="322"/>
                    <a:pt x="340" y="323"/>
                  </a:cubicBezTo>
                  <a:cubicBezTo>
                    <a:pt x="340" y="323"/>
                    <a:pt x="341" y="323"/>
                    <a:pt x="341" y="323"/>
                  </a:cubicBezTo>
                  <a:cubicBezTo>
                    <a:pt x="342" y="324"/>
                    <a:pt x="342" y="324"/>
                    <a:pt x="343" y="324"/>
                  </a:cubicBezTo>
                  <a:cubicBezTo>
                    <a:pt x="343" y="324"/>
                    <a:pt x="344" y="324"/>
                    <a:pt x="344" y="324"/>
                  </a:cubicBezTo>
                  <a:cubicBezTo>
                    <a:pt x="345" y="324"/>
                    <a:pt x="345" y="324"/>
                    <a:pt x="345" y="324"/>
                  </a:cubicBezTo>
                  <a:cubicBezTo>
                    <a:pt x="346" y="325"/>
                    <a:pt x="346" y="325"/>
                    <a:pt x="346" y="325"/>
                  </a:cubicBezTo>
                  <a:cubicBezTo>
                    <a:pt x="347" y="325"/>
                    <a:pt x="347" y="325"/>
                    <a:pt x="347" y="325"/>
                  </a:cubicBezTo>
                  <a:cubicBezTo>
                    <a:pt x="348" y="325"/>
                    <a:pt x="348" y="325"/>
                    <a:pt x="348" y="325"/>
                  </a:cubicBezTo>
                  <a:cubicBezTo>
                    <a:pt x="349" y="325"/>
                    <a:pt x="349" y="325"/>
                    <a:pt x="349" y="325"/>
                  </a:cubicBezTo>
                  <a:cubicBezTo>
                    <a:pt x="349" y="326"/>
                    <a:pt x="350" y="326"/>
                    <a:pt x="350" y="326"/>
                  </a:cubicBezTo>
                  <a:cubicBezTo>
                    <a:pt x="350" y="326"/>
                    <a:pt x="351" y="326"/>
                    <a:pt x="351" y="326"/>
                  </a:cubicBezTo>
                  <a:cubicBezTo>
                    <a:pt x="352" y="326"/>
                    <a:pt x="352" y="327"/>
                    <a:pt x="353" y="327"/>
                  </a:cubicBezTo>
                  <a:cubicBezTo>
                    <a:pt x="354" y="327"/>
                    <a:pt x="354" y="327"/>
                    <a:pt x="355" y="327"/>
                  </a:cubicBezTo>
                  <a:cubicBezTo>
                    <a:pt x="358" y="329"/>
                    <a:pt x="361" y="330"/>
                    <a:pt x="364" y="331"/>
                  </a:cubicBezTo>
                  <a:cubicBezTo>
                    <a:pt x="367" y="332"/>
                    <a:pt x="370" y="334"/>
                    <a:pt x="373" y="335"/>
                  </a:cubicBezTo>
                  <a:cubicBezTo>
                    <a:pt x="376" y="336"/>
                    <a:pt x="378" y="338"/>
                    <a:pt x="381" y="340"/>
                  </a:cubicBezTo>
                  <a:cubicBezTo>
                    <a:pt x="384" y="341"/>
                    <a:pt x="387" y="343"/>
                    <a:pt x="390" y="345"/>
                  </a:cubicBezTo>
                  <a:cubicBezTo>
                    <a:pt x="390" y="345"/>
                    <a:pt x="390" y="345"/>
                    <a:pt x="391" y="346"/>
                  </a:cubicBezTo>
                  <a:cubicBezTo>
                    <a:pt x="391" y="346"/>
                    <a:pt x="392" y="346"/>
                    <a:pt x="392" y="347"/>
                  </a:cubicBezTo>
                  <a:cubicBezTo>
                    <a:pt x="393" y="347"/>
                    <a:pt x="393" y="348"/>
                    <a:pt x="394" y="348"/>
                  </a:cubicBezTo>
                  <a:cubicBezTo>
                    <a:pt x="395" y="348"/>
                    <a:pt x="395" y="349"/>
                    <a:pt x="396" y="350"/>
                  </a:cubicBezTo>
                  <a:cubicBezTo>
                    <a:pt x="397" y="350"/>
                    <a:pt x="397" y="350"/>
                    <a:pt x="397" y="350"/>
                  </a:cubicBezTo>
                  <a:cubicBezTo>
                    <a:pt x="397" y="350"/>
                    <a:pt x="397" y="351"/>
                    <a:pt x="398" y="351"/>
                  </a:cubicBezTo>
                  <a:cubicBezTo>
                    <a:pt x="398" y="351"/>
                    <a:pt x="399" y="352"/>
                    <a:pt x="400" y="353"/>
                  </a:cubicBezTo>
                  <a:cubicBezTo>
                    <a:pt x="401" y="354"/>
                    <a:pt x="402" y="355"/>
                    <a:pt x="404" y="356"/>
                  </a:cubicBezTo>
                  <a:cubicBezTo>
                    <a:pt x="404" y="356"/>
                    <a:pt x="404" y="356"/>
                    <a:pt x="404" y="357"/>
                  </a:cubicBezTo>
                  <a:cubicBezTo>
                    <a:pt x="405" y="357"/>
                    <a:pt x="405" y="358"/>
                    <a:pt x="406" y="359"/>
                  </a:cubicBezTo>
                  <a:cubicBezTo>
                    <a:pt x="407" y="360"/>
                    <a:pt x="408" y="361"/>
                    <a:pt x="410" y="363"/>
                  </a:cubicBezTo>
                  <a:cubicBezTo>
                    <a:pt x="412" y="365"/>
                    <a:pt x="414" y="367"/>
                    <a:pt x="417" y="371"/>
                  </a:cubicBezTo>
                  <a:cubicBezTo>
                    <a:pt x="418" y="371"/>
                    <a:pt x="418" y="371"/>
                    <a:pt x="418" y="371"/>
                  </a:cubicBezTo>
                  <a:cubicBezTo>
                    <a:pt x="418" y="372"/>
                    <a:pt x="418" y="372"/>
                    <a:pt x="418" y="372"/>
                  </a:cubicBezTo>
                  <a:cubicBezTo>
                    <a:pt x="418" y="373"/>
                    <a:pt x="419" y="373"/>
                    <a:pt x="419" y="373"/>
                  </a:cubicBezTo>
                  <a:cubicBezTo>
                    <a:pt x="419" y="374"/>
                    <a:pt x="420" y="374"/>
                    <a:pt x="420" y="375"/>
                  </a:cubicBezTo>
                  <a:cubicBezTo>
                    <a:pt x="421" y="376"/>
                    <a:pt x="421" y="376"/>
                    <a:pt x="421" y="376"/>
                  </a:cubicBezTo>
                  <a:cubicBezTo>
                    <a:pt x="421" y="377"/>
                    <a:pt x="422" y="377"/>
                    <a:pt x="422" y="377"/>
                  </a:cubicBezTo>
                  <a:cubicBezTo>
                    <a:pt x="422" y="378"/>
                    <a:pt x="422" y="378"/>
                    <a:pt x="423" y="379"/>
                  </a:cubicBezTo>
                  <a:cubicBezTo>
                    <a:pt x="423" y="379"/>
                    <a:pt x="423" y="379"/>
                    <a:pt x="423" y="380"/>
                  </a:cubicBezTo>
                  <a:cubicBezTo>
                    <a:pt x="431" y="393"/>
                    <a:pt x="435" y="407"/>
                    <a:pt x="436" y="420"/>
                  </a:cubicBezTo>
                  <a:cubicBezTo>
                    <a:pt x="436" y="434"/>
                    <a:pt x="433" y="448"/>
                    <a:pt x="427" y="460"/>
                  </a:cubicBezTo>
                  <a:cubicBezTo>
                    <a:pt x="421" y="473"/>
                    <a:pt x="412" y="484"/>
                    <a:pt x="400" y="495"/>
                  </a:cubicBezTo>
                  <a:cubicBezTo>
                    <a:pt x="387" y="505"/>
                    <a:pt x="373" y="513"/>
                    <a:pt x="355" y="519"/>
                  </a:cubicBezTo>
                  <a:cubicBezTo>
                    <a:pt x="346" y="522"/>
                    <a:pt x="338" y="524"/>
                    <a:pt x="329" y="526"/>
                  </a:cubicBezTo>
                  <a:cubicBezTo>
                    <a:pt x="320" y="527"/>
                    <a:pt x="310" y="528"/>
                    <a:pt x="301" y="528"/>
                  </a:cubicBezTo>
                  <a:cubicBezTo>
                    <a:pt x="292" y="528"/>
                    <a:pt x="283" y="527"/>
                    <a:pt x="275" y="526"/>
                  </a:cubicBezTo>
                  <a:cubicBezTo>
                    <a:pt x="266" y="525"/>
                    <a:pt x="257" y="523"/>
                    <a:pt x="249" y="521"/>
                  </a:cubicBezTo>
                  <a:cubicBezTo>
                    <a:pt x="244" y="519"/>
                    <a:pt x="238" y="517"/>
                    <a:pt x="231" y="516"/>
                  </a:cubicBezTo>
                  <a:cubicBezTo>
                    <a:pt x="224" y="514"/>
                    <a:pt x="217" y="513"/>
                    <a:pt x="210" y="512"/>
                  </a:cubicBezTo>
                  <a:cubicBezTo>
                    <a:pt x="203" y="511"/>
                    <a:pt x="196" y="511"/>
                    <a:pt x="190" y="511"/>
                  </a:cubicBezTo>
                  <a:cubicBezTo>
                    <a:pt x="183" y="511"/>
                    <a:pt x="177" y="512"/>
                    <a:pt x="172" y="513"/>
                  </a:cubicBezTo>
                  <a:cubicBezTo>
                    <a:pt x="168" y="515"/>
                    <a:pt x="165" y="517"/>
                    <a:pt x="162" y="519"/>
                  </a:cubicBezTo>
                  <a:cubicBezTo>
                    <a:pt x="160" y="522"/>
                    <a:pt x="158" y="525"/>
                    <a:pt x="157" y="529"/>
                  </a:cubicBezTo>
                  <a:cubicBezTo>
                    <a:pt x="157" y="533"/>
                    <a:pt x="157" y="538"/>
                    <a:pt x="158" y="544"/>
                  </a:cubicBezTo>
                  <a:cubicBezTo>
                    <a:pt x="160" y="549"/>
                    <a:pt x="163" y="556"/>
                    <a:pt x="167" y="564"/>
                  </a:cubicBezTo>
                  <a:cubicBezTo>
                    <a:pt x="239" y="692"/>
                    <a:pt x="239" y="692"/>
                    <a:pt x="239" y="692"/>
                  </a:cubicBezTo>
                  <a:cubicBezTo>
                    <a:pt x="239" y="693"/>
                    <a:pt x="239" y="693"/>
                    <a:pt x="239" y="693"/>
                  </a:cubicBezTo>
                  <a:cubicBezTo>
                    <a:pt x="240" y="694"/>
                    <a:pt x="240" y="694"/>
                    <a:pt x="240" y="695"/>
                  </a:cubicBezTo>
                  <a:cubicBezTo>
                    <a:pt x="241" y="695"/>
                    <a:pt x="241" y="696"/>
                    <a:pt x="241" y="696"/>
                  </a:cubicBezTo>
                  <a:cubicBezTo>
                    <a:pt x="242" y="697"/>
                    <a:pt x="242" y="697"/>
                    <a:pt x="242" y="698"/>
                  </a:cubicBezTo>
                  <a:cubicBezTo>
                    <a:pt x="243" y="699"/>
                    <a:pt x="243" y="699"/>
                    <a:pt x="243" y="699"/>
                  </a:cubicBezTo>
                  <a:cubicBezTo>
                    <a:pt x="244" y="700"/>
                    <a:pt x="244" y="700"/>
                    <a:pt x="244" y="700"/>
                  </a:cubicBezTo>
                  <a:cubicBezTo>
                    <a:pt x="244" y="700"/>
                    <a:pt x="244" y="700"/>
                    <a:pt x="244" y="701"/>
                  </a:cubicBezTo>
                  <a:cubicBezTo>
                    <a:pt x="245" y="701"/>
                    <a:pt x="245" y="702"/>
                    <a:pt x="245" y="702"/>
                  </a:cubicBezTo>
                  <a:cubicBezTo>
                    <a:pt x="246" y="703"/>
                    <a:pt x="246" y="703"/>
                    <a:pt x="246" y="703"/>
                  </a:cubicBezTo>
                  <a:cubicBezTo>
                    <a:pt x="247" y="704"/>
                    <a:pt x="247" y="704"/>
                    <a:pt x="247" y="704"/>
                  </a:cubicBezTo>
                  <a:cubicBezTo>
                    <a:pt x="247" y="704"/>
                    <a:pt x="247" y="705"/>
                    <a:pt x="248" y="705"/>
                  </a:cubicBezTo>
                  <a:cubicBezTo>
                    <a:pt x="248" y="705"/>
                    <a:pt x="248" y="706"/>
                    <a:pt x="249" y="706"/>
                  </a:cubicBezTo>
                  <a:cubicBezTo>
                    <a:pt x="249" y="707"/>
                    <a:pt x="249" y="707"/>
                    <a:pt x="249" y="707"/>
                  </a:cubicBezTo>
                  <a:cubicBezTo>
                    <a:pt x="250" y="708"/>
                    <a:pt x="250" y="708"/>
                    <a:pt x="250" y="708"/>
                  </a:cubicBezTo>
                  <a:cubicBezTo>
                    <a:pt x="250" y="708"/>
                    <a:pt x="251" y="708"/>
                    <a:pt x="251" y="709"/>
                  </a:cubicBezTo>
                  <a:cubicBezTo>
                    <a:pt x="251" y="709"/>
                    <a:pt x="252" y="710"/>
                    <a:pt x="252" y="710"/>
                  </a:cubicBezTo>
                  <a:cubicBezTo>
                    <a:pt x="253" y="711"/>
                    <a:pt x="253" y="711"/>
                    <a:pt x="253" y="711"/>
                  </a:cubicBezTo>
                  <a:cubicBezTo>
                    <a:pt x="254" y="712"/>
                    <a:pt x="254" y="712"/>
                    <a:pt x="254" y="712"/>
                  </a:cubicBezTo>
                  <a:cubicBezTo>
                    <a:pt x="255" y="713"/>
                    <a:pt x="255" y="713"/>
                    <a:pt x="255" y="713"/>
                  </a:cubicBezTo>
                  <a:cubicBezTo>
                    <a:pt x="255" y="713"/>
                    <a:pt x="255" y="713"/>
                    <a:pt x="256" y="714"/>
                  </a:cubicBezTo>
                  <a:cubicBezTo>
                    <a:pt x="257" y="715"/>
                    <a:pt x="257" y="715"/>
                    <a:pt x="257" y="715"/>
                  </a:cubicBezTo>
                  <a:cubicBezTo>
                    <a:pt x="258" y="715"/>
                    <a:pt x="258" y="715"/>
                    <a:pt x="258" y="715"/>
                  </a:cubicBezTo>
                  <a:cubicBezTo>
                    <a:pt x="258" y="716"/>
                    <a:pt x="258" y="716"/>
                    <a:pt x="258" y="716"/>
                  </a:cubicBezTo>
                  <a:cubicBezTo>
                    <a:pt x="259" y="717"/>
                    <a:pt x="259" y="717"/>
                    <a:pt x="260" y="717"/>
                  </a:cubicBezTo>
                  <a:cubicBezTo>
                    <a:pt x="265" y="722"/>
                    <a:pt x="271" y="726"/>
                    <a:pt x="278" y="730"/>
                  </a:cubicBezTo>
                  <a:cubicBezTo>
                    <a:pt x="285" y="734"/>
                    <a:pt x="292" y="737"/>
                    <a:pt x="300" y="739"/>
                  </a:cubicBezTo>
                  <a:cubicBezTo>
                    <a:pt x="307" y="742"/>
                    <a:pt x="315" y="744"/>
                    <a:pt x="323" y="745"/>
                  </a:cubicBezTo>
                  <a:cubicBezTo>
                    <a:pt x="331" y="746"/>
                    <a:pt x="339" y="747"/>
                    <a:pt x="348" y="746"/>
                  </a:cubicBezTo>
                  <a:cubicBezTo>
                    <a:pt x="348" y="746"/>
                    <a:pt x="348" y="746"/>
                    <a:pt x="349" y="746"/>
                  </a:cubicBezTo>
                  <a:cubicBezTo>
                    <a:pt x="349" y="746"/>
                    <a:pt x="350" y="746"/>
                    <a:pt x="351" y="746"/>
                  </a:cubicBezTo>
                  <a:cubicBezTo>
                    <a:pt x="351" y="746"/>
                    <a:pt x="352" y="746"/>
                    <a:pt x="352" y="746"/>
                  </a:cubicBezTo>
                  <a:cubicBezTo>
                    <a:pt x="353" y="746"/>
                    <a:pt x="354" y="746"/>
                    <a:pt x="354" y="746"/>
                  </a:cubicBezTo>
                  <a:cubicBezTo>
                    <a:pt x="355" y="746"/>
                    <a:pt x="355" y="746"/>
                    <a:pt x="356" y="746"/>
                  </a:cubicBezTo>
                  <a:cubicBezTo>
                    <a:pt x="356" y="746"/>
                    <a:pt x="356" y="746"/>
                    <a:pt x="357" y="746"/>
                  </a:cubicBezTo>
                  <a:cubicBezTo>
                    <a:pt x="357" y="746"/>
                    <a:pt x="358" y="746"/>
                    <a:pt x="359" y="746"/>
                  </a:cubicBezTo>
                  <a:cubicBezTo>
                    <a:pt x="359" y="746"/>
                    <a:pt x="360" y="746"/>
                    <a:pt x="361" y="746"/>
                  </a:cubicBezTo>
                  <a:cubicBezTo>
                    <a:pt x="361" y="745"/>
                    <a:pt x="361" y="745"/>
                    <a:pt x="362" y="745"/>
                  </a:cubicBezTo>
                  <a:cubicBezTo>
                    <a:pt x="362" y="745"/>
                    <a:pt x="363" y="745"/>
                    <a:pt x="363" y="745"/>
                  </a:cubicBezTo>
                  <a:cubicBezTo>
                    <a:pt x="364" y="745"/>
                    <a:pt x="364" y="745"/>
                    <a:pt x="365" y="745"/>
                  </a:cubicBezTo>
                  <a:cubicBezTo>
                    <a:pt x="365" y="745"/>
                    <a:pt x="366" y="745"/>
                    <a:pt x="367" y="745"/>
                  </a:cubicBezTo>
                  <a:cubicBezTo>
                    <a:pt x="367" y="745"/>
                    <a:pt x="368" y="745"/>
                    <a:pt x="368" y="744"/>
                  </a:cubicBezTo>
                  <a:cubicBezTo>
                    <a:pt x="368" y="744"/>
                    <a:pt x="369" y="744"/>
                    <a:pt x="369" y="744"/>
                  </a:cubicBezTo>
                  <a:cubicBezTo>
                    <a:pt x="370" y="744"/>
                    <a:pt x="370" y="744"/>
                    <a:pt x="371" y="744"/>
                  </a:cubicBezTo>
                  <a:cubicBezTo>
                    <a:pt x="371" y="744"/>
                    <a:pt x="372" y="744"/>
                    <a:pt x="373" y="744"/>
                  </a:cubicBezTo>
                  <a:cubicBezTo>
                    <a:pt x="374" y="743"/>
                    <a:pt x="374" y="743"/>
                    <a:pt x="374" y="743"/>
                  </a:cubicBezTo>
                  <a:cubicBezTo>
                    <a:pt x="374" y="743"/>
                    <a:pt x="375" y="743"/>
                    <a:pt x="375" y="743"/>
                  </a:cubicBezTo>
                  <a:cubicBezTo>
                    <a:pt x="376" y="743"/>
                    <a:pt x="376" y="743"/>
                    <a:pt x="377" y="743"/>
                  </a:cubicBezTo>
                  <a:cubicBezTo>
                    <a:pt x="377" y="743"/>
                    <a:pt x="378" y="742"/>
                    <a:pt x="379" y="742"/>
                  </a:cubicBezTo>
                  <a:cubicBezTo>
                    <a:pt x="379" y="742"/>
                    <a:pt x="380" y="742"/>
                    <a:pt x="380" y="742"/>
                  </a:cubicBezTo>
                  <a:cubicBezTo>
                    <a:pt x="380" y="742"/>
                    <a:pt x="381" y="742"/>
                    <a:pt x="381" y="742"/>
                  </a:cubicBezTo>
                  <a:cubicBezTo>
                    <a:pt x="382" y="741"/>
                    <a:pt x="382" y="741"/>
                    <a:pt x="383" y="741"/>
                  </a:cubicBezTo>
                  <a:cubicBezTo>
                    <a:pt x="383" y="741"/>
                    <a:pt x="384" y="741"/>
                    <a:pt x="385" y="741"/>
                  </a:cubicBezTo>
                  <a:cubicBezTo>
                    <a:pt x="385" y="740"/>
                    <a:pt x="386" y="740"/>
                    <a:pt x="386" y="740"/>
                  </a:cubicBezTo>
                  <a:cubicBezTo>
                    <a:pt x="387" y="740"/>
                    <a:pt x="387" y="740"/>
                    <a:pt x="388" y="740"/>
                  </a:cubicBezTo>
                  <a:cubicBezTo>
                    <a:pt x="388" y="740"/>
                    <a:pt x="389" y="739"/>
                    <a:pt x="389" y="739"/>
                  </a:cubicBezTo>
                  <a:cubicBezTo>
                    <a:pt x="390" y="739"/>
                    <a:pt x="390" y="739"/>
                    <a:pt x="391" y="739"/>
                  </a:cubicBezTo>
                  <a:cubicBezTo>
                    <a:pt x="554" y="681"/>
                    <a:pt x="554" y="681"/>
                    <a:pt x="554" y="681"/>
                  </a:cubicBezTo>
                  <a:cubicBezTo>
                    <a:pt x="555" y="681"/>
                    <a:pt x="555" y="681"/>
                    <a:pt x="556" y="681"/>
                  </a:cubicBezTo>
                  <a:cubicBezTo>
                    <a:pt x="557" y="680"/>
                    <a:pt x="557" y="680"/>
                    <a:pt x="558" y="680"/>
                  </a:cubicBezTo>
                  <a:cubicBezTo>
                    <a:pt x="559" y="680"/>
                    <a:pt x="560" y="679"/>
                    <a:pt x="561" y="679"/>
                  </a:cubicBezTo>
                  <a:cubicBezTo>
                    <a:pt x="562" y="679"/>
                    <a:pt x="563" y="678"/>
                    <a:pt x="564" y="678"/>
                  </a:cubicBezTo>
                  <a:cubicBezTo>
                    <a:pt x="564" y="678"/>
                    <a:pt x="565" y="678"/>
                    <a:pt x="565" y="678"/>
                  </a:cubicBezTo>
                  <a:cubicBezTo>
                    <a:pt x="566" y="678"/>
                    <a:pt x="566" y="677"/>
                    <a:pt x="567" y="677"/>
                  </a:cubicBezTo>
                  <a:cubicBezTo>
                    <a:pt x="568" y="677"/>
                    <a:pt x="570" y="677"/>
                    <a:pt x="572" y="676"/>
                  </a:cubicBezTo>
                  <a:cubicBezTo>
                    <a:pt x="573" y="676"/>
                    <a:pt x="576" y="675"/>
                    <a:pt x="579" y="674"/>
                  </a:cubicBezTo>
                  <a:cubicBezTo>
                    <a:pt x="580" y="674"/>
                    <a:pt x="580" y="674"/>
                    <a:pt x="580" y="674"/>
                  </a:cubicBezTo>
                  <a:cubicBezTo>
                    <a:pt x="581" y="674"/>
                    <a:pt x="581" y="674"/>
                    <a:pt x="581" y="674"/>
                  </a:cubicBezTo>
                  <a:cubicBezTo>
                    <a:pt x="581" y="674"/>
                    <a:pt x="581" y="674"/>
                    <a:pt x="582" y="674"/>
                  </a:cubicBezTo>
                  <a:cubicBezTo>
                    <a:pt x="582" y="674"/>
                    <a:pt x="583" y="674"/>
                    <a:pt x="583" y="674"/>
                  </a:cubicBezTo>
                  <a:cubicBezTo>
                    <a:pt x="584" y="674"/>
                    <a:pt x="584" y="674"/>
                    <a:pt x="585" y="674"/>
                  </a:cubicBezTo>
                  <a:cubicBezTo>
                    <a:pt x="585" y="673"/>
                    <a:pt x="586" y="673"/>
                    <a:pt x="586" y="673"/>
                  </a:cubicBezTo>
                  <a:cubicBezTo>
                    <a:pt x="587" y="673"/>
                    <a:pt x="588" y="673"/>
                    <a:pt x="590" y="673"/>
                  </a:cubicBezTo>
                  <a:cubicBezTo>
                    <a:pt x="591" y="673"/>
                    <a:pt x="592" y="673"/>
                    <a:pt x="594" y="673"/>
                  </a:cubicBezTo>
                  <a:cubicBezTo>
                    <a:pt x="595" y="673"/>
                    <a:pt x="595" y="673"/>
                    <a:pt x="596" y="673"/>
                  </a:cubicBezTo>
                  <a:cubicBezTo>
                    <a:pt x="596" y="673"/>
                    <a:pt x="597" y="673"/>
                    <a:pt x="598" y="674"/>
                  </a:cubicBezTo>
                  <a:cubicBezTo>
                    <a:pt x="599" y="674"/>
                    <a:pt x="601" y="674"/>
                    <a:pt x="604" y="675"/>
                  </a:cubicBezTo>
                  <a:cubicBezTo>
                    <a:pt x="606" y="676"/>
                    <a:pt x="609" y="677"/>
                    <a:pt x="613" y="678"/>
                  </a:cubicBezTo>
                  <a:cubicBezTo>
                    <a:pt x="614" y="678"/>
                    <a:pt x="614" y="678"/>
                    <a:pt x="614" y="678"/>
                  </a:cubicBezTo>
                  <a:cubicBezTo>
                    <a:pt x="615" y="679"/>
                    <a:pt x="615" y="679"/>
                    <a:pt x="615" y="679"/>
                  </a:cubicBezTo>
                  <a:cubicBezTo>
                    <a:pt x="615" y="680"/>
                    <a:pt x="615" y="680"/>
                    <a:pt x="615" y="680"/>
                  </a:cubicBezTo>
                  <a:cubicBezTo>
                    <a:pt x="616" y="681"/>
                    <a:pt x="616" y="681"/>
                    <a:pt x="616" y="681"/>
                  </a:cubicBezTo>
                  <a:cubicBezTo>
                    <a:pt x="617" y="681"/>
                    <a:pt x="617" y="681"/>
                    <a:pt x="617" y="681"/>
                  </a:cubicBezTo>
                  <a:cubicBezTo>
                    <a:pt x="617" y="682"/>
                    <a:pt x="618" y="682"/>
                    <a:pt x="618" y="683"/>
                  </a:cubicBezTo>
                  <a:cubicBezTo>
                    <a:pt x="618" y="683"/>
                    <a:pt x="619" y="684"/>
                    <a:pt x="619" y="685"/>
                  </a:cubicBezTo>
                  <a:cubicBezTo>
                    <a:pt x="620" y="686"/>
                    <a:pt x="621" y="687"/>
                    <a:pt x="622" y="689"/>
                  </a:cubicBezTo>
                  <a:cubicBezTo>
                    <a:pt x="622" y="690"/>
                    <a:pt x="622" y="690"/>
                    <a:pt x="622" y="690"/>
                  </a:cubicBezTo>
                  <a:cubicBezTo>
                    <a:pt x="622" y="690"/>
                    <a:pt x="622" y="691"/>
                    <a:pt x="622" y="691"/>
                  </a:cubicBezTo>
                  <a:cubicBezTo>
                    <a:pt x="622" y="691"/>
                    <a:pt x="623" y="692"/>
                    <a:pt x="623" y="693"/>
                  </a:cubicBezTo>
                  <a:cubicBezTo>
                    <a:pt x="623" y="694"/>
                    <a:pt x="623" y="695"/>
                    <a:pt x="623" y="696"/>
                  </a:cubicBezTo>
                  <a:cubicBezTo>
                    <a:pt x="624" y="697"/>
                    <a:pt x="624" y="697"/>
                    <a:pt x="624" y="697"/>
                  </a:cubicBezTo>
                  <a:cubicBezTo>
                    <a:pt x="624" y="697"/>
                    <a:pt x="624" y="697"/>
                    <a:pt x="624" y="697"/>
                  </a:cubicBezTo>
                  <a:cubicBezTo>
                    <a:pt x="624" y="698"/>
                    <a:pt x="624" y="698"/>
                    <a:pt x="624" y="698"/>
                  </a:cubicBezTo>
                  <a:cubicBezTo>
                    <a:pt x="624" y="699"/>
                    <a:pt x="624" y="699"/>
                    <a:pt x="624" y="699"/>
                  </a:cubicBezTo>
                  <a:cubicBezTo>
                    <a:pt x="624" y="700"/>
                    <a:pt x="624" y="700"/>
                    <a:pt x="624" y="700"/>
                  </a:cubicBezTo>
                  <a:cubicBezTo>
                    <a:pt x="624" y="701"/>
                    <a:pt x="624" y="701"/>
                    <a:pt x="624" y="701"/>
                  </a:cubicBezTo>
                  <a:cubicBezTo>
                    <a:pt x="624" y="702"/>
                    <a:pt x="624" y="702"/>
                    <a:pt x="624" y="702"/>
                  </a:cubicBezTo>
                  <a:cubicBezTo>
                    <a:pt x="624" y="702"/>
                    <a:pt x="624" y="702"/>
                    <a:pt x="624" y="703"/>
                  </a:cubicBezTo>
                  <a:cubicBezTo>
                    <a:pt x="624" y="703"/>
                    <a:pt x="624" y="703"/>
                    <a:pt x="624" y="703"/>
                  </a:cubicBezTo>
                  <a:cubicBezTo>
                    <a:pt x="624" y="704"/>
                    <a:pt x="624" y="704"/>
                    <a:pt x="624" y="705"/>
                  </a:cubicBezTo>
                  <a:cubicBezTo>
                    <a:pt x="624" y="705"/>
                    <a:pt x="624" y="706"/>
                    <a:pt x="624" y="707"/>
                  </a:cubicBezTo>
                  <a:cubicBezTo>
                    <a:pt x="624" y="708"/>
                    <a:pt x="624" y="709"/>
                    <a:pt x="624" y="710"/>
                  </a:cubicBezTo>
                  <a:cubicBezTo>
                    <a:pt x="623" y="711"/>
                    <a:pt x="623" y="711"/>
                    <a:pt x="623" y="711"/>
                  </a:cubicBezTo>
                  <a:cubicBezTo>
                    <a:pt x="623" y="712"/>
                    <a:pt x="623" y="712"/>
                    <a:pt x="623" y="712"/>
                  </a:cubicBezTo>
                  <a:cubicBezTo>
                    <a:pt x="623" y="712"/>
                    <a:pt x="623" y="713"/>
                    <a:pt x="623" y="713"/>
                  </a:cubicBezTo>
                  <a:cubicBezTo>
                    <a:pt x="623" y="713"/>
                    <a:pt x="623" y="714"/>
                    <a:pt x="623" y="715"/>
                  </a:cubicBezTo>
                  <a:cubicBezTo>
                    <a:pt x="623" y="715"/>
                    <a:pt x="623" y="716"/>
                    <a:pt x="623" y="717"/>
                  </a:cubicBezTo>
                  <a:cubicBezTo>
                    <a:pt x="622" y="718"/>
                    <a:pt x="622" y="719"/>
                    <a:pt x="621" y="721"/>
                  </a:cubicBezTo>
                  <a:cubicBezTo>
                    <a:pt x="621" y="723"/>
                    <a:pt x="620" y="726"/>
                    <a:pt x="618" y="730"/>
                  </a:cubicBezTo>
                  <a:cubicBezTo>
                    <a:pt x="617" y="734"/>
                    <a:pt x="615" y="740"/>
                    <a:pt x="613" y="747"/>
                  </a:cubicBezTo>
                  <a:cubicBezTo>
                    <a:pt x="610" y="753"/>
                    <a:pt x="608" y="760"/>
                    <a:pt x="607" y="766"/>
                  </a:cubicBezTo>
                  <a:cubicBezTo>
                    <a:pt x="605" y="773"/>
                    <a:pt x="604" y="780"/>
                    <a:pt x="605" y="787"/>
                  </a:cubicBezTo>
                  <a:cubicBezTo>
                    <a:pt x="605" y="794"/>
                    <a:pt x="606" y="801"/>
                    <a:pt x="608" y="807"/>
                  </a:cubicBezTo>
                  <a:cubicBezTo>
                    <a:pt x="609" y="814"/>
                    <a:pt x="612" y="821"/>
                    <a:pt x="615" y="828"/>
                  </a:cubicBezTo>
                  <a:cubicBezTo>
                    <a:pt x="616" y="829"/>
                    <a:pt x="616" y="829"/>
                    <a:pt x="616" y="830"/>
                  </a:cubicBezTo>
                  <a:cubicBezTo>
                    <a:pt x="616" y="830"/>
                    <a:pt x="617" y="830"/>
                    <a:pt x="617" y="831"/>
                  </a:cubicBezTo>
                  <a:cubicBezTo>
                    <a:pt x="617" y="831"/>
                    <a:pt x="617" y="832"/>
                    <a:pt x="618" y="832"/>
                  </a:cubicBezTo>
                  <a:cubicBezTo>
                    <a:pt x="618" y="833"/>
                    <a:pt x="618" y="833"/>
                    <a:pt x="618" y="834"/>
                  </a:cubicBezTo>
                  <a:cubicBezTo>
                    <a:pt x="619" y="834"/>
                    <a:pt x="619" y="835"/>
                    <a:pt x="619" y="835"/>
                  </a:cubicBezTo>
                  <a:cubicBezTo>
                    <a:pt x="620" y="835"/>
                    <a:pt x="620" y="836"/>
                    <a:pt x="620" y="836"/>
                  </a:cubicBezTo>
                  <a:cubicBezTo>
                    <a:pt x="621" y="837"/>
                    <a:pt x="621" y="838"/>
                    <a:pt x="621" y="838"/>
                  </a:cubicBezTo>
                  <a:cubicBezTo>
                    <a:pt x="622" y="839"/>
                    <a:pt x="622" y="840"/>
                    <a:pt x="623" y="841"/>
                  </a:cubicBezTo>
                  <a:cubicBezTo>
                    <a:pt x="624" y="841"/>
                    <a:pt x="624" y="841"/>
                    <a:pt x="624" y="841"/>
                  </a:cubicBezTo>
                  <a:cubicBezTo>
                    <a:pt x="624" y="842"/>
                    <a:pt x="624" y="842"/>
                    <a:pt x="624" y="843"/>
                  </a:cubicBezTo>
                  <a:cubicBezTo>
                    <a:pt x="625" y="843"/>
                    <a:pt x="625" y="843"/>
                    <a:pt x="625" y="844"/>
                  </a:cubicBezTo>
                  <a:cubicBezTo>
                    <a:pt x="626" y="845"/>
                    <a:pt x="626" y="845"/>
                    <a:pt x="627" y="846"/>
                  </a:cubicBezTo>
                  <a:cubicBezTo>
                    <a:pt x="628" y="847"/>
                    <a:pt x="628" y="847"/>
                    <a:pt x="628" y="847"/>
                  </a:cubicBezTo>
                  <a:cubicBezTo>
                    <a:pt x="628" y="847"/>
                    <a:pt x="628" y="847"/>
                    <a:pt x="628" y="848"/>
                  </a:cubicBezTo>
                  <a:cubicBezTo>
                    <a:pt x="629" y="848"/>
                    <a:pt x="629" y="849"/>
                    <a:pt x="629" y="849"/>
                  </a:cubicBezTo>
                  <a:cubicBezTo>
                    <a:pt x="630" y="850"/>
                    <a:pt x="630" y="850"/>
                    <a:pt x="631" y="851"/>
                  </a:cubicBezTo>
                  <a:cubicBezTo>
                    <a:pt x="632" y="852"/>
                    <a:pt x="632" y="852"/>
                    <a:pt x="632" y="852"/>
                  </a:cubicBezTo>
                  <a:cubicBezTo>
                    <a:pt x="633" y="853"/>
                    <a:pt x="633" y="853"/>
                    <a:pt x="633" y="853"/>
                  </a:cubicBezTo>
                  <a:cubicBezTo>
                    <a:pt x="633" y="853"/>
                    <a:pt x="633" y="853"/>
                    <a:pt x="634" y="854"/>
                  </a:cubicBezTo>
                  <a:cubicBezTo>
                    <a:pt x="634" y="854"/>
                    <a:pt x="635" y="855"/>
                    <a:pt x="635" y="856"/>
                  </a:cubicBezTo>
                  <a:cubicBezTo>
                    <a:pt x="636" y="856"/>
                    <a:pt x="636" y="856"/>
                    <a:pt x="636" y="856"/>
                  </a:cubicBezTo>
                  <a:cubicBezTo>
                    <a:pt x="636" y="857"/>
                    <a:pt x="637" y="857"/>
                    <a:pt x="637" y="857"/>
                  </a:cubicBezTo>
                  <a:cubicBezTo>
                    <a:pt x="637" y="858"/>
                    <a:pt x="638" y="858"/>
                    <a:pt x="639" y="859"/>
                  </a:cubicBezTo>
                  <a:cubicBezTo>
                    <a:pt x="639" y="859"/>
                    <a:pt x="640" y="860"/>
                    <a:pt x="641" y="861"/>
                  </a:cubicBezTo>
                  <a:cubicBezTo>
                    <a:pt x="641" y="861"/>
                    <a:pt x="642" y="862"/>
                    <a:pt x="642" y="862"/>
                  </a:cubicBezTo>
                  <a:cubicBezTo>
                    <a:pt x="642" y="862"/>
                    <a:pt x="643" y="863"/>
                    <a:pt x="643" y="863"/>
                  </a:cubicBezTo>
                  <a:cubicBezTo>
                    <a:pt x="644" y="864"/>
                    <a:pt x="644" y="864"/>
                    <a:pt x="645" y="865"/>
                  </a:cubicBezTo>
                  <a:cubicBezTo>
                    <a:pt x="645" y="865"/>
                    <a:pt x="646" y="866"/>
                    <a:pt x="647" y="866"/>
                  </a:cubicBezTo>
                  <a:cubicBezTo>
                    <a:pt x="650" y="869"/>
                    <a:pt x="653" y="871"/>
                    <a:pt x="657" y="874"/>
                  </a:cubicBezTo>
                  <a:cubicBezTo>
                    <a:pt x="660" y="876"/>
                    <a:pt x="664" y="878"/>
                    <a:pt x="667" y="880"/>
                  </a:cubicBezTo>
                  <a:cubicBezTo>
                    <a:pt x="671" y="882"/>
                    <a:pt x="675" y="884"/>
                    <a:pt x="679" y="886"/>
                  </a:cubicBezTo>
                  <a:cubicBezTo>
                    <a:pt x="683" y="888"/>
                    <a:pt x="687" y="890"/>
                    <a:pt x="691" y="891"/>
                  </a:cubicBezTo>
                  <a:cubicBezTo>
                    <a:pt x="691" y="891"/>
                    <a:pt x="692" y="892"/>
                    <a:pt x="693" y="892"/>
                  </a:cubicBezTo>
                  <a:cubicBezTo>
                    <a:pt x="693" y="892"/>
                    <a:pt x="694" y="892"/>
                    <a:pt x="695" y="893"/>
                  </a:cubicBezTo>
                  <a:cubicBezTo>
                    <a:pt x="695" y="893"/>
                    <a:pt x="696" y="893"/>
                    <a:pt x="697" y="893"/>
                  </a:cubicBezTo>
                  <a:cubicBezTo>
                    <a:pt x="698" y="893"/>
                    <a:pt x="699" y="894"/>
                    <a:pt x="699" y="894"/>
                  </a:cubicBezTo>
                  <a:cubicBezTo>
                    <a:pt x="700" y="894"/>
                    <a:pt x="701" y="894"/>
                    <a:pt x="702" y="895"/>
                  </a:cubicBezTo>
                  <a:cubicBezTo>
                    <a:pt x="702" y="895"/>
                    <a:pt x="703" y="895"/>
                    <a:pt x="704" y="895"/>
                  </a:cubicBezTo>
                  <a:cubicBezTo>
                    <a:pt x="704" y="896"/>
                    <a:pt x="705" y="896"/>
                    <a:pt x="706" y="896"/>
                  </a:cubicBezTo>
                  <a:cubicBezTo>
                    <a:pt x="707" y="896"/>
                    <a:pt x="707" y="896"/>
                    <a:pt x="708" y="896"/>
                  </a:cubicBezTo>
                  <a:cubicBezTo>
                    <a:pt x="711" y="897"/>
                    <a:pt x="715" y="898"/>
                    <a:pt x="718" y="899"/>
                  </a:cubicBezTo>
                  <a:cubicBezTo>
                    <a:pt x="722" y="899"/>
                    <a:pt x="725" y="900"/>
                    <a:pt x="729" y="900"/>
                  </a:cubicBezTo>
                  <a:cubicBezTo>
                    <a:pt x="733" y="901"/>
                    <a:pt x="736" y="901"/>
                    <a:pt x="740" y="902"/>
                  </a:cubicBezTo>
                  <a:cubicBezTo>
                    <a:pt x="744" y="902"/>
                    <a:pt x="747" y="902"/>
                    <a:pt x="751" y="902"/>
                  </a:cubicBezTo>
                  <a:cubicBezTo>
                    <a:pt x="752" y="902"/>
                    <a:pt x="753" y="902"/>
                    <a:pt x="753" y="902"/>
                  </a:cubicBezTo>
                  <a:cubicBezTo>
                    <a:pt x="754" y="902"/>
                    <a:pt x="755" y="902"/>
                    <a:pt x="755" y="902"/>
                  </a:cubicBezTo>
                  <a:cubicBezTo>
                    <a:pt x="756" y="902"/>
                    <a:pt x="757" y="902"/>
                    <a:pt x="758" y="902"/>
                  </a:cubicBezTo>
                  <a:cubicBezTo>
                    <a:pt x="759" y="902"/>
                    <a:pt x="760" y="902"/>
                    <a:pt x="761" y="902"/>
                  </a:cubicBezTo>
                  <a:cubicBezTo>
                    <a:pt x="761" y="902"/>
                    <a:pt x="762" y="902"/>
                    <a:pt x="763" y="902"/>
                  </a:cubicBezTo>
                  <a:cubicBezTo>
                    <a:pt x="763" y="902"/>
                    <a:pt x="764" y="902"/>
                    <a:pt x="765" y="902"/>
                  </a:cubicBezTo>
                  <a:cubicBezTo>
                    <a:pt x="765" y="901"/>
                    <a:pt x="766" y="901"/>
                    <a:pt x="767" y="901"/>
                  </a:cubicBezTo>
                  <a:cubicBezTo>
                    <a:pt x="768" y="901"/>
                    <a:pt x="768" y="901"/>
                    <a:pt x="769" y="901"/>
                  </a:cubicBezTo>
                  <a:cubicBezTo>
                    <a:pt x="770" y="901"/>
                    <a:pt x="771" y="901"/>
                    <a:pt x="771" y="901"/>
                  </a:cubicBezTo>
                  <a:cubicBezTo>
                    <a:pt x="772" y="901"/>
                    <a:pt x="772" y="901"/>
                    <a:pt x="773" y="901"/>
                  </a:cubicBezTo>
                  <a:cubicBezTo>
                    <a:pt x="774" y="901"/>
                    <a:pt x="775" y="900"/>
                    <a:pt x="776" y="900"/>
                  </a:cubicBezTo>
                  <a:cubicBezTo>
                    <a:pt x="776" y="900"/>
                    <a:pt x="777" y="900"/>
                    <a:pt x="778" y="900"/>
                  </a:cubicBezTo>
                  <a:cubicBezTo>
                    <a:pt x="779" y="900"/>
                    <a:pt x="779" y="900"/>
                    <a:pt x="779" y="900"/>
                  </a:cubicBezTo>
                  <a:cubicBezTo>
                    <a:pt x="780" y="900"/>
                    <a:pt x="780" y="900"/>
                    <a:pt x="780" y="900"/>
                  </a:cubicBezTo>
                  <a:cubicBezTo>
                    <a:pt x="781" y="900"/>
                    <a:pt x="781" y="900"/>
                    <a:pt x="781" y="900"/>
                  </a:cubicBezTo>
                  <a:cubicBezTo>
                    <a:pt x="782" y="899"/>
                    <a:pt x="782" y="899"/>
                    <a:pt x="782" y="899"/>
                  </a:cubicBezTo>
                  <a:cubicBezTo>
                    <a:pt x="783" y="899"/>
                    <a:pt x="783" y="899"/>
                    <a:pt x="783" y="899"/>
                  </a:cubicBezTo>
                  <a:cubicBezTo>
                    <a:pt x="784" y="899"/>
                    <a:pt x="784" y="899"/>
                    <a:pt x="784" y="899"/>
                  </a:cubicBezTo>
                  <a:cubicBezTo>
                    <a:pt x="785" y="899"/>
                    <a:pt x="785" y="899"/>
                    <a:pt x="785" y="899"/>
                  </a:cubicBezTo>
                  <a:cubicBezTo>
                    <a:pt x="786" y="899"/>
                    <a:pt x="786" y="899"/>
                    <a:pt x="786" y="899"/>
                  </a:cubicBezTo>
                  <a:cubicBezTo>
                    <a:pt x="786" y="899"/>
                    <a:pt x="786" y="899"/>
                    <a:pt x="786" y="899"/>
                  </a:cubicBezTo>
                  <a:cubicBezTo>
                    <a:pt x="787" y="898"/>
                    <a:pt x="787" y="898"/>
                    <a:pt x="787" y="898"/>
                  </a:cubicBezTo>
                  <a:cubicBezTo>
                    <a:pt x="788" y="898"/>
                    <a:pt x="788" y="898"/>
                    <a:pt x="788" y="898"/>
                  </a:cubicBezTo>
                  <a:cubicBezTo>
                    <a:pt x="789" y="898"/>
                    <a:pt x="789" y="898"/>
                    <a:pt x="789" y="898"/>
                  </a:cubicBezTo>
                  <a:cubicBezTo>
                    <a:pt x="789" y="898"/>
                    <a:pt x="789" y="898"/>
                    <a:pt x="790" y="898"/>
                  </a:cubicBezTo>
                  <a:cubicBezTo>
                    <a:pt x="790" y="898"/>
                    <a:pt x="791" y="898"/>
                    <a:pt x="791" y="897"/>
                  </a:cubicBezTo>
                  <a:cubicBezTo>
                    <a:pt x="792" y="897"/>
                    <a:pt x="792" y="897"/>
                    <a:pt x="793" y="897"/>
                  </a:cubicBezTo>
                  <a:cubicBezTo>
                    <a:pt x="794" y="897"/>
                    <a:pt x="795" y="897"/>
                    <a:pt x="796" y="896"/>
                  </a:cubicBezTo>
                  <a:cubicBezTo>
                    <a:pt x="796" y="896"/>
                    <a:pt x="796" y="896"/>
                    <a:pt x="797" y="896"/>
                  </a:cubicBezTo>
                  <a:cubicBezTo>
                    <a:pt x="797" y="896"/>
                    <a:pt x="798" y="896"/>
                    <a:pt x="798" y="896"/>
                  </a:cubicBezTo>
                  <a:cubicBezTo>
                    <a:pt x="799" y="896"/>
                    <a:pt x="799" y="895"/>
                    <a:pt x="800" y="895"/>
                  </a:cubicBezTo>
                  <a:cubicBezTo>
                    <a:pt x="801" y="895"/>
                    <a:pt x="801" y="895"/>
                    <a:pt x="802" y="894"/>
                  </a:cubicBezTo>
                  <a:cubicBezTo>
                    <a:pt x="803" y="894"/>
                    <a:pt x="804" y="894"/>
                    <a:pt x="804" y="894"/>
                  </a:cubicBezTo>
                  <a:cubicBezTo>
                    <a:pt x="805" y="894"/>
                    <a:pt x="805" y="894"/>
                    <a:pt x="806" y="893"/>
                  </a:cubicBezTo>
                  <a:cubicBezTo>
                    <a:pt x="806" y="893"/>
                    <a:pt x="807" y="893"/>
                    <a:pt x="808" y="893"/>
                  </a:cubicBezTo>
                  <a:cubicBezTo>
                    <a:pt x="808" y="893"/>
                    <a:pt x="809" y="892"/>
                    <a:pt x="809" y="892"/>
                  </a:cubicBezTo>
                  <a:cubicBezTo>
                    <a:pt x="827" y="886"/>
                    <a:pt x="842" y="877"/>
                    <a:pt x="854" y="866"/>
                  </a:cubicBezTo>
                  <a:cubicBezTo>
                    <a:pt x="866" y="855"/>
                    <a:pt x="875" y="842"/>
                    <a:pt x="881" y="829"/>
                  </a:cubicBezTo>
                  <a:cubicBezTo>
                    <a:pt x="886" y="815"/>
                    <a:pt x="889" y="801"/>
                    <a:pt x="888" y="786"/>
                  </a:cubicBezTo>
                  <a:cubicBezTo>
                    <a:pt x="886" y="771"/>
                    <a:pt x="882" y="757"/>
                    <a:pt x="873" y="742"/>
                  </a:cubicBezTo>
                  <a:cubicBezTo>
                    <a:pt x="873" y="742"/>
                    <a:pt x="872" y="741"/>
                    <a:pt x="872" y="741"/>
                  </a:cubicBezTo>
                  <a:cubicBezTo>
                    <a:pt x="872" y="741"/>
                    <a:pt x="871" y="740"/>
                    <a:pt x="871" y="740"/>
                  </a:cubicBezTo>
                  <a:cubicBezTo>
                    <a:pt x="871" y="739"/>
                    <a:pt x="871" y="739"/>
                    <a:pt x="870" y="738"/>
                  </a:cubicBezTo>
                  <a:cubicBezTo>
                    <a:pt x="870" y="738"/>
                    <a:pt x="870" y="738"/>
                    <a:pt x="869" y="737"/>
                  </a:cubicBezTo>
                  <a:cubicBezTo>
                    <a:pt x="865" y="731"/>
                    <a:pt x="860" y="725"/>
                    <a:pt x="854" y="719"/>
                  </a:cubicBezTo>
                  <a:cubicBezTo>
                    <a:pt x="849" y="714"/>
                    <a:pt x="842" y="709"/>
                    <a:pt x="836" y="704"/>
                  </a:cubicBezTo>
                  <a:cubicBezTo>
                    <a:pt x="829" y="700"/>
                    <a:pt x="822" y="696"/>
                    <a:pt x="815" y="692"/>
                  </a:cubicBezTo>
                  <a:cubicBezTo>
                    <a:pt x="807" y="689"/>
                    <a:pt x="799" y="686"/>
                    <a:pt x="791" y="683"/>
                  </a:cubicBezTo>
                  <a:cubicBezTo>
                    <a:pt x="786" y="682"/>
                    <a:pt x="780" y="680"/>
                    <a:pt x="773" y="677"/>
                  </a:cubicBezTo>
                  <a:cubicBezTo>
                    <a:pt x="767" y="675"/>
                    <a:pt x="760" y="672"/>
                    <a:pt x="754" y="669"/>
                  </a:cubicBezTo>
                  <a:cubicBezTo>
                    <a:pt x="748" y="666"/>
                    <a:pt x="742" y="663"/>
                    <a:pt x="737" y="659"/>
                  </a:cubicBezTo>
                  <a:cubicBezTo>
                    <a:pt x="732" y="655"/>
                    <a:pt x="728" y="651"/>
                    <a:pt x="726" y="647"/>
                  </a:cubicBezTo>
                  <a:cubicBezTo>
                    <a:pt x="726" y="647"/>
                    <a:pt x="725" y="646"/>
                    <a:pt x="725" y="645"/>
                  </a:cubicBezTo>
                  <a:cubicBezTo>
                    <a:pt x="725" y="645"/>
                    <a:pt x="724" y="644"/>
                    <a:pt x="724" y="643"/>
                  </a:cubicBezTo>
                  <a:cubicBezTo>
                    <a:pt x="724" y="643"/>
                    <a:pt x="724" y="642"/>
                    <a:pt x="724" y="641"/>
                  </a:cubicBezTo>
                  <a:cubicBezTo>
                    <a:pt x="723" y="641"/>
                    <a:pt x="723" y="640"/>
                    <a:pt x="723" y="639"/>
                  </a:cubicBezTo>
                  <a:cubicBezTo>
                    <a:pt x="723" y="638"/>
                    <a:pt x="723" y="637"/>
                    <a:pt x="724" y="636"/>
                  </a:cubicBezTo>
                  <a:cubicBezTo>
                    <a:pt x="724" y="635"/>
                    <a:pt x="724" y="635"/>
                    <a:pt x="724" y="634"/>
                  </a:cubicBezTo>
                  <a:cubicBezTo>
                    <a:pt x="725" y="633"/>
                    <a:pt x="725" y="632"/>
                    <a:pt x="726" y="631"/>
                  </a:cubicBezTo>
                  <a:cubicBezTo>
                    <a:pt x="726" y="630"/>
                    <a:pt x="727" y="629"/>
                    <a:pt x="728" y="628"/>
                  </a:cubicBezTo>
                  <a:cubicBezTo>
                    <a:pt x="728" y="627"/>
                    <a:pt x="729" y="627"/>
                    <a:pt x="729" y="626"/>
                  </a:cubicBezTo>
                  <a:cubicBezTo>
                    <a:pt x="730" y="626"/>
                    <a:pt x="730" y="625"/>
                    <a:pt x="731" y="625"/>
                  </a:cubicBezTo>
                  <a:cubicBezTo>
                    <a:pt x="731" y="624"/>
                    <a:pt x="732" y="624"/>
                    <a:pt x="732" y="623"/>
                  </a:cubicBezTo>
                  <a:cubicBezTo>
                    <a:pt x="733" y="623"/>
                    <a:pt x="734" y="622"/>
                    <a:pt x="734" y="622"/>
                  </a:cubicBezTo>
                  <a:cubicBezTo>
                    <a:pt x="736" y="621"/>
                    <a:pt x="738" y="620"/>
                    <a:pt x="740" y="618"/>
                  </a:cubicBezTo>
                  <a:cubicBezTo>
                    <a:pt x="742" y="617"/>
                    <a:pt x="744" y="616"/>
                    <a:pt x="747" y="615"/>
                  </a:cubicBezTo>
                  <a:cubicBezTo>
                    <a:pt x="749" y="613"/>
                    <a:pt x="752" y="612"/>
                    <a:pt x="755" y="611"/>
                  </a:cubicBezTo>
                  <a:cubicBezTo>
                    <a:pt x="758" y="610"/>
                    <a:pt x="761" y="608"/>
                    <a:pt x="764" y="607"/>
                  </a:cubicBezTo>
                  <a:cubicBezTo>
                    <a:pt x="923" y="552"/>
                    <a:pt x="923" y="552"/>
                    <a:pt x="923" y="552"/>
                  </a:cubicBezTo>
                  <a:cubicBezTo>
                    <a:pt x="937" y="547"/>
                    <a:pt x="949" y="540"/>
                    <a:pt x="958" y="532"/>
                  </a:cubicBezTo>
                  <a:cubicBezTo>
                    <a:pt x="967" y="523"/>
                    <a:pt x="974" y="514"/>
                    <a:pt x="979" y="503"/>
                  </a:cubicBezTo>
                  <a:cubicBezTo>
                    <a:pt x="983" y="493"/>
                    <a:pt x="985" y="482"/>
                    <a:pt x="984" y="471"/>
                  </a:cubicBezTo>
                </a:path>
              </a:pathLst>
            </a:custGeom>
            <a:solidFill>
              <a:srgbClr val="9BBB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8" name="Freeform 173"/>
            <p:cNvSpPr>
              <a:spLocks noEditPoints="true"/>
            </p:cNvSpPr>
            <p:nvPr/>
          </p:nvSpPr>
          <p:spPr bwMode="auto">
            <a:xfrm>
              <a:off x="3509" y="764"/>
              <a:ext cx="1623" cy="1487"/>
            </a:xfrm>
            <a:custGeom>
              <a:avLst/>
              <a:gdLst>
                <a:gd name="T0" fmla="*/ 1160 w 989"/>
                <a:gd name="T1" fmla="*/ 1477 h 906"/>
                <a:gd name="T2" fmla="*/ 1052 w 989"/>
                <a:gd name="T3" fmla="*/ 1418 h 906"/>
                <a:gd name="T4" fmla="*/ 1011 w 989"/>
                <a:gd name="T5" fmla="*/ 1364 h 906"/>
                <a:gd name="T6" fmla="*/ 1022 w 989"/>
                <a:gd name="T7" fmla="*/ 1178 h 906"/>
                <a:gd name="T8" fmla="*/ 1021 w 989"/>
                <a:gd name="T9" fmla="*/ 1137 h 906"/>
                <a:gd name="T10" fmla="*/ 1009 w 989"/>
                <a:gd name="T11" fmla="*/ 1121 h 906"/>
                <a:gd name="T12" fmla="*/ 967 w 989"/>
                <a:gd name="T13" fmla="*/ 1111 h 906"/>
                <a:gd name="T14" fmla="*/ 617 w 989"/>
                <a:gd name="T15" fmla="*/ 1226 h 906"/>
                <a:gd name="T16" fmla="*/ 409 w 989"/>
                <a:gd name="T17" fmla="*/ 1165 h 906"/>
                <a:gd name="T18" fmla="*/ 267 w 989"/>
                <a:gd name="T19" fmla="*/ 853 h 906"/>
                <a:gd name="T20" fmla="*/ 496 w 989"/>
                <a:gd name="T21" fmla="*/ 867 h 906"/>
                <a:gd name="T22" fmla="*/ 696 w 989"/>
                <a:gd name="T23" fmla="*/ 629 h 906"/>
                <a:gd name="T24" fmla="*/ 627 w 989"/>
                <a:gd name="T25" fmla="*/ 563 h 906"/>
                <a:gd name="T26" fmla="*/ 494 w 989"/>
                <a:gd name="T27" fmla="*/ 528 h 906"/>
                <a:gd name="T28" fmla="*/ 418 w 989"/>
                <a:gd name="T29" fmla="*/ 538 h 906"/>
                <a:gd name="T30" fmla="*/ 258 w 989"/>
                <a:gd name="T31" fmla="*/ 679 h 906"/>
                <a:gd name="T32" fmla="*/ 220 w 989"/>
                <a:gd name="T33" fmla="*/ 711 h 906"/>
                <a:gd name="T34" fmla="*/ 195 w 989"/>
                <a:gd name="T35" fmla="*/ 717 h 906"/>
                <a:gd name="T36" fmla="*/ 172 w 989"/>
                <a:gd name="T37" fmla="*/ 712 h 906"/>
                <a:gd name="T38" fmla="*/ 149 w 989"/>
                <a:gd name="T39" fmla="*/ 696 h 906"/>
                <a:gd name="T40" fmla="*/ 13 w 989"/>
                <a:gd name="T41" fmla="*/ 358 h 906"/>
                <a:gd name="T42" fmla="*/ 1080 w 989"/>
                <a:gd name="T43" fmla="*/ 8 h 906"/>
                <a:gd name="T44" fmla="*/ 1186 w 989"/>
                <a:gd name="T45" fmla="*/ 79 h 906"/>
                <a:gd name="T46" fmla="*/ 1244 w 989"/>
                <a:gd name="T47" fmla="*/ 1009 h 906"/>
                <a:gd name="T48" fmla="*/ 1200 w 989"/>
                <a:gd name="T49" fmla="*/ 1036 h 906"/>
                <a:gd name="T50" fmla="*/ 1196 w 989"/>
                <a:gd name="T51" fmla="*/ 1062 h 906"/>
                <a:gd name="T52" fmla="*/ 1377 w 989"/>
                <a:gd name="T53" fmla="*/ 1157 h 906"/>
                <a:gd name="T54" fmla="*/ 1333 w 989"/>
                <a:gd name="T55" fmla="*/ 1471 h 906"/>
                <a:gd name="T56" fmla="*/ 986 w 989"/>
                <a:gd name="T57" fmla="*/ 1106 h 906"/>
                <a:gd name="T58" fmla="*/ 1019 w 989"/>
                <a:gd name="T59" fmla="*/ 1119 h 906"/>
                <a:gd name="T60" fmla="*/ 1029 w 989"/>
                <a:gd name="T61" fmla="*/ 1144 h 906"/>
                <a:gd name="T62" fmla="*/ 1021 w 989"/>
                <a:gd name="T63" fmla="*/ 1203 h 906"/>
                <a:gd name="T64" fmla="*/ 1026 w 989"/>
                <a:gd name="T65" fmla="*/ 1377 h 906"/>
                <a:gd name="T66" fmla="*/ 1139 w 989"/>
                <a:gd name="T67" fmla="*/ 1462 h 906"/>
                <a:gd name="T68" fmla="*/ 1236 w 989"/>
                <a:gd name="T69" fmla="*/ 1480 h 906"/>
                <a:gd name="T70" fmla="*/ 1457 w 989"/>
                <a:gd name="T71" fmla="*/ 1293 h 906"/>
                <a:gd name="T72" fmla="*/ 1272 w 989"/>
                <a:gd name="T73" fmla="*/ 1118 h 906"/>
                <a:gd name="T74" fmla="*/ 1186 w 989"/>
                <a:gd name="T75" fmla="*/ 1052 h 906"/>
                <a:gd name="T76" fmla="*/ 1203 w 989"/>
                <a:gd name="T77" fmla="*/ 1024 h 906"/>
                <a:gd name="T78" fmla="*/ 1574 w 989"/>
                <a:gd name="T79" fmla="*/ 873 h 906"/>
                <a:gd name="T80" fmla="*/ 1165 w 989"/>
                <a:gd name="T81" fmla="*/ 64 h 906"/>
                <a:gd name="T82" fmla="*/ 980 w 989"/>
                <a:gd name="T83" fmla="*/ 10 h 906"/>
                <a:gd name="T84" fmla="*/ 136 w 989"/>
                <a:gd name="T85" fmla="*/ 668 h 906"/>
                <a:gd name="T86" fmla="*/ 172 w 989"/>
                <a:gd name="T87" fmla="*/ 706 h 906"/>
                <a:gd name="T88" fmla="*/ 195 w 989"/>
                <a:gd name="T89" fmla="*/ 711 h 906"/>
                <a:gd name="T90" fmla="*/ 218 w 989"/>
                <a:gd name="T91" fmla="*/ 704 h 906"/>
                <a:gd name="T92" fmla="*/ 282 w 989"/>
                <a:gd name="T93" fmla="*/ 632 h 906"/>
                <a:gd name="T94" fmla="*/ 425 w 989"/>
                <a:gd name="T95" fmla="*/ 530 h 906"/>
                <a:gd name="T96" fmla="*/ 538 w 989"/>
                <a:gd name="T97" fmla="*/ 525 h 906"/>
                <a:gd name="T98" fmla="*/ 658 w 989"/>
                <a:gd name="T99" fmla="*/ 578 h 906"/>
                <a:gd name="T100" fmla="*/ 722 w 989"/>
                <a:gd name="T101" fmla="*/ 693 h 906"/>
                <a:gd name="T102" fmla="*/ 453 w 989"/>
                <a:gd name="T103" fmla="*/ 870 h 906"/>
                <a:gd name="T104" fmla="*/ 264 w 989"/>
                <a:gd name="T105" fmla="*/ 872 h 906"/>
                <a:gd name="T106" fmla="*/ 432 w 989"/>
                <a:gd name="T107" fmla="*/ 1178 h 906"/>
                <a:gd name="T108" fmla="*/ 643 w 989"/>
                <a:gd name="T109" fmla="*/ 1213 h 906"/>
                <a:gd name="T110" fmla="*/ 965 w 989"/>
                <a:gd name="T111" fmla="*/ 1105 h 90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89" h="906">
                  <a:moveTo>
                    <a:pt x="754" y="906"/>
                  </a:moveTo>
                  <a:cubicBezTo>
                    <a:pt x="753" y="906"/>
                    <a:pt x="753" y="906"/>
                    <a:pt x="753" y="906"/>
                  </a:cubicBezTo>
                  <a:cubicBezTo>
                    <a:pt x="749" y="906"/>
                    <a:pt x="746" y="906"/>
                    <a:pt x="742" y="905"/>
                  </a:cubicBezTo>
                  <a:cubicBezTo>
                    <a:pt x="738" y="905"/>
                    <a:pt x="735" y="905"/>
                    <a:pt x="731" y="904"/>
                  </a:cubicBezTo>
                  <a:cubicBezTo>
                    <a:pt x="727" y="904"/>
                    <a:pt x="724" y="903"/>
                    <a:pt x="720" y="903"/>
                  </a:cubicBezTo>
                  <a:cubicBezTo>
                    <a:pt x="716" y="902"/>
                    <a:pt x="713" y="901"/>
                    <a:pt x="709" y="900"/>
                  </a:cubicBezTo>
                  <a:cubicBezTo>
                    <a:pt x="709" y="900"/>
                    <a:pt x="708" y="900"/>
                    <a:pt x="707" y="900"/>
                  </a:cubicBezTo>
                  <a:cubicBezTo>
                    <a:pt x="707" y="900"/>
                    <a:pt x="706" y="899"/>
                    <a:pt x="705" y="899"/>
                  </a:cubicBezTo>
                  <a:cubicBezTo>
                    <a:pt x="692" y="895"/>
                    <a:pt x="692" y="895"/>
                    <a:pt x="692" y="895"/>
                  </a:cubicBezTo>
                  <a:cubicBezTo>
                    <a:pt x="688" y="893"/>
                    <a:pt x="684" y="892"/>
                    <a:pt x="680" y="890"/>
                  </a:cubicBezTo>
                  <a:cubicBezTo>
                    <a:pt x="676" y="888"/>
                    <a:pt x="672" y="886"/>
                    <a:pt x="669" y="884"/>
                  </a:cubicBezTo>
                  <a:cubicBezTo>
                    <a:pt x="665" y="882"/>
                    <a:pt x="661" y="880"/>
                    <a:pt x="658" y="877"/>
                  </a:cubicBezTo>
                  <a:cubicBezTo>
                    <a:pt x="654" y="875"/>
                    <a:pt x="651" y="872"/>
                    <a:pt x="648" y="870"/>
                  </a:cubicBezTo>
                  <a:cubicBezTo>
                    <a:pt x="641" y="864"/>
                    <a:pt x="641" y="864"/>
                    <a:pt x="641" y="864"/>
                  </a:cubicBezTo>
                  <a:cubicBezTo>
                    <a:pt x="632" y="854"/>
                    <a:pt x="632" y="854"/>
                    <a:pt x="632" y="854"/>
                  </a:cubicBezTo>
                  <a:cubicBezTo>
                    <a:pt x="623" y="844"/>
                    <a:pt x="623" y="844"/>
                    <a:pt x="623" y="844"/>
                  </a:cubicBezTo>
                  <a:cubicBezTo>
                    <a:pt x="622" y="841"/>
                    <a:pt x="622" y="841"/>
                    <a:pt x="622" y="841"/>
                  </a:cubicBezTo>
                  <a:cubicBezTo>
                    <a:pt x="621" y="841"/>
                    <a:pt x="621" y="840"/>
                    <a:pt x="621" y="840"/>
                  </a:cubicBezTo>
                  <a:cubicBezTo>
                    <a:pt x="620" y="838"/>
                    <a:pt x="620" y="838"/>
                    <a:pt x="620" y="838"/>
                  </a:cubicBezTo>
                  <a:cubicBezTo>
                    <a:pt x="619" y="838"/>
                    <a:pt x="619" y="837"/>
                    <a:pt x="619" y="837"/>
                  </a:cubicBezTo>
                  <a:cubicBezTo>
                    <a:pt x="616" y="831"/>
                    <a:pt x="616" y="831"/>
                    <a:pt x="616" y="831"/>
                  </a:cubicBezTo>
                  <a:cubicBezTo>
                    <a:pt x="612" y="824"/>
                    <a:pt x="609" y="817"/>
                    <a:pt x="608" y="810"/>
                  </a:cubicBezTo>
                  <a:cubicBezTo>
                    <a:pt x="606" y="803"/>
                    <a:pt x="605" y="796"/>
                    <a:pt x="605" y="789"/>
                  </a:cubicBezTo>
                  <a:cubicBezTo>
                    <a:pt x="605" y="782"/>
                    <a:pt x="605" y="775"/>
                    <a:pt x="607" y="768"/>
                  </a:cubicBezTo>
                  <a:cubicBezTo>
                    <a:pt x="608" y="761"/>
                    <a:pt x="610" y="754"/>
                    <a:pt x="613" y="748"/>
                  </a:cubicBezTo>
                  <a:cubicBezTo>
                    <a:pt x="615" y="741"/>
                    <a:pt x="617" y="736"/>
                    <a:pt x="618" y="732"/>
                  </a:cubicBezTo>
                  <a:cubicBezTo>
                    <a:pt x="620" y="728"/>
                    <a:pt x="621" y="725"/>
                    <a:pt x="621" y="722"/>
                  </a:cubicBezTo>
                  <a:cubicBezTo>
                    <a:pt x="622" y="720"/>
                    <a:pt x="622" y="719"/>
                    <a:pt x="623" y="718"/>
                  </a:cubicBezTo>
                  <a:cubicBezTo>
                    <a:pt x="623" y="717"/>
                    <a:pt x="623" y="717"/>
                    <a:pt x="623" y="716"/>
                  </a:cubicBezTo>
                  <a:cubicBezTo>
                    <a:pt x="624" y="706"/>
                    <a:pt x="624" y="706"/>
                    <a:pt x="624" y="706"/>
                  </a:cubicBezTo>
                  <a:cubicBezTo>
                    <a:pt x="624" y="706"/>
                    <a:pt x="624" y="706"/>
                    <a:pt x="624" y="705"/>
                  </a:cubicBezTo>
                  <a:cubicBezTo>
                    <a:pt x="624" y="698"/>
                    <a:pt x="624" y="698"/>
                    <a:pt x="624" y="698"/>
                  </a:cubicBezTo>
                  <a:cubicBezTo>
                    <a:pt x="623" y="697"/>
                    <a:pt x="623" y="696"/>
                    <a:pt x="623" y="695"/>
                  </a:cubicBezTo>
                  <a:cubicBezTo>
                    <a:pt x="622" y="694"/>
                    <a:pt x="622" y="694"/>
                    <a:pt x="622" y="694"/>
                  </a:cubicBezTo>
                  <a:cubicBezTo>
                    <a:pt x="622" y="693"/>
                    <a:pt x="622" y="693"/>
                    <a:pt x="622" y="693"/>
                  </a:cubicBezTo>
                  <a:cubicBezTo>
                    <a:pt x="622" y="692"/>
                    <a:pt x="622" y="692"/>
                    <a:pt x="622" y="692"/>
                  </a:cubicBezTo>
                  <a:cubicBezTo>
                    <a:pt x="621" y="690"/>
                    <a:pt x="620" y="689"/>
                    <a:pt x="620" y="688"/>
                  </a:cubicBezTo>
                  <a:cubicBezTo>
                    <a:pt x="619" y="687"/>
                    <a:pt x="619" y="686"/>
                    <a:pt x="618" y="686"/>
                  </a:cubicBezTo>
                  <a:cubicBezTo>
                    <a:pt x="618" y="685"/>
                    <a:pt x="618" y="685"/>
                    <a:pt x="617" y="685"/>
                  </a:cubicBezTo>
                  <a:cubicBezTo>
                    <a:pt x="617" y="684"/>
                    <a:pt x="617" y="684"/>
                    <a:pt x="617" y="684"/>
                  </a:cubicBezTo>
                  <a:cubicBezTo>
                    <a:pt x="616" y="683"/>
                    <a:pt x="616" y="683"/>
                    <a:pt x="616" y="683"/>
                  </a:cubicBezTo>
                  <a:cubicBezTo>
                    <a:pt x="615" y="683"/>
                    <a:pt x="615" y="683"/>
                    <a:pt x="615" y="683"/>
                  </a:cubicBezTo>
                  <a:cubicBezTo>
                    <a:pt x="614" y="682"/>
                    <a:pt x="614" y="682"/>
                    <a:pt x="614" y="682"/>
                  </a:cubicBezTo>
                  <a:cubicBezTo>
                    <a:pt x="610" y="681"/>
                    <a:pt x="607" y="680"/>
                    <a:pt x="605" y="679"/>
                  </a:cubicBezTo>
                  <a:cubicBezTo>
                    <a:pt x="603" y="678"/>
                    <a:pt x="601" y="678"/>
                    <a:pt x="600" y="678"/>
                  </a:cubicBezTo>
                  <a:cubicBezTo>
                    <a:pt x="599" y="677"/>
                    <a:pt x="598" y="677"/>
                    <a:pt x="597" y="677"/>
                  </a:cubicBezTo>
                  <a:cubicBezTo>
                    <a:pt x="597" y="677"/>
                    <a:pt x="597" y="677"/>
                    <a:pt x="596" y="677"/>
                  </a:cubicBezTo>
                  <a:cubicBezTo>
                    <a:pt x="595" y="677"/>
                    <a:pt x="593" y="677"/>
                    <a:pt x="592" y="677"/>
                  </a:cubicBezTo>
                  <a:cubicBezTo>
                    <a:pt x="590" y="677"/>
                    <a:pt x="589" y="677"/>
                    <a:pt x="589" y="677"/>
                  </a:cubicBezTo>
                  <a:cubicBezTo>
                    <a:pt x="588" y="677"/>
                    <a:pt x="587" y="677"/>
                    <a:pt x="587" y="677"/>
                  </a:cubicBezTo>
                  <a:cubicBezTo>
                    <a:pt x="586" y="678"/>
                    <a:pt x="586" y="678"/>
                    <a:pt x="586" y="678"/>
                  </a:cubicBezTo>
                  <a:cubicBezTo>
                    <a:pt x="581" y="678"/>
                    <a:pt x="581" y="678"/>
                    <a:pt x="581" y="678"/>
                  </a:cubicBezTo>
                  <a:cubicBezTo>
                    <a:pt x="567" y="682"/>
                    <a:pt x="567" y="682"/>
                    <a:pt x="567" y="682"/>
                  </a:cubicBezTo>
                  <a:cubicBezTo>
                    <a:pt x="557" y="685"/>
                    <a:pt x="557" y="685"/>
                    <a:pt x="557" y="685"/>
                  </a:cubicBezTo>
                  <a:cubicBezTo>
                    <a:pt x="387" y="745"/>
                    <a:pt x="387" y="745"/>
                    <a:pt x="387" y="745"/>
                  </a:cubicBezTo>
                  <a:cubicBezTo>
                    <a:pt x="376" y="747"/>
                    <a:pt x="376" y="747"/>
                    <a:pt x="376" y="747"/>
                  </a:cubicBezTo>
                  <a:cubicBezTo>
                    <a:pt x="356" y="750"/>
                    <a:pt x="356" y="750"/>
                    <a:pt x="356" y="750"/>
                  </a:cubicBezTo>
                  <a:cubicBezTo>
                    <a:pt x="350" y="750"/>
                    <a:pt x="350" y="750"/>
                    <a:pt x="350" y="750"/>
                  </a:cubicBezTo>
                  <a:cubicBezTo>
                    <a:pt x="341" y="751"/>
                    <a:pt x="333" y="750"/>
                    <a:pt x="325" y="749"/>
                  </a:cubicBezTo>
                  <a:cubicBezTo>
                    <a:pt x="317" y="748"/>
                    <a:pt x="309" y="746"/>
                    <a:pt x="301" y="743"/>
                  </a:cubicBezTo>
                  <a:cubicBezTo>
                    <a:pt x="293" y="741"/>
                    <a:pt x="286" y="737"/>
                    <a:pt x="279" y="734"/>
                  </a:cubicBezTo>
                  <a:cubicBezTo>
                    <a:pt x="272" y="730"/>
                    <a:pt x="266" y="725"/>
                    <a:pt x="260" y="721"/>
                  </a:cubicBezTo>
                  <a:cubicBezTo>
                    <a:pt x="249" y="710"/>
                    <a:pt x="249" y="710"/>
                    <a:pt x="249" y="710"/>
                  </a:cubicBezTo>
                  <a:cubicBezTo>
                    <a:pt x="246" y="705"/>
                    <a:pt x="246" y="705"/>
                    <a:pt x="246" y="705"/>
                  </a:cubicBezTo>
                  <a:cubicBezTo>
                    <a:pt x="245" y="705"/>
                    <a:pt x="245" y="704"/>
                    <a:pt x="245" y="704"/>
                  </a:cubicBezTo>
                  <a:cubicBezTo>
                    <a:pt x="239" y="695"/>
                    <a:pt x="239" y="695"/>
                    <a:pt x="239" y="695"/>
                  </a:cubicBezTo>
                  <a:cubicBezTo>
                    <a:pt x="167" y="567"/>
                    <a:pt x="167" y="567"/>
                    <a:pt x="167" y="567"/>
                  </a:cubicBezTo>
                  <a:cubicBezTo>
                    <a:pt x="163" y="559"/>
                    <a:pt x="160" y="552"/>
                    <a:pt x="159" y="546"/>
                  </a:cubicBezTo>
                  <a:cubicBezTo>
                    <a:pt x="157" y="540"/>
                    <a:pt x="157" y="535"/>
                    <a:pt x="157" y="531"/>
                  </a:cubicBezTo>
                  <a:cubicBezTo>
                    <a:pt x="158" y="526"/>
                    <a:pt x="160" y="523"/>
                    <a:pt x="163" y="520"/>
                  </a:cubicBezTo>
                  <a:cubicBezTo>
                    <a:pt x="166" y="517"/>
                    <a:pt x="169" y="515"/>
                    <a:pt x="174" y="514"/>
                  </a:cubicBezTo>
                  <a:cubicBezTo>
                    <a:pt x="178" y="512"/>
                    <a:pt x="185" y="511"/>
                    <a:pt x="192" y="511"/>
                  </a:cubicBezTo>
                  <a:cubicBezTo>
                    <a:pt x="198" y="511"/>
                    <a:pt x="205" y="511"/>
                    <a:pt x="213" y="512"/>
                  </a:cubicBezTo>
                  <a:cubicBezTo>
                    <a:pt x="219" y="513"/>
                    <a:pt x="226" y="514"/>
                    <a:pt x="233" y="516"/>
                  </a:cubicBezTo>
                  <a:cubicBezTo>
                    <a:pt x="240" y="517"/>
                    <a:pt x="246" y="519"/>
                    <a:pt x="252" y="521"/>
                  </a:cubicBezTo>
                  <a:cubicBezTo>
                    <a:pt x="260" y="523"/>
                    <a:pt x="268" y="525"/>
                    <a:pt x="277" y="526"/>
                  </a:cubicBezTo>
                  <a:cubicBezTo>
                    <a:pt x="285" y="527"/>
                    <a:pt x="293" y="528"/>
                    <a:pt x="302" y="528"/>
                  </a:cubicBezTo>
                  <a:cubicBezTo>
                    <a:pt x="303" y="528"/>
                    <a:pt x="303" y="528"/>
                    <a:pt x="303" y="528"/>
                  </a:cubicBezTo>
                  <a:cubicBezTo>
                    <a:pt x="312" y="528"/>
                    <a:pt x="321" y="527"/>
                    <a:pt x="330" y="526"/>
                  </a:cubicBezTo>
                  <a:cubicBezTo>
                    <a:pt x="339" y="524"/>
                    <a:pt x="348" y="522"/>
                    <a:pt x="356" y="519"/>
                  </a:cubicBezTo>
                  <a:cubicBezTo>
                    <a:pt x="373" y="513"/>
                    <a:pt x="388" y="505"/>
                    <a:pt x="400" y="495"/>
                  </a:cubicBezTo>
                  <a:cubicBezTo>
                    <a:pt x="412" y="485"/>
                    <a:pt x="421" y="474"/>
                    <a:pt x="427" y="461"/>
                  </a:cubicBezTo>
                  <a:cubicBezTo>
                    <a:pt x="433" y="449"/>
                    <a:pt x="436" y="436"/>
                    <a:pt x="436" y="422"/>
                  </a:cubicBezTo>
                  <a:cubicBezTo>
                    <a:pt x="435" y="409"/>
                    <a:pt x="431" y="395"/>
                    <a:pt x="424" y="383"/>
                  </a:cubicBezTo>
                  <a:cubicBezTo>
                    <a:pt x="418" y="374"/>
                    <a:pt x="418" y="374"/>
                    <a:pt x="418" y="374"/>
                  </a:cubicBezTo>
                  <a:cubicBezTo>
                    <a:pt x="411" y="366"/>
                    <a:pt x="411" y="366"/>
                    <a:pt x="411" y="366"/>
                  </a:cubicBezTo>
                  <a:cubicBezTo>
                    <a:pt x="409" y="364"/>
                    <a:pt x="408" y="363"/>
                    <a:pt x="407" y="362"/>
                  </a:cubicBezTo>
                  <a:cubicBezTo>
                    <a:pt x="406" y="361"/>
                    <a:pt x="405" y="360"/>
                    <a:pt x="405" y="360"/>
                  </a:cubicBezTo>
                  <a:cubicBezTo>
                    <a:pt x="404" y="359"/>
                    <a:pt x="404" y="359"/>
                    <a:pt x="404" y="359"/>
                  </a:cubicBezTo>
                  <a:cubicBezTo>
                    <a:pt x="390" y="348"/>
                    <a:pt x="390" y="348"/>
                    <a:pt x="390" y="348"/>
                  </a:cubicBezTo>
                  <a:cubicBezTo>
                    <a:pt x="388" y="347"/>
                    <a:pt x="385" y="345"/>
                    <a:pt x="382" y="343"/>
                  </a:cubicBezTo>
                  <a:cubicBezTo>
                    <a:pt x="379" y="342"/>
                    <a:pt x="377" y="340"/>
                    <a:pt x="374" y="339"/>
                  </a:cubicBezTo>
                  <a:cubicBezTo>
                    <a:pt x="371" y="337"/>
                    <a:pt x="368" y="336"/>
                    <a:pt x="365" y="335"/>
                  </a:cubicBezTo>
                  <a:cubicBezTo>
                    <a:pt x="362" y="334"/>
                    <a:pt x="359" y="332"/>
                    <a:pt x="356" y="331"/>
                  </a:cubicBezTo>
                  <a:cubicBezTo>
                    <a:pt x="342" y="327"/>
                    <a:pt x="342" y="327"/>
                    <a:pt x="342" y="327"/>
                  </a:cubicBezTo>
                  <a:cubicBezTo>
                    <a:pt x="337" y="326"/>
                    <a:pt x="332" y="325"/>
                    <a:pt x="328" y="324"/>
                  </a:cubicBezTo>
                  <a:cubicBezTo>
                    <a:pt x="323" y="323"/>
                    <a:pt x="319" y="323"/>
                    <a:pt x="314" y="323"/>
                  </a:cubicBezTo>
                  <a:cubicBezTo>
                    <a:pt x="310" y="322"/>
                    <a:pt x="305" y="322"/>
                    <a:pt x="301" y="322"/>
                  </a:cubicBezTo>
                  <a:cubicBezTo>
                    <a:pt x="300" y="322"/>
                    <a:pt x="300" y="322"/>
                    <a:pt x="300" y="322"/>
                  </a:cubicBezTo>
                  <a:cubicBezTo>
                    <a:pt x="296" y="322"/>
                    <a:pt x="291" y="322"/>
                    <a:pt x="287" y="322"/>
                  </a:cubicBezTo>
                  <a:cubicBezTo>
                    <a:pt x="282" y="323"/>
                    <a:pt x="282" y="323"/>
                    <a:pt x="282" y="323"/>
                  </a:cubicBezTo>
                  <a:cubicBezTo>
                    <a:pt x="276" y="324"/>
                    <a:pt x="271" y="325"/>
                    <a:pt x="267" y="325"/>
                  </a:cubicBezTo>
                  <a:cubicBezTo>
                    <a:pt x="264" y="326"/>
                    <a:pt x="261" y="326"/>
                    <a:pt x="259" y="327"/>
                  </a:cubicBezTo>
                  <a:cubicBezTo>
                    <a:pt x="258" y="327"/>
                    <a:pt x="257" y="327"/>
                    <a:pt x="256" y="328"/>
                  </a:cubicBezTo>
                  <a:cubicBezTo>
                    <a:pt x="255" y="328"/>
                    <a:pt x="255" y="328"/>
                    <a:pt x="255" y="328"/>
                  </a:cubicBezTo>
                  <a:cubicBezTo>
                    <a:pt x="246" y="330"/>
                    <a:pt x="246" y="330"/>
                    <a:pt x="246" y="330"/>
                  </a:cubicBezTo>
                  <a:cubicBezTo>
                    <a:pt x="238" y="333"/>
                    <a:pt x="230" y="337"/>
                    <a:pt x="223" y="341"/>
                  </a:cubicBezTo>
                  <a:cubicBezTo>
                    <a:pt x="215" y="344"/>
                    <a:pt x="209" y="349"/>
                    <a:pt x="203" y="354"/>
                  </a:cubicBezTo>
                  <a:cubicBezTo>
                    <a:pt x="197" y="358"/>
                    <a:pt x="191" y="364"/>
                    <a:pt x="187" y="369"/>
                  </a:cubicBezTo>
                  <a:cubicBezTo>
                    <a:pt x="182" y="375"/>
                    <a:pt x="178" y="381"/>
                    <a:pt x="175" y="387"/>
                  </a:cubicBezTo>
                  <a:cubicBezTo>
                    <a:pt x="163" y="406"/>
                    <a:pt x="163" y="406"/>
                    <a:pt x="163" y="406"/>
                  </a:cubicBezTo>
                  <a:cubicBezTo>
                    <a:pt x="157" y="414"/>
                    <a:pt x="157" y="414"/>
                    <a:pt x="157" y="414"/>
                  </a:cubicBezTo>
                  <a:cubicBezTo>
                    <a:pt x="156" y="415"/>
                    <a:pt x="156" y="415"/>
                    <a:pt x="155" y="416"/>
                  </a:cubicBezTo>
                  <a:cubicBezTo>
                    <a:pt x="145" y="426"/>
                    <a:pt x="145" y="426"/>
                    <a:pt x="145" y="426"/>
                  </a:cubicBezTo>
                  <a:cubicBezTo>
                    <a:pt x="141" y="429"/>
                    <a:pt x="141" y="429"/>
                    <a:pt x="141" y="429"/>
                  </a:cubicBezTo>
                  <a:cubicBezTo>
                    <a:pt x="138" y="431"/>
                    <a:pt x="138" y="431"/>
                    <a:pt x="138" y="431"/>
                  </a:cubicBezTo>
                  <a:cubicBezTo>
                    <a:pt x="137" y="431"/>
                    <a:pt x="136" y="432"/>
                    <a:pt x="136" y="432"/>
                  </a:cubicBezTo>
                  <a:cubicBezTo>
                    <a:pt x="135" y="432"/>
                    <a:pt x="135" y="433"/>
                    <a:pt x="135" y="433"/>
                  </a:cubicBezTo>
                  <a:cubicBezTo>
                    <a:pt x="134" y="433"/>
                    <a:pt x="134" y="433"/>
                    <a:pt x="134" y="433"/>
                  </a:cubicBezTo>
                  <a:cubicBezTo>
                    <a:pt x="132" y="434"/>
                    <a:pt x="130" y="435"/>
                    <a:pt x="129" y="435"/>
                  </a:cubicBezTo>
                  <a:cubicBezTo>
                    <a:pt x="127" y="435"/>
                    <a:pt x="126" y="436"/>
                    <a:pt x="126" y="436"/>
                  </a:cubicBezTo>
                  <a:cubicBezTo>
                    <a:pt x="125" y="436"/>
                    <a:pt x="124" y="436"/>
                    <a:pt x="124" y="437"/>
                  </a:cubicBezTo>
                  <a:cubicBezTo>
                    <a:pt x="123" y="437"/>
                    <a:pt x="123" y="437"/>
                    <a:pt x="122" y="437"/>
                  </a:cubicBezTo>
                  <a:cubicBezTo>
                    <a:pt x="122" y="437"/>
                    <a:pt x="121" y="437"/>
                    <a:pt x="121" y="437"/>
                  </a:cubicBezTo>
                  <a:cubicBezTo>
                    <a:pt x="120" y="437"/>
                    <a:pt x="120" y="437"/>
                    <a:pt x="120" y="437"/>
                  </a:cubicBezTo>
                  <a:cubicBezTo>
                    <a:pt x="119" y="437"/>
                    <a:pt x="119" y="437"/>
                    <a:pt x="119" y="437"/>
                  </a:cubicBezTo>
                  <a:cubicBezTo>
                    <a:pt x="118" y="437"/>
                    <a:pt x="118" y="437"/>
                    <a:pt x="118" y="437"/>
                  </a:cubicBezTo>
                  <a:cubicBezTo>
                    <a:pt x="118" y="437"/>
                    <a:pt x="118" y="437"/>
                    <a:pt x="118" y="437"/>
                  </a:cubicBezTo>
                  <a:cubicBezTo>
                    <a:pt x="116" y="437"/>
                    <a:pt x="115" y="437"/>
                    <a:pt x="114" y="437"/>
                  </a:cubicBezTo>
                  <a:cubicBezTo>
                    <a:pt x="113" y="436"/>
                    <a:pt x="112" y="436"/>
                    <a:pt x="111" y="436"/>
                  </a:cubicBezTo>
                  <a:cubicBezTo>
                    <a:pt x="111" y="436"/>
                    <a:pt x="110" y="436"/>
                    <a:pt x="110" y="436"/>
                  </a:cubicBezTo>
                  <a:cubicBezTo>
                    <a:pt x="109" y="436"/>
                    <a:pt x="109" y="436"/>
                    <a:pt x="109" y="436"/>
                  </a:cubicBezTo>
                  <a:cubicBezTo>
                    <a:pt x="105" y="434"/>
                    <a:pt x="105" y="434"/>
                    <a:pt x="105" y="434"/>
                  </a:cubicBezTo>
                  <a:cubicBezTo>
                    <a:pt x="104" y="434"/>
                    <a:pt x="104" y="434"/>
                    <a:pt x="104" y="434"/>
                  </a:cubicBezTo>
                  <a:cubicBezTo>
                    <a:pt x="103" y="433"/>
                    <a:pt x="103" y="433"/>
                    <a:pt x="103" y="433"/>
                  </a:cubicBezTo>
                  <a:cubicBezTo>
                    <a:pt x="102" y="433"/>
                    <a:pt x="102" y="433"/>
                    <a:pt x="102" y="433"/>
                  </a:cubicBezTo>
                  <a:cubicBezTo>
                    <a:pt x="97" y="430"/>
                    <a:pt x="97" y="430"/>
                    <a:pt x="97" y="430"/>
                  </a:cubicBezTo>
                  <a:cubicBezTo>
                    <a:pt x="97" y="429"/>
                    <a:pt x="96" y="428"/>
                    <a:pt x="95" y="428"/>
                  </a:cubicBezTo>
                  <a:cubicBezTo>
                    <a:pt x="94" y="427"/>
                    <a:pt x="94" y="427"/>
                    <a:pt x="93" y="426"/>
                  </a:cubicBezTo>
                  <a:cubicBezTo>
                    <a:pt x="92" y="425"/>
                    <a:pt x="92" y="425"/>
                    <a:pt x="91" y="424"/>
                  </a:cubicBezTo>
                  <a:cubicBezTo>
                    <a:pt x="90" y="423"/>
                    <a:pt x="90" y="423"/>
                    <a:pt x="89" y="422"/>
                  </a:cubicBezTo>
                  <a:cubicBezTo>
                    <a:pt x="86" y="419"/>
                    <a:pt x="86" y="419"/>
                    <a:pt x="86" y="419"/>
                  </a:cubicBezTo>
                  <a:cubicBezTo>
                    <a:pt x="81" y="411"/>
                    <a:pt x="81" y="411"/>
                    <a:pt x="81" y="411"/>
                  </a:cubicBezTo>
                  <a:cubicBezTo>
                    <a:pt x="76" y="404"/>
                    <a:pt x="76" y="404"/>
                    <a:pt x="76" y="404"/>
                  </a:cubicBezTo>
                  <a:cubicBezTo>
                    <a:pt x="9" y="283"/>
                    <a:pt x="9" y="283"/>
                    <a:pt x="9" y="283"/>
                  </a:cubicBezTo>
                  <a:cubicBezTo>
                    <a:pt x="3" y="272"/>
                    <a:pt x="0" y="261"/>
                    <a:pt x="0" y="249"/>
                  </a:cubicBezTo>
                  <a:cubicBezTo>
                    <a:pt x="0" y="239"/>
                    <a:pt x="3" y="228"/>
                    <a:pt x="8" y="218"/>
                  </a:cubicBezTo>
                  <a:cubicBezTo>
                    <a:pt x="14" y="207"/>
                    <a:pt x="22" y="198"/>
                    <a:pt x="32" y="191"/>
                  </a:cubicBezTo>
                  <a:cubicBezTo>
                    <a:pt x="42" y="182"/>
                    <a:pt x="54" y="176"/>
                    <a:pt x="68" y="172"/>
                  </a:cubicBezTo>
                  <a:cubicBezTo>
                    <a:pt x="582" y="5"/>
                    <a:pt x="582" y="5"/>
                    <a:pt x="582" y="5"/>
                  </a:cubicBezTo>
                  <a:cubicBezTo>
                    <a:pt x="595" y="2"/>
                    <a:pt x="595" y="2"/>
                    <a:pt x="595" y="2"/>
                  </a:cubicBezTo>
                  <a:cubicBezTo>
                    <a:pt x="612" y="0"/>
                    <a:pt x="612" y="0"/>
                    <a:pt x="612" y="0"/>
                  </a:cubicBezTo>
                  <a:cubicBezTo>
                    <a:pt x="620" y="0"/>
                    <a:pt x="628" y="0"/>
                    <a:pt x="635" y="1"/>
                  </a:cubicBezTo>
                  <a:cubicBezTo>
                    <a:pt x="643" y="1"/>
                    <a:pt x="650" y="3"/>
                    <a:pt x="658" y="5"/>
                  </a:cubicBezTo>
                  <a:cubicBezTo>
                    <a:pt x="665" y="6"/>
                    <a:pt x="672" y="9"/>
                    <a:pt x="679" y="12"/>
                  </a:cubicBezTo>
                  <a:cubicBezTo>
                    <a:pt x="685" y="15"/>
                    <a:pt x="692" y="18"/>
                    <a:pt x="697" y="22"/>
                  </a:cubicBezTo>
                  <a:cubicBezTo>
                    <a:pt x="709" y="32"/>
                    <a:pt x="709" y="32"/>
                    <a:pt x="709" y="32"/>
                  </a:cubicBezTo>
                  <a:cubicBezTo>
                    <a:pt x="715" y="38"/>
                    <a:pt x="715" y="38"/>
                    <a:pt x="715" y="38"/>
                  </a:cubicBezTo>
                  <a:cubicBezTo>
                    <a:pt x="721" y="46"/>
                    <a:pt x="721" y="46"/>
                    <a:pt x="721" y="46"/>
                  </a:cubicBezTo>
                  <a:cubicBezTo>
                    <a:pt x="721" y="46"/>
                    <a:pt x="722" y="46"/>
                    <a:pt x="722" y="47"/>
                  </a:cubicBezTo>
                  <a:cubicBezTo>
                    <a:pt x="723" y="48"/>
                    <a:pt x="723" y="48"/>
                    <a:pt x="723" y="48"/>
                  </a:cubicBezTo>
                  <a:cubicBezTo>
                    <a:pt x="975" y="439"/>
                    <a:pt x="975" y="439"/>
                    <a:pt x="975" y="439"/>
                  </a:cubicBezTo>
                  <a:cubicBezTo>
                    <a:pt x="982" y="449"/>
                    <a:pt x="987" y="461"/>
                    <a:pt x="988" y="473"/>
                  </a:cubicBezTo>
                  <a:cubicBezTo>
                    <a:pt x="989" y="484"/>
                    <a:pt x="987" y="495"/>
                    <a:pt x="982" y="506"/>
                  </a:cubicBezTo>
                  <a:cubicBezTo>
                    <a:pt x="978" y="517"/>
                    <a:pt x="971" y="527"/>
                    <a:pt x="961" y="535"/>
                  </a:cubicBezTo>
                  <a:cubicBezTo>
                    <a:pt x="951" y="544"/>
                    <a:pt x="939" y="551"/>
                    <a:pt x="926" y="555"/>
                  </a:cubicBezTo>
                  <a:cubicBezTo>
                    <a:pt x="767" y="611"/>
                    <a:pt x="767" y="611"/>
                    <a:pt x="767" y="611"/>
                  </a:cubicBezTo>
                  <a:cubicBezTo>
                    <a:pt x="764" y="612"/>
                    <a:pt x="761" y="614"/>
                    <a:pt x="758" y="615"/>
                  </a:cubicBezTo>
                  <a:cubicBezTo>
                    <a:pt x="755" y="616"/>
                    <a:pt x="752" y="617"/>
                    <a:pt x="749" y="618"/>
                  </a:cubicBezTo>
                  <a:cubicBezTo>
                    <a:pt x="747" y="620"/>
                    <a:pt x="745" y="621"/>
                    <a:pt x="743" y="622"/>
                  </a:cubicBezTo>
                  <a:cubicBezTo>
                    <a:pt x="741" y="623"/>
                    <a:pt x="739" y="624"/>
                    <a:pt x="737" y="626"/>
                  </a:cubicBezTo>
                  <a:cubicBezTo>
                    <a:pt x="737" y="626"/>
                    <a:pt x="736" y="626"/>
                    <a:pt x="736" y="627"/>
                  </a:cubicBezTo>
                  <a:cubicBezTo>
                    <a:pt x="735" y="627"/>
                    <a:pt x="734" y="628"/>
                    <a:pt x="734" y="628"/>
                  </a:cubicBezTo>
                  <a:cubicBezTo>
                    <a:pt x="733" y="629"/>
                    <a:pt x="733" y="629"/>
                    <a:pt x="733" y="630"/>
                  </a:cubicBezTo>
                  <a:cubicBezTo>
                    <a:pt x="732" y="630"/>
                    <a:pt x="732" y="631"/>
                    <a:pt x="731" y="631"/>
                  </a:cubicBezTo>
                  <a:cubicBezTo>
                    <a:pt x="731" y="632"/>
                    <a:pt x="730" y="633"/>
                    <a:pt x="729" y="634"/>
                  </a:cubicBezTo>
                  <a:cubicBezTo>
                    <a:pt x="729" y="635"/>
                    <a:pt x="728" y="635"/>
                    <a:pt x="728" y="636"/>
                  </a:cubicBezTo>
                  <a:cubicBezTo>
                    <a:pt x="728" y="637"/>
                    <a:pt x="728" y="638"/>
                    <a:pt x="727" y="639"/>
                  </a:cubicBezTo>
                  <a:cubicBezTo>
                    <a:pt x="727" y="640"/>
                    <a:pt x="727" y="640"/>
                    <a:pt x="727" y="641"/>
                  </a:cubicBezTo>
                  <a:cubicBezTo>
                    <a:pt x="727" y="642"/>
                    <a:pt x="727" y="642"/>
                    <a:pt x="727" y="643"/>
                  </a:cubicBezTo>
                  <a:cubicBezTo>
                    <a:pt x="728" y="644"/>
                    <a:pt x="728" y="644"/>
                    <a:pt x="728" y="645"/>
                  </a:cubicBezTo>
                  <a:cubicBezTo>
                    <a:pt x="728" y="645"/>
                    <a:pt x="728" y="646"/>
                    <a:pt x="729" y="647"/>
                  </a:cubicBezTo>
                  <a:cubicBezTo>
                    <a:pt x="729" y="647"/>
                    <a:pt x="729" y="648"/>
                    <a:pt x="730" y="648"/>
                  </a:cubicBezTo>
                  <a:cubicBezTo>
                    <a:pt x="732" y="652"/>
                    <a:pt x="735" y="656"/>
                    <a:pt x="740" y="659"/>
                  </a:cubicBezTo>
                  <a:cubicBezTo>
                    <a:pt x="745" y="663"/>
                    <a:pt x="750" y="666"/>
                    <a:pt x="757" y="669"/>
                  </a:cubicBezTo>
                  <a:cubicBezTo>
                    <a:pt x="763" y="672"/>
                    <a:pt x="769" y="675"/>
                    <a:pt x="776" y="677"/>
                  </a:cubicBezTo>
                  <a:cubicBezTo>
                    <a:pt x="782" y="680"/>
                    <a:pt x="788" y="682"/>
                    <a:pt x="794" y="684"/>
                  </a:cubicBezTo>
                  <a:cubicBezTo>
                    <a:pt x="802" y="686"/>
                    <a:pt x="810" y="689"/>
                    <a:pt x="817" y="693"/>
                  </a:cubicBezTo>
                  <a:cubicBezTo>
                    <a:pt x="825" y="696"/>
                    <a:pt x="832" y="700"/>
                    <a:pt x="839" y="705"/>
                  </a:cubicBezTo>
                  <a:cubicBezTo>
                    <a:pt x="846" y="709"/>
                    <a:pt x="852" y="714"/>
                    <a:pt x="858" y="720"/>
                  </a:cubicBezTo>
                  <a:cubicBezTo>
                    <a:pt x="863" y="726"/>
                    <a:pt x="869" y="732"/>
                    <a:pt x="873" y="738"/>
                  </a:cubicBezTo>
                  <a:cubicBezTo>
                    <a:pt x="876" y="743"/>
                    <a:pt x="876" y="743"/>
                    <a:pt x="876" y="743"/>
                  </a:cubicBezTo>
                  <a:cubicBezTo>
                    <a:pt x="885" y="757"/>
                    <a:pt x="890" y="772"/>
                    <a:pt x="892" y="788"/>
                  </a:cubicBezTo>
                  <a:cubicBezTo>
                    <a:pt x="893" y="803"/>
                    <a:pt x="890" y="817"/>
                    <a:pt x="885" y="831"/>
                  </a:cubicBezTo>
                  <a:cubicBezTo>
                    <a:pt x="879" y="846"/>
                    <a:pt x="869" y="858"/>
                    <a:pt x="857" y="869"/>
                  </a:cubicBezTo>
                  <a:cubicBezTo>
                    <a:pt x="845" y="881"/>
                    <a:pt x="829" y="890"/>
                    <a:pt x="812" y="896"/>
                  </a:cubicBezTo>
                  <a:cubicBezTo>
                    <a:pt x="798" y="900"/>
                    <a:pt x="798" y="900"/>
                    <a:pt x="798" y="900"/>
                  </a:cubicBezTo>
                  <a:cubicBezTo>
                    <a:pt x="781" y="904"/>
                    <a:pt x="781" y="904"/>
                    <a:pt x="781" y="904"/>
                  </a:cubicBezTo>
                  <a:cubicBezTo>
                    <a:pt x="763" y="906"/>
                    <a:pt x="763" y="906"/>
                    <a:pt x="763" y="906"/>
                  </a:cubicBezTo>
                  <a:cubicBezTo>
                    <a:pt x="754" y="906"/>
                    <a:pt x="754" y="906"/>
                    <a:pt x="754" y="906"/>
                  </a:cubicBezTo>
                  <a:moveTo>
                    <a:pt x="596" y="673"/>
                  </a:moveTo>
                  <a:cubicBezTo>
                    <a:pt x="597" y="673"/>
                    <a:pt x="597" y="673"/>
                    <a:pt x="598" y="673"/>
                  </a:cubicBezTo>
                  <a:cubicBezTo>
                    <a:pt x="599" y="673"/>
                    <a:pt x="599" y="673"/>
                    <a:pt x="601" y="674"/>
                  </a:cubicBezTo>
                  <a:cubicBezTo>
                    <a:pt x="602" y="674"/>
                    <a:pt x="604" y="674"/>
                    <a:pt x="606" y="675"/>
                  </a:cubicBezTo>
                  <a:cubicBezTo>
                    <a:pt x="608" y="676"/>
                    <a:pt x="612" y="677"/>
                    <a:pt x="616" y="678"/>
                  </a:cubicBezTo>
                  <a:cubicBezTo>
                    <a:pt x="616" y="678"/>
                    <a:pt x="616" y="678"/>
                    <a:pt x="616" y="678"/>
                  </a:cubicBezTo>
                  <a:cubicBezTo>
                    <a:pt x="618" y="680"/>
                    <a:pt x="618" y="680"/>
                    <a:pt x="618" y="680"/>
                  </a:cubicBezTo>
                  <a:cubicBezTo>
                    <a:pt x="619" y="680"/>
                    <a:pt x="619" y="680"/>
                    <a:pt x="619" y="680"/>
                  </a:cubicBezTo>
                  <a:cubicBezTo>
                    <a:pt x="619" y="681"/>
                    <a:pt x="619" y="681"/>
                    <a:pt x="620" y="681"/>
                  </a:cubicBezTo>
                  <a:cubicBezTo>
                    <a:pt x="620" y="682"/>
                    <a:pt x="620" y="682"/>
                    <a:pt x="621" y="682"/>
                  </a:cubicBezTo>
                  <a:cubicBezTo>
                    <a:pt x="621" y="682"/>
                    <a:pt x="621" y="683"/>
                    <a:pt x="622" y="684"/>
                  </a:cubicBezTo>
                  <a:cubicBezTo>
                    <a:pt x="622" y="684"/>
                    <a:pt x="622" y="685"/>
                    <a:pt x="623" y="686"/>
                  </a:cubicBezTo>
                  <a:cubicBezTo>
                    <a:pt x="624" y="687"/>
                    <a:pt x="624" y="689"/>
                    <a:pt x="625" y="690"/>
                  </a:cubicBezTo>
                  <a:cubicBezTo>
                    <a:pt x="626" y="691"/>
                    <a:pt x="626" y="691"/>
                    <a:pt x="626" y="691"/>
                  </a:cubicBezTo>
                  <a:cubicBezTo>
                    <a:pt x="626" y="692"/>
                    <a:pt x="626" y="692"/>
                    <a:pt x="626" y="693"/>
                  </a:cubicBezTo>
                  <a:cubicBezTo>
                    <a:pt x="627" y="694"/>
                    <a:pt x="627" y="694"/>
                    <a:pt x="627" y="694"/>
                  </a:cubicBezTo>
                  <a:cubicBezTo>
                    <a:pt x="627" y="695"/>
                    <a:pt x="627" y="696"/>
                    <a:pt x="627" y="697"/>
                  </a:cubicBezTo>
                  <a:cubicBezTo>
                    <a:pt x="628" y="703"/>
                    <a:pt x="628" y="703"/>
                    <a:pt x="628" y="703"/>
                  </a:cubicBezTo>
                  <a:cubicBezTo>
                    <a:pt x="628" y="705"/>
                    <a:pt x="628" y="705"/>
                    <a:pt x="628" y="705"/>
                  </a:cubicBezTo>
                  <a:cubicBezTo>
                    <a:pt x="628" y="706"/>
                    <a:pt x="628" y="706"/>
                    <a:pt x="628" y="707"/>
                  </a:cubicBezTo>
                  <a:cubicBezTo>
                    <a:pt x="627" y="717"/>
                    <a:pt x="627" y="717"/>
                    <a:pt x="627" y="717"/>
                  </a:cubicBezTo>
                  <a:cubicBezTo>
                    <a:pt x="627" y="717"/>
                    <a:pt x="627" y="718"/>
                    <a:pt x="626" y="719"/>
                  </a:cubicBezTo>
                  <a:cubicBezTo>
                    <a:pt x="626" y="720"/>
                    <a:pt x="626" y="721"/>
                    <a:pt x="625" y="724"/>
                  </a:cubicBezTo>
                  <a:cubicBezTo>
                    <a:pt x="624" y="726"/>
                    <a:pt x="624" y="729"/>
                    <a:pt x="622" y="733"/>
                  </a:cubicBezTo>
                  <a:cubicBezTo>
                    <a:pt x="621" y="737"/>
                    <a:pt x="619" y="742"/>
                    <a:pt x="617" y="749"/>
                  </a:cubicBezTo>
                  <a:cubicBezTo>
                    <a:pt x="614" y="756"/>
                    <a:pt x="612" y="762"/>
                    <a:pt x="610" y="769"/>
                  </a:cubicBezTo>
                  <a:cubicBezTo>
                    <a:pt x="609" y="775"/>
                    <a:pt x="608" y="782"/>
                    <a:pt x="609" y="789"/>
                  </a:cubicBezTo>
                  <a:cubicBezTo>
                    <a:pt x="609" y="795"/>
                    <a:pt x="610" y="802"/>
                    <a:pt x="611" y="809"/>
                  </a:cubicBezTo>
                  <a:cubicBezTo>
                    <a:pt x="613" y="816"/>
                    <a:pt x="616" y="823"/>
                    <a:pt x="619" y="829"/>
                  </a:cubicBezTo>
                  <a:cubicBezTo>
                    <a:pt x="624" y="837"/>
                    <a:pt x="624" y="837"/>
                    <a:pt x="624" y="837"/>
                  </a:cubicBezTo>
                  <a:cubicBezTo>
                    <a:pt x="624" y="838"/>
                    <a:pt x="625" y="839"/>
                    <a:pt x="625" y="839"/>
                  </a:cubicBezTo>
                  <a:cubicBezTo>
                    <a:pt x="633" y="850"/>
                    <a:pt x="633" y="850"/>
                    <a:pt x="633" y="850"/>
                  </a:cubicBezTo>
                  <a:cubicBezTo>
                    <a:pt x="640" y="858"/>
                    <a:pt x="640" y="858"/>
                    <a:pt x="640" y="858"/>
                  </a:cubicBezTo>
                  <a:cubicBezTo>
                    <a:pt x="650" y="867"/>
                    <a:pt x="650" y="867"/>
                    <a:pt x="650" y="867"/>
                  </a:cubicBezTo>
                  <a:cubicBezTo>
                    <a:pt x="653" y="869"/>
                    <a:pt x="656" y="872"/>
                    <a:pt x="660" y="874"/>
                  </a:cubicBezTo>
                  <a:cubicBezTo>
                    <a:pt x="663" y="876"/>
                    <a:pt x="667" y="878"/>
                    <a:pt x="670" y="881"/>
                  </a:cubicBezTo>
                  <a:cubicBezTo>
                    <a:pt x="674" y="883"/>
                    <a:pt x="678" y="885"/>
                    <a:pt x="682" y="886"/>
                  </a:cubicBezTo>
                  <a:cubicBezTo>
                    <a:pt x="686" y="888"/>
                    <a:pt x="690" y="890"/>
                    <a:pt x="694" y="891"/>
                  </a:cubicBezTo>
                  <a:cubicBezTo>
                    <a:pt x="706" y="895"/>
                    <a:pt x="706" y="895"/>
                    <a:pt x="706" y="895"/>
                  </a:cubicBezTo>
                  <a:cubicBezTo>
                    <a:pt x="707" y="896"/>
                    <a:pt x="708" y="896"/>
                    <a:pt x="708" y="896"/>
                  </a:cubicBezTo>
                  <a:cubicBezTo>
                    <a:pt x="709" y="896"/>
                    <a:pt x="710" y="896"/>
                    <a:pt x="710" y="896"/>
                  </a:cubicBezTo>
                  <a:cubicBezTo>
                    <a:pt x="714" y="897"/>
                    <a:pt x="717" y="898"/>
                    <a:pt x="721" y="899"/>
                  </a:cubicBezTo>
                  <a:cubicBezTo>
                    <a:pt x="724" y="899"/>
                    <a:pt x="728" y="900"/>
                    <a:pt x="731" y="900"/>
                  </a:cubicBezTo>
                  <a:cubicBezTo>
                    <a:pt x="735" y="901"/>
                    <a:pt x="739" y="901"/>
                    <a:pt x="742" y="902"/>
                  </a:cubicBezTo>
                  <a:cubicBezTo>
                    <a:pt x="746" y="902"/>
                    <a:pt x="750" y="902"/>
                    <a:pt x="753" y="902"/>
                  </a:cubicBezTo>
                  <a:cubicBezTo>
                    <a:pt x="754" y="902"/>
                    <a:pt x="754" y="902"/>
                    <a:pt x="754" y="902"/>
                  </a:cubicBezTo>
                  <a:cubicBezTo>
                    <a:pt x="769" y="901"/>
                    <a:pt x="769" y="901"/>
                    <a:pt x="769" y="901"/>
                  </a:cubicBezTo>
                  <a:cubicBezTo>
                    <a:pt x="793" y="898"/>
                    <a:pt x="793" y="898"/>
                    <a:pt x="793" y="898"/>
                  </a:cubicBezTo>
                  <a:cubicBezTo>
                    <a:pt x="811" y="892"/>
                    <a:pt x="811" y="892"/>
                    <a:pt x="811" y="892"/>
                  </a:cubicBezTo>
                  <a:cubicBezTo>
                    <a:pt x="828" y="886"/>
                    <a:pt x="842" y="877"/>
                    <a:pt x="855" y="866"/>
                  </a:cubicBezTo>
                  <a:cubicBezTo>
                    <a:pt x="866" y="856"/>
                    <a:pt x="875" y="843"/>
                    <a:pt x="881" y="830"/>
                  </a:cubicBezTo>
                  <a:cubicBezTo>
                    <a:pt x="887" y="816"/>
                    <a:pt x="889" y="802"/>
                    <a:pt x="888" y="788"/>
                  </a:cubicBezTo>
                  <a:cubicBezTo>
                    <a:pt x="886" y="773"/>
                    <a:pt x="882" y="759"/>
                    <a:pt x="873" y="745"/>
                  </a:cubicBezTo>
                  <a:cubicBezTo>
                    <a:pt x="870" y="740"/>
                    <a:pt x="870" y="740"/>
                    <a:pt x="870" y="740"/>
                  </a:cubicBezTo>
                  <a:cubicBezTo>
                    <a:pt x="865" y="734"/>
                    <a:pt x="860" y="728"/>
                    <a:pt x="855" y="723"/>
                  </a:cubicBezTo>
                  <a:cubicBezTo>
                    <a:pt x="849" y="717"/>
                    <a:pt x="843" y="712"/>
                    <a:pt x="837" y="708"/>
                  </a:cubicBezTo>
                  <a:cubicBezTo>
                    <a:pt x="830" y="704"/>
                    <a:pt x="823" y="700"/>
                    <a:pt x="816" y="696"/>
                  </a:cubicBezTo>
                  <a:cubicBezTo>
                    <a:pt x="808" y="693"/>
                    <a:pt x="801" y="690"/>
                    <a:pt x="793" y="687"/>
                  </a:cubicBezTo>
                  <a:cubicBezTo>
                    <a:pt x="787" y="686"/>
                    <a:pt x="781" y="683"/>
                    <a:pt x="775" y="681"/>
                  </a:cubicBezTo>
                  <a:cubicBezTo>
                    <a:pt x="768" y="678"/>
                    <a:pt x="761" y="676"/>
                    <a:pt x="755" y="673"/>
                  </a:cubicBezTo>
                  <a:cubicBezTo>
                    <a:pt x="749" y="669"/>
                    <a:pt x="743" y="666"/>
                    <a:pt x="738" y="662"/>
                  </a:cubicBezTo>
                  <a:cubicBezTo>
                    <a:pt x="733" y="658"/>
                    <a:pt x="729" y="654"/>
                    <a:pt x="726" y="650"/>
                  </a:cubicBezTo>
                  <a:cubicBezTo>
                    <a:pt x="726" y="650"/>
                    <a:pt x="725" y="649"/>
                    <a:pt x="725" y="648"/>
                  </a:cubicBezTo>
                  <a:cubicBezTo>
                    <a:pt x="725" y="647"/>
                    <a:pt x="724" y="647"/>
                    <a:pt x="724" y="646"/>
                  </a:cubicBezTo>
                  <a:cubicBezTo>
                    <a:pt x="724" y="645"/>
                    <a:pt x="724" y="644"/>
                    <a:pt x="724" y="644"/>
                  </a:cubicBezTo>
                  <a:cubicBezTo>
                    <a:pt x="723" y="643"/>
                    <a:pt x="723" y="642"/>
                    <a:pt x="723" y="641"/>
                  </a:cubicBezTo>
                  <a:cubicBezTo>
                    <a:pt x="723" y="640"/>
                    <a:pt x="723" y="639"/>
                    <a:pt x="724" y="638"/>
                  </a:cubicBezTo>
                  <a:cubicBezTo>
                    <a:pt x="724" y="637"/>
                    <a:pt x="724" y="636"/>
                    <a:pt x="724" y="635"/>
                  </a:cubicBezTo>
                  <a:cubicBezTo>
                    <a:pt x="725" y="634"/>
                    <a:pt x="725" y="633"/>
                    <a:pt x="726" y="632"/>
                  </a:cubicBezTo>
                  <a:cubicBezTo>
                    <a:pt x="727" y="631"/>
                    <a:pt x="727" y="630"/>
                    <a:pt x="728" y="629"/>
                  </a:cubicBezTo>
                  <a:cubicBezTo>
                    <a:pt x="729" y="628"/>
                    <a:pt x="729" y="628"/>
                    <a:pt x="730" y="627"/>
                  </a:cubicBezTo>
                  <a:cubicBezTo>
                    <a:pt x="730" y="626"/>
                    <a:pt x="731" y="626"/>
                    <a:pt x="731" y="625"/>
                  </a:cubicBezTo>
                  <a:cubicBezTo>
                    <a:pt x="732" y="625"/>
                    <a:pt x="732" y="624"/>
                    <a:pt x="733" y="624"/>
                  </a:cubicBezTo>
                  <a:cubicBezTo>
                    <a:pt x="734" y="623"/>
                    <a:pt x="734" y="623"/>
                    <a:pt x="735" y="622"/>
                  </a:cubicBezTo>
                  <a:cubicBezTo>
                    <a:pt x="737" y="621"/>
                    <a:pt x="739" y="620"/>
                    <a:pt x="741" y="619"/>
                  </a:cubicBezTo>
                  <a:cubicBezTo>
                    <a:pt x="743" y="617"/>
                    <a:pt x="745" y="616"/>
                    <a:pt x="748" y="615"/>
                  </a:cubicBezTo>
                  <a:cubicBezTo>
                    <a:pt x="750" y="614"/>
                    <a:pt x="753" y="612"/>
                    <a:pt x="756" y="611"/>
                  </a:cubicBezTo>
                  <a:cubicBezTo>
                    <a:pt x="759" y="610"/>
                    <a:pt x="762" y="609"/>
                    <a:pt x="766" y="607"/>
                  </a:cubicBezTo>
                  <a:cubicBezTo>
                    <a:pt x="924" y="552"/>
                    <a:pt x="924" y="552"/>
                    <a:pt x="924" y="552"/>
                  </a:cubicBezTo>
                  <a:cubicBezTo>
                    <a:pt x="938" y="547"/>
                    <a:pt x="949" y="540"/>
                    <a:pt x="959" y="532"/>
                  </a:cubicBezTo>
                  <a:cubicBezTo>
                    <a:pt x="968" y="524"/>
                    <a:pt x="975" y="515"/>
                    <a:pt x="979" y="505"/>
                  </a:cubicBezTo>
                  <a:cubicBezTo>
                    <a:pt x="983" y="495"/>
                    <a:pt x="985" y="484"/>
                    <a:pt x="984" y="473"/>
                  </a:cubicBezTo>
                  <a:cubicBezTo>
                    <a:pt x="983" y="462"/>
                    <a:pt x="979" y="451"/>
                    <a:pt x="972" y="441"/>
                  </a:cubicBezTo>
                  <a:cubicBezTo>
                    <a:pt x="719" y="49"/>
                    <a:pt x="719" y="49"/>
                    <a:pt x="719" y="49"/>
                  </a:cubicBezTo>
                  <a:cubicBezTo>
                    <a:pt x="711" y="39"/>
                    <a:pt x="711" y="39"/>
                    <a:pt x="711" y="39"/>
                  </a:cubicBezTo>
                  <a:cubicBezTo>
                    <a:pt x="712" y="37"/>
                    <a:pt x="712" y="37"/>
                    <a:pt x="712" y="37"/>
                  </a:cubicBezTo>
                  <a:cubicBezTo>
                    <a:pt x="710" y="39"/>
                    <a:pt x="710" y="39"/>
                    <a:pt x="710" y="39"/>
                  </a:cubicBezTo>
                  <a:cubicBezTo>
                    <a:pt x="700" y="29"/>
                    <a:pt x="700" y="29"/>
                    <a:pt x="700" y="29"/>
                  </a:cubicBezTo>
                  <a:cubicBezTo>
                    <a:pt x="695" y="26"/>
                    <a:pt x="695" y="26"/>
                    <a:pt x="695" y="26"/>
                  </a:cubicBezTo>
                  <a:cubicBezTo>
                    <a:pt x="689" y="22"/>
                    <a:pt x="683" y="18"/>
                    <a:pt x="677" y="15"/>
                  </a:cubicBezTo>
                  <a:cubicBezTo>
                    <a:pt x="671" y="13"/>
                    <a:pt x="664" y="10"/>
                    <a:pt x="657" y="8"/>
                  </a:cubicBezTo>
                  <a:cubicBezTo>
                    <a:pt x="650" y="6"/>
                    <a:pt x="642" y="5"/>
                    <a:pt x="635" y="4"/>
                  </a:cubicBezTo>
                  <a:cubicBezTo>
                    <a:pt x="627" y="4"/>
                    <a:pt x="620" y="4"/>
                    <a:pt x="612" y="4"/>
                  </a:cubicBezTo>
                  <a:cubicBezTo>
                    <a:pt x="597" y="6"/>
                    <a:pt x="597" y="6"/>
                    <a:pt x="597" y="6"/>
                  </a:cubicBezTo>
                  <a:cubicBezTo>
                    <a:pt x="579" y="10"/>
                    <a:pt x="579" y="10"/>
                    <a:pt x="579" y="10"/>
                  </a:cubicBezTo>
                  <a:cubicBezTo>
                    <a:pt x="69" y="175"/>
                    <a:pt x="69" y="175"/>
                    <a:pt x="69" y="175"/>
                  </a:cubicBezTo>
                  <a:cubicBezTo>
                    <a:pt x="56" y="180"/>
                    <a:pt x="44" y="186"/>
                    <a:pt x="34" y="194"/>
                  </a:cubicBezTo>
                  <a:cubicBezTo>
                    <a:pt x="25" y="201"/>
                    <a:pt x="17" y="210"/>
                    <a:pt x="12" y="219"/>
                  </a:cubicBezTo>
                  <a:cubicBezTo>
                    <a:pt x="7" y="229"/>
                    <a:pt x="4" y="239"/>
                    <a:pt x="4" y="250"/>
                  </a:cubicBezTo>
                  <a:cubicBezTo>
                    <a:pt x="4" y="260"/>
                    <a:pt x="7" y="271"/>
                    <a:pt x="12" y="281"/>
                  </a:cubicBezTo>
                  <a:cubicBezTo>
                    <a:pt x="83" y="407"/>
                    <a:pt x="83" y="407"/>
                    <a:pt x="83" y="407"/>
                  </a:cubicBezTo>
                  <a:cubicBezTo>
                    <a:pt x="87" y="413"/>
                    <a:pt x="87" y="413"/>
                    <a:pt x="87" y="413"/>
                  </a:cubicBezTo>
                  <a:cubicBezTo>
                    <a:pt x="92" y="419"/>
                    <a:pt x="92" y="419"/>
                    <a:pt x="92" y="419"/>
                  </a:cubicBezTo>
                  <a:cubicBezTo>
                    <a:pt x="93" y="420"/>
                    <a:pt x="93" y="421"/>
                    <a:pt x="94" y="421"/>
                  </a:cubicBezTo>
                  <a:cubicBezTo>
                    <a:pt x="94" y="422"/>
                    <a:pt x="95" y="423"/>
                    <a:pt x="96" y="423"/>
                  </a:cubicBezTo>
                  <a:cubicBezTo>
                    <a:pt x="96" y="424"/>
                    <a:pt x="97" y="424"/>
                    <a:pt x="98" y="425"/>
                  </a:cubicBezTo>
                  <a:cubicBezTo>
                    <a:pt x="98" y="425"/>
                    <a:pt x="99" y="426"/>
                    <a:pt x="100" y="426"/>
                  </a:cubicBezTo>
                  <a:cubicBezTo>
                    <a:pt x="105" y="430"/>
                    <a:pt x="105" y="430"/>
                    <a:pt x="105" y="430"/>
                  </a:cubicBezTo>
                  <a:cubicBezTo>
                    <a:pt x="110" y="432"/>
                    <a:pt x="110" y="432"/>
                    <a:pt x="110" y="432"/>
                  </a:cubicBezTo>
                  <a:cubicBezTo>
                    <a:pt x="111" y="432"/>
                    <a:pt x="111" y="432"/>
                    <a:pt x="111" y="432"/>
                  </a:cubicBezTo>
                  <a:cubicBezTo>
                    <a:pt x="111" y="432"/>
                    <a:pt x="112" y="432"/>
                    <a:pt x="112" y="432"/>
                  </a:cubicBezTo>
                  <a:cubicBezTo>
                    <a:pt x="113" y="433"/>
                    <a:pt x="113" y="433"/>
                    <a:pt x="114" y="433"/>
                  </a:cubicBezTo>
                  <a:cubicBezTo>
                    <a:pt x="115" y="433"/>
                    <a:pt x="116" y="433"/>
                    <a:pt x="118" y="433"/>
                  </a:cubicBezTo>
                  <a:cubicBezTo>
                    <a:pt x="118" y="433"/>
                    <a:pt x="118" y="433"/>
                    <a:pt x="118" y="433"/>
                  </a:cubicBezTo>
                  <a:cubicBezTo>
                    <a:pt x="119" y="433"/>
                    <a:pt x="119" y="433"/>
                    <a:pt x="119" y="433"/>
                  </a:cubicBezTo>
                  <a:cubicBezTo>
                    <a:pt x="120" y="433"/>
                    <a:pt x="120" y="433"/>
                    <a:pt x="121" y="433"/>
                  </a:cubicBezTo>
                  <a:cubicBezTo>
                    <a:pt x="121" y="433"/>
                    <a:pt x="121" y="433"/>
                    <a:pt x="122" y="433"/>
                  </a:cubicBezTo>
                  <a:cubicBezTo>
                    <a:pt x="122" y="433"/>
                    <a:pt x="122" y="433"/>
                    <a:pt x="123" y="433"/>
                  </a:cubicBezTo>
                  <a:cubicBezTo>
                    <a:pt x="123" y="433"/>
                    <a:pt x="124" y="432"/>
                    <a:pt x="124" y="432"/>
                  </a:cubicBezTo>
                  <a:cubicBezTo>
                    <a:pt x="125" y="432"/>
                    <a:pt x="126" y="432"/>
                    <a:pt x="127" y="431"/>
                  </a:cubicBezTo>
                  <a:cubicBezTo>
                    <a:pt x="129" y="431"/>
                    <a:pt x="130" y="430"/>
                    <a:pt x="132" y="430"/>
                  </a:cubicBezTo>
                  <a:cubicBezTo>
                    <a:pt x="133" y="429"/>
                    <a:pt x="133" y="429"/>
                    <a:pt x="133" y="429"/>
                  </a:cubicBezTo>
                  <a:cubicBezTo>
                    <a:pt x="133" y="429"/>
                    <a:pt x="133" y="429"/>
                    <a:pt x="134" y="429"/>
                  </a:cubicBezTo>
                  <a:cubicBezTo>
                    <a:pt x="134" y="428"/>
                    <a:pt x="135" y="428"/>
                    <a:pt x="136" y="428"/>
                  </a:cubicBezTo>
                  <a:cubicBezTo>
                    <a:pt x="145" y="421"/>
                    <a:pt x="145" y="421"/>
                    <a:pt x="145" y="421"/>
                  </a:cubicBezTo>
                  <a:cubicBezTo>
                    <a:pt x="152" y="413"/>
                    <a:pt x="152" y="413"/>
                    <a:pt x="152" y="413"/>
                  </a:cubicBezTo>
                  <a:cubicBezTo>
                    <a:pt x="153" y="413"/>
                    <a:pt x="153" y="412"/>
                    <a:pt x="154" y="412"/>
                  </a:cubicBezTo>
                  <a:cubicBezTo>
                    <a:pt x="169" y="390"/>
                    <a:pt x="169" y="390"/>
                    <a:pt x="169" y="390"/>
                  </a:cubicBezTo>
                  <a:cubicBezTo>
                    <a:pt x="172" y="385"/>
                    <a:pt x="172" y="385"/>
                    <a:pt x="172" y="385"/>
                  </a:cubicBezTo>
                  <a:cubicBezTo>
                    <a:pt x="175" y="379"/>
                    <a:pt x="179" y="372"/>
                    <a:pt x="184" y="367"/>
                  </a:cubicBezTo>
                  <a:cubicBezTo>
                    <a:pt x="188" y="361"/>
                    <a:pt x="194" y="356"/>
                    <a:pt x="200" y="351"/>
                  </a:cubicBezTo>
                  <a:cubicBezTo>
                    <a:pt x="206" y="346"/>
                    <a:pt x="213" y="341"/>
                    <a:pt x="221" y="337"/>
                  </a:cubicBezTo>
                  <a:cubicBezTo>
                    <a:pt x="228" y="333"/>
                    <a:pt x="236" y="329"/>
                    <a:pt x="245" y="327"/>
                  </a:cubicBezTo>
                  <a:cubicBezTo>
                    <a:pt x="254" y="324"/>
                    <a:pt x="254" y="324"/>
                    <a:pt x="254" y="324"/>
                  </a:cubicBezTo>
                  <a:cubicBezTo>
                    <a:pt x="254" y="324"/>
                    <a:pt x="254" y="324"/>
                    <a:pt x="255" y="324"/>
                  </a:cubicBezTo>
                  <a:cubicBezTo>
                    <a:pt x="256" y="324"/>
                    <a:pt x="257" y="323"/>
                    <a:pt x="259" y="323"/>
                  </a:cubicBezTo>
                  <a:cubicBezTo>
                    <a:pt x="260" y="323"/>
                    <a:pt x="263" y="322"/>
                    <a:pt x="267" y="322"/>
                  </a:cubicBezTo>
                  <a:cubicBezTo>
                    <a:pt x="270" y="321"/>
                    <a:pt x="275" y="320"/>
                    <a:pt x="281" y="319"/>
                  </a:cubicBezTo>
                  <a:cubicBezTo>
                    <a:pt x="287" y="318"/>
                    <a:pt x="287" y="318"/>
                    <a:pt x="287" y="318"/>
                  </a:cubicBezTo>
                  <a:cubicBezTo>
                    <a:pt x="291" y="318"/>
                    <a:pt x="295" y="318"/>
                    <a:pt x="300" y="318"/>
                  </a:cubicBezTo>
                  <a:cubicBezTo>
                    <a:pt x="301" y="318"/>
                    <a:pt x="301" y="318"/>
                    <a:pt x="301" y="318"/>
                  </a:cubicBezTo>
                  <a:cubicBezTo>
                    <a:pt x="305" y="318"/>
                    <a:pt x="310" y="318"/>
                    <a:pt x="315" y="319"/>
                  </a:cubicBezTo>
                  <a:cubicBezTo>
                    <a:pt x="319" y="319"/>
                    <a:pt x="324" y="320"/>
                    <a:pt x="328" y="320"/>
                  </a:cubicBezTo>
                  <a:cubicBezTo>
                    <a:pt x="333" y="321"/>
                    <a:pt x="338" y="322"/>
                    <a:pt x="342" y="323"/>
                  </a:cubicBezTo>
                  <a:cubicBezTo>
                    <a:pt x="358" y="328"/>
                    <a:pt x="358" y="328"/>
                    <a:pt x="358" y="328"/>
                  </a:cubicBezTo>
                  <a:cubicBezTo>
                    <a:pt x="361" y="329"/>
                    <a:pt x="364" y="330"/>
                    <a:pt x="367" y="331"/>
                  </a:cubicBezTo>
                  <a:cubicBezTo>
                    <a:pt x="370" y="332"/>
                    <a:pt x="373" y="334"/>
                    <a:pt x="376" y="335"/>
                  </a:cubicBezTo>
                  <a:cubicBezTo>
                    <a:pt x="378" y="337"/>
                    <a:pt x="381" y="338"/>
                    <a:pt x="384" y="340"/>
                  </a:cubicBezTo>
                  <a:cubicBezTo>
                    <a:pt x="387" y="342"/>
                    <a:pt x="390" y="343"/>
                    <a:pt x="393" y="345"/>
                  </a:cubicBezTo>
                  <a:cubicBezTo>
                    <a:pt x="401" y="352"/>
                    <a:pt x="401" y="352"/>
                    <a:pt x="401" y="352"/>
                  </a:cubicBezTo>
                  <a:cubicBezTo>
                    <a:pt x="407" y="356"/>
                    <a:pt x="407" y="356"/>
                    <a:pt x="407" y="356"/>
                  </a:cubicBezTo>
                  <a:cubicBezTo>
                    <a:pt x="407" y="357"/>
                    <a:pt x="407" y="357"/>
                    <a:pt x="408" y="357"/>
                  </a:cubicBezTo>
                  <a:cubicBezTo>
                    <a:pt x="408" y="358"/>
                    <a:pt x="409" y="358"/>
                    <a:pt x="410" y="359"/>
                  </a:cubicBezTo>
                  <a:cubicBezTo>
                    <a:pt x="410" y="360"/>
                    <a:pt x="412" y="362"/>
                    <a:pt x="414" y="364"/>
                  </a:cubicBezTo>
                  <a:cubicBezTo>
                    <a:pt x="423" y="374"/>
                    <a:pt x="423" y="374"/>
                    <a:pt x="423" y="374"/>
                  </a:cubicBezTo>
                  <a:cubicBezTo>
                    <a:pt x="427" y="381"/>
                    <a:pt x="427" y="381"/>
                    <a:pt x="427" y="381"/>
                  </a:cubicBezTo>
                  <a:cubicBezTo>
                    <a:pt x="435" y="394"/>
                    <a:pt x="439" y="408"/>
                    <a:pt x="440" y="422"/>
                  </a:cubicBezTo>
                  <a:cubicBezTo>
                    <a:pt x="440" y="436"/>
                    <a:pt x="437" y="450"/>
                    <a:pt x="431" y="463"/>
                  </a:cubicBezTo>
                  <a:cubicBezTo>
                    <a:pt x="425" y="476"/>
                    <a:pt x="415" y="488"/>
                    <a:pt x="403" y="498"/>
                  </a:cubicBezTo>
                  <a:cubicBezTo>
                    <a:pt x="390" y="509"/>
                    <a:pt x="375" y="517"/>
                    <a:pt x="358" y="523"/>
                  </a:cubicBezTo>
                  <a:cubicBezTo>
                    <a:pt x="349" y="526"/>
                    <a:pt x="340" y="528"/>
                    <a:pt x="331" y="530"/>
                  </a:cubicBezTo>
                  <a:cubicBezTo>
                    <a:pt x="322" y="531"/>
                    <a:pt x="313" y="532"/>
                    <a:pt x="303" y="532"/>
                  </a:cubicBezTo>
                  <a:cubicBezTo>
                    <a:pt x="302" y="532"/>
                    <a:pt x="302" y="532"/>
                    <a:pt x="302" y="532"/>
                  </a:cubicBezTo>
                  <a:cubicBezTo>
                    <a:pt x="293" y="532"/>
                    <a:pt x="285" y="531"/>
                    <a:pt x="276" y="530"/>
                  </a:cubicBezTo>
                  <a:cubicBezTo>
                    <a:pt x="268" y="529"/>
                    <a:pt x="259" y="527"/>
                    <a:pt x="250" y="524"/>
                  </a:cubicBezTo>
                  <a:cubicBezTo>
                    <a:pt x="245" y="523"/>
                    <a:pt x="239" y="521"/>
                    <a:pt x="233" y="520"/>
                  </a:cubicBezTo>
                  <a:cubicBezTo>
                    <a:pt x="225" y="518"/>
                    <a:pt x="218" y="517"/>
                    <a:pt x="212" y="516"/>
                  </a:cubicBezTo>
                  <a:cubicBezTo>
                    <a:pt x="205" y="515"/>
                    <a:pt x="198" y="515"/>
                    <a:pt x="192" y="515"/>
                  </a:cubicBezTo>
                  <a:cubicBezTo>
                    <a:pt x="185" y="515"/>
                    <a:pt x="179" y="516"/>
                    <a:pt x="175" y="517"/>
                  </a:cubicBezTo>
                  <a:cubicBezTo>
                    <a:pt x="171" y="519"/>
                    <a:pt x="168" y="520"/>
                    <a:pt x="166" y="523"/>
                  </a:cubicBezTo>
                  <a:cubicBezTo>
                    <a:pt x="163" y="525"/>
                    <a:pt x="162" y="528"/>
                    <a:pt x="161" y="531"/>
                  </a:cubicBezTo>
                  <a:cubicBezTo>
                    <a:pt x="161" y="535"/>
                    <a:pt x="161" y="540"/>
                    <a:pt x="162" y="545"/>
                  </a:cubicBezTo>
                  <a:cubicBezTo>
                    <a:pt x="164" y="551"/>
                    <a:pt x="167" y="558"/>
                    <a:pt x="171" y="565"/>
                  </a:cubicBezTo>
                  <a:cubicBezTo>
                    <a:pt x="245" y="697"/>
                    <a:pt x="245" y="697"/>
                    <a:pt x="245" y="697"/>
                  </a:cubicBezTo>
                  <a:cubicBezTo>
                    <a:pt x="248" y="702"/>
                    <a:pt x="248" y="702"/>
                    <a:pt x="248" y="702"/>
                  </a:cubicBezTo>
                  <a:cubicBezTo>
                    <a:pt x="248" y="702"/>
                    <a:pt x="249" y="703"/>
                    <a:pt x="249" y="703"/>
                  </a:cubicBezTo>
                  <a:cubicBezTo>
                    <a:pt x="257" y="712"/>
                    <a:pt x="257" y="712"/>
                    <a:pt x="257" y="712"/>
                  </a:cubicBezTo>
                  <a:cubicBezTo>
                    <a:pt x="263" y="718"/>
                    <a:pt x="263" y="718"/>
                    <a:pt x="263" y="718"/>
                  </a:cubicBezTo>
                  <a:cubicBezTo>
                    <a:pt x="268" y="722"/>
                    <a:pt x="274" y="727"/>
                    <a:pt x="281" y="730"/>
                  </a:cubicBezTo>
                  <a:cubicBezTo>
                    <a:pt x="288" y="734"/>
                    <a:pt x="295" y="737"/>
                    <a:pt x="302" y="739"/>
                  </a:cubicBezTo>
                  <a:cubicBezTo>
                    <a:pt x="310" y="742"/>
                    <a:pt x="317" y="744"/>
                    <a:pt x="325" y="745"/>
                  </a:cubicBezTo>
                  <a:cubicBezTo>
                    <a:pt x="333" y="746"/>
                    <a:pt x="341" y="747"/>
                    <a:pt x="349" y="746"/>
                  </a:cubicBezTo>
                  <a:cubicBezTo>
                    <a:pt x="366" y="745"/>
                    <a:pt x="366" y="745"/>
                    <a:pt x="366" y="745"/>
                  </a:cubicBezTo>
                  <a:cubicBezTo>
                    <a:pt x="383" y="742"/>
                    <a:pt x="383" y="742"/>
                    <a:pt x="383" y="742"/>
                  </a:cubicBezTo>
                  <a:cubicBezTo>
                    <a:pt x="392" y="739"/>
                    <a:pt x="392" y="739"/>
                    <a:pt x="392" y="739"/>
                  </a:cubicBezTo>
                  <a:cubicBezTo>
                    <a:pt x="562" y="679"/>
                    <a:pt x="562" y="679"/>
                    <a:pt x="562" y="679"/>
                  </a:cubicBezTo>
                  <a:cubicBezTo>
                    <a:pt x="565" y="678"/>
                    <a:pt x="565" y="678"/>
                    <a:pt x="565" y="678"/>
                  </a:cubicBezTo>
                  <a:cubicBezTo>
                    <a:pt x="566" y="678"/>
                    <a:pt x="566" y="678"/>
                    <a:pt x="567" y="678"/>
                  </a:cubicBezTo>
                  <a:cubicBezTo>
                    <a:pt x="567" y="678"/>
                    <a:pt x="568" y="677"/>
                    <a:pt x="569" y="677"/>
                  </a:cubicBezTo>
                  <a:cubicBezTo>
                    <a:pt x="585" y="674"/>
                    <a:pt x="585" y="674"/>
                    <a:pt x="585" y="674"/>
                  </a:cubicBezTo>
                  <a:cubicBezTo>
                    <a:pt x="585" y="674"/>
                    <a:pt x="586" y="674"/>
                    <a:pt x="586" y="674"/>
                  </a:cubicBezTo>
                  <a:cubicBezTo>
                    <a:pt x="587" y="674"/>
                    <a:pt x="588" y="673"/>
                    <a:pt x="588" y="673"/>
                  </a:cubicBezTo>
                  <a:cubicBezTo>
                    <a:pt x="589" y="673"/>
                    <a:pt x="590" y="673"/>
                    <a:pt x="591" y="673"/>
                  </a:cubicBezTo>
                  <a:cubicBezTo>
                    <a:pt x="593" y="673"/>
                    <a:pt x="594" y="673"/>
                    <a:pt x="596" y="673"/>
                  </a:cubicBezTo>
                </a:path>
              </a:pathLst>
            </a:custGeom>
            <a:solidFill>
              <a:srgbClr val="A6A5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39" name="Freeform 175"/>
            <p:cNvSpPr/>
            <p:nvPr/>
          </p:nvSpPr>
          <p:spPr bwMode="auto">
            <a:xfrm>
              <a:off x="3513" y="768"/>
              <a:ext cx="1143" cy="1223"/>
            </a:xfrm>
            <a:custGeom>
              <a:avLst/>
              <a:gdLst>
                <a:gd name="T0" fmla="*/ 990 w 697"/>
                <a:gd name="T1" fmla="*/ 2 h 746"/>
                <a:gd name="T2" fmla="*/ 977 w 697"/>
                <a:gd name="T3" fmla="*/ 3 h 746"/>
                <a:gd name="T4" fmla="*/ 963 w 697"/>
                <a:gd name="T5" fmla="*/ 5 h 746"/>
                <a:gd name="T6" fmla="*/ 949 w 697"/>
                <a:gd name="T7" fmla="*/ 8 h 746"/>
                <a:gd name="T8" fmla="*/ 0 w 697"/>
                <a:gd name="T9" fmla="*/ 407 h 746"/>
                <a:gd name="T10" fmla="*/ 133 w 697"/>
                <a:gd name="T11" fmla="*/ 669 h 746"/>
                <a:gd name="T12" fmla="*/ 143 w 697"/>
                <a:gd name="T13" fmla="*/ 684 h 746"/>
                <a:gd name="T14" fmla="*/ 157 w 697"/>
                <a:gd name="T15" fmla="*/ 698 h 746"/>
                <a:gd name="T16" fmla="*/ 166 w 697"/>
                <a:gd name="T17" fmla="*/ 703 h 746"/>
                <a:gd name="T18" fmla="*/ 175 w 697"/>
                <a:gd name="T19" fmla="*/ 708 h 746"/>
                <a:gd name="T20" fmla="*/ 194 w 697"/>
                <a:gd name="T21" fmla="*/ 710 h 746"/>
                <a:gd name="T22" fmla="*/ 215 w 697"/>
                <a:gd name="T23" fmla="*/ 703 h 746"/>
                <a:gd name="T24" fmla="*/ 228 w 697"/>
                <a:gd name="T25" fmla="*/ 695 h 746"/>
                <a:gd name="T26" fmla="*/ 238 w 697"/>
                <a:gd name="T27" fmla="*/ 687 h 746"/>
                <a:gd name="T28" fmla="*/ 248 w 697"/>
                <a:gd name="T29" fmla="*/ 679 h 746"/>
                <a:gd name="T30" fmla="*/ 257 w 697"/>
                <a:gd name="T31" fmla="*/ 666 h 746"/>
                <a:gd name="T32" fmla="*/ 264 w 697"/>
                <a:gd name="T33" fmla="*/ 659 h 746"/>
                <a:gd name="T34" fmla="*/ 271 w 697"/>
                <a:gd name="T35" fmla="*/ 648 h 746"/>
                <a:gd name="T36" fmla="*/ 276 w 697"/>
                <a:gd name="T37" fmla="*/ 638 h 746"/>
                <a:gd name="T38" fmla="*/ 280 w 697"/>
                <a:gd name="T39" fmla="*/ 630 h 746"/>
                <a:gd name="T40" fmla="*/ 405 w 697"/>
                <a:gd name="T41" fmla="*/ 533 h 746"/>
                <a:gd name="T42" fmla="*/ 459 w 697"/>
                <a:gd name="T43" fmla="*/ 523 h 746"/>
                <a:gd name="T44" fmla="*/ 490 w 697"/>
                <a:gd name="T45" fmla="*/ 521 h 746"/>
                <a:gd name="T46" fmla="*/ 564 w 697"/>
                <a:gd name="T47" fmla="*/ 531 h 746"/>
                <a:gd name="T48" fmla="*/ 574 w 697"/>
                <a:gd name="T49" fmla="*/ 534 h 746"/>
                <a:gd name="T50" fmla="*/ 625 w 697"/>
                <a:gd name="T51" fmla="*/ 557 h 746"/>
                <a:gd name="T52" fmla="*/ 651 w 697"/>
                <a:gd name="T53" fmla="*/ 574 h 746"/>
                <a:gd name="T54" fmla="*/ 672 w 697"/>
                <a:gd name="T55" fmla="*/ 595 h 746"/>
                <a:gd name="T56" fmla="*/ 690 w 697"/>
                <a:gd name="T57" fmla="*/ 616 h 746"/>
                <a:gd name="T58" fmla="*/ 656 w 697"/>
                <a:gd name="T59" fmla="*/ 812 h 746"/>
                <a:gd name="T60" fmla="*/ 408 w 697"/>
                <a:gd name="T61" fmla="*/ 854 h 746"/>
                <a:gd name="T62" fmla="*/ 266 w 697"/>
                <a:gd name="T63" fmla="*/ 851 h 746"/>
                <a:gd name="T64" fmla="*/ 394 w 697"/>
                <a:gd name="T65" fmla="*/ 1139 h 746"/>
                <a:gd name="T66" fmla="*/ 402 w 697"/>
                <a:gd name="T67" fmla="*/ 1151 h 746"/>
                <a:gd name="T68" fmla="*/ 410 w 697"/>
                <a:gd name="T69" fmla="*/ 1161 h 746"/>
                <a:gd name="T70" fmla="*/ 420 w 697"/>
                <a:gd name="T71" fmla="*/ 1171 h 746"/>
                <a:gd name="T72" fmla="*/ 492 w 697"/>
                <a:gd name="T73" fmla="*/ 1212 h 746"/>
                <a:gd name="T74" fmla="*/ 577 w 697"/>
                <a:gd name="T75" fmla="*/ 1223 h 746"/>
                <a:gd name="T76" fmla="*/ 594 w 697"/>
                <a:gd name="T77" fmla="*/ 1221 h 746"/>
                <a:gd name="T78" fmla="*/ 608 w 697"/>
                <a:gd name="T79" fmla="*/ 1220 h 746"/>
                <a:gd name="T80" fmla="*/ 623 w 697"/>
                <a:gd name="T81" fmla="*/ 1216 h 746"/>
                <a:gd name="T82" fmla="*/ 638 w 697"/>
                <a:gd name="T83" fmla="*/ 1212 h 746"/>
                <a:gd name="T84" fmla="*/ 597 w 697"/>
                <a:gd name="T85" fmla="*/ 1218 h 746"/>
                <a:gd name="T86" fmla="*/ 428 w 697"/>
                <a:gd name="T87" fmla="*/ 1174 h 746"/>
                <a:gd name="T88" fmla="*/ 262 w 697"/>
                <a:gd name="T89" fmla="*/ 890 h 746"/>
                <a:gd name="T90" fmla="*/ 344 w 697"/>
                <a:gd name="T91" fmla="*/ 843 h 746"/>
                <a:gd name="T92" fmla="*/ 540 w 697"/>
                <a:gd name="T93" fmla="*/ 866 h 746"/>
                <a:gd name="T94" fmla="*/ 690 w 697"/>
                <a:gd name="T95" fmla="*/ 610 h 746"/>
                <a:gd name="T96" fmla="*/ 641 w 697"/>
                <a:gd name="T97" fmla="*/ 562 h 746"/>
                <a:gd name="T98" fmla="*/ 535 w 697"/>
                <a:gd name="T99" fmla="*/ 521 h 746"/>
                <a:gd name="T100" fmla="*/ 435 w 697"/>
                <a:gd name="T101" fmla="*/ 525 h 746"/>
                <a:gd name="T102" fmla="*/ 325 w 697"/>
                <a:gd name="T103" fmla="*/ 572 h 746"/>
                <a:gd name="T104" fmla="*/ 235 w 697"/>
                <a:gd name="T105" fmla="*/ 687 h 746"/>
                <a:gd name="T106" fmla="*/ 200 w 697"/>
                <a:gd name="T107" fmla="*/ 705 h 746"/>
                <a:gd name="T108" fmla="*/ 190 w 697"/>
                <a:gd name="T109" fmla="*/ 707 h 746"/>
                <a:gd name="T110" fmla="*/ 161 w 697"/>
                <a:gd name="T111" fmla="*/ 695 h 746"/>
                <a:gd name="T112" fmla="*/ 133 w 697"/>
                <a:gd name="T113" fmla="*/ 664 h 746"/>
                <a:gd name="T114" fmla="*/ 946 w 697"/>
                <a:gd name="T115" fmla="*/ 13 h 746"/>
                <a:gd name="T116" fmla="*/ 1107 w 697"/>
                <a:gd name="T117" fmla="*/ 21 h 746"/>
                <a:gd name="T118" fmla="*/ 1138 w 697"/>
                <a:gd name="T119" fmla="*/ 36 h 74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97" h="746">
                  <a:moveTo>
                    <a:pt x="619" y="0"/>
                  </a:moveTo>
                  <a:cubicBezTo>
                    <a:pt x="616" y="0"/>
                    <a:pt x="613" y="0"/>
                    <a:pt x="610" y="0"/>
                  </a:cubicBezTo>
                  <a:cubicBezTo>
                    <a:pt x="610" y="0"/>
                    <a:pt x="609" y="0"/>
                    <a:pt x="609" y="0"/>
                  </a:cubicBezTo>
                  <a:cubicBezTo>
                    <a:pt x="608" y="0"/>
                    <a:pt x="608" y="0"/>
                    <a:pt x="607" y="0"/>
                  </a:cubicBezTo>
                  <a:cubicBezTo>
                    <a:pt x="607" y="0"/>
                    <a:pt x="607" y="0"/>
                    <a:pt x="606" y="0"/>
                  </a:cubicBezTo>
                  <a:cubicBezTo>
                    <a:pt x="605" y="0"/>
                    <a:pt x="605" y="0"/>
                    <a:pt x="604" y="1"/>
                  </a:cubicBezTo>
                  <a:cubicBezTo>
                    <a:pt x="604" y="1"/>
                    <a:pt x="603" y="1"/>
                    <a:pt x="603" y="1"/>
                  </a:cubicBezTo>
                  <a:cubicBezTo>
                    <a:pt x="603" y="1"/>
                    <a:pt x="602" y="1"/>
                    <a:pt x="602" y="1"/>
                  </a:cubicBezTo>
                  <a:cubicBezTo>
                    <a:pt x="601" y="1"/>
                    <a:pt x="601" y="1"/>
                    <a:pt x="600" y="1"/>
                  </a:cubicBezTo>
                  <a:cubicBezTo>
                    <a:pt x="600" y="1"/>
                    <a:pt x="599" y="1"/>
                    <a:pt x="598" y="1"/>
                  </a:cubicBezTo>
                  <a:cubicBezTo>
                    <a:pt x="597" y="1"/>
                    <a:pt x="597" y="1"/>
                    <a:pt x="597" y="1"/>
                  </a:cubicBezTo>
                  <a:cubicBezTo>
                    <a:pt x="597" y="1"/>
                    <a:pt x="597" y="2"/>
                    <a:pt x="596" y="2"/>
                  </a:cubicBezTo>
                  <a:cubicBezTo>
                    <a:pt x="596" y="2"/>
                    <a:pt x="595" y="2"/>
                    <a:pt x="595" y="2"/>
                  </a:cubicBezTo>
                  <a:cubicBezTo>
                    <a:pt x="594" y="2"/>
                    <a:pt x="594" y="2"/>
                    <a:pt x="593" y="2"/>
                  </a:cubicBezTo>
                  <a:cubicBezTo>
                    <a:pt x="592" y="2"/>
                    <a:pt x="592" y="2"/>
                    <a:pt x="592" y="2"/>
                  </a:cubicBezTo>
                  <a:cubicBezTo>
                    <a:pt x="592" y="2"/>
                    <a:pt x="591" y="3"/>
                    <a:pt x="591" y="3"/>
                  </a:cubicBezTo>
                  <a:cubicBezTo>
                    <a:pt x="590" y="3"/>
                    <a:pt x="590" y="3"/>
                    <a:pt x="589" y="3"/>
                  </a:cubicBezTo>
                  <a:cubicBezTo>
                    <a:pt x="589" y="3"/>
                    <a:pt x="588" y="3"/>
                    <a:pt x="587" y="3"/>
                  </a:cubicBezTo>
                  <a:cubicBezTo>
                    <a:pt x="586" y="4"/>
                    <a:pt x="586" y="4"/>
                    <a:pt x="586" y="4"/>
                  </a:cubicBezTo>
                  <a:cubicBezTo>
                    <a:pt x="586" y="4"/>
                    <a:pt x="586" y="4"/>
                    <a:pt x="585" y="4"/>
                  </a:cubicBezTo>
                  <a:cubicBezTo>
                    <a:pt x="585" y="4"/>
                    <a:pt x="585" y="4"/>
                    <a:pt x="584" y="4"/>
                  </a:cubicBezTo>
                  <a:cubicBezTo>
                    <a:pt x="583" y="4"/>
                    <a:pt x="583" y="4"/>
                    <a:pt x="582" y="5"/>
                  </a:cubicBezTo>
                  <a:cubicBezTo>
                    <a:pt x="582" y="5"/>
                    <a:pt x="581" y="5"/>
                    <a:pt x="581" y="5"/>
                  </a:cubicBezTo>
                  <a:cubicBezTo>
                    <a:pt x="580" y="5"/>
                    <a:pt x="580" y="5"/>
                    <a:pt x="579" y="5"/>
                  </a:cubicBezTo>
                  <a:cubicBezTo>
                    <a:pt x="579" y="6"/>
                    <a:pt x="579" y="6"/>
                    <a:pt x="578" y="6"/>
                  </a:cubicBezTo>
                  <a:cubicBezTo>
                    <a:pt x="578" y="6"/>
                    <a:pt x="577" y="6"/>
                    <a:pt x="577" y="6"/>
                  </a:cubicBezTo>
                  <a:cubicBezTo>
                    <a:pt x="67" y="172"/>
                    <a:pt x="67" y="172"/>
                    <a:pt x="67" y="172"/>
                  </a:cubicBezTo>
                  <a:cubicBezTo>
                    <a:pt x="53" y="176"/>
                    <a:pt x="41" y="182"/>
                    <a:pt x="31" y="190"/>
                  </a:cubicBezTo>
                  <a:cubicBezTo>
                    <a:pt x="21" y="198"/>
                    <a:pt x="13" y="207"/>
                    <a:pt x="8" y="217"/>
                  </a:cubicBezTo>
                  <a:cubicBezTo>
                    <a:pt x="3" y="226"/>
                    <a:pt x="0" y="237"/>
                    <a:pt x="0" y="248"/>
                  </a:cubicBezTo>
                  <a:cubicBezTo>
                    <a:pt x="0" y="258"/>
                    <a:pt x="3" y="269"/>
                    <a:pt x="8" y="280"/>
                  </a:cubicBezTo>
                  <a:cubicBezTo>
                    <a:pt x="76" y="401"/>
                    <a:pt x="76" y="401"/>
                    <a:pt x="76" y="401"/>
                  </a:cubicBezTo>
                  <a:cubicBezTo>
                    <a:pt x="76" y="401"/>
                    <a:pt x="77" y="402"/>
                    <a:pt x="77" y="402"/>
                  </a:cubicBezTo>
                  <a:cubicBezTo>
                    <a:pt x="77" y="403"/>
                    <a:pt x="78" y="403"/>
                    <a:pt x="78" y="404"/>
                  </a:cubicBezTo>
                  <a:cubicBezTo>
                    <a:pt x="78" y="404"/>
                    <a:pt x="79" y="405"/>
                    <a:pt x="79" y="406"/>
                  </a:cubicBezTo>
                  <a:cubicBezTo>
                    <a:pt x="79" y="406"/>
                    <a:pt x="80" y="407"/>
                    <a:pt x="81" y="408"/>
                  </a:cubicBezTo>
                  <a:cubicBezTo>
                    <a:pt x="81" y="409"/>
                    <a:pt x="81" y="409"/>
                    <a:pt x="81" y="409"/>
                  </a:cubicBezTo>
                  <a:cubicBezTo>
                    <a:pt x="81" y="409"/>
                    <a:pt x="82" y="410"/>
                    <a:pt x="82" y="410"/>
                  </a:cubicBezTo>
                  <a:cubicBezTo>
                    <a:pt x="82" y="411"/>
                    <a:pt x="83" y="411"/>
                    <a:pt x="83" y="412"/>
                  </a:cubicBezTo>
                  <a:cubicBezTo>
                    <a:pt x="84" y="413"/>
                    <a:pt x="85" y="414"/>
                    <a:pt x="86" y="415"/>
                  </a:cubicBezTo>
                  <a:cubicBezTo>
                    <a:pt x="86" y="416"/>
                    <a:pt x="86" y="416"/>
                    <a:pt x="86" y="416"/>
                  </a:cubicBezTo>
                  <a:cubicBezTo>
                    <a:pt x="87" y="417"/>
                    <a:pt x="87" y="417"/>
                    <a:pt x="87" y="417"/>
                  </a:cubicBezTo>
                  <a:cubicBezTo>
                    <a:pt x="87" y="417"/>
                    <a:pt x="87" y="417"/>
                    <a:pt x="87" y="417"/>
                  </a:cubicBezTo>
                  <a:cubicBezTo>
                    <a:pt x="88" y="418"/>
                    <a:pt x="88" y="418"/>
                    <a:pt x="89" y="419"/>
                  </a:cubicBezTo>
                  <a:cubicBezTo>
                    <a:pt x="89" y="419"/>
                    <a:pt x="90" y="420"/>
                    <a:pt x="90" y="421"/>
                  </a:cubicBezTo>
                  <a:cubicBezTo>
                    <a:pt x="91" y="421"/>
                    <a:pt x="92" y="422"/>
                    <a:pt x="92" y="423"/>
                  </a:cubicBezTo>
                  <a:cubicBezTo>
                    <a:pt x="93" y="423"/>
                    <a:pt x="94" y="424"/>
                    <a:pt x="94" y="424"/>
                  </a:cubicBezTo>
                  <a:cubicBezTo>
                    <a:pt x="95" y="425"/>
                    <a:pt x="96" y="425"/>
                    <a:pt x="96" y="426"/>
                  </a:cubicBezTo>
                  <a:cubicBezTo>
                    <a:pt x="97" y="427"/>
                    <a:pt x="97" y="427"/>
                    <a:pt x="97" y="427"/>
                  </a:cubicBezTo>
                  <a:cubicBezTo>
                    <a:pt x="98" y="427"/>
                    <a:pt x="98" y="427"/>
                    <a:pt x="98" y="427"/>
                  </a:cubicBezTo>
                  <a:cubicBezTo>
                    <a:pt x="99" y="428"/>
                    <a:pt x="99" y="428"/>
                    <a:pt x="99" y="428"/>
                  </a:cubicBezTo>
                  <a:cubicBezTo>
                    <a:pt x="99" y="428"/>
                    <a:pt x="99" y="428"/>
                    <a:pt x="99" y="428"/>
                  </a:cubicBezTo>
                  <a:cubicBezTo>
                    <a:pt x="100" y="429"/>
                    <a:pt x="100" y="429"/>
                    <a:pt x="100" y="429"/>
                  </a:cubicBezTo>
                  <a:cubicBezTo>
                    <a:pt x="101" y="429"/>
                    <a:pt x="101" y="429"/>
                    <a:pt x="101" y="429"/>
                  </a:cubicBezTo>
                  <a:cubicBezTo>
                    <a:pt x="102" y="430"/>
                    <a:pt x="102" y="430"/>
                    <a:pt x="102" y="430"/>
                  </a:cubicBezTo>
                  <a:cubicBezTo>
                    <a:pt x="103" y="430"/>
                    <a:pt x="103" y="430"/>
                    <a:pt x="103" y="430"/>
                  </a:cubicBezTo>
                  <a:cubicBezTo>
                    <a:pt x="104" y="431"/>
                    <a:pt x="104" y="431"/>
                    <a:pt x="104" y="431"/>
                  </a:cubicBezTo>
                  <a:cubicBezTo>
                    <a:pt x="105" y="431"/>
                    <a:pt x="105" y="431"/>
                    <a:pt x="105" y="431"/>
                  </a:cubicBezTo>
                  <a:cubicBezTo>
                    <a:pt x="106" y="431"/>
                    <a:pt x="106" y="431"/>
                    <a:pt x="106" y="431"/>
                  </a:cubicBezTo>
                  <a:cubicBezTo>
                    <a:pt x="107" y="432"/>
                    <a:pt x="107" y="432"/>
                    <a:pt x="107" y="432"/>
                  </a:cubicBezTo>
                  <a:cubicBezTo>
                    <a:pt x="108" y="432"/>
                    <a:pt x="108" y="432"/>
                    <a:pt x="108" y="432"/>
                  </a:cubicBezTo>
                  <a:cubicBezTo>
                    <a:pt x="109" y="432"/>
                    <a:pt x="109" y="432"/>
                    <a:pt x="110" y="432"/>
                  </a:cubicBezTo>
                  <a:cubicBezTo>
                    <a:pt x="110" y="432"/>
                    <a:pt x="111" y="433"/>
                    <a:pt x="112" y="433"/>
                  </a:cubicBezTo>
                  <a:cubicBezTo>
                    <a:pt x="113" y="433"/>
                    <a:pt x="114" y="433"/>
                    <a:pt x="116" y="433"/>
                  </a:cubicBezTo>
                  <a:cubicBezTo>
                    <a:pt x="117" y="433"/>
                    <a:pt x="117" y="433"/>
                    <a:pt x="117" y="433"/>
                  </a:cubicBezTo>
                  <a:cubicBezTo>
                    <a:pt x="117" y="433"/>
                    <a:pt x="117" y="433"/>
                    <a:pt x="118" y="433"/>
                  </a:cubicBezTo>
                  <a:cubicBezTo>
                    <a:pt x="118" y="433"/>
                    <a:pt x="118" y="433"/>
                    <a:pt x="119" y="433"/>
                  </a:cubicBezTo>
                  <a:cubicBezTo>
                    <a:pt x="119" y="433"/>
                    <a:pt x="120" y="433"/>
                    <a:pt x="120" y="433"/>
                  </a:cubicBezTo>
                  <a:cubicBezTo>
                    <a:pt x="120" y="433"/>
                    <a:pt x="121" y="433"/>
                    <a:pt x="121" y="433"/>
                  </a:cubicBezTo>
                  <a:cubicBezTo>
                    <a:pt x="122" y="433"/>
                    <a:pt x="122" y="432"/>
                    <a:pt x="123" y="432"/>
                  </a:cubicBezTo>
                  <a:cubicBezTo>
                    <a:pt x="124" y="432"/>
                    <a:pt x="125" y="432"/>
                    <a:pt x="126" y="431"/>
                  </a:cubicBezTo>
                  <a:cubicBezTo>
                    <a:pt x="127" y="431"/>
                    <a:pt x="129" y="430"/>
                    <a:pt x="131" y="429"/>
                  </a:cubicBezTo>
                  <a:cubicBezTo>
                    <a:pt x="132" y="429"/>
                    <a:pt x="132" y="429"/>
                    <a:pt x="132" y="429"/>
                  </a:cubicBezTo>
                  <a:cubicBezTo>
                    <a:pt x="132" y="429"/>
                    <a:pt x="132" y="429"/>
                    <a:pt x="133" y="428"/>
                  </a:cubicBezTo>
                  <a:cubicBezTo>
                    <a:pt x="133" y="428"/>
                    <a:pt x="134" y="428"/>
                    <a:pt x="135" y="427"/>
                  </a:cubicBezTo>
                  <a:cubicBezTo>
                    <a:pt x="136" y="427"/>
                    <a:pt x="136" y="426"/>
                    <a:pt x="138" y="425"/>
                  </a:cubicBezTo>
                  <a:cubicBezTo>
                    <a:pt x="138" y="425"/>
                    <a:pt x="138" y="425"/>
                    <a:pt x="138" y="425"/>
                  </a:cubicBezTo>
                  <a:cubicBezTo>
                    <a:pt x="139" y="424"/>
                    <a:pt x="139" y="424"/>
                    <a:pt x="139" y="424"/>
                  </a:cubicBezTo>
                  <a:cubicBezTo>
                    <a:pt x="140" y="424"/>
                    <a:pt x="140" y="424"/>
                    <a:pt x="140" y="423"/>
                  </a:cubicBezTo>
                  <a:cubicBezTo>
                    <a:pt x="141" y="423"/>
                    <a:pt x="141" y="423"/>
                    <a:pt x="142" y="422"/>
                  </a:cubicBezTo>
                  <a:cubicBezTo>
                    <a:pt x="142" y="422"/>
                    <a:pt x="142" y="422"/>
                    <a:pt x="142" y="422"/>
                  </a:cubicBezTo>
                  <a:cubicBezTo>
                    <a:pt x="143" y="421"/>
                    <a:pt x="143" y="421"/>
                    <a:pt x="143" y="421"/>
                  </a:cubicBezTo>
                  <a:cubicBezTo>
                    <a:pt x="144" y="420"/>
                    <a:pt x="144" y="420"/>
                    <a:pt x="144" y="420"/>
                  </a:cubicBezTo>
                  <a:cubicBezTo>
                    <a:pt x="145" y="419"/>
                    <a:pt x="145" y="419"/>
                    <a:pt x="145" y="419"/>
                  </a:cubicBezTo>
                  <a:cubicBezTo>
                    <a:pt x="146" y="419"/>
                    <a:pt x="146" y="419"/>
                    <a:pt x="146" y="419"/>
                  </a:cubicBezTo>
                  <a:cubicBezTo>
                    <a:pt x="147" y="418"/>
                    <a:pt x="147" y="418"/>
                    <a:pt x="147" y="418"/>
                  </a:cubicBezTo>
                  <a:cubicBezTo>
                    <a:pt x="147" y="417"/>
                    <a:pt x="147" y="417"/>
                    <a:pt x="148" y="417"/>
                  </a:cubicBezTo>
                  <a:cubicBezTo>
                    <a:pt x="148" y="416"/>
                    <a:pt x="149" y="416"/>
                    <a:pt x="149" y="415"/>
                  </a:cubicBezTo>
                  <a:cubicBezTo>
                    <a:pt x="150" y="415"/>
                    <a:pt x="150" y="415"/>
                    <a:pt x="150" y="415"/>
                  </a:cubicBezTo>
                  <a:cubicBezTo>
                    <a:pt x="151" y="414"/>
                    <a:pt x="151" y="414"/>
                    <a:pt x="151" y="414"/>
                  </a:cubicBezTo>
                  <a:cubicBezTo>
                    <a:pt x="151" y="413"/>
                    <a:pt x="151" y="413"/>
                    <a:pt x="151" y="413"/>
                  </a:cubicBezTo>
                  <a:cubicBezTo>
                    <a:pt x="152" y="412"/>
                    <a:pt x="152" y="412"/>
                    <a:pt x="152" y="412"/>
                  </a:cubicBezTo>
                  <a:cubicBezTo>
                    <a:pt x="152" y="412"/>
                    <a:pt x="153" y="411"/>
                    <a:pt x="153" y="411"/>
                  </a:cubicBezTo>
                  <a:cubicBezTo>
                    <a:pt x="154" y="410"/>
                    <a:pt x="154" y="410"/>
                    <a:pt x="154" y="409"/>
                  </a:cubicBezTo>
                  <a:cubicBezTo>
                    <a:pt x="155" y="409"/>
                    <a:pt x="155" y="408"/>
                    <a:pt x="156" y="408"/>
                  </a:cubicBezTo>
                  <a:cubicBezTo>
                    <a:pt x="156" y="407"/>
                    <a:pt x="157" y="407"/>
                    <a:pt x="157" y="406"/>
                  </a:cubicBezTo>
                  <a:cubicBezTo>
                    <a:pt x="157" y="406"/>
                    <a:pt x="157" y="406"/>
                    <a:pt x="157" y="406"/>
                  </a:cubicBezTo>
                  <a:cubicBezTo>
                    <a:pt x="158" y="405"/>
                    <a:pt x="158" y="405"/>
                    <a:pt x="158" y="405"/>
                  </a:cubicBezTo>
                  <a:cubicBezTo>
                    <a:pt x="158" y="404"/>
                    <a:pt x="158" y="404"/>
                    <a:pt x="158" y="404"/>
                  </a:cubicBezTo>
                  <a:cubicBezTo>
                    <a:pt x="159" y="404"/>
                    <a:pt x="159" y="404"/>
                    <a:pt x="159" y="403"/>
                  </a:cubicBezTo>
                  <a:cubicBezTo>
                    <a:pt x="160" y="402"/>
                    <a:pt x="160" y="402"/>
                    <a:pt x="160" y="402"/>
                  </a:cubicBezTo>
                  <a:cubicBezTo>
                    <a:pt x="161" y="402"/>
                    <a:pt x="161" y="402"/>
                    <a:pt x="161" y="402"/>
                  </a:cubicBezTo>
                  <a:cubicBezTo>
                    <a:pt x="161" y="401"/>
                    <a:pt x="161" y="401"/>
                    <a:pt x="161" y="400"/>
                  </a:cubicBezTo>
                  <a:cubicBezTo>
                    <a:pt x="162" y="400"/>
                    <a:pt x="162" y="400"/>
                    <a:pt x="162" y="399"/>
                  </a:cubicBezTo>
                  <a:cubicBezTo>
                    <a:pt x="163" y="398"/>
                    <a:pt x="163" y="398"/>
                    <a:pt x="163" y="398"/>
                  </a:cubicBezTo>
                  <a:cubicBezTo>
                    <a:pt x="163" y="397"/>
                    <a:pt x="163" y="397"/>
                    <a:pt x="163" y="397"/>
                  </a:cubicBezTo>
                  <a:cubicBezTo>
                    <a:pt x="164" y="397"/>
                    <a:pt x="164" y="397"/>
                    <a:pt x="164" y="396"/>
                  </a:cubicBezTo>
                  <a:cubicBezTo>
                    <a:pt x="164" y="396"/>
                    <a:pt x="164" y="396"/>
                    <a:pt x="165" y="395"/>
                  </a:cubicBezTo>
                  <a:cubicBezTo>
                    <a:pt x="165" y="394"/>
                    <a:pt x="165" y="394"/>
                    <a:pt x="165" y="394"/>
                  </a:cubicBezTo>
                  <a:cubicBezTo>
                    <a:pt x="166" y="393"/>
                    <a:pt x="166" y="393"/>
                    <a:pt x="166" y="393"/>
                  </a:cubicBezTo>
                  <a:cubicBezTo>
                    <a:pt x="166" y="393"/>
                    <a:pt x="166" y="393"/>
                    <a:pt x="167" y="392"/>
                  </a:cubicBezTo>
                  <a:cubicBezTo>
                    <a:pt x="167" y="392"/>
                    <a:pt x="167" y="391"/>
                    <a:pt x="167" y="391"/>
                  </a:cubicBezTo>
                  <a:cubicBezTo>
                    <a:pt x="168" y="390"/>
                    <a:pt x="168" y="390"/>
                    <a:pt x="168" y="390"/>
                  </a:cubicBezTo>
                  <a:cubicBezTo>
                    <a:pt x="168" y="389"/>
                    <a:pt x="168" y="389"/>
                    <a:pt x="168" y="389"/>
                  </a:cubicBezTo>
                  <a:cubicBezTo>
                    <a:pt x="168" y="389"/>
                    <a:pt x="169" y="389"/>
                    <a:pt x="169" y="388"/>
                  </a:cubicBezTo>
                  <a:cubicBezTo>
                    <a:pt x="169" y="388"/>
                    <a:pt x="169" y="388"/>
                    <a:pt x="170" y="387"/>
                  </a:cubicBezTo>
                  <a:cubicBezTo>
                    <a:pt x="170" y="386"/>
                    <a:pt x="170" y="386"/>
                    <a:pt x="170" y="386"/>
                  </a:cubicBezTo>
                  <a:cubicBezTo>
                    <a:pt x="170" y="385"/>
                    <a:pt x="170" y="385"/>
                    <a:pt x="170" y="385"/>
                  </a:cubicBezTo>
                  <a:cubicBezTo>
                    <a:pt x="171" y="385"/>
                    <a:pt x="171" y="385"/>
                    <a:pt x="171" y="385"/>
                  </a:cubicBezTo>
                  <a:cubicBezTo>
                    <a:pt x="171" y="384"/>
                    <a:pt x="171" y="384"/>
                    <a:pt x="171" y="384"/>
                  </a:cubicBezTo>
                  <a:cubicBezTo>
                    <a:pt x="174" y="378"/>
                    <a:pt x="178" y="372"/>
                    <a:pt x="183" y="366"/>
                  </a:cubicBezTo>
                  <a:cubicBezTo>
                    <a:pt x="188" y="360"/>
                    <a:pt x="193" y="355"/>
                    <a:pt x="199" y="350"/>
                  </a:cubicBezTo>
                  <a:cubicBezTo>
                    <a:pt x="205" y="345"/>
                    <a:pt x="212" y="341"/>
                    <a:pt x="220" y="337"/>
                  </a:cubicBezTo>
                  <a:cubicBezTo>
                    <a:pt x="227" y="333"/>
                    <a:pt x="235" y="329"/>
                    <a:pt x="244" y="327"/>
                  </a:cubicBezTo>
                  <a:cubicBezTo>
                    <a:pt x="244" y="326"/>
                    <a:pt x="245" y="326"/>
                    <a:pt x="245" y="326"/>
                  </a:cubicBezTo>
                  <a:cubicBezTo>
                    <a:pt x="246" y="326"/>
                    <a:pt x="246" y="326"/>
                    <a:pt x="247" y="325"/>
                  </a:cubicBezTo>
                  <a:cubicBezTo>
                    <a:pt x="248" y="325"/>
                    <a:pt x="248" y="325"/>
                    <a:pt x="249" y="325"/>
                  </a:cubicBezTo>
                  <a:cubicBezTo>
                    <a:pt x="250" y="325"/>
                    <a:pt x="251" y="324"/>
                    <a:pt x="252" y="324"/>
                  </a:cubicBezTo>
                  <a:cubicBezTo>
                    <a:pt x="253" y="324"/>
                    <a:pt x="253" y="324"/>
                    <a:pt x="254" y="324"/>
                  </a:cubicBezTo>
                  <a:cubicBezTo>
                    <a:pt x="254" y="323"/>
                    <a:pt x="255" y="323"/>
                    <a:pt x="257" y="323"/>
                  </a:cubicBezTo>
                  <a:cubicBezTo>
                    <a:pt x="259" y="323"/>
                    <a:pt x="261" y="322"/>
                    <a:pt x="265" y="321"/>
                  </a:cubicBezTo>
                  <a:cubicBezTo>
                    <a:pt x="269" y="321"/>
                    <a:pt x="273" y="320"/>
                    <a:pt x="280" y="319"/>
                  </a:cubicBezTo>
                  <a:cubicBezTo>
                    <a:pt x="280" y="319"/>
                    <a:pt x="281" y="319"/>
                    <a:pt x="281" y="319"/>
                  </a:cubicBezTo>
                  <a:cubicBezTo>
                    <a:pt x="281" y="319"/>
                    <a:pt x="282" y="319"/>
                    <a:pt x="282" y="319"/>
                  </a:cubicBezTo>
                  <a:cubicBezTo>
                    <a:pt x="283" y="319"/>
                    <a:pt x="283" y="319"/>
                    <a:pt x="284" y="318"/>
                  </a:cubicBezTo>
                  <a:cubicBezTo>
                    <a:pt x="284" y="318"/>
                    <a:pt x="285" y="318"/>
                    <a:pt x="285" y="318"/>
                  </a:cubicBezTo>
                  <a:cubicBezTo>
                    <a:pt x="289" y="318"/>
                    <a:pt x="294" y="318"/>
                    <a:pt x="298" y="318"/>
                  </a:cubicBezTo>
                  <a:cubicBezTo>
                    <a:pt x="298" y="318"/>
                    <a:pt x="298" y="318"/>
                    <a:pt x="299" y="318"/>
                  </a:cubicBezTo>
                  <a:cubicBezTo>
                    <a:pt x="303" y="318"/>
                    <a:pt x="308" y="318"/>
                    <a:pt x="312" y="319"/>
                  </a:cubicBezTo>
                  <a:cubicBezTo>
                    <a:pt x="317" y="319"/>
                    <a:pt x="321" y="320"/>
                    <a:pt x="326" y="320"/>
                  </a:cubicBezTo>
                  <a:cubicBezTo>
                    <a:pt x="331" y="321"/>
                    <a:pt x="335" y="322"/>
                    <a:pt x="340" y="323"/>
                  </a:cubicBezTo>
                  <a:cubicBezTo>
                    <a:pt x="340" y="323"/>
                    <a:pt x="341" y="323"/>
                    <a:pt x="341" y="323"/>
                  </a:cubicBezTo>
                  <a:cubicBezTo>
                    <a:pt x="342" y="324"/>
                    <a:pt x="342" y="324"/>
                    <a:pt x="343" y="324"/>
                  </a:cubicBezTo>
                  <a:cubicBezTo>
                    <a:pt x="343" y="324"/>
                    <a:pt x="344" y="324"/>
                    <a:pt x="344" y="324"/>
                  </a:cubicBezTo>
                  <a:cubicBezTo>
                    <a:pt x="345" y="324"/>
                    <a:pt x="345" y="324"/>
                    <a:pt x="345" y="324"/>
                  </a:cubicBezTo>
                  <a:cubicBezTo>
                    <a:pt x="346" y="325"/>
                    <a:pt x="346" y="325"/>
                    <a:pt x="346" y="325"/>
                  </a:cubicBezTo>
                  <a:cubicBezTo>
                    <a:pt x="347" y="325"/>
                    <a:pt x="347" y="325"/>
                    <a:pt x="347" y="325"/>
                  </a:cubicBezTo>
                  <a:cubicBezTo>
                    <a:pt x="348" y="325"/>
                    <a:pt x="348" y="325"/>
                    <a:pt x="348" y="325"/>
                  </a:cubicBezTo>
                  <a:cubicBezTo>
                    <a:pt x="349" y="325"/>
                    <a:pt x="349" y="325"/>
                    <a:pt x="349" y="325"/>
                  </a:cubicBezTo>
                  <a:cubicBezTo>
                    <a:pt x="349" y="326"/>
                    <a:pt x="350" y="326"/>
                    <a:pt x="350" y="326"/>
                  </a:cubicBezTo>
                  <a:cubicBezTo>
                    <a:pt x="350" y="326"/>
                    <a:pt x="351" y="326"/>
                    <a:pt x="351" y="326"/>
                  </a:cubicBezTo>
                  <a:cubicBezTo>
                    <a:pt x="352" y="326"/>
                    <a:pt x="352" y="327"/>
                    <a:pt x="353" y="327"/>
                  </a:cubicBezTo>
                  <a:cubicBezTo>
                    <a:pt x="354" y="327"/>
                    <a:pt x="354" y="327"/>
                    <a:pt x="355" y="327"/>
                  </a:cubicBezTo>
                  <a:cubicBezTo>
                    <a:pt x="358" y="329"/>
                    <a:pt x="361" y="330"/>
                    <a:pt x="364" y="331"/>
                  </a:cubicBezTo>
                  <a:cubicBezTo>
                    <a:pt x="367" y="332"/>
                    <a:pt x="370" y="334"/>
                    <a:pt x="373" y="335"/>
                  </a:cubicBezTo>
                  <a:cubicBezTo>
                    <a:pt x="376" y="336"/>
                    <a:pt x="378" y="338"/>
                    <a:pt x="381" y="340"/>
                  </a:cubicBezTo>
                  <a:cubicBezTo>
                    <a:pt x="384" y="341"/>
                    <a:pt x="387" y="343"/>
                    <a:pt x="390" y="345"/>
                  </a:cubicBezTo>
                  <a:cubicBezTo>
                    <a:pt x="390" y="345"/>
                    <a:pt x="390" y="345"/>
                    <a:pt x="391" y="346"/>
                  </a:cubicBezTo>
                  <a:cubicBezTo>
                    <a:pt x="391" y="346"/>
                    <a:pt x="392" y="346"/>
                    <a:pt x="392" y="347"/>
                  </a:cubicBezTo>
                  <a:cubicBezTo>
                    <a:pt x="393" y="347"/>
                    <a:pt x="393" y="348"/>
                    <a:pt x="394" y="348"/>
                  </a:cubicBezTo>
                  <a:cubicBezTo>
                    <a:pt x="395" y="348"/>
                    <a:pt x="395" y="349"/>
                    <a:pt x="396" y="350"/>
                  </a:cubicBezTo>
                  <a:cubicBezTo>
                    <a:pt x="397" y="350"/>
                    <a:pt x="397" y="350"/>
                    <a:pt x="397" y="350"/>
                  </a:cubicBezTo>
                  <a:cubicBezTo>
                    <a:pt x="397" y="350"/>
                    <a:pt x="397" y="351"/>
                    <a:pt x="398" y="351"/>
                  </a:cubicBezTo>
                  <a:cubicBezTo>
                    <a:pt x="398" y="351"/>
                    <a:pt x="399" y="352"/>
                    <a:pt x="400" y="353"/>
                  </a:cubicBezTo>
                  <a:cubicBezTo>
                    <a:pt x="401" y="354"/>
                    <a:pt x="402" y="355"/>
                    <a:pt x="404" y="356"/>
                  </a:cubicBezTo>
                  <a:cubicBezTo>
                    <a:pt x="404" y="356"/>
                    <a:pt x="404" y="356"/>
                    <a:pt x="404" y="357"/>
                  </a:cubicBezTo>
                  <a:cubicBezTo>
                    <a:pt x="405" y="357"/>
                    <a:pt x="405" y="358"/>
                    <a:pt x="406" y="359"/>
                  </a:cubicBezTo>
                  <a:cubicBezTo>
                    <a:pt x="407" y="360"/>
                    <a:pt x="408" y="361"/>
                    <a:pt x="410" y="363"/>
                  </a:cubicBezTo>
                  <a:cubicBezTo>
                    <a:pt x="412" y="365"/>
                    <a:pt x="414" y="367"/>
                    <a:pt x="417" y="371"/>
                  </a:cubicBezTo>
                  <a:cubicBezTo>
                    <a:pt x="418" y="371"/>
                    <a:pt x="418" y="371"/>
                    <a:pt x="418" y="371"/>
                  </a:cubicBezTo>
                  <a:cubicBezTo>
                    <a:pt x="418" y="372"/>
                    <a:pt x="418" y="372"/>
                    <a:pt x="418" y="372"/>
                  </a:cubicBezTo>
                  <a:cubicBezTo>
                    <a:pt x="418" y="373"/>
                    <a:pt x="419" y="373"/>
                    <a:pt x="419" y="373"/>
                  </a:cubicBezTo>
                  <a:cubicBezTo>
                    <a:pt x="419" y="374"/>
                    <a:pt x="420" y="374"/>
                    <a:pt x="420" y="375"/>
                  </a:cubicBezTo>
                  <a:cubicBezTo>
                    <a:pt x="421" y="376"/>
                    <a:pt x="421" y="376"/>
                    <a:pt x="421" y="376"/>
                  </a:cubicBezTo>
                  <a:cubicBezTo>
                    <a:pt x="421" y="377"/>
                    <a:pt x="422" y="377"/>
                    <a:pt x="422" y="377"/>
                  </a:cubicBezTo>
                  <a:cubicBezTo>
                    <a:pt x="422" y="378"/>
                    <a:pt x="422" y="378"/>
                    <a:pt x="423" y="379"/>
                  </a:cubicBezTo>
                  <a:cubicBezTo>
                    <a:pt x="423" y="379"/>
                    <a:pt x="423" y="379"/>
                    <a:pt x="423" y="380"/>
                  </a:cubicBezTo>
                  <a:cubicBezTo>
                    <a:pt x="431" y="393"/>
                    <a:pt x="435" y="407"/>
                    <a:pt x="436" y="420"/>
                  </a:cubicBezTo>
                  <a:cubicBezTo>
                    <a:pt x="436" y="434"/>
                    <a:pt x="433" y="448"/>
                    <a:pt x="427" y="460"/>
                  </a:cubicBezTo>
                  <a:cubicBezTo>
                    <a:pt x="421" y="473"/>
                    <a:pt x="412" y="484"/>
                    <a:pt x="400" y="495"/>
                  </a:cubicBezTo>
                  <a:cubicBezTo>
                    <a:pt x="387" y="505"/>
                    <a:pt x="373" y="513"/>
                    <a:pt x="355" y="519"/>
                  </a:cubicBezTo>
                  <a:cubicBezTo>
                    <a:pt x="346" y="522"/>
                    <a:pt x="338" y="524"/>
                    <a:pt x="329" y="526"/>
                  </a:cubicBezTo>
                  <a:cubicBezTo>
                    <a:pt x="320" y="527"/>
                    <a:pt x="310" y="528"/>
                    <a:pt x="301" y="528"/>
                  </a:cubicBezTo>
                  <a:cubicBezTo>
                    <a:pt x="301" y="528"/>
                    <a:pt x="300" y="528"/>
                    <a:pt x="300" y="528"/>
                  </a:cubicBezTo>
                  <a:cubicBezTo>
                    <a:pt x="291" y="528"/>
                    <a:pt x="283" y="527"/>
                    <a:pt x="275" y="526"/>
                  </a:cubicBezTo>
                  <a:cubicBezTo>
                    <a:pt x="266" y="525"/>
                    <a:pt x="257" y="523"/>
                    <a:pt x="249" y="521"/>
                  </a:cubicBezTo>
                  <a:cubicBezTo>
                    <a:pt x="244" y="519"/>
                    <a:pt x="238" y="517"/>
                    <a:pt x="231" y="516"/>
                  </a:cubicBezTo>
                  <a:cubicBezTo>
                    <a:pt x="224" y="514"/>
                    <a:pt x="217" y="513"/>
                    <a:pt x="210" y="512"/>
                  </a:cubicBezTo>
                  <a:cubicBezTo>
                    <a:pt x="204" y="511"/>
                    <a:pt x="198" y="511"/>
                    <a:pt x="192" y="511"/>
                  </a:cubicBezTo>
                  <a:cubicBezTo>
                    <a:pt x="191" y="511"/>
                    <a:pt x="190" y="511"/>
                    <a:pt x="190" y="511"/>
                  </a:cubicBezTo>
                  <a:cubicBezTo>
                    <a:pt x="183" y="511"/>
                    <a:pt x="177" y="512"/>
                    <a:pt x="172" y="513"/>
                  </a:cubicBezTo>
                  <a:cubicBezTo>
                    <a:pt x="168" y="515"/>
                    <a:pt x="165" y="517"/>
                    <a:pt x="162" y="519"/>
                  </a:cubicBezTo>
                  <a:cubicBezTo>
                    <a:pt x="160" y="522"/>
                    <a:pt x="158" y="525"/>
                    <a:pt x="157" y="529"/>
                  </a:cubicBezTo>
                  <a:cubicBezTo>
                    <a:pt x="157" y="533"/>
                    <a:pt x="157" y="538"/>
                    <a:pt x="158" y="544"/>
                  </a:cubicBezTo>
                  <a:cubicBezTo>
                    <a:pt x="160" y="549"/>
                    <a:pt x="163" y="556"/>
                    <a:pt x="167" y="564"/>
                  </a:cubicBezTo>
                  <a:cubicBezTo>
                    <a:pt x="239" y="692"/>
                    <a:pt x="239" y="692"/>
                    <a:pt x="239" y="692"/>
                  </a:cubicBezTo>
                  <a:cubicBezTo>
                    <a:pt x="239" y="693"/>
                    <a:pt x="239" y="693"/>
                    <a:pt x="239" y="693"/>
                  </a:cubicBezTo>
                  <a:cubicBezTo>
                    <a:pt x="240" y="694"/>
                    <a:pt x="240" y="694"/>
                    <a:pt x="240" y="695"/>
                  </a:cubicBezTo>
                  <a:cubicBezTo>
                    <a:pt x="241" y="695"/>
                    <a:pt x="241" y="696"/>
                    <a:pt x="241" y="696"/>
                  </a:cubicBezTo>
                  <a:cubicBezTo>
                    <a:pt x="242" y="697"/>
                    <a:pt x="242" y="697"/>
                    <a:pt x="242" y="698"/>
                  </a:cubicBezTo>
                  <a:cubicBezTo>
                    <a:pt x="243" y="699"/>
                    <a:pt x="243" y="699"/>
                    <a:pt x="243" y="699"/>
                  </a:cubicBezTo>
                  <a:cubicBezTo>
                    <a:pt x="244" y="700"/>
                    <a:pt x="244" y="700"/>
                    <a:pt x="244" y="700"/>
                  </a:cubicBezTo>
                  <a:cubicBezTo>
                    <a:pt x="244" y="700"/>
                    <a:pt x="244" y="700"/>
                    <a:pt x="244" y="701"/>
                  </a:cubicBezTo>
                  <a:cubicBezTo>
                    <a:pt x="245" y="701"/>
                    <a:pt x="245" y="702"/>
                    <a:pt x="245" y="702"/>
                  </a:cubicBezTo>
                  <a:cubicBezTo>
                    <a:pt x="246" y="703"/>
                    <a:pt x="246" y="703"/>
                    <a:pt x="246" y="703"/>
                  </a:cubicBezTo>
                  <a:cubicBezTo>
                    <a:pt x="247" y="704"/>
                    <a:pt x="247" y="704"/>
                    <a:pt x="247" y="704"/>
                  </a:cubicBezTo>
                  <a:cubicBezTo>
                    <a:pt x="247" y="704"/>
                    <a:pt x="247" y="705"/>
                    <a:pt x="248" y="705"/>
                  </a:cubicBezTo>
                  <a:cubicBezTo>
                    <a:pt x="248" y="705"/>
                    <a:pt x="248" y="706"/>
                    <a:pt x="249" y="706"/>
                  </a:cubicBezTo>
                  <a:cubicBezTo>
                    <a:pt x="249" y="707"/>
                    <a:pt x="249" y="707"/>
                    <a:pt x="249" y="707"/>
                  </a:cubicBezTo>
                  <a:cubicBezTo>
                    <a:pt x="250" y="708"/>
                    <a:pt x="250" y="708"/>
                    <a:pt x="250" y="708"/>
                  </a:cubicBezTo>
                  <a:cubicBezTo>
                    <a:pt x="250" y="708"/>
                    <a:pt x="251" y="708"/>
                    <a:pt x="251" y="709"/>
                  </a:cubicBezTo>
                  <a:cubicBezTo>
                    <a:pt x="251" y="709"/>
                    <a:pt x="252" y="710"/>
                    <a:pt x="252" y="710"/>
                  </a:cubicBezTo>
                  <a:cubicBezTo>
                    <a:pt x="253" y="711"/>
                    <a:pt x="253" y="711"/>
                    <a:pt x="253" y="711"/>
                  </a:cubicBezTo>
                  <a:cubicBezTo>
                    <a:pt x="254" y="712"/>
                    <a:pt x="254" y="712"/>
                    <a:pt x="254" y="712"/>
                  </a:cubicBezTo>
                  <a:cubicBezTo>
                    <a:pt x="255" y="713"/>
                    <a:pt x="255" y="713"/>
                    <a:pt x="255" y="713"/>
                  </a:cubicBezTo>
                  <a:cubicBezTo>
                    <a:pt x="255" y="713"/>
                    <a:pt x="255" y="713"/>
                    <a:pt x="256" y="714"/>
                  </a:cubicBezTo>
                  <a:cubicBezTo>
                    <a:pt x="257" y="715"/>
                    <a:pt x="257" y="715"/>
                    <a:pt x="257" y="715"/>
                  </a:cubicBezTo>
                  <a:cubicBezTo>
                    <a:pt x="258" y="715"/>
                    <a:pt x="258" y="715"/>
                    <a:pt x="258" y="715"/>
                  </a:cubicBezTo>
                  <a:cubicBezTo>
                    <a:pt x="258" y="716"/>
                    <a:pt x="258" y="716"/>
                    <a:pt x="258" y="716"/>
                  </a:cubicBezTo>
                  <a:cubicBezTo>
                    <a:pt x="259" y="717"/>
                    <a:pt x="259" y="717"/>
                    <a:pt x="260" y="717"/>
                  </a:cubicBezTo>
                  <a:cubicBezTo>
                    <a:pt x="265" y="722"/>
                    <a:pt x="271" y="726"/>
                    <a:pt x="278" y="730"/>
                  </a:cubicBezTo>
                  <a:cubicBezTo>
                    <a:pt x="285" y="734"/>
                    <a:pt x="292" y="737"/>
                    <a:pt x="300" y="739"/>
                  </a:cubicBezTo>
                  <a:cubicBezTo>
                    <a:pt x="307" y="742"/>
                    <a:pt x="315" y="744"/>
                    <a:pt x="323" y="745"/>
                  </a:cubicBezTo>
                  <a:cubicBezTo>
                    <a:pt x="330" y="746"/>
                    <a:pt x="337" y="746"/>
                    <a:pt x="344" y="746"/>
                  </a:cubicBezTo>
                  <a:cubicBezTo>
                    <a:pt x="345" y="746"/>
                    <a:pt x="347" y="746"/>
                    <a:pt x="348" y="746"/>
                  </a:cubicBezTo>
                  <a:cubicBezTo>
                    <a:pt x="348" y="746"/>
                    <a:pt x="348" y="746"/>
                    <a:pt x="349" y="746"/>
                  </a:cubicBezTo>
                  <a:cubicBezTo>
                    <a:pt x="349" y="746"/>
                    <a:pt x="350" y="746"/>
                    <a:pt x="351" y="746"/>
                  </a:cubicBezTo>
                  <a:cubicBezTo>
                    <a:pt x="351" y="746"/>
                    <a:pt x="352" y="746"/>
                    <a:pt x="352" y="746"/>
                  </a:cubicBezTo>
                  <a:cubicBezTo>
                    <a:pt x="353" y="746"/>
                    <a:pt x="354" y="746"/>
                    <a:pt x="354" y="746"/>
                  </a:cubicBezTo>
                  <a:cubicBezTo>
                    <a:pt x="355" y="746"/>
                    <a:pt x="355" y="746"/>
                    <a:pt x="356" y="746"/>
                  </a:cubicBezTo>
                  <a:cubicBezTo>
                    <a:pt x="356" y="746"/>
                    <a:pt x="356" y="746"/>
                    <a:pt x="357" y="746"/>
                  </a:cubicBezTo>
                  <a:cubicBezTo>
                    <a:pt x="357" y="746"/>
                    <a:pt x="358" y="746"/>
                    <a:pt x="359" y="746"/>
                  </a:cubicBezTo>
                  <a:cubicBezTo>
                    <a:pt x="359" y="746"/>
                    <a:pt x="360" y="746"/>
                    <a:pt x="361" y="746"/>
                  </a:cubicBezTo>
                  <a:cubicBezTo>
                    <a:pt x="361" y="745"/>
                    <a:pt x="361" y="745"/>
                    <a:pt x="362" y="745"/>
                  </a:cubicBezTo>
                  <a:cubicBezTo>
                    <a:pt x="362" y="745"/>
                    <a:pt x="363" y="745"/>
                    <a:pt x="363" y="745"/>
                  </a:cubicBezTo>
                  <a:cubicBezTo>
                    <a:pt x="364" y="745"/>
                    <a:pt x="364" y="745"/>
                    <a:pt x="365" y="745"/>
                  </a:cubicBezTo>
                  <a:cubicBezTo>
                    <a:pt x="365" y="745"/>
                    <a:pt x="366" y="745"/>
                    <a:pt x="367" y="745"/>
                  </a:cubicBezTo>
                  <a:cubicBezTo>
                    <a:pt x="367" y="745"/>
                    <a:pt x="368" y="745"/>
                    <a:pt x="368" y="744"/>
                  </a:cubicBezTo>
                  <a:cubicBezTo>
                    <a:pt x="368" y="744"/>
                    <a:pt x="369" y="744"/>
                    <a:pt x="369" y="744"/>
                  </a:cubicBezTo>
                  <a:cubicBezTo>
                    <a:pt x="370" y="744"/>
                    <a:pt x="370" y="744"/>
                    <a:pt x="371" y="744"/>
                  </a:cubicBezTo>
                  <a:cubicBezTo>
                    <a:pt x="371" y="744"/>
                    <a:pt x="372" y="744"/>
                    <a:pt x="373" y="744"/>
                  </a:cubicBezTo>
                  <a:cubicBezTo>
                    <a:pt x="374" y="743"/>
                    <a:pt x="374" y="743"/>
                    <a:pt x="374" y="743"/>
                  </a:cubicBezTo>
                  <a:cubicBezTo>
                    <a:pt x="374" y="743"/>
                    <a:pt x="375" y="743"/>
                    <a:pt x="375" y="743"/>
                  </a:cubicBezTo>
                  <a:cubicBezTo>
                    <a:pt x="376" y="743"/>
                    <a:pt x="376" y="743"/>
                    <a:pt x="377" y="743"/>
                  </a:cubicBezTo>
                  <a:cubicBezTo>
                    <a:pt x="377" y="743"/>
                    <a:pt x="378" y="742"/>
                    <a:pt x="379" y="742"/>
                  </a:cubicBezTo>
                  <a:cubicBezTo>
                    <a:pt x="379" y="742"/>
                    <a:pt x="380" y="742"/>
                    <a:pt x="380" y="742"/>
                  </a:cubicBezTo>
                  <a:cubicBezTo>
                    <a:pt x="380" y="742"/>
                    <a:pt x="381" y="742"/>
                    <a:pt x="381" y="742"/>
                  </a:cubicBezTo>
                  <a:cubicBezTo>
                    <a:pt x="382" y="741"/>
                    <a:pt x="382" y="741"/>
                    <a:pt x="383" y="741"/>
                  </a:cubicBezTo>
                  <a:cubicBezTo>
                    <a:pt x="383" y="741"/>
                    <a:pt x="384" y="741"/>
                    <a:pt x="385" y="741"/>
                  </a:cubicBezTo>
                  <a:cubicBezTo>
                    <a:pt x="385" y="740"/>
                    <a:pt x="386" y="740"/>
                    <a:pt x="386" y="740"/>
                  </a:cubicBezTo>
                  <a:cubicBezTo>
                    <a:pt x="387" y="740"/>
                    <a:pt x="387" y="740"/>
                    <a:pt x="388" y="740"/>
                  </a:cubicBezTo>
                  <a:cubicBezTo>
                    <a:pt x="388" y="740"/>
                    <a:pt x="389" y="739"/>
                    <a:pt x="389" y="739"/>
                  </a:cubicBezTo>
                  <a:cubicBezTo>
                    <a:pt x="390" y="739"/>
                    <a:pt x="390" y="739"/>
                    <a:pt x="391" y="739"/>
                  </a:cubicBezTo>
                  <a:cubicBezTo>
                    <a:pt x="408" y="733"/>
                    <a:pt x="408" y="733"/>
                    <a:pt x="408" y="733"/>
                  </a:cubicBezTo>
                  <a:cubicBezTo>
                    <a:pt x="409" y="730"/>
                    <a:pt x="409" y="730"/>
                    <a:pt x="409" y="730"/>
                  </a:cubicBezTo>
                  <a:cubicBezTo>
                    <a:pt x="390" y="737"/>
                    <a:pt x="390" y="737"/>
                    <a:pt x="390" y="737"/>
                  </a:cubicBezTo>
                  <a:cubicBezTo>
                    <a:pt x="381" y="740"/>
                    <a:pt x="381" y="740"/>
                    <a:pt x="381" y="740"/>
                  </a:cubicBezTo>
                  <a:cubicBezTo>
                    <a:pt x="364" y="743"/>
                    <a:pt x="364" y="743"/>
                    <a:pt x="364" y="743"/>
                  </a:cubicBezTo>
                  <a:cubicBezTo>
                    <a:pt x="347" y="744"/>
                    <a:pt x="347" y="744"/>
                    <a:pt x="347" y="744"/>
                  </a:cubicBezTo>
                  <a:cubicBezTo>
                    <a:pt x="346" y="744"/>
                    <a:pt x="345" y="744"/>
                    <a:pt x="344" y="744"/>
                  </a:cubicBezTo>
                  <a:cubicBezTo>
                    <a:pt x="337" y="744"/>
                    <a:pt x="330" y="744"/>
                    <a:pt x="323" y="743"/>
                  </a:cubicBezTo>
                  <a:cubicBezTo>
                    <a:pt x="315" y="742"/>
                    <a:pt x="308" y="740"/>
                    <a:pt x="300" y="737"/>
                  </a:cubicBezTo>
                  <a:cubicBezTo>
                    <a:pt x="293" y="735"/>
                    <a:pt x="286" y="732"/>
                    <a:pt x="279" y="728"/>
                  </a:cubicBezTo>
                  <a:cubicBezTo>
                    <a:pt x="272" y="725"/>
                    <a:pt x="266" y="720"/>
                    <a:pt x="261" y="716"/>
                  </a:cubicBezTo>
                  <a:cubicBezTo>
                    <a:pt x="255" y="710"/>
                    <a:pt x="255" y="710"/>
                    <a:pt x="255" y="710"/>
                  </a:cubicBezTo>
                  <a:cubicBezTo>
                    <a:pt x="247" y="701"/>
                    <a:pt x="247" y="701"/>
                    <a:pt x="247" y="701"/>
                  </a:cubicBezTo>
                  <a:cubicBezTo>
                    <a:pt x="247" y="701"/>
                    <a:pt x="246" y="700"/>
                    <a:pt x="246" y="700"/>
                  </a:cubicBezTo>
                  <a:cubicBezTo>
                    <a:pt x="243" y="695"/>
                    <a:pt x="243" y="695"/>
                    <a:pt x="243" y="695"/>
                  </a:cubicBezTo>
                  <a:cubicBezTo>
                    <a:pt x="169" y="563"/>
                    <a:pt x="169" y="563"/>
                    <a:pt x="169" y="563"/>
                  </a:cubicBezTo>
                  <a:cubicBezTo>
                    <a:pt x="165" y="556"/>
                    <a:pt x="162" y="549"/>
                    <a:pt x="160" y="543"/>
                  </a:cubicBezTo>
                  <a:cubicBezTo>
                    <a:pt x="159" y="538"/>
                    <a:pt x="159" y="533"/>
                    <a:pt x="159" y="529"/>
                  </a:cubicBezTo>
                  <a:cubicBezTo>
                    <a:pt x="160" y="526"/>
                    <a:pt x="161" y="523"/>
                    <a:pt x="164" y="521"/>
                  </a:cubicBezTo>
                  <a:cubicBezTo>
                    <a:pt x="166" y="518"/>
                    <a:pt x="169" y="517"/>
                    <a:pt x="173" y="515"/>
                  </a:cubicBezTo>
                  <a:cubicBezTo>
                    <a:pt x="177" y="514"/>
                    <a:pt x="183" y="513"/>
                    <a:pt x="190" y="513"/>
                  </a:cubicBezTo>
                  <a:cubicBezTo>
                    <a:pt x="191" y="513"/>
                    <a:pt x="191" y="513"/>
                    <a:pt x="192" y="513"/>
                  </a:cubicBezTo>
                  <a:cubicBezTo>
                    <a:pt x="198" y="513"/>
                    <a:pt x="204" y="513"/>
                    <a:pt x="210" y="514"/>
                  </a:cubicBezTo>
                  <a:cubicBezTo>
                    <a:pt x="216" y="515"/>
                    <a:pt x="223" y="516"/>
                    <a:pt x="231" y="518"/>
                  </a:cubicBezTo>
                  <a:cubicBezTo>
                    <a:pt x="237" y="519"/>
                    <a:pt x="243" y="521"/>
                    <a:pt x="248" y="522"/>
                  </a:cubicBezTo>
                  <a:cubicBezTo>
                    <a:pt x="257" y="525"/>
                    <a:pt x="266" y="527"/>
                    <a:pt x="274" y="528"/>
                  </a:cubicBezTo>
                  <a:cubicBezTo>
                    <a:pt x="283" y="529"/>
                    <a:pt x="291" y="530"/>
                    <a:pt x="300" y="530"/>
                  </a:cubicBezTo>
                  <a:cubicBezTo>
                    <a:pt x="301" y="530"/>
                    <a:pt x="301" y="530"/>
                    <a:pt x="301" y="530"/>
                  </a:cubicBezTo>
                  <a:cubicBezTo>
                    <a:pt x="311" y="530"/>
                    <a:pt x="320" y="529"/>
                    <a:pt x="329" y="528"/>
                  </a:cubicBezTo>
                  <a:cubicBezTo>
                    <a:pt x="338" y="526"/>
                    <a:pt x="347" y="524"/>
                    <a:pt x="356" y="521"/>
                  </a:cubicBezTo>
                  <a:cubicBezTo>
                    <a:pt x="373" y="515"/>
                    <a:pt x="388" y="507"/>
                    <a:pt x="401" y="496"/>
                  </a:cubicBezTo>
                  <a:cubicBezTo>
                    <a:pt x="413" y="486"/>
                    <a:pt x="423" y="474"/>
                    <a:pt x="429" y="461"/>
                  </a:cubicBezTo>
                  <a:cubicBezTo>
                    <a:pt x="435" y="448"/>
                    <a:pt x="438" y="434"/>
                    <a:pt x="438" y="420"/>
                  </a:cubicBezTo>
                  <a:cubicBezTo>
                    <a:pt x="437" y="406"/>
                    <a:pt x="433" y="392"/>
                    <a:pt x="425" y="379"/>
                  </a:cubicBezTo>
                  <a:cubicBezTo>
                    <a:pt x="421" y="372"/>
                    <a:pt x="421" y="372"/>
                    <a:pt x="421" y="372"/>
                  </a:cubicBezTo>
                  <a:cubicBezTo>
                    <a:pt x="412" y="362"/>
                    <a:pt x="412" y="362"/>
                    <a:pt x="412" y="362"/>
                  </a:cubicBezTo>
                  <a:cubicBezTo>
                    <a:pt x="410" y="360"/>
                    <a:pt x="408" y="358"/>
                    <a:pt x="408" y="357"/>
                  </a:cubicBezTo>
                  <a:cubicBezTo>
                    <a:pt x="407" y="356"/>
                    <a:pt x="406" y="356"/>
                    <a:pt x="406" y="355"/>
                  </a:cubicBezTo>
                  <a:cubicBezTo>
                    <a:pt x="405" y="355"/>
                    <a:pt x="405" y="355"/>
                    <a:pt x="405" y="354"/>
                  </a:cubicBezTo>
                  <a:cubicBezTo>
                    <a:pt x="399" y="350"/>
                    <a:pt x="399" y="350"/>
                    <a:pt x="399" y="350"/>
                  </a:cubicBezTo>
                  <a:cubicBezTo>
                    <a:pt x="391" y="343"/>
                    <a:pt x="391" y="343"/>
                    <a:pt x="391" y="343"/>
                  </a:cubicBezTo>
                  <a:cubicBezTo>
                    <a:pt x="388" y="341"/>
                    <a:pt x="385" y="340"/>
                    <a:pt x="382" y="338"/>
                  </a:cubicBezTo>
                  <a:cubicBezTo>
                    <a:pt x="379" y="336"/>
                    <a:pt x="376" y="335"/>
                    <a:pt x="374" y="333"/>
                  </a:cubicBezTo>
                  <a:cubicBezTo>
                    <a:pt x="371" y="332"/>
                    <a:pt x="368" y="330"/>
                    <a:pt x="365" y="329"/>
                  </a:cubicBezTo>
                  <a:cubicBezTo>
                    <a:pt x="362" y="328"/>
                    <a:pt x="359" y="327"/>
                    <a:pt x="356" y="326"/>
                  </a:cubicBezTo>
                  <a:cubicBezTo>
                    <a:pt x="340" y="321"/>
                    <a:pt x="340" y="321"/>
                    <a:pt x="340" y="321"/>
                  </a:cubicBezTo>
                  <a:cubicBezTo>
                    <a:pt x="336" y="320"/>
                    <a:pt x="331" y="319"/>
                    <a:pt x="326" y="318"/>
                  </a:cubicBezTo>
                  <a:cubicBezTo>
                    <a:pt x="322" y="318"/>
                    <a:pt x="317" y="317"/>
                    <a:pt x="313" y="317"/>
                  </a:cubicBezTo>
                  <a:cubicBezTo>
                    <a:pt x="308" y="316"/>
                    <a:pt x="303" y="316"/>
                    <a:pt x="299" y="316"/>
                  </a:cubicBezTo>
                  <a:cubicBezTo>
                    <a:pt x="298" y="316"/>
                    <a:pt x="298" y="316"/>
                    <a:pt x="298" y="316"/>
                  </a:cubicBezTo>
                  <a:cubicBezTo>
                    <a:pt x="293" y="316"/>
                    <a:pt x="289" y="316"/>
                    <a:pt x="285" y="316"/>
                  </a:cubicBezTo>
                  <a:cubicBezTo>
                    <a:pt x="279" y="317"/>
                    <a:pt x="279" y="317"/>
                    <a:pt x="279" y="317"/>
                  </a:cubicBezTo>
                  <a:cubicBezTo>
                    <a:pt x="273" y="318"/>
                    <a:pt x="268" y="319"/>
                    <a:pt x="265" y="320"/>
                  </a:cubicBezTo>
                  <a:cubicBezTo>
                    <a:pt x="261" y="320"/>
                    <a:pt x="258" y="321"/>
                    <a:pt x="257" y="321"/>
                  </a:cubicBezTo>
                  <a:cubicBezTo>
                    <a:pt x="255" y="321"/>
                    <a:pt x="254" y="322"/>
                    <a:pt x="253" y="322"/>
                  </a:cubicBezTo>
                  <a:cubicBezTo>
                    <a:pt x="252" y="322"/>
                    <a:pt x="252" y="322"/>
                    <a:pt x="252" y="322"/>
                  </a:cubicBezTo>
                  <a:cubicBezTo>
                    <a:pt x="243" y="325"/>
                    <a:pt x="243" y="325"/>
                    <a:pt x="243" y="325"/>
                  </a:cubicBezTo>
                  <a:cubicBezTo>
                    <a:pt x="234" y="327"/>
                    <a:pt x="226" y="331"/>
                    <a:pt x="219" y="335"/>
                  </a:cubicBezTo>
                  <a:cubicBezTo>
                    <a:pt x="211" y="339"/>
                    <a:pt x="204" y="344"/>
                    <a:pt x="198" y="349"/>
                  </a:cubicBezTo>
                  <a:cubicBezTo>
                    <a:pt x="192" y="354"/>
                    <a:pt x="186" y="359"/>
                    <a:pt x="182" y="365"/>
                  </a:cubicBezTo>
                  <a:cubicBezTo>
                    <a:pt x="177" y="370"/>
                    <a:pt x="173" y="377"/>
                    <a:pt x="170" y="383"/>
                  </a:cubicBezTo>
                  <a:cubicBezTo>
                    <a:pt x="167" y="388"/>
                    <a:pt x="167" y="388"/>
                    <a:pt x="167" y="388"/>
                  </a:cubicBezTo>
                  <a:cubicBezTo>
                    <a:pt x="152" y="410"/>
                    <a:pt x="152" y="410"/>
                    <a:pt x="152" y="410"/>
                  </a:cubicBezTo>
                  <a:cubicBezTo>
                    <a:pt x="151" y="410"/>
                    <a:pt x="151" y="411"/>
                    <a:pt x="150" y="411"/>
                  </a:cubicBezTo>
                  <a:cubicBezTo>
                    <a:pt x="143" y="419"/>
                    <a:pt x="143" y="419"/>
                    <a:pt x="143" y="419"/>
                  </a:cubicBezTo>
                  <a:cubicBezTo>
                    <a:pt x="134" y="426"/>
                    <a:pt x="134" y="426"/>
                    <a:pt x="134" y="426"/>
                  </a:cubicBezTo>
                  <a:cubicBezTo>
                    <a:pt x="133" y="426"/>
                    <a:pt x="132" y="426"/>
                    <a:pt x="132" y="427"/>
                  </a:cubicBezTo>
                  <a:cubicBezTo>
                    <a:pt x="131" y="427"/>
                    <a:pt x="131" y="427"/>
                    <a:pt x="131" y="427"/>
                  </a:cubicBezTo>
                  <a:cubicBezTo>
                    <a:pt x="130" y="428"/>
                    <a:pt x="130" y="428"/>
                    <a:pt x="130" y="428"/>
                  </a:cubicBezTo>
                  <a:cubicBezTo>
                    <a:pt x="128" y="428"/>
                    <a:pt x="127" y="429"/>
                    <a:pt x="125" y="429"/>
                  </a:cubicBezTo>
                  <a:cubicBezTo>
                    <a:pt x="124" y="430"/>
                    <a:pt x="123" y="430"/>
                    <a:pt x="122" y="430"/>
                  </a:cubicBezTo>
                  <a:cubicBezTo>
                    <a:pt x="122" y="430"/>
                    <a:pt x="121" y="431"/>
                    <a:pt x="121" y="431"/>
                  </a:cubicBezTo>
                  <a:cubicBezTo>
                    <a:pt x="120" y="431"/>
                    <a:pt x="120" y="431"/>
                    <a:pt x="120" y="431"/>
                  </a:cubicBezTo>
                  <a:cubicBezTo>
                    <a:pt x="119" y="431"/>
                    <a:pt x="119" y="431"/>
                    <a:pt x="119" y="431"/>
                  </a:cubicBezTo>
                  <a:cubicBezTo>
                    <a:pt x="118" y="431"/>
                    <a:pt x="118" y="431"/>
                    <a:pt x="117" y="431"/>
                  </a:cubicBezTo>
                  <a:cubicBezTo>
                    <a:pt x="116" y="431"/>
                    <a:pt x="116" y="431"/>
                    <a:pt x="116" y="431"/>
                  </a:cubicBezTo>
                  <a:cubicBezTo>
                    <a:pt x="116" y="431"/>
                    <a:pt x="116" y="431"/>
                    <a:pt x="116" y="431"/>
                  </a:cubicBezTo>
                  <a:cubicBezTo>
                    <a:pt x="114" y="431"/>
                    <a:pt x="113" y="431"/>
                    <a:pt x="112" y="431"/>
                  </a:cubicBezTo>
                  <a:cubicBezTo>
                    <a:pt x="111" y="431"/>
                    <a:pt x="111" y="431"/>
                    <a:pt x="110" y="430"/>
                  </a:cubicBezTo>
                  <a:cubicBezTo>
                    <a:pt x="110" y="430"/>
                    <a:pt x="109" y="430"/>
                    <a:pt x="109" y="430"/>
                  </a:cubicBezTo>
                  <a:cubicBezTo>
                    <a:pt x="108" y="430"/>
                    <a:pt x="108" y="430"/>
                    <a:pt x="108" y="430"/>
                  </a:cubicBezTo>
                  <a:cubicBezTo>
                    <a:pt x="103" y="428"/>
                    <a:pt x="103" y="428"/>
                    <a:pt x="103" y="428"/>
                  </a:cubicBezTo>
                  <a:cubicBezTo>
                    <a:pt x="98" y="424"/>
                    <a:pt x="98" y="424"/>
                    <a:pt x="98" y="424"/>
                  </a:cubicBezTo>
                  <a:cubicBezTo>
                    <a:pt x="97" y="424"/>
                    <a:pt x="96" y="423"/>
                    <a:pt x="96" y="423"/>
                  </a:cubicBezTo>
                  <a:cubicBezTo>
                    <a:pt x="95" y="422"/>
                    <a:pt x="94" y="422"/>
                    <a:pt x="94" y="421"/>
                  </a:cubicBezTo>
                  <a:cubicBezTo>
                    <a:pt x="93" y="421"/>
                    <a:pt x="92" y="420"/>
                    <a:pt x="92" y="419"/>
                  </a:cubicBezTo>
                  <a:cubicBezTo>
                    <a:pt x="91" y="419"/>
                    <a:pt x="91" y="418"/>
                    <a:pt x="90" y="417"/>
                  </a:cubicBezTo>
                  <a:cubicBezTo>
                    <a:pt x="85" y="411"/>
                    <a:pt x="85" y="411"/>
                    <a:pt x="85" y="411"/>
                  </a:cubicBezTo>
                  <a:cubicBezTo>
                    <a:pt x="81" y="405"/>
                    <a:pt x="81" y="405"/>
                    <a:pt x="81" y="405"/>
                  </a:cubicBezTo>
                  <a:cubicBezTo>
                    <a:pt x="10" y="279"/>
                    <a:pt x="10" y="279"/>
                    <a:pt x="10" y="279"/>
                  </a:cubicBezTo>
                  <a:cubicBezTo>
                    <a:pt x="5" y="269"/>
                    <a:pt x="2" y="258"/>
                    <a:pt x="2" y="248"/>
                  </a:cubicBezTo>
                  <a:cubicBezTo>
                    <a:pt x="2" y="237"/>
                    <a:pt x="5" y="227"/>
                    <a:pt x="10" y="217"/>
                  </a:cubicBezTo>
                  <a:cubicBezTo>
                    <a:pt x="15" y="208"/>
                    <a:pt x="23" y="199"/>
                    <a:pt x="32" y="192"/>
                  </a:cubicBezTo>
                  <a:cubicBezTo>
                    <a:pt x="42" y="184"/>
                    <a:pt x="54" y="178"/>
                    <a:pt x="67" y="173"/>
                  </a:cubicBezTo>
                  <a:cubicBezTo>
                    <a:pt x="577" y="8"/>
                    <a:pt x="577" y="8"/>
                    <a:pt x="577" y="8"/>
                  </a:cubicBezTo>
                  <a:cubicBezTo>
                    <a:pt x="595" y="4"/>
                    <a:pt x="595" y="4"/>
                    <a:pt x="595" y="4"/>
                  </a:cubicBezTo>
                  <a:cubicBezTo>
                    <a:pt x="610" y="2"/>
                    <a:pt x="610" y="2"/>
                    <a:pt x="610" y="2"/>
                  </a:cubicBezTo>
                  <a:cubicBezTo>
                    <a:pt x="613" y="2"/>
                    <a:pt x="616" y="2"/>
                    <a:pt x="619" y="2"/>
                  </a:cubicBezTo>
                  <a:cubicBezTo>
                    <a:pt x="623" y="2"/>
                    <a:pt x="628" y="2"/>
                    <a:pt x="633" y="2"/>
                  </a:cubicBezTo>
                  <a:cubicBezTo>
                    <a:pt x="640" y="3"/>
                    <a:pt x="648" y="4"/>
                    <a:pt x="655" y="6"/>
                  </a:cubicBezTo>
                  <a:cubicBezTo>
                    <a:pt x="662" y="8"/>
                    <a:pt x="669" y="11"/>
                    <a:pt x="675" y="13"/>
                  </a:cubicBezTo>
                  <a:cubicBezTo>
                    <a:pt x="681" y="16"/>
                    <a:pt x="687" y="20"/>
                    <a:pt x="693" y="24"/>
                  </a:cubicBezTo>
                  <a:cubicBezTo>
                    <a:pt x="696" y="26"/>
                    <a:pt x="696" y="26"/>
                    <a:pt x="696" y="26"/>
                  </a:cubicBezTo>
                  <a:cubicBezTo>
                    <a:pt x="697" y="24"/>
                    <a:pt x="697" y="24"/>
                    <a:pt x="697" y="24"/>
                  </a:cubicBezTo>
                  <a:cubicBezTo>
                    <a:pt x="696" y="23"/>
                    <a:pt x="696" y="23"/>
                    <a:pt x="696" y="23"/>
                  </a:cubicBezTo>
                  <a:cubicBezTo>
                    <a:pt x="695" y="23"/>
                    <a:pt x="695" y="23"/>
                    <a:pt x="695" y="23"/>
                  </a:cubicBezTo>
                  <a:cubicBezTo>
                    <a:pt x="695" y="22"/>
                    <a:pt x="695" y="22"/>
                    <a:pt x="694" y="22"/>
                  </a:cubicBezTo>
                  <a:cubicBezTo>
                    <a:pt x="688" y="18"/>
                    <a:pt x="682" y="15"/>
                    <a:pt x="676" y="12"/>
                  </a:cubicBezTo>
                  <a:cubicBezTo>
                    <a:pt x="669" y="9"/>
                    <a:pt x="662" y="6"/>
                    <a:pt x="655" y="4"/>
                  </a:cubicBezTo>
                  <a:cubicBezTo>
                    <a:pt x="648" y="3"/>
                    <a:pt x="641" y="1"/>
                    <a:pt x="633" y="1"/>
                  </a:cubicBezTo>
                  <a:cubicBezTo>
                    <a:pt x="628" y="0"/>
                    <a:pt x="624" y="0"/>
                    <a:pt x="619" y="0"/>
                  </a:cubicBezTo>
                </a:path>
              </a:pathLst>
            </a:custGeom>
            <a:solidFill>
              <a:srgbClr val="D3D2E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0" name="Freeform 180"/>
            <p:cNvSpPr/>
            <p:nvPr/>
          </p:nvSpPr>
          <p:spPr bwMode="auto">
            <a:xfrm>
              <a:off x="3175" y="2764"/>
              <a:ext cx="36" cy="220"/>
            </a:xfrm>
            <a:custGeom>
              <a:avLst/>
              <a:gdLst>
                <a:gd name="T0" fmla="*/ 34 w 22"/>
                <a:gd name="T1" fmla="*/ 7 h 134"/>
                <a:gd name="T2" fmla="*/ 34 w 22"/>
                <a:gd name="T3" fmla="*/ 13 h 134"/>
                <a:gd name="T4" fmla="*/ 33 w 22"/>
                <a:gd name="T5" fmla="*/ 18 h 134"/>
                <a:gd name="T6" fmla="*/ 31 w 22"/>
                <a:gd name="T7" fmla="*/ 25 h 134"/>
                <a:gd name="T8" fmla="*/ 29 w 22"/>
                <a:gd name="T9" fmla="*/ 34 h 134"/>
                <a:gd name="T10" fmla="*/ 26 w 22"/>
                <a:gd name="T11" fmla="*/ 43 h 134"/>
                <a:gd name="T12" fmla="*/ 15 w 22"/>
                <a:gd name="T13" fmla="*/ 71 h 134"/>
                <a:gd name="T14" fmla="*/ 8 w 22"/>
                <a:gd name="T15" fmla="*/ 87 h 134"/>
                <a:gd name="T16" fmla="*/ 7 w 22"/>
                <a:gd name="T17" fmla="*/ 94 h 134"/>
                <a:gd name="T18" fmla="*/ 7 w 22"/>
                <a:gd name="T19" fmla="*/ 97 h 134"/>
                <a:gd name="T20" fmla="*/ 7 w 22"/>
                <a:gd name="T21" fmla="*/ 100 h 134"/>
                <a:gd name="T22" fmla="*/ 7 w 22"/>
                <a:gd name="T23" fmla="*/ 100 h 134"/>
                <a:gd name="T24" fmla="*/ 5 w 22"/>
                <a:gd name="T25" fmla="*/ 102 h 134"/>
                <a:gd name="T26" fmla="*/ 5 w 22"/>
                <a:gd name="T27" fmla="*/ 102 h 134"/>
                <a:gd name="T28" fmla="*/ 5 w 22"/>
                <a:gd name="T29" fmla="*/ 102 h 134"/>
                <a:gd name="T30" fmla="*/ 5 w 22"/>
                <a:gd name="T31" fmla="*/ 103 h 134"/>
                <a:gd name="T32" fmla="*/ 5 w 22"/>
                <a:gd name="T33" fmla="*/ 103 h 134"/>
                <a:gd name="T34" fmla="*/ 5 w 22"/>
                <a:gd name="T35" fmla="*/ 107 h 134"/>
                <a:gd name="T36" fmla="*/ 5 w 22"/>
                <a:gd name="T37" fmla="*/ 110 h 134"/>
                <a:gd name="T38" fmla="*/ 0 w 22"/>
                <a:gd name="T39" fmla="*/ 220 h 134"/>
                <a:gd name="T40" fmla="*/ 0 w 22"/>
                <a:gd name="T41" fmla="*/ 217 h 134"/>
                <a:gd name="T42" fmla="*/ 2 w 22"/>
                <a:gd name="T43" fmla="*/ 213 h 134"/>
                <a:gd name="T44" fmla="*/ 2 w 22"/>
                <a:gd name="T45" fmla="*/ 212 h 134"/>
                <a:gd name="T46" fmla="*/ 2 w 22"/>
                <a:gd name="T47" fmla="*/ 210 h 134"/>
                <a:gd name="T48" fmla="*/ 2 w 22"/>
                <a:gd name="T49" fmla="*/ 209 h 134"/>
                <a:gd name="T50" fmla="*/ 2 w 22"/>
                <a:gd name="T51" fmla="*/ 207 h 134"/>
                <a:gd name="T52" fmla="*/ 3 w 22"/>
                <a:gd name="T53" fmla="*/ 204 h 134"/>
                <a:gd name="T54" fmla="*/ 5 w 22"/>
                <a:gd name="T55" fmla="*/ 197 h 134"/>
                <a:gd name="T56" fmla="*/ 10 w 22"/>
                <a:gd name="T57" fmla="*/ 181 h 134"/>
                <a:gd name="T58" fmla="*/ 21 w 22"/>
                <a:gd name="T59" fmla="*/ 153 h 134"/>
                <a:gd name="T60" fmla="*/ 23 w 22"/>
                <a:gd name="T61" fmla="*/ 149 h 134"/>
                <a:gd name="T62" fmla="*/ 25 w 22"/>
                <a:gd name="T63" fmla="*/ 144 h 134"/>
                <a:gd name="T64" fmla="*/ 25 w 22"/>
                <a:gd name="T65" fmla="*/ 143 h 134"/>
                <a:gd name="T66" fmla="*/ 28 w 22"/>
                <a:gd name="T67" fmla="*/ 135 h 134"/>
                <a:gd name="T68" fmla="*/ 28 w 22"/>
                <a:gd name="T69" fmla="*/ 135 h 134"/>
                <a:gd name="T70" fmla="*/ 29 w 22"/>
                <a:gd name="T71" fmla="*/ 126 h 134"/>
                <a:gd name="T72" fmla="*/ 29 w 22"/>
                <a:gd name="T73" fmla="*/ 121 h 134"/>
                <a:gd name="T74" fmla="*/ 31 w 22"/>
                <a:gd name="T75" fmla="*/ 118 h 134"/>
                <a:gd name="T76" fmla="*/ 31 w 22"/>
                <a:gd name="T77" fmla="*/ 115 h 134"/>
                <a:gd name="T78" fmla="*/ 31 w 22"/>
                <a:gd name="T79" fmla="*/ 108 h 134"/>
                <a:gd name="T80" fmla="*/ 36 w 22"/>
                <a:gd name="T81" fmla="*/ 5 h 1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2" h="134">
                  <a:moveTo>
                    <a:pt x="22" y="3"/>
                  </a:moveTo>
                  <a:cubicBezTo>
                    <a:pt x="21" y="4"/>
                    <a:pt x="21" y="4"/>
                    <a:pt x="21" y="4"/>
                  </a:cubicBezTo>
                  <a:cubicBezTo>
                    <a:pt x="21" y="5"/>
                    <a:pt x="21" y="6"/>
                    <a:pt x="21" y="7"/>
                  </a:cubicBezTo>
                  <a:cubicBezTo>
                    <a:pt x="21" y="8"/>
                    <a:pt x="21" y="8"/>
                    <a:pt x="21" y="8"/>
                  </a:cubicBezTo>
                  <a:cubicBezTo>
                    <a:pt x="21" y="8"/>
                    <a:pt x="21" y="8"/>
                    <a:pt x="21" y="8"/>
                  </a:cubicBezTo>
                  <a:cubicBezTo>
                    <a:pt x="21" y="9"/>
                    <a:pt x="21" y="10"/>
                    <a:pt x="20" y="11"/>
                  </a:cubicBezTo>
                  <a:cubicBezTo>
                    <a:pt x="20" y="12"/>
                    <a:pt x="20" y="14"/>
                    <a:pt x="19" y="15"/>
                  </a:cubicBezTo>
                  <a:cubicBezTo>
                    <a:pt x="19" y="15"/>
                    <a:pt x="19" y="15"/>
                    <a:pt x="19" y="15"/>
                  </a:cubicBezTo>
                  <a:cubicBezTo>
                    <a:pt x="19" y="17"/>
                    <a:pt x="19" y="19"/>
                    <a:pt x="18" y="20"/>
                  </a:cubicBezTo>
                  <a:cubicBezTo>
                    <a:pt x="18" y="20"/>
                    <a:pt x="18" y="21"/>
                    <a:pt x="18" y="21"/>
                  </a:cubicBezTo>
                  <a:cubicBezTo>
                    <a:pt x="17" y="23"/>
                    <a:pt x="17" y="24"/>
                    <a:pt x="16" y="25"/>
                  </a:cubicBezTo>
                  <a:cubicBezTo>
                    <a:pt x="16" y="25"/>
                    <a:pt x="16" y="26"/>
                    <a:pt x="16" y="26"/>
                  </a:cubicBezTo>
                  <a:cubicBezTo>
                    <a:pt x="15" y="28"/>
                    <a:pt x="14" y="29"/>
                    <a:pt x="14" y="31"/>
                  </a:cubicBezTo>
                  <a:cubicBezTo>
                    <a:pt x="12" y="36"/>
                    <a:pt x="10" y="40"/>
                    <a:pt x="9" y="43"/>
                  </a:cubicBezTo>
                  <a:cubicBezTo>
                    <a:pt x="8" y="46"/>
                    <a:pt x="7" y="48"/>
                    <a:pt x="6" y="50"/>
                  </a:cubicBezTo>
                  <a:cubicBezTo>
                    <a:pt x="6" y="52"/>
                    <a:pt x="5" y="53"/>
                    <a:pt x="5" y="53"/>
                  </a:cubicBezTo>
                  <a:cubicBezTo>
                    <a:pt x="5" y="54"/>
                    <a:pt x="5" y="54"/>
                    <a:pt x="5" y="55"/>
                  </a:cubicBezTo>
                  <a:cubicBezTo>
                    <a:pt x="5" y="56"/>
                    <a:pt x="4" y="56"/>
                    <a:pt x="4" y="57"/>
                  </a:cubicBezTo>
                  <a:cubicBezTo>
                    <a:pt x="4" y="58"/>
                    <a:pt x="4" y="58"/>
                    <a:pt x="4" y="58"/>
                  </a:cubicBezTo>
                  <a:cubicBezTo>
                    <a:pt x="4" y="59"/>
                    <a:pt x="4" y="59"/>
                    <a:pt x="4" y="59"/>
                  </a:cubicBezTo>
                  <a:cubicBezTo>
                    <a:pt x="4" y="59"/>
                    <a:pt x="4" y="60"/>
                    <a:pt x="4" y="60"/>
                  </a:cubicBezTo>
                  <a:cubicBezTo>
                    <a:pt x="4" y="61"/>
                    <a:pt x="4" y="61"/>
                    <a:pt x="4" y="61"/>
                  </a:cubicBezTo>
                  <a:cubicBezTo>
                    <a:pt x="4" y="61"/>
                    <a:pt x="4" y="61"/>
                    <a:pt x="4" y="61"/>
                  </a:cubicBezTo>
                  <a:cubicBezTo>
                    <a:pt x="4" y="61"/>
                    <a:pt x="4" y="61"/>
                    <a:pt x="4" y="61"/>
                  </a:cubicBezTo>
                  <a:cubicBezTo>
                    <a:pt x="3" y="61"/>
                    <a:pt x="3" y="61"/>
                    <a:pt x="3" y="61"/>
                  </a:cubicBezTo>
                  <a:cubicBezTo>
                    <a:pt x="3" y="62"/>
                    <a:pt x="3" y="62"/>
                    <a:pt x="3" y="62"/>
                  </a:cubicBezTo>
                  <a:cubicBezTo>
                    <a:pt x="3" y="62"/>
                    <a:pt x="3" y="62"/>
                    <a:pt x="3" y="62"/>
                  </a:cubicBezTo>
                  <a:cubicBezTo>
                    <a:pt x="3" y="62"/>
                    <a:pt x="3" y="62"/>
                    <a:pt x="3" y="62"/>
                  </a:cubicBezTo>
                  <a:cubicBezTo>
                    <a:pt x="3" y="62"/>
                    <a:pt x="3" y="62"/>
                    <a:pt x="3" y="62"/>
                  </a:cubicBezTo>
                  <a:cubicBezTo>
                    <a:pt x="3" y="62"/>
                    <a:pt x="3" y="62"/>
                    <a:pt x="3" y="62"/>
                  </a:cubicBezTo>
                  <a:cubicBezTo>
                    <a:pt x="3" y="62"/>
                    <a:pt x="3" y="62"/>
                    <a:pt x="3" y="62"/>
                  </a:cubicBezTo>
                  <a:cubicBezTo>
                    <a:pt x="3" y="63"/>
                    <a:pt x="3" y="63"/>
                    <a:pt x="3" y="63"/>
                  </a:cubicBezTo>
                  <a:cubicBezTo>
                    <a:pt x="3" y="63"/>
                    <a:pt x="3" y="63"/>
                    <a:pt x="3" y="63"/>
                  </a:cubicBezTo>
                  <a:cubicBezTo>
                    <a:pt x="3" y="63"/>
                    <a:pt x="3" y="63"/>
                    <a:pt x="3" y="63"/>
                  </a:cubicBezTo>
                  <a:cubicBezTo>
                    <a:pt x="3" y="63"/>
                    <a:pt x="3" y="63"/>
                    <a:pt x="3" y="63"/>
                  </a:cubicBezTo>
                  <a:cubicBezTo>
                    <a:pt x="3" y="64"/>
                    <a:pt x="3" y="64"/>
                    <a:pt x="3" y="65"/>
                  </a:cubicBezTo>
                  <a:cubicBezTo>
                    <a:pt x="3" y="65"/>
                    <a:pt x="3" y="66"/>
                    <a:pt x="3" y="66"/>
                  </a:cubicBezTo>
                  <a:cubicBezTo>
                    <a:pt x="3" y="67"/>
                    <a:pt x="3" y="67"/>
                    <a:pt x="3" y="67"/>
                  </a:cubicBezTo>
                  <a:cubicBezTo>
                    <a:pt x="3" y="67"/>
                    <a:pt x="3" y="67"/>
                    <a:pt x="3" y="67"/>
                  </a:cubicBezTo>
                  <a:cubicBezTo>
                    <a:pt x="2" y="90"/>
                    <a:pt x="1" y="112"/>
                    <a:pt x="0" y="134"/>
                  </a:cubicBezTo>
                  <a:cubicBezTo>
                    <a:pt x="0" y="133"/>
                    <a:pt x="0" y="133"/>
                    <a:pt x="0" y="133"/>
                  </a:cubicBezTo>
                  <a:cubicBezTo>
                    <a:pt x="0" y="132"/>
                    <a:pt x="0" y="132"/>
                    <a:pt x="0" y="132"/>
                  </a:cubicBezTo>
                  <a:cubicBezTo>
                    <a:pt x="0" y="132"/>
                    <a:pt x="0" y="132"/>
                    <a:pt x="0" y="131"/>
                  </a:cubicBezTo>
                  <a:cubicBezTo>
                    <a:pt x="0" y="131"/>
                    <a:pt x="0" y="130"/>
                    <a:pt x="1" y="130"/>
                  </a:cubicBezTo>
                  <a:cubicBezTo>
                    <a:pt x="1" y="129"/>
                    <a:pt x="1" y="129"/>
                    <a:pt x="1" y="129"/>
                  </a:cubicBezTo>
                  <a:cubicBezTo>
                    <a:pt x="1" y="129"/>
                    <a:pt x="1" y="129"/>
                    <a:pt x="1" y="129"/>
                  </a:cubicBezTo>
                  <a:cubicBezTo>
                    <a:pt x="1" y="129"/>
                    <a:pt x="1" y="129"/>
                    <a:pt x="1" y="129"/>
                  </a:cubicBezTo>
                  <a:cubicBezTo>
                    <a:pt x="1" y="128"/>
                    <a:pt x="1" y="128"/>
                    <a:pt x="1" y="128"/>
                  </a:cubicBezTo>
                  <a:cubicBezTo>
                    <a:pt x="1" y="128"/>
                    <a:pt x="1" y="128"/>
                    <a:pt x="1" y="128"/>
                  </a:cubicBezTo>
                  <a:cubicBezTo>
                    <a:pt x="1" y="128"/>
                    <a:pt x="1" y="127"/>
                    <a:pt x="1" y="127"/>
                  </a:cubicBezTo>
                  <a:cubicBezTo>
                    <a:pt x="1" y="127"/>
                    <a:pt x="1" y="127"/>
                    <a:pt x="1" y="127"/>
                  </a:cubicBezTo>
                  <a:cubicBezTo>
                    <a:pt x="1" y="127"/>
                    <a:pt x="1" y="126"/>
                    <a:pt x="1" y="126"/>
                  </a:cubicBezTo>
                  <a:cubicBezTo>
                    <a:pt x="1" y="126"/>
                    <a:pt x="1" y="126"/>
                    <a:pt x="1" y="126"/>
                  </a:cubicBezTo>
                  <a:cubicBezTo>
                    <a:pt x="1" y="125"/>
                    <a:pt x="2" y="124"/>
                    <a:pt x="2" y="124"/>
                  </a:cubicBezTo>
                  <a:cubicBezTo>
                    <a:pt x="2" y="123"/>
                    <a:pt x="2" y="122"/>
                    <a:pt x="2" y="121"/>
                  </a:cubicBezTo>
                  <a:cubicBezTo>
                    <a:pt x="2" y="121"/>
                    <a:pt x="2" y="120"/>
                    <a:pt x="3" y="120"/>
                  </a:cubicBezTo>
                  <a:cubicBezTo>
                    <a:pt x="3" y="119"/>
                    <a:pt x="3" y="118"/>
                    <a:pt x="4" y="117"/>
                  </a:cubicBezTo>
                  <a:cubicBezTo>
                    <a:pt x="4" y="115"/>
                    <a:pt x="5" y="113"/>
                    <a:pt x="6" y="110"/>
                  </a:cubicBezTo>
                  <a:cubicBezTo>
                    <a:pt x="7" y="107"/>
                    <a:pt x="9" y="102"/>
                    <a:pt x="11" y="97"/>
                  </a:cubicBezTo>
                  <a:cubicBezTo>
                    <a:pt x="12" y="96"/>
                    <a:pt x="12" y="94"/>
                    <a:pt x="13" y="93"/>
                  </a:cubicBezTo>
                  <a:cubicBezTo>
                    <a:pt x="13" y="92"/>
                    <a:pt x="13" y="92"/>
                    <a:pt x="13" y="92"/>
                  </a:cubicBezTo>
                  <a:cubicBezTo>
                    <a:pt x="14" y="91"/>
                    <a:pt x="14" y="91"/>
                    <a:pt x="14" y="91"/>
                  </a:cubicBezTo>
                  <a:cubicBezTo>
                    <a:pt x="14" y="91"/>
                    <a:pt x="14" y="90"/>
                    <a:pt x="14" y="90"/>
                  </a:cubicBezTo>
                  <a:cubicBezTo>
                    <a:pt x="14" y="89"/>
                    <a:pt x="15" y="89"/>
                    <a:pt x="15" y="88"/>
                  </a:cubicBezTo>
                  <a:cubicBezTo>
                    <a:pt x="15" y="87"/>
                    <a:pt x="15" y="87"/>
                    <a:pt x="15" y="87"/>
                  </a:cubicBezTo>
                  <a:cubicBezTo>
                    <a:pt x="15" y="87"/>
                    <a:pt x="15" y="87"/>
                    <a:pt x="15" y="87"/>
                  </a:cubicBezTo>
                  <a:cubicBezTo>
                    <a:pt x="16" y="85"/>
                    <a:pt x="16" y="84"/>
                    <a:pt x="17" y="82"/>
                  </a:cubicBezTo>
                  <a:cubicBezTo>
                    <a:pt x="17" y="82"/>
                    <a:pt x="17" y="82"/>
                    <a:pt x="17" y="82"/>
                  </a:cubicBezTo>
                  <a:cubicBezTo>
                    <a:pt x="17" y="82"/>
                    <a:pt x="17" y="82"/>
                    <a:pt x="17" y="82"/>
                  </a:cubicBezTo>
                  <a:cubicBezTo>
                    <a:pt x="17" y="82"/>
                    <a:pt x="17" y="82"/>
                    <a:pt x="17" y="82"/>
                  </a:cubicBezTo>
                  <a:cubicBezTo>
                    <a:pt x="17" y="80"/>
                    <a:pt x="17" y="79"/>
                    <a:pt x="18" y="77"/>
                  </a:cubicBezTo>
                  <a:cubicBezTo>
                    <a:pt x="18" y="77"/>
                    <a:pt x="18" y="77"/>
                    <a:pt x="18" y="77"/>
                  </a:cubicBezTo>
                  <a:cubicBezTo>
                    <a:pt x="18" y="76"/>
                    <a:pt x="18" y="75"/>
                    <a:pt x="18" y="74"/>
                  </a:cubicBezTo>
                  <a:cubicBezTo>
                    <a:pt x="18" y="74"/>
                    <a:pt x="18" y="74"/>
                    <a:pt x="18" y="74"/>
                  </a:cubicBezTo>
                  <a:cubicBezTo>
                    <a:pt x="18" y="74"/>
                    <a:pt x="18" y="74"/>
                    <a:pt x="18" y="74"/>
                  </a:cubicBezTo>
                  <a:cubicBezTo>
                    <a:pt x="18" y="73"/>
                    <a:pt x="18" y="72"/>
                    <a:pt x="19" y="72"/>
                  </a:cubicBezTo>
                  <a:cubicBezTo>
                    <a:pt x="19" y="71"/>
                    <a:pt x="19" y="71"/>
                    <a:pt x="19" y="71"/>
                  </a:cubicBezTo>
                  <a:cubicBezTo>
                    <a:pt x="19" y="70"/>
                    <a:pt x="19" y="70"/>
                    <a:pt x="19" y="70"/>
                  </a:cubicBezTo>
                  <a:cubicBezTo>
                    <a:pt x="19" y="69"/>
                    <a:pt x="19" y="69"/>
                    <a:pt x="19" y="69"/>
                  </a:cubicBezTo>
                  <a:cubicBezTo>
                    <a:pt x="19" y="68"/>
                    <a:pt x="19" y="67"/>
                    <a:pt x="19" y="66"/>
                  </a:cubicBezTo>
                  <a:cubicBezTo>
                    <a:pt x="20" y="44"/>
                    <a:pt x="21" y="22"/>
                    <a:pt x="22" y="0"/>
                  </a:cubicBezTo>
                  <a:cubicBezTo>
                    <a:pt x="22" y="1"/>
                    <a:pt x="22" y="2"/>
                    <a:pt x="22" y="3"/>
                  </a:cubicBezTo>
                </a:path>
              </a:pathLst>
            </a:custGeom>
            <a:solidFill>
              <a:srgbClr val="C2B4B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1" name="Freeform 181"/>
            <p:cNvSpPr/>
            <p:nvPr/>
          </p:nvSpPr>
          <p:spPr bwMode="auto">
            <a:xfrm>
              <a:off x="2773" y="2753"/>
              <a:ext cx="248" cy="333"/>
            </a:xfrm>
            <a:custGeom>
              <a:avLst/>
              <a:gdLst>
                <a:gd name="T0" fmla="*/ 246 w 151"/>
                <a:gd name="T1" fmla="*/ 220 h 203"/>
                <a:gd name="T2" fmla="*/ 246 w 151"/>
                <a:gd name="T3" fmla="*/ 217 h 203"/>
                <a:gd name="T4" fmla="*/ 245 w 151"/>
                <a:gd name="T5" fmla="*/ 213 h 203"/>
                <a:gd name="T6" fmla="*/ 243 w 151"/>
                <a:gd name="T7" fmla="*/ 210 h 203"/>
                <a:gd name="T8" fmla="*/ 227 w 151"/>
                <a:gd name="T9" fmla="*/ 194 h 203"/>
                <a:gd name="T10" fmla="*/ 200 w 151"/>
                <a:gd name="T11" fmla="*/ 177 h 203"/>
                <a:gd name="T12" fmla="*/ 171 w 151"/>
                <a:gd name="T13" fmla="*/ 164 h 203"/>
                <a:gd name="T14" fmla="*/ 141 w 151"/>
                <a:gd name="T15" fmla="*/ 156 h 203"/>
                <a:gd name="T16" fmla="*/ 113 w 151"/>
                <a:gd name="T17" fmla="*/ 144 h 203"/>
                <a:gd name="T18" fmla="*/ 85 w 151"/>
                <a:gd name="T19" fmla="*/ 131 h 203"/>
                <a:gd name="T20" fmla="*/ 62 w 151"/>
                <a:gd name="T21" fmla="*/ 115 h 203"/>
                <a:gd name="T22" fmla="*/ 41 w 151"/>
                <a:gd name="T23" fmla="*/ 97 h 203"/>
                <a:gd name="T24" fmla="*/ 34 w 151"/>
                <a:gd name="T25" fmla="*/ 90 h 203"/>
                <a:gd name="T26" fmla="*/ 30 w 151"/>
                <a:gd name="T27" fmla="*/ 82 h 203"/>
                <a:gd name="T28" fmla="*/ 25 w 151"/>
                <a:gd name="T29" fmla="*/ 75 h 203"/>
                <a:gd name="T30" fmla="*/ 20 w 151"/>
                <a:gd name="T31" fmla="*/ 67 h 203"/>
                <a:gd name="T32" fmla="*/ 10 w 151"/>
                <a:gd name="T33" fmla="*/ 51 h 203"/>
                <a:gd name="T34" fmla="*/ 5 w 151"/>
                <a:gd name="T35" fmla="*/ 34 h 203"/>
                <a:gd name="T36" fmla="*/ 2 w 151"/>
                <a:gd name="T37" fmla="*/ 18 h 203"/>
                <a:gd name="T38" fmla="*/ 0 w 151"/>
                <a:gd name="T39" fmla="*/ 0 h 203"/>
                <a:gd name="T40" fmla="*/ 0 w 151"/>
                <a:gd name="T41" fmla="*/ 110 h 203"/>
                <a:gd name="T42" fmla="*/ 2 w 151"/>
                <a:gd name="T43" fmla="*/ 126 h 203"/>
                <a:gd name="T44" fmla="*/ 5 w 151"/>
                <a:gd name="T45" fmla="*/ 143 h 203"/>
                <a:gd name="T46" fmla="*/ 10 w 151"/>
                <a:gd name="T47" fmla="*/ 161 h 203"/>
                <a:gd name="T48" fmla="*/ 18 w 151"/>
                <a:gd name="T49" fmla="*/ 177 h 203"/>
                <a:gd name="T50" fmla="*/ 23 w 151"/>
                <a:gd name="T51" fmla="*/ 184 h 203"/>
                <a:gd name="T52" fmla="*/ 28 w 151"/>
                <a:gd name="T53" fmla="*/ 192 h 203"/>
                <a:gd name="T54" fmla="*/ 34 w 151"/>
                <a:gd name="T55" fmla="*/ 198 h 203"/>
                <a:gd name="T56" fmla="*/ 41 w 151"/>
                <a:gd name="T57" fmla="*/ 205 h 203"/>
                <a:gd name="T58" fmla="*/ 61 w 151"/>
                <a:gd name="T59" fmla="*/ 225 h 203"/>
                <a:gd name="T60" fmla="*/ 85 w 151"/>
                <a:gd name="T61" fmla="*/ 241 h 203"/>
                <a:gd name="T62" fmla="*/ 112 w 151"/>
                <a:gd name="T63" fmla="*/ 254 h 203"/>
                <a:gd name="T64" fmla="*/ 140 w 151"/>
                <a:gd name="T65" fmla="*/ 264 h 203"/>
                <a:gd name="T66" fmla="*/ 168 w 151"/>
                <a:gd name="T67" fmla="*/ 274 h 203"/>
                <a:gd name="T68" fmla="*/ 197 w 151"/>
                <a:gd name="T69" fmla="*/ 287 h 203"/>
                <a:gd name="T70" fmla="*/ 223 w 151"/>
                <a:gd name="T71" fmla="*/ 302 h 203"/>
                <a:gd name="T72" fmla="*/ 241 w 151"/>
                <a:gd name="T73" fmla="*/ 320 h 203"/>
                <a:gd name="T74" fmla="*/ 243 w 151"/>
                <a:gd name="T75" fmla="*/ 323 h 203"/>
                <a:gd name="T76" fmla="*/ 243 w 151"/>
                <a:gd name="T77" fmla="*/ 326 h 203"/>
                <a:gd name="T78" fmla="*/ 245 w 151"/>
                <a:gd name="T79" fmla="*/ 330 h 203"/>
                <a:gd name="T80" fmla="*/ 245 w 151"/>
                <a:gd name="T81" fmla="*/ 333 h 203"/>
                <a:gd name="T82" fmla="*/ 248 w 151"/>
                <a:gd name="T83" fmla="*/ 223 h 203"/>
                <a:gd name="T84" fmla="*/ 246 w 151"/>
                <a:gd name="T85" fmla="*/ 220 h 20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1" h="203">
                  <a:moveTo>
                    <a:pt x="150" y="134"/>
                  </a:moveTo>
                  <a:cubicBezTo>
                    <a:pt x="150" y="134"/>
                    <a:pt x="150" y="133"/>
                    <a:pt x="150" y="132"/>
                  </a:cubicBezTo>
                  <a:cubicBezTo>
                    <a:pt x="150" y="132"/>
                    <a:pt x="150" y="131"/>
                    <a:pt x="149" y="130"/>
                  </a:cubicBezTo>
                  <a:cubicBezTo>
                    <a:pt x="149" y="130"/>
                    <a:pt x="149" y="129"/>
                    <a:pt x="148" y="128"/>
                  </a:cubicBezTo>
                  <a:cubicBezTo>
                    <a:pt x="146" y="125"/>
                    <a:pt x="142" y="121"/>
                    <a:pt x="138" y="118"/>
                  </a:cubicBezTo>
                  <a:cubicBezTo>
                    <a:pt x="133" y="114"/>
                    <a:pt x="128" y="111"/>
                    <a:pt x="122" y="108"/>
                  </a:cubicBezTo>
                  <a:cubicBezTo>
                    <a:pt x="116" y="105"/>
                    <a:pt x="110" y="103"/>
                    <a:pt x="104" y="100"/>
                  </a:cubicBezTo>
                  <a:cubicBezTo>
                    <a:pt x="97" y="98"/>
                    <a:pt x="92" y="96"/>
                    <a:pt x="86" y="95"/>
                  </a:cubicBezTo>
                  <a:cubicBezTo>
                    <a:pt x="80" y="93"/>
                    <a:pt x="74" y="91"/>
                    <a:pt x="69" y="88"/>
                  </a:cubicBezTo>
                  <a:cubicBezTo>
                    <a:pt x="63" y="86"/>
                    <a:pt x="58" y="83"/>
                    <a:pt x="52" y="80"/>
                  </a:cubicBezTo>
                  <a:cubicBezTo>
                    <a:pt x="47" y="77"/>
                    <a:pt x="42" y="74"/>
                    <a:pt x="38" y="70"/>
                  </a:cubicBezTo>
                  <a:cubicBezTo>
                    <a:pt x="33" y="67"/>
                    <a:pt x="29" y="63"/>
                    <a:pt x="25" y="59"/>
                  </a:cubicBezTo>
                  <a:cubicBezTo>
                    <a:pt x="24" y="57"/>
                    <a:pt x="22" y="56"/>
                    <a:pt x="21" y="55"/>
                  </a:cubicBezTo>
                  <a:cubicBezTo>
                    <a:pt x="20" y="53"/>
                    <a:pt x="19" y="52"/>
                    <a:pt x="18" y="50"/>
                  </a:cubicBezTo>
                  <a:cubicBezTo>
                    <a:pt x="17" y="49"/>
                    <a:pt x="16" y="47"/>
                    <a:pt x="15" y="46"/>
                  </a:cubicBezTo>
                  <a:cubicBezTo>
                    <a:pt x="13" y="44"/>
                    <a:pt x="13" y="43"/>
                    <a:pt x="12" y="41"/>
                  </a:cubicBezTo>
                  <a:cubicBezTo>
                    <a:pt x="10" y="38"/>
                    <a:pt x="8" y="34"/>
                    <a:pt x="6" y="31"/>
                  </a:cubicBezTo>
                  <a:cubicBezTo>
                    <a:pt x="5" y="28"/>
                    <a:pt x="4" y="24"/>
                    <a:pt x="3" y="21"/>
                  </a:cubicBezTo>
                  <a:cubicBezTo>
                    <a:pt x="2" y="17"/>
                    <a:pt x="1" y="14"/>
                    <a:pt x="1" y="11"/>
                  </a:cubicBezTo>
                  <a:cubicBezTo>
                    <a:pt x="0" y="7"/>
                    <a:pt x="0" y="4"/>
                    <a:pt x="0" y="0"/>
                  </a:cubicBezTo>
                  <a:cubicBezTo>
                    <a:pt x="0" y="23"/>
                    <a:pt x="0" y="45"/>
                    <a:pt x="0" y="67"/>
                  </a:cubicBezTo>
                  <a:cubicBezTo>
                    <a:pt x="0" y="70"/>
                    <a:pt x="0" y="74"/>
                    <a:pt x="1" y="77"/>
                  </a:cubicBezTo>
                  <a:cubicBezTo>
                    <a:pt x="1" y="81"/>
                    <a:pt x="2" y="84"/>
                    <a:pt x="3" y="87"/>
                  </a:cubicBezTo>
                  <a:cubicBezTo>
                    <a:pt x="4" y="91"/>
                    <a:pt x="5" y="94"/>
                    <a:pt x="6" y="98"/>
                  </a:cubicBezTo>
                  <a:cubicBezTo>
                    <a:pt x="8" y="101"/>
                    <a:pt x="9" y="104"/>
                    <a:pt x="11" y="108"/>
                  </a:cubicBezTo>
                  <a:cubicBezTo>
                    <a:pt x="12" y="109"/>
                    <a:pt x="13" y="111"/>
                    <a:pt x="14" y="112"/>
                  </a:cubicBezTo>
                  <a:cubicBezTo>
                    <a:pt x="15" y="114"/>
                    <a:pt x="16" y="115"/>
                    <a:pt x="17" y="117"/>
                  </a:cubicBezTo>
                  <a:cubicBezTo>
                    <a:pt x="19" y="118"/>
                    <a:pt x="20" y="120"/>
                    <a:pt x="21" y="121"/>
                  </a:cubicBezTo>
                  <a:cubicBezTo>
                    <a:pt x="22" y="123"/>
                    <a:pt x="23" y="124"/>
                    <a:pt x="25" y="125"/>
                  </a:cubicBezTo>
                  <a:cubicBezTo>
                    <a:pt x="28" y="130"/>
                    <a:pt x="33" y="133"/>
                    <a:pt x="37" y="137"/>
                  </a:cubicBezTo>
                  <a:cubicBezTo>
                    <a:pt x="42" y="141"/>
                    <a:pt x="47" y="144"/>
                    <a:pt x="52" y="147"/>
                  </a:cubicBezTo>
                  <a:cubicBezTo>
                    <a:pt x="57" y="150"/>
                    <a:pt x="62" y="153"/>
                    <a:pt x="68" y="155"/>
                  </a:cubicBezTo>
                  <a:cubicBezTo>
                    <a:pt x="74" y="157"/>
                    <a:pt x="79" y="159"/>
                    <a:pt x="85" y="161"/>
                  </a:cubicBezTo>
                  <a:cubicBezTo>
                    <a:pt x="90" y="163"/>
                    <a:pt x="96" y="165"/>
                    <a:pt x="102" y="167"/>
                  </a:cubicBezTo>
                  <a:cubicBezTo>
                    <a:pt x="108" y="169"/>
                    <a:pt x="114" y="172"/>
                    <a:pt x="120" y="175"/>
                  </a:cubicBezTo>
                  <a:cubicBezTo>
                    <a:pt x="126" y="177"/>
                    <a:pt x="132" y="181"/>
                    <a:pt x="136" y="184"/>
                  </a:cubicBezTo>
                  <a:cubicBezTo>
                    <a:pt x="141" y="187"/>
                    <a:pt x="144" y="191"/>
                    <a:pt x="147" y="195"/>
                  </a:cubicBezTo>
                  <a:cubicBezTo>
                    <a:pt x="147" y="195"/>
                    <a:pt x="147" y="196"/>
                    <a:pt x="148" y="197"/>
                  </a:cubicBezTo>
                  <a:cubicBezTo>
                    <a:pt x="148" y="197"/>
                    <a:pt x="148" y="198"/>
                    <a:pt x="148" y="199"/>
                  </a:cubicBezTo>
                  <a:cubicBezTo>
                    <a:pt x="148" y="199"/>
                    <a:pt x="149" y="200"/>
                    <a:pt x="149" y="201"/>
                  </a:cubicBezTo>
                  <a:cubicBezTo>
                    <a:pt x="149" y="201"/>
                    <a:pt x="149" y="202"/>
                    <a:pt x="149" y="203"/>
                  </a:cubicBezTo>
                  <a:cubicBezTo>
                    <a:pt x="149" y="181"/>
                    <a:pt x="150" y="158"/>
                    <a:pt x="151" y="136"/>
                  </a:cubicBezTo>
                  <a:cubicBezTo>
                    <a:pt x="151" y="136"/>
                    <a:pt x="151" y="135"/>
                    <a:pt x="150" y="134"/>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2" name="Freeform 182"/>
            <p:cNvSpPr/>
            <p:nvPr/>
          </p:nvSpPr>
          <p:spPr bwMode="auto">
            <a:xfrm>
              <a:off x="3478" y="3150"/>
              <a:ext cx="451" cy="267"/>
            </a:xfrm>
            <a:custGeom>
              <a:avLst/>
              <a:gdLst>
                <a:gd name="T0" fmla="*/ 449 w 275"/>
                <a:gd name="T1" fmla="*/ 8 h 163"/>
                <a:gd name="T2" fmla="*/ 444 w 275"/>
                <a:gd name="T3" fmla="*/ 16 h 163"/>
                <a:gd name="T4" fmla="*/ 435 w 275"/>
                <a:gd name="T5" fmla="*/ 23 h 163"/>
                <a:gd name="T6" fmla="*/ 417 w 275"/>
                <a:gd name="T7" fmla="*/ 28 h 163"/>
                <a:gd name="T8" fmla="*/ 400 w 275"/>
                <a:gd name="T9" fmla="*/ 29 h 163"/>
                <a:gd name="T10" fmla="*/ 380 w 275"/>
                <a:gd name="T11" fmla="*/ 28 h 163"/>
                <a:gd name="T12" fmla="*/ 349 w 275"/>
                <a:gd name="T13" fmla="*/ 25 h 163"/>
                <a:gd name="T14" fmla="*/ 313 w 275"/>
                <a:gd name="T15" fmla="*/ 15 h 163"/>
                <a:gd name="T16" fmla="*/ 290 w 275"/>
                <a:gd name="T17" fmla="*/ 10 h 163"/>
                <a:gd name="T18" fmla="*/ 274 w 275"/>
                <a:gd name="T19" fmla="*/ 7 h 163"/>
                <a:gd name="T20" fmla="*/ 256 w 275"/>
                <a:gd name="T21" fmla="*/ 3 h 163"/>
                <a:gd name="T22" fmla="*/ 241 w 275"/>
                <a:gd name="T23" fmla="*/ 2 h 163"/>
                <a:gd name="T24" fmla="*/ 218 w 275"/>
                <a:gd name="T25" fmla="*/ 2 h 163"/>
                <a:gd name="T26" fmla="*/ 198 w 275"/>
                <a:gd name="T27" fmla="*/ 2 h 163"/>
                <a:gd name="T28" fmla="*/ 182 w 275"/>
                <a:gd name="T29" fmla="*/ 3 h 163"/>
                <a:gd name="T30" fmla="*/ 167 w 275"/>
                <a:gd name="T31" fmla="*/ 7 h 163"/>
                <a:gd name="T32" fmla="*/ 151 w 275"/>
                <a:gd name="T33" fmla="*/ 10 h 163"/>
                <a:gd name="T34" fmla="*/ 139 w 275"/>
                <a:gd name="T35" fmla="*/ 13 h 163"/>
                <a:gd name="T36" fmla="*/ 116 w 275"/>
                <a:gd name="T37" fmla="*/ 21 h 163"/>
                <a:gd name="T38" fmla="*/ 93 w 275"/>
                <a:gd name="T39" fmla="*/ 33 h 163"/>
                <a:gd name="T40" fmla="*/ 71 w 275"/>
                <a:gd name="T41" fmla="*/ 48 h 163"/>
                <a:gd name="T42" fmla="*/ 52 w 275"/>
                <a:gd name="T43" fmla="*/ 64 h 163"/>
                <a:gd name="T44" fmla="*/ 36 w 275"/>
                <a:gd name="T45" fmla="*/ 82 h 163"/>
                <a:gd name="T46" fmla="*/ 25 w 275"/>
                <a:gd name="T47" fmla="*/ 102 h 163"/>
                <a:gd name="T48" fmla="*/ 18 w 275"/>
                <a:gd name="T49" fmla="*/ 115 h 163"/>
                <a:gd name="T50" fmla="*/ 11 w 275"/>
                <a:gd name="T51" fmla="*/ 134 h 163"/>
                <a:gd name="T52" fmla="*/ 8 w 275"/>
                <a:gd name="T53" fmla="*/ 147 h 163"/>
                <a:gd name="T54" fmla="*/ 0 w 275"/>
                <a:gd name="T55" fmla="*/ 267 h 163"/>
                <a:gd name="T56" fmla="*/ 5 w 275"/>
                <a:gd name="T57" fmla="*/ 238 h 163"/>
                <a:gd name="T58" fmla="*/ 16 w 275"/>
                <a:gd name="T59" fmla="*/ 210 h 163"/>
                <a:gd name="T60" fmla="*/ 33 w 275"/>
                <a:gd name="T61" fmla="*/ 185 h 163"/>
                <a:gd name="T62" fmla="*/ 52 w 275"/>
                <a:gd name="T63" fmla="*/ 164 h 163"/>
                <a:gd name="T64" fmla="*/ 85 w 275"/>
                <a:gd name="T65" fmla="*/ 141 h 163"/>
                <a:gd name="T66" fmla="*/ 108 w 275"/>
                <a:gd name="T67" fmla="*/ 129 h 163"/>
                <a:gd name="T68" fmla="*/ 141 w 275"/>
                <a:gd name="T69" fmla="*/ 118 h 163"/>
                <a:gd name="T70" fmla="*/ 167 w 275"/>
                <a:gd name="T71" fmla="*/ 113 h 163"/>
                <a:gd name="T72" fmla="*/ 194 w 275"/>
                <a:gd name="T73" fmla="*/ 110 h 163"/>
                <a:gd name="T74" fmla="*/ 220 w 275"/>
                <a:gd name="T75" fmla="*/ 110 h 163"/>
                <a:gd name="T76" fmla="*/ 253 w 275"/>
                <a:gd name="T77" fmla="*/ 111 h 163"/>
                <a:gd name="T78" fmla="*/ 282 w 275"/>
                <a:gd name="T79" fmla="*/ 118 h 163"/>
                <a:gd name="T80" fmla="*/ 305 w 275"/>
                <a:gd name="T81" fmla="*/ 124 h 163"/>
                <a:gd name="T82" fmla="*/ 323 w 275"/>
                <a:gd name="T83" fmla="*/ 128 h 163"/>
                <a:gd name="T84" fmla="*/ 348 w 275"/>
                <a:gd name="T85" fmla="*/ 133 h 163"/>
                <a:gd name="T86" fmla="*/ 361 w 275"/>
                <a:gd name="T87" fmla="*/ 134 h 163"/>
                <a:gd name="T88" fmla="*/ 382 w 275"/>
                <a:gd name="T89" fmla="*/ 136 h 163"/>
                <a:gd name="T90" fmla="*/ 392 w 275"/>
                <a:gd name="T91" fmla="*/ 136 h 163"/>
                <a:gd name="T92" fmla="*/ 403 w 275"/>
                <a:gd name="T93" fmla="*/ 136 h 163"/>
                <a:gd name="T94" fmla="*/ 412 w 275"/>
                <a:gd name="T95" fmla="*/ 134 h 163"/>
                <a:gd name="T96" fmla="*/ 417 w 275"/>
                <a:gd name="T97" fmla="*/ 133 h 163"/>
                <a:gd name="T98" fmla="*/ 421 w 275"/>
                <a:gd name="T99" fmla="*/ 131 h 163"/>
                <a:gd name="T100" fmla="*/ 426 w 275"/>
                <a:gd name="T101" fmla="*/ 128 h 163"/>
                <a:gd name="T102" fmla="*/ 431 w 275"/>
                <a:gd name="T103" fmla="*/ 123 h 163"/>
                <a:gd name="T104" fmla="*/ 436 w 275"/>
                <a:gd name="T105" fmla="*/ 120 h 163"/>
                <a:gd name="T106" fmla="*/ 438 w 275"/>
                <a:gd name="T107" fmla="*/ 115 h 163"/>
                <a:gd name="T108" fmla="*/ 440 w 275"/>
                <a:gd name="T109" fmla="*/ 108 h 163"/>
                <a:gd name="T110" fmla="*/ 443 w 275"/>
                <a:gd name="T111" fmla="*/ 74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5" h="163">
                  <a:moveTo>
                    <a:pt x="272" y="25"/>
                  </a:moveTo>
                  <a:cubicBezTo>
                    <a:pt x="275" y="0"/>
                    <a:pt x="275" y="0"/>
                    <a:pt x="275" y="0"/>
                  </a:cubicBezTo>
                  <a:cubicBezTo>
                    <a:pt x="275" y="1"/>
                    <a:pt x="275" y="2"/>
                    <a:pt x="275" y="3"/>
                  </a:cubicBezTo>
                  <a:cubicBezTo>
                    <a:pt x="274" y="3"/>
                    <a:pt x="274" y="3"/>
                    <a:pt x="274" y="3"/>
                  </a:cubicBezTo>
                  <a:cubicBezTo>
                    <a:pt x="274" y="4"/>
                    <a:pt x="274" y="4"/>
                    <a:pt x="274" y="5"/>
                  </a:cubicBezTo>
                  <a:cubicBezTo>
                    <a:pt x="274" y="5"/>
                    <a:pt x="274" y="5"/>
                    <a:pt x="274" y="5"/>
                  </a:cubicBezTo>
                  <a:cubicBezTo>
                    <a:pt x="273" y="6"/>
                    <a:pt x="273" y="6"/>
                    <a:pt x="273" y="7"/>
                  </a:cubicBezTo>
                  <a:cubicBezTo>
                    <a:pt x="272" y="8"/>
                    <a:pt x="272" y="8"/>
                    <a:pt x="272" y="8"/>
                  </a:cubicBezTo>
                  <a:cubicBezTo>
                    <a:pt x="271" y="9"/>
                    <a:pt x="271" y="9"/>
                    <a:pt x="271" y="9"/>
                  </a:cubicBezTo>
                  <a:cubicBezTo>
                    <a:pt x="271" y="10"/>
                    <a:pt x="271" y="10"/>
                    <a:pt x="271" y="10"/>
                  </a:cubicBezTo>
                  <a:cubicBezTo>
                    <a:pt x="270" y="10"/>
                    <a:pt x="270" y="10"/>
                    <a:pt x="270" y="11"/>
                  </a:cubicBezTo>
                  <a:cubicBezTo>
                    <a:pt x="269" y="11"/>
                    <a:pt x="269" y="11"/>
                    <a:pt x="269" y="11"/>
                  </a:cubicBezTo>
                  <a:cubicBezTo>
                    <a:pt x="268" y="12"/>
                    <a:pt x="268" y="12"/>
                    <a:pt x="268" y="12"/>
                  </a:cubicBezTo>
                  <a:cubicBezTo>
                    <a:pt x="267" y="13"/>
                    <a:pt x="267" y="13"/>
                    <a:pt x="267" y="13"/>
                  </a:cubicBezTo>
                  <a:cubicBezTo>
                    <a:pt x="266" y="13"/>
                    <a:pt x="265" y="13"/>
                    <a:pt x="265" y="14"/>
                  </a:cubicBezTo>
                  <a:cubicBezTo>
                    <a:pt x="264" y="14"/>
                    <a:pt x="264" y="14"/>
                    <a:pt x="264" y="14"/>
                  </a:cubicBezTo>
                  <a:cubicBezTo>
                    <a:pt x="264" y="14"/>
                    <a:pt x="263" y="15"/>
                    <a:pt x="262" y="15"/>
                  </a:cubicBezTo>
                  <a:cubicBezTo>
                    <a:pt x="261" y="15"/>
                    <a:pt x="259" y="16"/>
                    <a:pt x="258" y="16"/>
                  </a:cubicBezTo>
                  <a:cubicBezTo>
                    <a:pt x="258" y="16"/>
                    <a:pt x="258" y="16"/>
                    <a:pt x="258" y="16"/>
                  </a:cubicBezTo>
                  <a:cubicBezTo>
                    <a:pt x="257" y="16"/>
                    <a:pt x="255" y="17"/>
                    <a:pt x="254" y="17"/>
                  </a:cubicBezTo>
                  <a:cubicBezTo>
                    <a:pt x="254" y="17"/>
                    <a:pt x="254" y="17"/>
                    <a:pt x="254" y="17"/>
                  </a:cubicBezTo>
                  <a:cubicBezTo>
                    <a:pt x="252" y="17"/>
                    <a:pt x="251" y="17"/>
                    <a:pt x="249" y="17"/>
                  </a:cubicBezTo>
                  <a:cubicBezTo>
                    <a:pt x="249" y="17"/>
                    <a:pt x="249" y="17"/>
                    <a:pt x="249" y="17"/>
                  </a:cubicBezTo>
                  <a:cubicBezTo>
                    <a:pt x="248" y="17"/>
                    <a:pt x="247" y="18"/>
                    <a:pt x="245" y="18"/>
                  </a:cubicBezTo>
                  <a:cubicBezTo>
                    <a:pt x="244" y="18"/>
                    <a:pt x="244" y="18"/>
                    <a:pt x="244" y="18"/>
                  </a:cubicBezTo>
                  <a:cubicBezTo>
                    <a:pt x="243" y="18"/>
                    <a:pt x="241" y="18"/>
                    <a:pt x="240" y="18"/>
                  </a:cubicBezTo>
                  <a:cubicBezTo>
                    <a:pt x="240" y="18"/>
                    <a:pt x="240" y="18"/>
                    <a:pt x="240" y="18"/>
                  </a:cubicBezTo>
                  <a:cubicBezTo>
                    <a:pt x="240" y="18"/>
                    <a:pt x="240" y="18"/>
                    <a:pt x="240" y="18"/>
                  </a:cubicBezTo>
                  <a:cubicBezTo>
                    <a:pt x="238" y="17"/>
                    <a:pt x="236" y="17"/>
                    <a:pt x="234" y="17"/>
                  </a:cubicBezTo>
                  <a:cubicBezTo>
                    <a:pt x="233" y="17"/>
                    <a:pt x="232" y="17"/>
                    <a:pt x="232" y="17"/>
                  </a:cubicBezTo>
                  <a:cubicBezTo>
                    <a:pt x="230" y="17"/>
                    <a:pt x="229" y="17"/>
                    <a:pt x="227" y="17"/>
                  </a:cubicBezTo>
                  <a:cubicBezTo>
                    <a:pt x="226" y="17"/>
                    <a:pt x="226" y="16"/>
                    <a:pt x="225" y="16"/>
                  </a:cubicBezTo>
                  <a:cubicBezTo>
                    <a:pt x="224" y="16"/>
                    <a:pt x="224" y="16"/>
                    <a:pt x="223" y="16"/>
                  </a:cubicBezTo>
                  <a:cubicBezTo>
                    <a:pt x="220" y="16"/>
                    <a:pt x="218" y="15"/>
                    <a:pt x="215" y="15"/>
                  </a:cubicBezTo>
                  <a:cubicBezTo>
                    <a:pt x="214" y="15"/>
                    <a:pt x="214" y="15"/>
                    <a:pt x="213" y="15"/>
                  </a:cubicBezTo>
                  <a:cubicBezTo>
                    <a:pt x="210" y="14"/>
                    <a:pt x="207" y="13"/>
                    <a:pt x="204" y="13"/>
                  </a:cubicBezTo>
                  <a:cubicBezTo>
                    <a:pt x="202" y="12"/>
                    <a:pt x="200" y="12"/>
                    <a:pt x="198" y="11"/>
                  </a:cubicBezTo>
                  <a:cubicBezTo>
                    <a:pt x="198" y="11"/>
                    <a:pt x="197" y="11"/>
                    <a:pt x="197" y="11"/>
                  </a:cubicBezTo>
                  <a:cubicBezTo>
                    <a:pt x="195" y="11"/>
                    <a:pt x="194" y="10"/>
                    <a:pt x="192" y="10"/>
                  </a:cubicBezTo>
                  <a:cubicBezTo>
                    <a:pt x="192" y="10"/>
                    <a:pt x="191" y="10"/>
                    <a:pt x="191" y="9"/>
                  </a:cubicBezTo>
                  <a:cubicBezTo>
                    <a:pt x="189" y="9"/>
                    <a:pt x="187" y="8"/>
                    <a:pt x="186" y="8"/>
                  </a:cubicBezTo>
                  <a:cubicBezTo>
                    <a:pt x="184" y="8"/>
                    <a:pt x="183" y="7"/>
                    <a:pt x="181" y="7"/>
                  </a:cubicBezTo>
                  <a:cubicBezTo>
                    <a:pt x="181" y="7"/>
                    <a:pt x="180" y="7"/>
                    <a:pt x="180" y="6"/>
                  </a:cubicBezTo>
                  <a:cubicBezTo>
                    <a:pt x="179" y="6"/>
                    <a:pt x="179" y="6"/>
                    <a:pt x="179" y="6"/>
                  </a:cubicBezTo>
                  <a:cubicBezTo>
                    <a:pt x="178" y="6"/>
                    <a:pt x="177" y="6"/>
                    <a:pt x="177" y="6"/>
                  </a:cubicBezTo>
                  <a:cubicBezTo>
                    <a:pt x="176" y="5"/>
                    <a:pt x="175" y="5"/>
                    <a:pt x="173" y="5"/>
                  </a:cubicBezTo>
                  <a:cubicBezTo>
                    <a:pt x="173" y="5"/>
                    <a:pt x="173" y="5"/>
                    <a:pt x="173" y="5"/>
                  </a:cubicBezTo>
                  <a:cubicBezTo>
                    <a:pt x="173" y="5"/>
                    <a:pt x="173" y="5"/>
                    <a:pt x="173" y="5"/>
                  </a:cubicBezTo>
                  <a:cubicBezTo>
                    <a:pt x="171" y="4"/>
                    <a:pt x="170" y="4"/>
                    <a:pt x="168" y="4"/>
                  </a:cubicBezTo>
                  <a:cubicBezTo>
                    <a:pt x="167" y="4"/>
                    <a:pt x="167" y="4"/>
                    <a:pt x="167" y="4"/>
                  </a:cubicBezTo>
                  <a:cubicBezTo>
                    <a:pt x="166" y="3"/>
                    <a:pt x="165" y="3"/>
                    <a:pt x="163" y="3"/>
                  </a:cubicBezTo>
                  <a:cubicBezTo>
                    <a:pt x="163" y="3"/>
                    <a:pt x="162" y="3"/>
                    <a:pt x="161" y="3"/>
                  </a:cubicBezTo>
                  <a:cubicBezTo>
                    <a:pt x="161" y="3"/>
                    <a:pt x="161" y="3"/>
                    <a:pt x="161" y="3"/>
                  </a:cubicBezTo>
                  <a:cubicBezTo>
                    <a:pt x="160" y="2"/>
                    <a:pt x="160" y="2"/>
                    <a:pt x="160" y="2"/>
                  </a:cubicBezTo>
                  <a:cubicBezTo>
                    <a:pt x="159" y="2"/>
                    <a:pt x="157" y="2"/>
                    <a:pt x="156" y="2"/>
                  </a:cubicBezTo>
                  <a:cubicBezTo>
                    <a:pt x="155" y="2"/>
                    <a:pt x="155" y="2"/>
                    <a:pt x="154" y="2"/>
                  </a:cubicBezTo>
                  <a:cubicBezTo>
                    <a:pt x="154" y="2"/>
                    <a:pt x="154" y="2"/>
                    <a:pt x="154" y="2"/>
                  </a:cubicBezTo>
                  <a:cubicBezTo>
                    <a:pt x="152" y="1"/>
                    <a:pt x="149" y="1"/>
                    <a:pt x="147" y="1"/>
                  </a:cubicBezTo>
                  <a:cubicBezTo>
                    <a:pt x="147" y="1"/>
                    <a:pt x="147" y="1"/>
                    <a:pt x="147" y="1"/>
                  </a:cubicBezTo>
                  <a:cubicBezTo>
                    <a:pt x="147" y="1"/>
                    <a:pt x="147" y="1"/>
                    <a:pt x="147" y="1"/>
                  </a:cubicBezTo>
                  <a:cubicBezTo>
                    <a:pt x="145" y="1"/>
                    <a:pt x="142" y="1"/>
                    <a:pt x="140" y="1"/>
                  </a:cubicBezTo>
                  <a:cubicBezTo>
                    <a:pt x="140" y="1"/>
                    <a:pt x="140" y="1"/>
                    <a:pt x="140" y="1"/>
                  </a:cubicBezTo>
                  <a:cubicBezTo>
                    <a:pt x="138" y="1"/>
                    <a:pt x="137" y="1"/>
                    <a:pt x="136" y="1"/>
                  </a:cubicBezTo>
                  <a:cubicBezTo>
                    <a:pt x="135" y="1"/>
                    <a:pt x="134" y="1"/>
                    <a:pt x="134" y="1"/>
                  </a:cubicBezTo>
                  <a:cubicBezTo>
                    <a:pt x="133" y="1"/>
                    <a:pt x="133" y="1"/>
                    <a:pt x="133" y="1"/>
                  </a:cubicBezTo>
                  <a:cubicBezTo>
                    <a:pt x="133" y="1"/>
                    <a:pt x="133" y="1"/>
                    <a:pt x="133" y="1"/>
                  </a:cubicBezTo>
                  <a:cubicBezTo>
                    <a:pt x="131" y="1"/>
                    <a:pt x="129" y="1"/>
                    <a:pt x="127" y="1"/>
                  </a:cubicBezTo>
                  <a:cubicBezTo>
                    <a:pt x="127" y="1"/>
                    <a:pt x="127" y="1"/>
                    <a:pt x="127" y="1"/>
                  </a:cubicBezTo>
                  <a:cubicBezTo>
                    <a:pt x="126" y="1"/>
                    <a:pt x="126" y="1"/>
                    <a:pt x="125" y="1"/>
                  </a:cubicBezTo>
                  <a:cubicBezTo>
                    <a:pt x="124" y="1"/>
                    <a:pt x="122" y="1"/>
                    <a:pt x="121" y="1"/>
                  </a:cubicBezTo>
                  <a:cubicBezTo>
                    <a:pt x="121" y="1"/>
                    <a:pt x="121" y="1"/>
                    <a:pt x="121" y="1"/>
                  </a:cubicBezTo>
                  <a:cubicBezTo>
                    <a:pt x="120" y="1"/>
                    <a:pt x="119" y="1"/>
                    <a:pt x="118" y="2"/>
                  </a:cubicBezTo>
                  <a:cubicBezTo>
                    <a:pt x="117" y="2"/>
                    <a:pt x="116" y="2"/>
                    <a:pt x="114" y="2"/>
                  </a:cubicBezTo>
                  <a:cubicBezTo>
                    <a:pt x="114" y="2"/>
                    <a:pt x="114" y="2"/>
                    <a:pt x="114" y="2"/>
                  </a:cubicBezTo>
                  <a:cubicBezTo>
                    <a:pt x="113" y="2"/>
                    <a:pt x="112" y="2"/>
                    <a:pt x="111" y="2"/>
                  </a:cubicBezTo>
                  <a:cubicBezTo>
                    <a:pt x="110" y="3"/>
                    <a:pt x="109" y="3"/>
                    <a:pt x="108" y="3"/>
                  </a:cubicBezTo>
                  <a:cubicBezTo>
                    <a:pt x="108" y="3"/>
                    <a:pt x="108" y="3"/>
                    <a:pt x="108" y="3"/>
                  </a:cubicBezTo>
                  <a:cubicBezTo>
                    <a:pt x="107" y="3"/>
                    <a:pt x="107" y="3"/>
                    <a:pt x="107" y="3"/>
                  </a:cubicBezTo>
                  <a:cubicBezTo>
                    <a:pt x="106" y="3"/>
                    <a:pt x="105" y="3"/>
                    <a:pt x="104" y="3"/>
                  </a:cubicBezTo>
                  <a:cubicBezTo>
                    <a:pt x="103" y="4"/>
                    <a:pt x="102" y="4"/>
                    <a:pt x="102" y="4"/>
                  </a:cubicBezTo>
                  <a:cubicBezTo>
                    <a:pt x="101" y="4"/>
                    <a:pt x="101" y="4"/>
                    <a:pt x="101" y="4"/>
                  </a:cubicBezTo>
                  <a:cubicBezTo>
                    <a:pt x="100" y="4"/>
                    <a:pt x="99" y="5"/>
                    <a:pt x="98" y="5"/>
                  </a:cubicBezTo>
                  <a:cubicBezTo>
                    <a:pt x="97" y="5"/>
                    <a:pt x="96" y="5"/>
                    <a:pt x="95" y="5"/>
                  </a:cubicBezTo>
                  <a:cubicBezTo>
                    <a:pt x="95" y="6"/>
                    <a:pt x="95" y="6"/>
                    <a:pt x="95" y="6"/>
                  </a:cubicBezTo>
                  <a:cubicBezTo>
                    <a:pt x="94" y="6"/>
                    <a:pt x="93" y="6"/>
                    <a:pt x="92" y="6"/>
                  </a:cubicBezTo>
                  <a:cubicBezTo>
                    <a:pt x="91" y="7"/>
                    <a:pt x="90" y="7"/>
                    <a:pt x="89" y="7"/>
                  </a:cubicBezTo>
                  <a:cubicBezTo>
                    <a:pt x="88" y="7"/>
                    <a:pt x="88" y="7"/>
                    <a:pt x="88" y="7"/>
                  </a:cubicBezTo>
                  <a:cubicBezTo>
                    <a:pt x="87" y="8"/>
                    <a:pt x="87" y="8"/>
                    <a:pt x="87" y="8"/>
                  </a:cubicBezTo>
                  <a:cubicBezTo>
                    <a:pt x="87" y="8"/>
                    <a:pt x="87" y="8"/>
                    <a:pt x="87" y="8"/>
                  </a:cubicBezTo>
                  <a:cubicBezTo>
                    <a:pt x="86" y="8"/>
                    <a:pt x="86" y="8"/>
                    <a:pt x="85" y="8"/>
                  </a:cubicBezTo>
                  <a:cubicBezTo>
                    <a:pt x="84" y="8"/>
                    <a:pt x="84" y="9"/>
                    <a:pt x="83" y="9"/>
                  </a:cubicBezTo>
                  <a:cubicBezTo>
                    <a:pt x="82" y="9"/>
                    <a:pt x="82" y="9"/>
                    <a:pt x="81" y="10"/>
                  </a:cubicBezTo>
                  <a:cubicBezTo>
                    <a:pt x="79" y="10"/>
                    <a:pt x="77" y="11"/>
                    <a:pt x="75" y="12"/>
                  </a:cubicBezTo>
                  <a:cubicBezTo>
                    <a:pt x="74" y="12"/>
                    <a:pt x="74" y="12"/>
                    <a:pt x="74" y="12"/>
                  </a:cubicBezTo>
                  <a:cubicBezTo>
                    <a:pt x="73" y="13"/>
                    <a:pt x="72" y="13"/>
                    <a:pt x="71" y="13"/>
                  </a:cubicBezTo>
                  <a:cubicBezTo>
                    <a:pt x="70" y="14"/>
                    <a:pt x="69" y="14"/>
                    <a:pt x="69" y="14"/>
                  </a:cubicBezTo>
                  <a:cubicBezTo>
                    <a:pt x="68" y="15"/>
                    <a:pt x="67" y="15"/>
                    <a:pt x="66" y="16"/>
                  </a:cubicBezTo>
                  <a:cubicBezTo>
                    <a:pt x="65" y="16"/>
                    <a:pt x="65" y="16"/>
                    <a:pt x="64" y="17"/>
                  </a:cubicBezTo>
                  <a:cubicBezTo>
                    <a:pt x="64" y="17"/>
                    <a:pt x="63" y="17"/>
                    <a:pt x="63" y="17"/>
                  </a:cubicBezTo>
                  <a:cubicBezTo>
                    <a:pt x="61" y="18"/>
                    <a:pt x="59" y="19"/>
                    <a:pt x="57" y="20"/>
                  </a:cubicBezTo>
                  <a:cubicBezTo>
                    <a:pt x="55" y="22"/>
                    <a:pt x="52" y="23"/>
                    <a:pt x="50" y="25"/>
                  </a:cubicBezTo>
                  <a:cubicBezTo>
                    <a:pt x="50" y="25"/>
                    <a:pt x="50" y="25"/>
                    <a:pt x="50" y="25"/>
                  </a:cubicBezTo>
                  <a:cubicBezTo>
                    <a:pt x="49" y="25"/>
                    <a:pt x="49" y="25"/>
                    <a:pt x="48" y="26"/>
                  </a:cubicBezTo>
                  <a:cubicBezTo>
                    <a:pt x="47" y="27"/>
                    <a:pt x="45" y="28"/>
                    <a:pt x="44" y="29"/>
                  </a:cubicBezTo>
                  <a:cubicBezTo>
                    <a:pt x="43" y="29"/>
                    <a:pt x="43" y="29"/>
                    <a:pt x="43" y="29"/>
                  </a:cubicBezTo>
                  <a:cubicBezTo>
                    <a:pt x="43" y="30"/>
                    <a:pt x="42" y="30"/>
                    <a:pt x="41" y="31"/>
                  </a:cubicBezTo>
                  <a:cubicBezTo>
                    <a:pt x="40" y="32"/>
                    <a:pt x="39" y="33"/>
                    <a:pt x="37" y="34"/>
                  </a:cubicBezTo>
                  <a:cubicBezTo>
                    <a:pt x="37" y="35"/>
                    <a:pt x="36" y="36"/>
                    <a:pt x="35" y="36"/>
                  </a:cubicBezTo>
                  <a:cubicBezTo>
                    <a:pt x="34" y="37"/>
                    <a:pt x="33" y="38"/>
                    <a:pt x="32" y="39"/>
                  </a:cubicBezTo>
                  <a:cubicBezTo>
                    <a:pt x="32" y="39"/>
                    <a:pt x="32" y="39"/>
                    <a:pt x="32" y="39"/>
                  </a:cubicBezTo>
                  <a:cubicBezTo>
                    <a:pt x="31" y="40"/>
                    <a:pt x="30" y="41"/>
                    <a:pt x="30" y="42"/>
                  </a:cubicBezTo>
                  <a:cubicBezTo>
                    <a:pt x="29" y="43"/>
                    <a:pt x="28" y="44"/>
                    <a:pt x="27" y="45"/>
                  </a:cubicBezTo>
                  <a:cubicBezTo>
                    <a:pt x="26" y="45"/>
                    <a:pt x="26" y="45"/>
                    <a:pt x="26" y="45"/>
                  </a:cubicBezTo>
                  <a:cubicBezTo>
                    <a:pt x="26" y="46"/>
                    <a:pt x="25" y="47"/>
                    <a:pt x="25" y="47"/>
                  </a:cubicBezTo>
                  <a:cubicBezTo>
                    <a:pt x="24" y="48"/>
                    <a:pt x="23" y="49"/>
                    <a:pt x="22" y="50"/>
                  </a:cubicBezTo>
                  <a:cubicBezTo>
                    <a:pt x="22" y="51"/>
                    <a:pt x="22" y="51"/>
                    <a:pt x="22" y="51"/>
                  </a:cubicBezTo>
                  <a:cubicBezTo>
                    <a:pt x="21" y="52"/>
                    <a:pt x="21" y="52"/>
                    <a:pt x="20" y="53"/>
                  </a:cubicBezTo>
                  <a:cubicBezTo>
                    <a:pt x="19" y="54"/>
                    <a:pt x="19" y="55"/>
                    <a:pt x="18" y="57"/>
                  </a:cubicBezTo>
                  <a:cubicBezTo>
                    <a:pt x="17" y="58"/>
                    <a:pt x="17" y="58"/>
                    <a:pt x="16" y="59"/>
                  </a:cubicBezTo>
                  <a:cubicBezTo>
                    <a:pt x="16" y="60"/>
                    <a:pt x="15" y="61"/>
                    <a:pt x="15" y="62"/>
                  </a:cubicBezTo>
                  <a:cubicBezTo>
                    <a:pt x="14" y="63"/>
                    <a:pt x="14" y="63"/>
                    <a:pt x="14" y="63"/>
                  </a:cubicBezTo>
                  <a:cubicBezTo>
                    <a:pt x="14" y="64"/>
                    <a:pt x="13" y="65"/>
                    <a:pt x="13" y="66"/>
                  </a:cubicBezTo>
                  <a:cubicBezTo>
                    <a:pt x="12" y="67"/>
                    <a:pt x="12" y="68"/>
                    <a:pt x="11" y="69"/>
                  </a:cubicBezTo>
                  <a:cubicBezTo>
                    <a:pt x="11" y="69"/>
                    <a:pt x="11" y="69"/>
                    <a:pt x="11" y="69"/>
                  </a:cubicBezTo>
                  <a:cubicBezTo>
                    <a:pt x="11" y="70"/>
                    <a:pt x="11" y="70"/>
                    <a:pt x="11" y="70"/>
                  </a:cubicBezTo>
                  <a:cubicBezTo>
                    <a:pt x="10" y="71"/>
                    <a:pt x="10" y="72"/>
                    <a:pt x="10" y="73"/>
                  </a:cubicBezTo>
                  <a:cubicBezTo>
                    <a:pt x="9" y="74"/>
                    <a:pt x="9" y="75"/>
                    <a:pt x="9" y="76"/>
                  </a:cubicBezTo>
                  <a:cubicBezTo>
                    <a:pt x="9" y="76"/>
                    <a:pt x="9" y="76"/>
                    <a:pt x="9" y="76"/>
                  </a:cubicBezTo>
                  <a:cubicBezTo>
                    <a:pt x="8" y="77"/>
                    <a:pt x="8" y="78"/>
                    <a:pt x="7" y="80"/>
                  </a:cubicBezTo>
                  <a:cubicBezTo>
                    <a:pt x="7" y="81"/>
                    <a:pt x="7" y="81"/>
                    <a:pt x="7" y="82"/>
                  </a:cubicBezTo>
                  <a:cubicBezTo>
                    <a:pt x="7" y="83"/>
                    <a:pt x="7" y="83"/>
                    <a:pt x="7" y="83"/>
                  </a:cubicBezTo>
                  <a:cubicBezTo>
                    <a:pt x="6" y="84"/>
                    <a:pt x="6" y="85"/>
                    <a:pt x="6" y="87"/>
                  </a:cubicBezTo>
                  <a:cubicBezTo>
                    <a:pt x="6" y="88"/>
                    <a:pt x="5" y="88"/>
                    <a:pt x="5" y="89"/>
                  </a:cubicBezTo>
                  <a:cubicBezTo>
                    <a:pt x="5" y="90"/>
                    <a:pt x="5" y="90"/>
                    <a:pt x="5" y="90"/>
                  </a:cubicBezTo>
                  <a:cubicBezTo>
                    <a:pt x="5" y="90"/>
                    <a:pt x="5" y="90"/>
                    <a:pt x="5" y="90"/>
                  </a:cubicBezTo>
                  <a:cubicBezTo>
                    <a:pt x="5" y="91"/>
                    <a:pt x="5" y="91"/>
                    <a:pt x="5" y="91"/>
                  </a:cubicBezTo>
                  <a:cubicBezTo>
                    <a:pt x="5" y="92"/>
                    <a:pt x="5" y="93"/>
                    <a:pt x="5" y="93"/>
                  </a:cubicBezTo>
                  <a:cubicBezTo>
                    <a:pt x="5" y="94"/>
                    <a:pt x="4" y="94"/>
                    <a:pt x="4" y="95"/>
                  </a:cubicBezTo>
                  <a:cubicBezTo>
                    <a:pt x="4" y="96"/>
                    <a:pt x="4" y="96"/>
                    <a:pt x="4" y="97"/>
                  </a:cubicBezTo>
                  <a:cubicBezTo>
                    <a:pt x="3" y="119"/>
                    <a:pt x="1" y="141"/>
                    <a:pt x="0" y="163"/>
                  </a:cubicBezTo>
                  <a:cubicBezTo>
                    <a:pt x="0" y="160"/>
                    <a:pt x="0" y="158"/>
                    <a:pt x="0" y="156"/>
                  </a:cubicBezTo>
                  <a:cubicBezTo>
                    <a:pt x="0" y="155"/>
                    <a:pt x="0" y="155"/>
                    <a:pt x="0" y="155"/>
                  </a:cubicBezTo>
                  <a:cubicBezTo>
                    <a:pt x="1" y="154"/>
                    <a:pt x="1" y="153"/>
                    <a:pt x="1" y="152"/>
                  </a:cubicBezTo>
                  <a:cubicBezTo>
                    <a:pt x="1" y="151"/>
                    <a:pt x="2" y="150"/>
                    <a:pt x="2" y="148"/>
                  </a:cubicBezTo>
                  <a:cubicBezTo>
                    <a:pt x="2" y="147"/>
                    <a:pt x="2" y="146"/>
                    <a:pt x="3" y="145"/>
                  </a:cubicBezTo>
                  <a:cubicBezTo>
                    <a:pt x="3" y="144"/>
                    <a:pt x="3" y="143"/>
                    <a:pt x="4" y="142"/>
                  </a:cubicBezTo>
                  <a:cubicBezTo>
                    <a:pt x="4" y="141"/>
                    <a:pt x="5" y="140"/>
                    <a:pt x="5" y="139"/>
                  </a:cubicBezTo>
                  <a:cubicBezTo>
                    <a:pt x="5" y="137"/>
                    <a:pt x="6" y="136"/>
                    <a:pt x="6" y="135"/>
                  </a:cubicBezTo>
                  <a:cubicBezTo>
                    <a:pt x="7" y="134"/>
                    <a:pt x="7" y="133"/>
                    <a:pt x="8" y="132"/>
                  </a:cubicBezTo>
                  <a:cubicBezTo>
                    <a:pt x="8" y="131"/>
                    <a:pt x="9" y="130"/>
                    <a:pt x="10" y="128"/>
                  </a:cubicBezTo>
                  <a:cubicBezTo>
                    <a:pt x="10" y="127"/>
                    <a:pt x="11" y="126"/>
                    <a:pt x="11" y="125"/>
                  </a:cubicBezTo>
                  <a:cubicBezTo>
                    <a:pt x="12" y="124"/>
                    <a:pt x="13" y="123"/>
                    <a:pt x="13" y="122"/>
                  </a:cubicBezTo>
                  <a:cubicBezTo>
                    <a:pt x="14" y="121"/>
                    <a:pt x="15" y="120"/>
                    <a:pt x="15" y="119"/>
                  </a:cubicBezTo>
                  <a:cubicBezTo>
                    <a:pt x="16" y="118"/>
                    <a:pt x="17" y="117"/>
                    <a:pt x="17" y="116"/>
                  </a:cubicBezTo>
                  <a:cubicBezTo>
                    <a:pt x="18" y="115"/>
                    <a:pt x="19" y="114"/>
                    <a:pt x="20" y="113"/>
                  </a:cubicBezTo>
                  <a:cubicBezTo>
                    <a:pt x="20" y="112"/>
                    <a:pt x="21" y="111"/>
                    <a:pt x="22" y="111"/>
                  </a:cubicBezTo>
                  <a:cubicBezTo>
                    <a:pt x="23" y="110"/>
                    <a:pt x="24" y="108"/>
                    <a:pt x="25" y="107"/>
                  </a:cubicBezTo>
                  <a:cubicBezTo>
                    <a:pt x="25" y="107"/>
                    <a:pt x="26" y="106"/>
                    <a:pt x="27" y="105"/>
                  </a:cubicBezTo>
                  <a:cubicBezTo>
                    <a:pt x="28" y="104"/>
                    <a:pt x="29" y="103"/>
                    <a:pt x="30" y="102"/>
                  </a:cubicBezTo>
                  <a:cubicBezTo>
                    <a:pt x="31" y="101"/>
                    <a:pt x="32" y="101"/>
                    <a:pt x="32" y="100"/>
                  </a:cubicBezTo>
                  <a:cubicBezTo>
                    <a:pt x="34" y="99"/>
                    <a:pt x="35" y="98"/>
                    <a:pt x="36" y="97"/>
                  </a:cubicBezTo>
                  <a:cubicBezTo>
                    <a:pt x="37" y="96"/>
                    <a:pt x="38" y="96"/>
                    <a:pt x="39" y="95"/>
                  </a:cubicBezTo>
                  <a:cubicBezTo>
                    <a:pt x="40" y="94"/>
                    <a:pt x="41" y="93"/>
                    <a:pt x="43" y="92"/>
                  </a:cubicBezTo>
                  <a:cubicBezTo>
                    <a:pt x="44" y="91"/>
                    <a:pt x="44" y="91"/>
                    <a:pt x="45" y="90"/>
                  </a:cubicBezTo>
                  <a:cubicBezTo>
                    <a:pt x="47" y="89"/>
                    <a:pt x="49" y="88"/>
                    <a:pt x="52" y="86"/>
                  </a:cubicBezTo>
                  <a:cubicBezTo>
                    <a:pt x="52" y="86"/>
                    <a:pt x="52" y="86"/>
                    <a:pt x="52" y="86"/>
                  </a:cubicBezTo>
                  <a:cubicBezTo>
                    <a:pt x="52" y="86"/>
                    <a:pt x="52" y="86"/>
                    <a:pt x="52" y="86"/>
                  </a:cubicBezTo>
                  <a:cubicBezTo>
                    <a:pt x="54" y="85"/>
                    <a:pt x="57" y="84"/>
                    <a:pt x="59" y="83"/>
                  </a:cubicBezTo>
                  <a:cubicBezTo>
                    <a:pt x="59" y="82"/>
                    <a:pt x="60" y="82"/>
                    <a:pt x="61" y="82"/>
                  </a:cubicBezTo>
                  <a:cubicBezTo>
                    <a:pt x="63" y="81"/>
                    <a:pt x="64" y="80"/>
                    <a:pt x="66" y="79"/>
                  </a:cubicBezTo>
                  <a:cubicBezTo>
                    <a:pt x="67" y="79"/>
                    <a:pt x="68" y="79"/>
                    <a:pt x="68" y="78"/>
                  </a:cubicBezTo>
                  <a:cubicBezTo>
                    <a:pt x="71" y="77"/>
                    <a:pt x="73" y="76"/>
                    <a:pt x="76" y="75"/>
                  </a:cubicBezTo>
                  <a:cubicBezTo>
                    <a:pt x="78" y="75"/>
                    <a:pt x="80" y="74"/>
                    <a:pt x="82" y="73"/>
                  </a:cubicBezTo>
                  <a:cubicBezTo>
                    <a:pt x="82" y="73"/>
                    <a:pt x="82" y="73"/>
                    <a:pt x="82" y="73"/>
                  </a:cubicBezTo>
                  <a:cubicBezTo>
                    <a:pt x="84" y="73"/>
                    <a:pt x="85" y="73"/>
                    <a:pt x="86" y="72"/>
                  </a:cubicBezTo>
                  <a:cubicBezTo>
                    <a:pt x="87" y="72"/>
                    <a:pt x="88" y="72"/>
                    <a:pt x="89" y="71"/>
                  </a:cubicBezTo>
                  <a:cubicBezTo>
                    <a:pt x="90" y="71"/>
                    <a:pt x="91" y="71"/>
                    <a:pt x="92" y="71"/>
                  </a:cubicBezTo>
                  <a:cubicBezTo>
                    <a:pt x="93" y="70"/>
                    <a:pt x="94" y="70"/>
                    <a:pt x="95" y="70"/>
                  </a:cubicBezTo>
                  <a:cubicBezTo>
                    <a:pt x="97" y="70"/>
                    <a:pt x="98" y="70"/>
                    <a:pt x="99" y="69"/>
                  </a:cubicBezTo>
                  <a:cubicBezTo>
                    <a:pt x="100" y="69"/>
                    <a:pt x="101" y="69"/>
                    <a:pt x="102" y="69"/>
                  </a:cubicBezTo>
                  <a:cubicBezTo>
                    <a:pt x="103" y="69"/>
                    <a:pt x="104" y="68"/>
                    <a:pt x="105" y="68"/>
                  </a:cubicBezTo>
                  <a:cubicBezTo>
                    <a:pt x="106" y="68"/>
                    <a:pt x="107" y="68"/>
                    <a:pt x="108" y="68"/>
                  </a:cubicBezTo>
                  <a:cubicBezTo>
                    <a:pt x="110" y="68"/>
                    <a:pt x="111" y="68"/>
                    <a:pt x="112" y="67"/>
                  </a:cubicBezTo>
                  <a:cubicBezTo>
                    <a:pt x="113" y="67"/>
                    <a:pt x="114" y="67"/>
                    <a:pt x="115" y="67"/>
                  </a:cubicBezTo>
                  <a:cubicBezTo>
                    <a:pt x="116" y="67"/>
                    <a:pt x="117" y="67"/>
                    <a:pt x="118" y="67"/>
                  </a:cubicBezTo>
                  <a:cubicBezTo>
                    <a:pt x="119" y="67"/>
                    <a:pt x="120" y="67"/>
                    <a:pt x="121" y="67"/>
                  </a:cubicBezTo>
                  <a:cubicBezTo>
                    <a:pt x="122" y="67"/>
                    <a:pt x="122" y="67"/>
                    <a:pt x="122" y="67"/>
                  </a:cubicBezTo>
                  <a:cubicBezTo>
                    <a:pt x="124" y="67"/>
                    <a:pt x="126" y="67"/>
                    <a:pt x="128" y="67"/>
                  </a:cubicBezTo>
                  <a:cubicBezTo>
                    <a:pt x="128" y="67"/>
                    <a:pt x="129" y="67"/>
                    <a:pt x="130" y="67"/>
                  </a:cubicBezTo>
                  <a:cubicBezTo>
                    <a:pt x="131" y="67"/>
                    <a:pt x="133" y="67"/>
                    <a:pt x="134" y="67"/>
                  </a:cubicBezTo>
                  <a:cubicBezTo>
                    <a:pt x="136" y="67"/>
                    <a:pt x="139" y="67"/>
                    <a:pt x="141" y="67"/>
                  </a:cubicBezTo>
                  <a:cubicBezTo>
                    <a:pt x="142" y="67"/>
                    <a:pt x="142" y="67"/>
                    <a:pt x="142" y="67"/>
                  </a:cubicBezTo>
                  <a:cubicBezTo>
                    <a:pt x="144" y="67"/>
                    <a:pt x="146" y="67"/>
                    <a:pt x="148" y="68"/>
                  </a:cubicBezTo>
                  <a:cubicBezTo>
                    <a:pt x="149" y="68"/>
                    <a:pt x="149" y="68"/>
                    <a:pt x="150" y="68"/>
                  </a:cubicBezTo>
                  <a:cubicBezTo>
                    <a:pt x="152" y="68"/>
                    <a:pt x="153" y="68"/>
                    <a:pt x="154" y="68"/>
                  </a:cubicBezTo>
                  <a:cubicBezTo>
                    <a:pt x="155" y="68"/>
                    <a:pt x="156" y="69"/>
                    <a:pt x="157" y="69"/>
                  </a:cubicBezTo>
                  <a:cubicBezTo>
                    <a:pt x="159" y="69"/>
                    <a:pt x="160" y="69"/>
                    <a:pt x="161" y="69"/>
                  </a:cubicBezTo>
                  <a:cubicBezTo>
                    <a:pt x="163" y="70"/>
                    <a:pt x="165" y="70"/>
                    <a:pt x="167" y="71"/>
                  </a:cubicBezTo>
                  <a:cubicBezTo>
                    <a:pt x="167" y="71"/>
                    <a:pt x="167" y="71"/>
                    <a:pt x="167" y="71"/>
                  </a:cubicBezTo>
                  <a:cubicBezTo>
                    <a:pt x="169" y="71"/>
                    <a:pt x="170" y="71"/>
                    <a:pt x="172" y="72"/>
                  </a:cubicBezTo>
                  <a:cubicBezTo>
                    <a:pt x="173" y="72"/>
                    <a:pt x="173" y="72"/>
                    <a:pt x="174" y="72"/>
                  </a:cubicBezTo>
                  <a:cubicBezTo>
                    <a:pt x="175" y="73"/>
                    <a:pt x="177" y="73"/>
                    <a:pt x="179" y="74"/>
                  </a:cubicBezTo>
                  <a:cubicBezTo>
                    <a:pt x="181" y="74"/>
                    <a:pt x="183" y="75"/>
                    <a:pt x="184" y="75"/>
                  </a:cubicBezTo>
                  <a:cubicBezTo>
                    <a:pt x="185" y="75"/>
                    <a:pt x="185" y="75"/>
                    <a:pt x="185" y="75"/>
                  </a:cubicBezTo>
                  <a:cubicBezTo>
                    <a:pt x="186" y="76"/>
                    <a:pt x="186" y="76"/>
                    <a:pt x="186" y="76"/>
                  </a:cubicBezTo>
                  <a:cubicBezTo>
                    <a:pt x="187" y="76"/>
                    <a:pt x="189" y="76"/>
                    <a:pt x="191" y="77"/>
                  </a:cubicBezTo>
                  <a:cubicBezTo>
                    <a:pt x="191" y="77"/>
                    <a:pt x="191" y="77"/>
                    <a:pt x="191" y="77"/>
                  </a:cubicBezTo>
                  <a:cubicBezTo>
                    <a:pt x="192" y="77"/>
                    <a:pt x="192" y="77"/>
                    <a:pt x="192" y="77"/>
                  </a:cubicBezTo>
                  <a:cubicBezTo>
                    <a:pt x="193" y="78"/>
                    <a:pt x="195" y="78"/>
                    <a:pt x="197" y="78"/>
                  </a:cubicBezTo>
                  <a:cubicBezTo>
                    <a:pt x="197" y="78"/>
                    <a:pt x="197" y="78"/>
                    <a:pt x="197" y="78"/>
                  </a:cubicBezTo>
                  <a:cubicBezTo>
                    <a:pt x="198" y="79"/>
                    <a:pt x="198" y="79"/>
                    <a:pt x="198" y="79"/>
                  </a:cubicBezTo>
                  <a:cubicBezTo>
                    <a:pt x="200" y="79"/>
                    <a:pt x="203" y="80"/>
                    <a:pt x="205" y="80"/>
                  </a:cubicBezTo>
                  <a:cubicBezTo>
                    <a:pt x="206" y="80"/>
                    <a:pt x="206" y="80"/>
                    <a:pt x="206" y="80"/>
                  </a:cubicBezTo>
                  <a:cubicBezTo>
                    <a:pt x="207" y="80"/>
                    <a:pt x="208" y="81"/>
                    <a:pt x="208" y="81"/>
                  </a:cubicBezTo>
                  <a:cubicBezTo>
                    <a:pt x="210" y="81"/>
                    <a:pt x="211" y="81"/>
                    <a:pt x="212" y="81"/>
                  </a:cubicBezTo>
                  <a:cubicBezTo>
                    <a:pt x="213" y="81"/>
                    <a:pt x="215" y="82"/>
                    <a:pt x="216" y="82"/>
                  </a:cubicBezTo>
                  <a:cubicBezTo>
                    <a:pt x="217" y="82"/>
                    <a:pt x="217" y="82"/>
                    <a:pt x="218" y="82"/>
                  </a:cubicBezTo>
                  <a:cubicBezTo>
                    <a:pt x="218" y="82"/>
                    <a:pt x="218" y="82"/>
                    <a:pt x="218" y="82"/>
                  </a:cubicBezTo>
                  <a:cubicBezTo>
                    <a:pt x="219" y="82"/>
                    <a:pt x="219" y="82"/>
                    <a:pt x="219" y="82"/>
                  </a:cubicBezTo>
                  <a:cubicBezTo>
                    <a:pt x="219" y="82"/>
                    <a:pt x="220" y="82"/>
                    <a:pt x="220" y="82"/>
                  </a:cubicBezTo>
                  <a:cubicBezTo>
                    <a:pt x="222" y="83"/>
                    <a:pt x="223" y="83"/>
                    <a:pt x="225" y="83"/>
                  </a:cubicBezTo>
                  <a:cubicBezTo>
                    <a:pt x="225" y="83"/>
                    <a:pt x="226" y="83"/>
                    <a:pt x="226" y="83"/>
                  </a:cubicBezTo>
                  <a:cubicBezTo>
                    <a:pt x="227" y="83"/>
                    <a:pt x="227" y="83"/>
                    <a:pt x="227" y="83"/>
                  </a:cubicBezTo>
                  <a:cubicBezTo>
                    <a:pt x="229" y="83"/>
                    <a:pt x="230" y="83"/>
                    <a:pt x="232" y="83"/>
                  </a:cubicBezTo>
                  <a:cubicBezTo>
                    <a:pt x="233" y="83"/>
                    <a:pt x="233" y="83"/>
                    <a:pt x="233" y="83"/>
                  </a:cubicBezTo>
                  <a:cubicBezTo>
                    <a:pt x="234" y="83"/>
                    <a:pt x="235" y="83"/>
                    <a:pt x="236" y="83"/>
                  </a:cubicBezTo>
                  <a:cubicBezTo>
                    <a:pt x="236" y="83"/>
                    <a:pt x="237" y="83"/>
                    <a:pt x="237" y="83"/>
                  </a:cubicBezTo>
                  <a:cubicBezTo>
                    <a:pt x="238" y="83"/>
                    <a:pt x="238" y="83"/>
                    <a:pt x="238" y="83"/>
                  </a:cubicBezTo>
                  <a:cubicBezTo>
                    <a:pt x="238" y="83"/>
                    <a:pt x="238" y="83"/>
                    <a:pt x="238" y="83"/>
                  </a:cubicBezTo>
                  <a:cubicBezTo>
                    <a:pt x="239" y="83"/>
                    <a:pt x="239" y="83"/>
                    <a:pt x="239" y="83"/>
                  </a:cubicBezTo>
                  <a:cubicBezTo>
                    <a:pt x="240" y="83"/>
                    <a:pt x="241" y="83"/>
                    <a:pt x="242" y="83"/>
                  </a:cubicBezTo>
                  <a:cubicBezTo>
                    <a:pt x="242" y="83"/>
                    <a:pt x="242" y="83"/>
                    <a:pt x="242" y="83"/>
                  </a:cubicBezTo>
                  <a:cubicBezTo>
                    <a:pt x="242" y="83"/>
                    <a:pt x="242" y="83"/>
                    <a:pt x="242" y="83"/>
                  </a:cubicBezTo>
                  <a:cubicBezTo>
                    <a:pt x="243" y="83"/>
                    <a:pt x="244" y="83"/>
                    <a:pt x="245" y="83"/>
                  </a:cubicBezTo>
                  <a:cubicBezTo>
                    <a:pt x="246" y="83"/>
                    <a:pt x="246" y="83"/>
                    <a:pt x="246" y="83"/>
                  </a:cubicBezTo>
                  <a:cubicBezTo>
                    <a:pt x="247" y="83"/>
                    <a:pt x="247" y="83"/>
                    <a:pt x="247" y="83"/>
                  </a:cubicBezTo>
                  <a:cubicBezTo>
                    <a:pt x="247" y="83"/>
                    <a:pt x="247" y="83"/>
                    <a:pt x="247" y="83"/>
                  </a:cubicBezTo>
                  <a:cubicBezTo>
                    <a:pt x="248" y="82"/>
                    <a:pt x="248" y="82"/>
                    <a:pt x="249" y="82"/>
                  </a:cubicBezTo>
                  <a:cubicBezTo>
                    <a:pt x="250" y="82"/>
                    <a:pt x="250" y="82"/>
                    <a:pt x="251" y="82"/>
                  </a:cubicBezTo>
                  <a:cubicBezTo>
                    <a:pt x="251" y="82"/>
                    <a:pt x="251" y="82"/>
                    <a:pt x="251" y="82"/>
                  </a:cubicBezTo>
                  <a:cubicBezTo>
                    <a:pt x="251" y="82"/>
                    <a:pt x="251" y="82"/>
                    <a:pt x="251" y="82"/>
                  </a:cubicBezTo>
                  <a:cubicBezTo>
                    <a:pt x="252" y="82"/>
                    <a:pt x="252" y="81"/>
                    <a:pt x="253" y="81"/>
                  </a:cubicBezTo>
                  <a:cubicBezTo>
                    <a:pt x="253" y="81"/>
                    <a:pt x="253" y="81"/>
                    <a:pt x="253" y="81"/>
                  </a:cubicBezTo>
                  <a:cubicBezTo>
                    <a:pt x="254" y="81"/>
                    <a:pt x="254" y="81"/>
                    <a:pt x="254" y="81"/>
                  </a:cubicBezTo>
                  <a:cubicBezTo>
                    <a:pt x="254" y="81"/>
                    <a:pt x="254" y="81"/>
                    <a:pt x="254" y="81"/>
                  </a:cubicBezTo>
                  <a:cubicBezTo>
                    <a:pt x="255" y="81"/>
                    <a:pt x="255" y="81"/>
                    <a:pt x="255" y="81"/>
                  </a:cubicBezTo>
                  <a:cubicBezTo>
                    <a:pt x="255" y="81"/>
                    <a:pt x="255" y="80"/>
                    <a:pt x="256" y="80"/>
                  </a:cubicBezTo>
                  <a:cubicBezTo>
                    <a:pt x="256" y="80"/>
                    <a:pt x="257" y="80"/>
                    <a:pt x="257" y="80"/>
                  </a:cubicBezTo>
                  <a:cubicBezTo>
                    <a:pt x="257" y="80"/>
                    <a:pt x="257" y="80"/>
                    <a:pt x="257" y="80"/>
                  </a:cubicBezTo>
                  <a:cubicBezTo>
                    <a:pt x="257" y="80"/>
                    <a:pt x="257" y="80"/>
                    <a:pt x="257" y="80"/>
                  </a:cubicBezTo>
                  <a:cubicBezTo>
                    <a:pt x="258" y="79"/>
                    <a:pt x="258" y="79"/>
                    <a:pt x="258" y="79"/>
                  </a:cubicBezTo>
                  <a:cubicBezTo>
                    <a:pt x="259" y="79"/>
                    <a:pt x="259" y="79"/>
                    <a:pt x="259" y="79"/>
                  </a:cubicBezTo>
                  <a:cubicBezTo>
                    <a:pt x="259" y="78"/>
                    <a:pt x="259" y="78"/>
                    <a:pt x="259" y="78"/>
                  </a:cubicBezTo>
                  <a:cubicBezTo>
                    <a:pt x="260" y="78"/>
                    <a:pt x="260" y="78"/>
                    <a:pt x="260" y="78"/>
                  </a:cubicBezTo>
                  <a:cubicBezTo>
                    <a:pt x="260" y="78"/>
                    <a:pt x="260" y="78"/>
                    <a:pt x="260" y="78"/>
                  </a:cubicBezTo>
                  <a:cubicBezTo>
                    <a:pt x="261" y="77"/>
                    <a:pt x="261" y="77"/>
                    <a:pt x="261" y="77"/>
                  </a:cubicBezTo>
                  <a:cubicBezTo>
                    <a:pt x="262" y="77"/>
                    <a:pt x="262" y="77"/>
                    <a:pt x="262" y="77"/>
                  </a:cubicBezTo>
                  <a:cubicBezTo>
                    <a:pt x="262" y="76"/>
                    <a:pt x="262" y="76"/>
                    <a:pt x="262" y="76"/>
                  </a:cubicBezTo>
                  <a:cubicBezTo>
                    <a:pt x="263" y="76"/>
                    <a:pt x="263" y="76"/>
                    <a:pt x="263" y="76"/>
                  </a:cubicBezTo>
                  <a:cubicBezTo>
                    <a:pt x="263" y="75"/>
                    <a:pt x="263" y="75"/>
                    <a:pt x="263" y="75"/>
                  </a:cubicBezTo>
                  <a:cubicBezTo>
                    <a:pt x="264" y="75"/>
                    <a:pt x="264" y="75"/>
                    <a:pt x="264" y="75"/>
                  </a:cubicBezTo>
                  <a:cubicBezTo>
                    <a:pt x="264" y="75"/>
                    <a:pt x="264" y="75"/>
                    <a:pt x="264" y="75"/>
                  </a:cubicBezTo>
                  <a:cubicBezTo>
                    <a:pt x="265" y="74"/>
                    <a:pt x="265" y="74"/>
                    <a:pt x="265" y="74"/>
                  </a:cubicBezTo>
                  <a:cubicBezTo>
                    <a:pt x="265" y="73"/>
                    <a:pt x="265" y="73"/>
                    <a:pt x="265" y="73"/>
                  </a:cubicBezTo>
                  <a:cubicBezTo>
                    <a:pt x="266" y="73"/>
                    <a:pt x="266" y="73"/>
                    <a:pt x="266" y="73"/>
                  </a:cubicBezTo>
                  <a:cubicBezTo>
                    <a:pt x="266" y="72"/>
                    <a:pt x="266" y="72"/>
                    <a:pt x="266" y="72"/>
                  </a:cubicBezTo>
                  <a:cubicBezTo>
                    <a:pt x="266" y="71"/>
                    <a:pt x="266" y="71"/>
                    <a:pt x="266" y="71"/>
                  </a:cubicBezTo>
                  <a:cubicBezTo>
                    <a:pt x="266" y="71"/>
                    <a:pt x="266" y="71"/>
                    <a:pt x="266" y="71"/>
                  </a:cubicBezTo>
                  <a:cubicBezTo>
                    <a:pt x="266" y="71"/>
                    <a:pt x="266" y="71"/>
                    <a:pt x="266" y="71"/>
                  </a:cubicBezTo>
                  <a:cubicBezTo>
                    <a:pt x="267" y="70"/>
                    <a:pt x="267" y="70"/>
                    <a:pt x="267" y="70"/>
                  </a:cubicBezTo>
                  <a:cubicBezTo>
                    <a:pt x="267" y="70"/>
                    <a:pt x="267" y="70"/>
                    <a:pt x="267" y="69"/>
                  </a:cubicBezTo>
                  <a:cubicBezTo>
                    <a:pt x="267" y="69"/>
                    <a:pt x="267" y="69"/>
                    <a:pt x="267" y="69"/>
                  </a:cubicBezTo>
                  <a:cubicBezTo>
                    <a:pt x="267" y="68"/>
                    <a:pt x="267" y="68"/>
                    <a:pt x="267" y="68"/>
                  </a:cubicBezTo>
                  <a:cubicBezTo>
                    <a:pt x="267" y="68"/>
                    <a:pt x="267" y="68"/>
                    <a:pt x="267" y="68"/>
                  </a:cubicBezTo>
                  <a:cubicBezTo>
                    <a:pt x="268" y="67"/>
                    <a:pt x="268" y="67"/>
                    <a:pt x="268" y="66"/>
                  </a:cubicBezTo>
                  <a:cubicBezTo>
                    <a:pt x="268" y="66"/>
                    <a:pt x="268" y="66"/>
                    <a:pt x="268" y="66"/>
                  </a:cubicBezTo>
                  <a:cubicBezTo>
                    <a:pt x="268" y="66"/>
                    <a:pt x="268" y="66"/>
                    <a:pt x="268" y="66"/>
                  </a:cubicBezTo>
                  <a:cubicBezTo>
                    <a:pt x="268" y="66"/>
                    <a:pt x="268" y="66"/>
                    <a:pt x="268" y="66"/>
                  </a:cubicBezTo>
                  <a:cubicBezTo>
                    <a:pt x="268" y="66"/>
                    <a:pt x="268" y="66"/>
                    <a:pt x="268" y="66"/>
                  </a:cubicBezTo>
                  <a:cubicBezTo>
                    <a:pt x="270" y="45"/>
                    <a:pt x="270" y="45"/>
                    <a:pt x="270" y="45"/>
                  </a:cubicBezTo>
                  <a:cubicBezTo>
                    <a:pt x="270" y="42"/>
                    <a:pt x="271" y="39"/>
                    <a:pt x="271" y="36"/>
                  </a:cubicBezTo>
                  <a:cubicBezTo>
                    <a:pt x="271" y="33"/>
                    <a:pt x="272" y="29"/>
                    <a:pt x="272" y="25"/>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3" name="Freeform 183"/>
            <p:cNvSpPr/>
            <p:nvPr/>
          </p:nvSpPr>
          <p:spPr bwMode="auto">
            <a:xfrm>
              <a:off x="2581" y="2592"/>
              <a:ext cx="1658" cy="1509"/>
            </a:xfrm>
            <a:custGeom>
              <a:avLst/>
              <a:gdLst>
                <a:gd name="T0" fmla="*/ 1483 w 1011"/>
                <a:gd name="T1" fmla="*/ 745 h 920"/>
                <a:gd name="T2" fmla="*/ 1471 w 1011"/>
                <a:gd name="T3" fmla="*/ 733 h 920"/>
                <a:gd name="T4" fmla="*/ 1455 w 1011"/>
                <a:gd name="T5" fmla="*/ 720 h 920"/>
                <a:gd name="T6" fmla="*/ 1425 w 1011"/>
                <a:gd name="T7" fmla="*/ 713 h 920"/>
                <a:gd name="T8" fmla="*/ 1394 w 1011"/>
                <a:gd name="T9" fmla="*/ 727 h 920"/>
                <a:gd name="T10" fmla="*/ 1378 w 1011"/>
                <a:gd name="T11" fmla="*/ 741 h 920"/>
                <a:gd name="T12" fmla="*/ 1364 w 1011"/>
                <a:gd name="T13" fmla="*/ 759 h 920"/>
                <a:gd name="T14" fmla="*/ 1356 w 1011"/>
                <a:gd name="T15" fmla="*/ 773 h 920"/>
                <a:gd name="T16" fmla="*/ 1350 w 1011"/>
                <a:gd name="T17" fmla="*/ 787 h 920"/>
                <a:gd name="T18" fmla="*/ 1271 w 1011"/>
                <a:gd name="T19" fmla="*/ 878 h 920"/>
                <a:gd name="T20" fmla="*/ 1179 w 1011"/>
                <a:gd name="T21" fmla="*/ 907 h 920"/>
                <a:gd name="T22" fmla="*/ 1120 w 1011"/>
                <a:gd name="T23" fmla="*/ 909 h 920"/>
                <a:gd name="T24" fmla="*/ 1056 w 1011"/>
                <a:gd name="T25" fmla="*/ 897 h 920"/>
                <a:gd name="T26" fmla="*/ 1000 w 1011"/>
                <a:gd name="T27" fmla="*/ 874 h 920"/>
                <a:gd name="T28" fmla="*/ 968 w 1011"/>
                <a:gd name="T29" fmla="*/ 851 h 920"/>
                <a:gd name="T30" fmla="*/ 1030 w 1011"/>
                <a:gd name="T31" fmla="*/ 574 h 920"/>
                <a:gd name="T32" fmla="*/ 1341 w 1011"/>
                <a:gd name="T33" fmla="*/ 572 h 920"/>
                <a:gd name="T34" fmla="*/ 1194 w 1011"/>
                <a:gd name="T35" fmla="*/ 295 h 920"/>
                <a:gd name="T36" fmla="*/ 1181 w 1011"/>
                <a:gd name="T37" fmla="*/ 280 h 920"/>
                <a:gd name="T38" fmla="*/ 1166 w 1011"/>
                <a:gd name="T39" fmla="*/ 269 h 920"/>
                <a:gd name="T40" fmla="*/ 1148 w 1011"/>
                <a:gd name="T41" fmla="*/ 256 h 920"/>
                <a:gd name="T42" fmla="*/ 1128 w 1011"/>
                <a:gd name="T43" fmla="*/ 246 h 920"/>
                <a:gd name="T44" fmla="*/ 1107 w 1011"/>
                <a:gd name="T45" fmla="*/ 236 h 920"/>
                <a:gd name="T46" fmla="*/ 1071 w 1011"/>
                <a:gd name="T47" fmla="*/ 228 h 920"/>
                <a:gd name="T48" fmla="*/ 1017 w 1011"/>
                <a:gd name="T49" fmla="*/ 225 h 920"/>
                <a:gd name="T50" fmla="*/ 995 w 1011"/>
                <a:gd name="T51" fmla="*/ 226 h 920"/>
                <a:gd name="T52" fmla="*/ 976 w 1011"/>
                <a:gd name="T53" fmla="*/ 231 h 920"/>
                <a:gd name="T54" fmla="*/ 700 w 1011"/>
                <a:gd name="T55" fmla="*/ 323 h 920"/>
                <a:gd name="T56" fmla="*/ 671 w 1011"/>
                <a:gd name="T57" fmla="*/ 330 h 920"/>
                <a:gd name="T58" fmla="*/ 608 w 1011"/>
                <a:gd name="T59" fmla="*/ 320 h 920"/>
                <a:gd name="T60" fmla="*/ 599 w 1011"/>
                <a:gd name="T61" fmla="*/ 299 h 920"/>
                <a:gd name="T62" fmla="*/ 599 w 1011"/>
                <a:gd name="T63" fmla="*/ 280 h 920"/>
                <a:gd name="T64" fmla="*/ 608 w 1011"/>
                <a:gd name="T65" fmla="*/ 243 h 920"/>
                <a:gd name="T66" fmla="*/ 608 w 1011"/>
                <a:gd name="T67" fmla="*/ 97 h 920"/>
                <a:gd name="T68" fmla="*/ 595 w 1011"/>
                <a:gd name="T69" fmla="*/ 79 h 920"/>
                <a:gd name="T70" fmla="*/ 584 w 1011"/>
                <a:gd name="T71" fmla="*/ 67 h 920"/>
                <a:gd name="T72" fmla="*/ 566 w 1011"/>
                <a:gd name="T73" fmla="*/ 51 h 920"/>
                <a:gd name="T74" fmla="*/ 531 w 1011"/>
                <a:gd name="T75" fmla="*/ 30 h 920"/>
                <a:gd name="T76" fmla="*/ 507 w 1011"/>
                <a:gd name="T77" fmla="*/ 18 h 920"/>
                <a:gd name="T78" fmla="*/ 479 w 1011"/>
                <a:gd name="T79" fmla="*/ 10 h 920"/>
                <a:gd name="T80" fmla="*/ 392 w 1011"/>
                <a:gd name="T81" fmla="*/ 2 h 920"/>
                <a:gd name="T82" fmla="*/ 364 w 1011"/>
                <a:gd name="T83" fmla="*/ 3 h 920"/>
                <a:gd name="T84" fmla="*/ 341 w 1011"/>
                <a:gd name="T85" fmla="*/ 8 h 920"/>
                <a:gd name="T86" fmla="*/ 207 w 1011"/>
                <a:gd name="T87" fmla="*/ 103 h 920"/>
                <a:gd name="T88" fmla="*/ 305 w 1011"/>
                <a:gd name="T89" fmla="*/ 305 h 920"/>
                <a:gd name="T90" fmla="*/ 405 w 1011"/>
                <a:gd name="T91" fmla="*/ 420 h 920"/>
                <a:gd name="T92" fmla="*/ 15 w 1011"/>
                <a:gd name="T93" fmla="*/ 707 h 920"/>
                <a:gd name="T94" fmla="*/ 418 w 1011"/>
                <a:gd name="T95" fmla="*/ 1427 h 920"/>
                <a:gd name="T96" fmla="*/ 430 w 1011"/>
                <a:gd name="T97" fmla="*/ 1443 h 920"/>
                <a:gd name="T98" fmla="*/ 444 w 1011"/>
                <a:gd name="T99" fmla="*/ 1458 h 920"/>
                <a:gd name="T100" fmla="*/ 474 w 1011"/>
                <a:gd name="T101" fmla="*/ 1479 h 920"/>
                <a:gd name="T102" fmla="*/ 540 w 1011"/>
                <a:gd name="T103" fmla="*/ 1504 h 920"/>
                <a:gd name="T104" fmla="*/ 564 w 1011"/>
                <a:gd name="T105" fmla="*/ 1509 h 920"/>
                <a:gd name="T106" fmla="*/ 592 w 1011"/>
                <a:gd name="T107" fmla="*/ 1509 h 920"/>
                <a:gd name="T108" fmla="*/ 617 w 1011"/>
                <a:gd name="T109" fmla="*/ 1507 h 920"/>
                <a:gd name="T110" fmla="*/ 640 w 1011"/>
                <a:gd name="T111" fmla="*/ 1504 h 920"/>
                <a:gd name="T112" fmla="*/ 663 w 1011"/>
                <a:gd name="T113" fmla="*/ 1498 h 920"/>
                <a:gd name="T114" fmla="*/ 1614 w 1011"/>
                <a:gd name="T115" fmla="*/ 1138 h 92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11" h="920">
                  <a:moveTo>
                    <a:pt x="1010" y="630"/>
                  </a:moveTo>
                  <a:cubicBezTo>
                    <a:pt x="1008" y="618"/>
                    <a:pt x="1004" y="607"/>
                    <a:pt x="997" y="595"/>
                  </a:cubicBezTo>
                  <a:cubicBezTo>
                    <a:pt x="914" y="468"/>
                    <a:pt x="914" y="468"/>
                    <a:pt x="914" y="468"/>
                  </a:cubicBezTo>
                  <a:cubicBezTo>
                    <a:pt x="914" y="467"/>
                    <a:pt x="914" y="467"/>
                    <a:pt x="913" y="466"/>
                  </a:cubicBezTo>
                  <a:cubicBezTo>
                    <a:pt x="913" y="466"/>
                    <a:pt x="912" y="465"/>
                    <a:pt x="912" y="464"/>
                  </a:cubicBezTo>
                  <a:cubicBezTo>
                    <a:pt x="911" y="463"/>
                    <a:pt x="910" y="462"/>
                    <a:pt x="909" y="460"/>
                  </a:cubicBezTo>
                  <a:cubicBezTo>
                    <a:pt x="908" y="459"/>
                    <a:pt x="906" y="457"/>
                    <a:pt x="905" y="455"/>
                  </a:cubicBezTo>
                  <a:cubicBezTo>
                    <a:pt x="904" y="454"/>
                    <a:pt x="904" y="454"/>
                    <a:pt x="904" y="454"/>
                  </a:cubicBezTo>
                  <a:cubicBezTo>
                    <a:pt x="904" y="454"/>
                    <a:pt x="904" y="454"/>
                    <a:pt x="904" y="454"/>
                  </a:cubicBezTo>
                  <a:cubicBezTo>
                    <a:pt x="903" y="453"/>
                    <a:pt x="903" y="453"/>
                    <a:pt x="903" y="453"/>
                  </a:cubicBezTo>
                  <a:cubicBezTo>
                    <a:pt x="903" y="453"/>
                    <a:pt x="903" y="453"/>
                    <a:pt x="903" y="453"/>
                  </a:cubicBezTo>
                  <a:cubicBezTo>
                    <a:pt x="902" y="452"/>
                    <a:pt x="902" y="452"/>
                    <a:pt x="902" y="452"/>
                  </a:cubicBezTo>
                  <a:cubicBezTo>
                    <a:pt x="902" y="451"/>
                    <a:pt x="902" y="451"/>
                    <a:pt x="902" y="451"/>
                  </a:cubicBezTo>
                  <a:cubicBezTo>
                    <a:pt x="901" y="451"/>
                    <a:pt x="901" y="451"/>
                    <a:pt x="901" y="450"/>
                  </a:cubicBezTo>
                  <a:cubicBezTo>
                    <a:pt x="900" y="450"/>
                    <a:pt x="900" y="449"/>
                    <a:pt x="899" y="449"/>
                  </a:cubicBezTo>
                  <a:cubicBezTo>
                    <a:pt x="899" y="448"/>
                    <a:pt x="899" y="448"/>
                    <a:pt x="899" y="448"/>
                  </a:cubicBezTo>
                  <a:cubicBezTo>
                    <a:pt x="898" y="448"/>
                    <a:pt x="898" y="448"/>
                    <a:pt x="898" y="448"/>
                  </a:cubicBezTo>
                  <a:cubicBezTo>
                    <a:pt x="897" y="447"/>
                    <a:pt x="897" y="447"/>
                    <a:pt x="897" y="447"/>
                  </a:cubicBezTo>
                  <a:cubicBezTo>
                    <a:pt x="897" y="447"/>
                    <a:pt x="897" y="446"/>
                    <a:pt x="896" y="446"/>
                  </a:cubicBezTo>
                  <a:cubicBezTo>
                    <a:pt x="896" y="446"/>
                    <a:pt x="895" y="445"/>
                    <a:pt x="895" y="445"/>
                  </a:cubicBezTo>
                  <a:cubicBezTo>
                    <a:pt x="895" y="445"/>
                    <a:pt x="894" y="444"/>
                    <a:pt x="894" y="444"/>
                  </a:cubicBezTo>
                  <a:cubicBezTo>
                    <a:pt x="894" y="444"/>
                    <a:pt x="893" y="443"/>
                    <a:pt x="893" y="443"/>
                  </a:cubicBezTo>
                  <a:cubicBezTo>
                    <a:pt x="892" y="443"/>
                    <a:pt x="892" y="443"/>
                    <a:pt x="892" y="442"/>
                  </a:cubicBezTo>
                  <a:cubicBezTo>
                    <a:pt x="891" y="442"/>
                    <a:pt x="891" y="442"/>
                    <a:pt x="890" y="441"/>
                  </a:cubicBezTo>
                  <a:cubicBezTo>
                    <a:pt x="890" y="441"/>
                    <a:pt x="890" y="441"/>
                    <a:pt x="889" y="441"/>
                  </a:cubicBezTo>
                  <a:cubicBezTo>
                    <a:pt x="889" y="441"/>
                    <a:pt x="889" y="440"/>
                    <a:pt x="888" y="440"/>
                  </a:cubicBezTo>
                  <a:cubicBezTo>
                    <a:pt x="888" y="440"/>
                    <a:pt x="888" y="440"/>
                    <a:pt x="887" y="439"/>
                  </a:cubicBezTo>
                  <a:cubicBezTo>
                    <a:pt x="886" y="439"/>
                    <a:pt x="886" y="439"/>
                    <a:pt x="885" y="438"/>
                  </a:cubicBezTo>
                  <a:cubicBezTo>
                    <a:pt x="884" y="438"/>
                    <a:pt x="883" y="438"/>
                    <a:pt x="883" y="437"/>
                  </a:cubicBezTo>
                  <a:cubicBezTo>
                    <a:pt x="882" y="437"/>
                    <a:pt x="880" y="437"/>
                    <a:pt x="879" y="436"/>
                  </a:cubicBezTo>
                  <a:cubicBezTo>
                    <a:pt x="878" y="436"/>
                    <a:pt x="876" y="436"/>
                    <a:pt x="874" y="435"/>
                  </a:cubicBezTo>
                  <a:cubicBezTo>
                    <a:pt x="873" y="435"/>
                    <a:pt x="873" y="435"/>
                    <a:pt x="873" y="435"/>
                  </a:cubicBezTo>
                  <a:cubicBezTo>
                    <a:pt x="872" y="435"/>
                    <a:pt x="872" y="435"/>
                    <a:pt x="872" y="435"/>
                  </a:cubicBezTo>
                  <a:cubicBezTo>
                    <a:pt x="871" y="435"/>
                    <a:pt x="871" y="435"/>
                    <a:pt x="871" y="435"/>
                  </a:cubicBezTo>
                  <a:cubicBezTo>
                    <a:pt x="871" y="435"/>
                    <a:pt x="871" y="435"/>
                    <a:pt x="870" y="435"/>
                  </a:cubicBezTo>
                  <a:cubicBezTo>
                    <a:pt x="870" y="435"/>
                    <a:pt x="870" y="435"/>
                    <a:pt x="869" y="435"/>
                  </a:cubicBezTo>
                  <a:cubicBezTo>
                    <a:pt x="869" y="435"/>
                    <a:pt x="868" y="435"/>
                    <a:pt x="867" y="436"/>
                  </a:cubicBezTo>
                  <a:cubicBezTo>
                    <a:pt x="866" y="436"/>
                    <a:pt x="865" y="436"/>
                    <a:pt x="863" y="437"/>
                  </a:cubicBezTo>
                  <a:cubicBezTo>
                    <a:pt x="862" y="437"/>
                    <a:pt x="859" y="438"/>
                    <a:pt x="857" y="439"/>
                  </a:cubicBezTo>
                  <a:cubicBezTo>
                    <a:pt x="856" y="439"/>
                    <a:pt x="856" y="439"/>
                    <a:pt x="856" y="439"/>
                  </a:cubicBezTo>
                  <a:cubicBezTo>
                    <a:pt x="855" y="439"/>
                    <a:pt x="855" y="440"/>
                    <a:pt x="855" y="440"/>
                  </a:cubicBezTo>
                  <a:cubicBezTo>
                    <a:pt x="854" y="440"/>
                    <a:pt x="854" y="441"/>
                    <a:pt x="853" y="441"/>
                  </a:cubicBezTo>
                  <a:cubicBezTo>
                    <a:pt x="853" y="441"/>
                    <a:pt x="852" y="442"/>
                    <a:pt x="851" y="442"/>
                  </a:cubicBezTo>
                  <a:cubicBezTo>
                    <a:pt x="850" y="443"/>
                    <a:pt x="850" y="443"/>
                    <a:pt x="850" y="443"/>
                  </a:cubicBezTo>
                  <a:cubicBezTo>
                    <a:pt x="850" y="443"/>
                    <a:pt x="850" y="443"/>
                    <a:pt x="850" y="443"/>
                  </a:cubicBezTo>
                  <a:cubicBezTo>
                    <a:pt x="849" y="444"/>
                    <a:pt x="849" y="444"/>
                    <a:pt x="848" y="445"/>
                  </a:cubicBezTo>
                  <a:cubicBezTo>
                    <a:pt x="848" y="445"/>
                    <a:pt x="847" y="446"/>
                    <a:pt x="846" y="446"/>
                  </a:cubicBezTo>
                  <a:cubicBezTo>
                    <a:pt x="845" y="447"/>
                    <a:pt x="845" y="447"/>
                    <a:pt x="845" y="447"/>
                  </a:cubicBezTo>
                  <a:cubicBezTo>
                    <a:pt x="845" y="448"/>
                    <a:pt x="845" y="448"/>
                    <a:pt x="845" y="448"/>
                  </a:cubicBezTo>
                  <a:cubicBezTo>
                    <a:pt x="844" y="449"/>
                    <a:pt x="844" y="449"/>
                    <a:pt x="844" y="449"/>
                  </a:cubicBezTo>
                  <a:cubicBezTo>
                    <a:pt x="843" y="449"/>
                    <a:pt x="843" y="449"/>
                    <a:pt x="842" y="450"/>
                  </a:cubicBezTo>
                  <a:cubicBezTo>
                    <a:pt x="842" y="451"/>
                    <a:pt x="842" y="451"/>
                    <a:pt x="842" y="451"/>
                  </a:cubicBezTo>
                  <a:cubicBezTo>
                    <a:pt x="841" y="451"/>
                    <a:pt x="841" y="451"/>
                    <a:pt x="841" y="451"/>
                  </a:cubicBezTo>
                  <a:cubicBezTo>
                    <a:pt x="840" y="452"/>
                    <a:pt x="840" y="452"/>
                    <a:pt x="840" y="452"/>
                  </a:cubicBezTo>
                  <a:cubicBezTo>
                    <a:pt x="840" y="453"/>
                    <a:pt x="840" y="453"/>
                    <a:pt x="839" y="453"/>
                  </a:cubicBezTo>
                  <a:cubicBezTo>
                    <a:pt x="839" y="454"/>
                    <a:pt x="839" y="454"/>
                    <a:pt x="838" y="455"/>
                  </a:cubicBezTo>
                  <a:cubicBezTo>
                    <a:pt x="838" y="455"/>
                    <a:pt x="837" y="456"/>
                    <a:pt x="837" y="456"/>
                  </a:cubicBezTo>
                  <a:cubicBezTo>
                    <a:pt x="837" y="457"/>
                    <a:pt x="836" y="457"/>
                    <a:pt x="836" y="458"/>
                  </a:cubicBezTo>
                  <a:cubicBezTo>
                    <a:pt x="836" y="458"/>
                    <a:pt x="835" y="459"/>
                    <a:pt x="835" y="459"/>
                  </a:cubicBezTo>
                  <a:cubicBezTo>
                    <a:pt x="834" y="460"/>
                    <a:pt x="834" y="460"/>
                    <a:pt x="834" y="460"/>
                  </a:cubicBezTo>
                  <a:cubicBezTo>
                    <a:pt x="834" y="461"/>
                    <a:pt x="834" y="461"/>
                    <a:pt x="834" y="461"/>
                  </a:cubicBezTo>
                  <a:cubicBezTo>
                    <a:pt x="833" y="462"/>
                    <a:pt x="833" y="462"/>
                    <a:pt x="833" y="462"/>
                  </a:cubicBezTo>
                  <a:cubicBezTo>
                    <a:pt x="832" y="463"/>
                    <a:pt x="832" y="463"/>
                    <a:pt x="832" y="463"/>
                  </a:cubicBezTo>
                  <a:cubicBezTo>
                    <a:pt x="832" y="463"/>
                    <a:pt x="832" y="463"/>
                    <a:pt x="832" y="463"/>
                  </a:cubicBezTo>
                  <a:cubicBezTo>
                    <a:pt x="831" y="464"/>
                    <a:pt x="831" y="464"/>
                    <a:pt x="831" y="464"/>
                  </a:cubicBezTo>
                  <a:cubicBezTo>
                    <a:pt x="831" y="465"/>
                    <a:pt x="831" y="465"/>
                    <a:pt x="831" y="465"/>
                  </a:cubicBezTo>
                  <a:cubicBezTo>
                    <a:pt x="830" y="466"/>
                    <a:pt x="830" y="466"/>
                    <a:pt x="830" y="466"/>
                  </a:cubicBezTo>
                  <a:cubicBezTo>
                    <a:pt x="830" y="467"/>
                    <a:pt x="830" y="467"/>
                    <a:pt x="830" y="467"/>
                  </a:cubicBezTo>
                  <a:cubicBezTo>
                    <a:pt x="829" y="468"/>
                    <a:pt x="829" y="468"/>
                    <a:pt x="829" y="468"/>
                  </a:cubicBezTo>
                  <a:cubicBezTo>
                    <a:pt x="829" y="468"/>
                    <a:pt x="829" y="468"/>
                    <a:pt x="829" y="469"/>
                  </a:cubicBezTo>
                  <a:cubicBezTo>
                    <a:pt x="828" y="469"/>
                    <a:pt x="828" y="469"/>
                    <a:pt x="828" y="470"/>
                  </a:cubicBezTo>
                  <a:cubicBezTo>
                    <a:pt x="827" y="471"/>
                    <a:pt x="827" y="471"/>
                    <a:pt x="827" y="471"/>
                  </a:cubicBezTo>
                  <a:cubicBezTo>
                    <a:pt x="827" y="472"/>
                    <a:pt x="827" y="472"/>
                    <a:pt x="827" y="472"/>
                  </a:cubicBezTo>
                  <a:cubicBezTo>
                    <a:pt x="827" y="472"/>
                    <a:pt x="826" y="473"/>
                    <a:pt x="826" y="473"/>
                  </a:cubicBezTo>
                  <a:cubicBezTo>
                    <a:pt x="826" y="473"/>
                    <a:pt x="826" y="474"/>
                    <a:pt x="825" y="474"/>
                  </a:cubicBezTo>
                  <a:cubicBezTo>
                    <a:pt x="825" y="475"/>
                    <a:pt x="825" y="475"/>
                    <a:pt x="825" y="475"/>
                  </a:cubicBezTo>
                  <a:cubicBezTo>
                    <a:pt x="824" y="476"/>
                    <a:pt x="824" y="476"/>
                    <a:pt x="824" y="476"/>
                  </a:cubicBezTo>
                  <a:cubicBezTo>
                    <a:pt x="824" y="476"/>
                    <a:pt x="824" y="477"/>
                    <a:pt x="824" y="477"/>
                  </a:cubicBezTo>
                  <a:cubicBezTo>
                    <a:pt x="824" y="477"/>
                    <a:pt x="824" y="478"/>
                    <a:pt x="823" y="478"/>
                  </a:cubicBezTo>
                  <a:cubicBezTo>
                    <a:pt x="823" y="479"/>
                    <a:pt x="823" y="479"/>
                    <a:pt x="823" y="479"/>
                  </a:cubicBezTo>
                  <a:cubicBezTo>
                    <a:pt x="823" y="480"/>
                    <a:pt x="823" y="480"/>
                    <a:pt x="823" y="480"/>
                  </a:cubicBezTo>
                  <a:cubicBezTo>
                    <a:pt x="822" y="481"/>
                    <a:pt x="822" y="481"/>
                    <a:pt x="822" y="481"/>
                  </a:cubicBezTo>
                  <a:cubicBezTo>
                    <a:pt x="822" y="481"/>
                    <a:pt x="822" y="482"/>
                    <a:pt x="822" y="482"/>
                  </a:cubicBezTo>
                  <a:cubicBezTo>
                    <a:pt x="821" y="483"/>
                    <a:pt x="821" y="483"/>
                    <a:pt x="821" y="483"/>
                  </a:cubicBezTo>
                  <a:cubicBezTo>
                    <a:pt x="821" y="484"/>
                    <a:pt x="821" y="484"/>
                    <a:pt x="821" y="484"/>
                  </a:cubicBezTo>
                  <a:cubicBezTo>
                    <a:pt x="820" y="485"/>
                    <a:pt x="820" y="485"/>
                    <a:pt x="820" y="485"/>
                  </a:cubicBezTo>
                  <a:cubicBezTo>
                    <a:pt x="820" y="485"/>
                    <a:pt x="820" y="485"/>
                    <a:pt x="820" y="485"/>
                  </a:cubicBezTo>
                  <a:cubicBezTo>
                    <a:pt x="817" y="492"/>
                    <a:pt x="814" y="498"/>
                    <a:pt x="809" y="504"/>
                  </a:cubicBezTo>
                  <a:cubicBezTo>
                    <a:pt x="805" y="510"/>
                    <a:pt x="800" y="515"/>
                    <a:pt x="794" y="521"/>
                  </a:cubicBezTo>
                  <a:cubicBezTo>
                    <a:pt x="788" y="526"/>
                    <a:pt x="782" y="530"/>
                    <a:pt x="775" y="535"/>
                  </a:cubicBezTo>
                  <a:cubicBezTo>
                    <a:pt x="767" y="539"/>
                    <a:pt x="759" y="543"/>
                    <a:pt x="751" y="546"/>
                  </a:cubicBezTo>
                  <a:cubicBezTo>
                    <a:pt x="750" y="546"/>
                    <a:pt x="750" y="546"/>
                    <a:pt x="749" y="546"/>
                  </a:cubicBezTo>
                  <a:cubicBezTo>
                    <a:pt x="749" y="546"/>
                    <a:pt x="748" y="546"/>
                    <a:pt x="747" y="547"/>
                  </a:cubicBezTo>
                  <a:cubicBezTo>
                    <a:pt x="747" y="547"/>
                    <a:pt x="746" y="547"/>
                    <a:pt x="745" y="547"/>
                  </a:cubicBezTo>
                  <a:cubicBezTo>
                    <a:pt x="744" y="548"/>
                    <a:pt x="743" y="548"/>
                    <a:pt x="742" y="548"/>
                  </a:cubicBezTo>
                  <a:cubicBezTo>
                    <a:pt x="742" y="548"/>
                    <a:pt x="741" y="549"/>
                    <a:pt x="741" y="549"/>
                  </a:cubicBezTo>
                  <a:cubicBezTo>
                    <a:pt x="740" y="549"/>
                    <a:pt x="739" y="549"/>
                    <a:pt x="738" y="549"/>
                  </a:cubicBezTo>
                  <a:cubicBezTo>
                    <a:pt x="736" y="550"/>
                    <a:pt x="734" y="550"/>
                    <a:pt x="731" y="551"/>
                  </a:cubicBezTo>
                  <a:cubicBezTo>
                    <a:pt x="728" y="551"/>
                    <a:pt x="724" y="552"/>
                    <a:pt x="719" y="553"/>
                  </a:cubicBezTo>
                  <a:cubicBezTo>
                    <a:pt x="719" y="553"/>
                    <a:pt x="718" y="553"/>
                    <a:pt x="718" y="553"/>
                  </a:cubicBezTo>
                  <a:cubicBezTo>
                    <a:pt x="717" y="553"/>
                    <a:pt x="717" y="553"/>
                    <a:pt x="715" y="554"/>
                  </a:cubicBezTo>
                  <a:cubicBezTo>
                    <a:pt x="714" y="554"/>
                    <a:pt x="713" y="554"/>
                    <a:pt x="711" y="554"/>
                  </a:cubicBezTo>
                  <a:cubicBezTo>
                    <a:pt x="708" y="554"/>
                    <a:pt x="706" y="554"/>
                    <a:pt x="702" y="555"/>
                  </a:cubicBezTo>
                  <a:cubicBezTo>
                    <a:pt x="701" y="555"/>
                    <a:pt x="701" y="555"/>
                    <a:pt x="700" y="555"/>
                  </a:cubicBezTo>
                  <a:cubicBezTo>
                    <a:pt x="699" y="555"/>
                    <a:pt x="699" y="555"/>
                    <a:pt x="698" y="555"/>
                  </a:cubicBezTo>
                  <a:cubicBezTo>
                    <a:pt x="698" y="555"/>
                    <a:pt x="697" y="555"/>
                    <a:pt x="696" y="555"/>
                  </a:cubicBezTo>
                  <a:cubicBezTo>
                    <a:pt x="695" y="555"/>
                    <a:pt x="695" y="555"/>
                    <a:pt x="694" y="555"/>
                  </a:cubicBezTo>
                  <a:cubicBezTo>
                    <a:pt x="690" y="555"/>
                    <a:pt x="687" y="555"/>
                    <a:pt x="683" y="554"/>
                  </a:cubicBezTo>
                  <a:cubicBezTo>
                    <a:pt x="680" y="554"/>
                    <a:pt x="676" y="554"/>
                    <a:pt x="673" y="553"/>
                  </a:cubicBezTo>
                  <a:cubicBezTo>
                    <a:pt x="669" y="553"/>
                    <a:pt x="666" y="552"/>
                    <a:pt x="662" y="552"/>
                  </a:cubicBezTo>
                  <a:cubicBezTo>
                    <a:pt x="659" y="551"/>
                    <a:pt x="655" y="550"/>
                    <a:pt x="651" y="549"/>
                  </a:cubicBezTo>
                  <a:cubicBezTo>
                    <a:pt x="651" y="549"/>
                    <a:pt x="651" y="549"/>
                    <a:pt x="650" y="549"/>
                  </a:cubicBezTo>
                  <a:cubicBezTo>
                    <a:pt x="650" y="549"/>
                    <a:pt x="649" y="549"/>
                    <a:pt x="649" y="549"/>
                  </a:cubicBezTo>
                  <a:cubicBezTo>
                    <a:pt x="648" y="548"/>
                    <a:pt x="648" y="548"/>
                    <a:pt x="647" y="548"/>
                  </a:cubicBezTo>
                  <a:cubicBezTo>
                    <a:pt x="647" y="548"/>
                    <a:pt x="646" y="548"/>
                    <a:pt x="646" y="548"/>
                  </a:cubicBezTo>
                  <a:cubicBezTo>
                    <a:pt x="645" y="548"/>
                    <a:pt x="645" y="548"/>
                    <a:pt x="645" y="548"/>
                  </a:cubicBezTo>
                  <a:cubicBezTo>
                    <a:pt x="644" y="547"/>
                    <a:pt x="644" y="547"/>
                    <a:pt x="644" y="547"/>
                  </a:cubicBezTo>
                  <a:cubicBezTo>
                    <a:pt x="643" y="547"/>
                    <a:pt x="643" y="547"/>
                    <a:pt x="643" y="547"/>
                  </a:cubicBezTo>
                  <a:cubicBezTo>
                    <a:pt x="643" y="547"/>
                    <a:pt x="643" y="547"/>
                    <a:pt x="643" y="547"/>
                  </a:cubicBezTo>
                  <a:cubicBezTo>
                    <a:pt x="642" y="547"/>
                    <a:pt x="642" y="546"/>
                    <a:pt x="641" y="546"/>
                  </a:cubicBezTo>
                  <a:cubicBezTo>
                    <a:pt x="641" y="546"/>
                    <a:pt x="640" y="546"/>
                    <a:pt x="640" y="546"/>
                  </a:cubicBezTo>
                  <a:cubicBezTo>
                    <a:pt x="639" y="546"/>
                    <a:pt x="638" y="545"/>
                    <a:pt x="638" y="545"/>
                  </a:cubicBezTo>
                  <a:cubicBezTo>
                    <a:pt x="637" y="545"/>
                    <a:pt x="636" y="545"/>
                    <a:pt x="635" y="544"/>
                  </a:cubicBezTo>
                  <a:cubicBezTo>
                    <a:pt x="632" y="543"/>
                    <a:pt x="630" y="542"/>
                    <a:pt x="627" y="541"/>
                  </a:cubicBezTo>
                  <a:cubicBezTo>
                    <a:pt x="624" y="540"/>
                    <a:pt x="621" y="538"/>
                    <a:pt x="618" y="537"/>
                  </a:cubicBezTo>
                  <a:cubicBezTo>
                    <a:pt x="616" y="536"/>
                    <a:pt x="613" y="534"/>
                    <a:pt x="610" y="533"/>
                  </a:cubicBezTo>
                  <a:cubicBezTo>
                    <a:pt x="608" y="531"/>
                    <a:pt x="605" y="530"/>
                    <a:pt x="603" y="528"/>
                  </a:cubicBezTo>
                  <a:cubicBezTo>
                    <a:pt x="602" y="528"/>
                    <a:pt x="602" y="527"/>
                    <a:pt x="601" y="527"/>
                  </a:cubicBezTo>
                  <a:cubicBezTo>
                    <a:pt x="601" y="527"/>
                    <a:pt x="600" y="526"/>
                    <a:pt x="600" y="526"/>
                  </a:cubicBezTo>
                  <a:cubicBezTo>
                    <a:pt x="599" y="526"/>
                    <a:pt x="599" y="525"/>
                    <a:pt x="598" y="525"/>
                  </a:cubicBezTo>
                  <a:cubicBezTo>
                    <a:pt x="598" y="525"/>
                    <a:pt x="597" y="524"/>
                    <a:pt x="597" y="524"/>
                  </a:cubicBezTo>
                  <a:cubicBezTo>
                    <a:pt x="596" y="523"/>
                    <a:pt x="596" y="523"/>
                    <a:pt x="595" y="523"/>
                  </a:cubicBezTo>
                  <a:cubicBezTo>
                    <a:pt x="595" y="522"/>
                    <a:pt x="594" y="522"/>
                    <a:pt x="593" y="521"/>
                  </a:cubicBezTo>
                  <a:cubicBezTo>
                    <a:pt x="593" y="521"/>
                    <a:pt x="592" y="521"/>
                    <a:pt x="592" y="520"/>
                  </a:cubicBezTo>
                  <a:cubicBezTo>
                    <a:pt x="591" y="520"/>
                    <a:pt x="591" y="519"/>
                    <a:pt x="590" y="519"/>
                  </a:cubicBezTo>
                  <a:cubicBezTo>
                    <a:pt x="590" y="519"/>
                    <a:pt x="590" y="518"/>
                    <a:pt x="589" y="518"/>
                  </a:cubicBezTo>
                  <a:cubicBezTo>
                    <a:pt x="589" y="517"/>
                    <a:pt x="588" y="517"/>
                    <a:pt x="587" y="516"/>
                  </a:cubicBezTo>
                  <a:cubicBezTo>
                    <a:pt x="586" y="515"/>
                    <a:pt x="584" y="513"/>
                    <a:pt x="582" y="511"/>
                  </a:cubicBezTo>
                  <a:cubicBezTo>
                    <a:pt x="580" y="509"/>
                    <a:pt x="578" y="507"/>
                    <a:pt x="574" y="503"/>
                  </a:cubicBezTo>
                  <a:cubicBezTo>
                    <a:pt x="558" y="476"/>
                    <a:pt x="558" y="476"/>
                    <a:pt x="558" y="476"/>
                  </a:cubicBezTo>
                  <a:cubicBezTo>
                    <a:pt x="552" y="463"/>
                    <a:pt x="550" y="450"/>
                    <a:pt x="551" y="438"/>
                  </a:cubicBezTo>
                  <a:cubicBezTo>
                    <a:pt x="552" y="425"/>
                    <a:pt x="556" y="413"/>
                    <a:pt x="562" y="401"/>
                  </a:cubicBezTo>
                  <a:cubicBezTo>
                    <a:pt x="568" y="390"/>
                    <a:pt x="577" y="380"/>
                    <a:pt x="588" y="371"/>
                  </a:cubicBezTo>
                  <a:cubicBezTo>
                    <a:pt x="599" y="362"/>
                    <a:pt x="613" y="355"/>
                    <a:pt x="628" y="350"/>
                  </a:cubicBezTo>
                  <a:cubicBezTo>
                    <a:pt x="637" y="347"/>
                    <a:pt x="645" y="344"/>
                    <a:pt x="654" y="343"/>
                  </a:cubicBezTo>
                  <a:cubicBezTo>
                    <a:pt x="663" y="342"/>
                    <a:pt x="672" y="341"/>
                    <a:pt x="681" y="341"/>
                  </a:cubicBezTo>
                  <a:cubicBezTo>
                    <a:pt x="689" y="341"/>
                    <a:pt x="698" y="341"/>
                    <a:pt x="707" y="342"/>
                  </a:cubicBezTo>
                  <a:cubicBezTo>
                    <a:pt x="716" y="344"/>
                    <a:pt x="724" y="346"/>
                    <a:pt x="733" y="348"/>
                  </a:cubicBezTo>
                  <a:cubicBezTo>
                    <a:pt x="738" y="350"/>
                    <a:pt x="744" y="351"/>
                    <a:pt x="751" y="353"/>
                  </a:cubicBezTo>
                  <a:cubicBezTo>
                    <a:pt x="757" y="354"/>
                    <a:pt x="764" y="355"/>
                    <a:pt x="771" y="356"/>
                  </a:cubicBezTo>
                  <a:cubicBezTo>
                    <a:pt x="778" y="357"/>
                    <a:pt x="785" y="358"/>
                    <a:pt x="792" y="358"/>
                  </a:cubicBezTo>
                  <a:cubicBezTo>
                    <a:pt x="798" y="357"/>
                    <a:pt x="804" y="357"/>
                    <a:pt x="809" y="355"/>
                  </a:cubicBezTo>
                  <a:cubicBezTo>
                    <a:pt x="812" y="354"/>
                    <a:pt x="816" y="352"/>
                    <a:pt x="818" y="349"/>
                  </a:cubicBezTo>
                  <a:cubicBezTo>
                    <a:pt x="820" y="347"/>
                    <a:pt x="822" y="344"/>
                    <a:pt x="822" y="340"/>
                  </a:cubicBezTo>
                  <a:cubicBezTo>
                    <a:pt x="822" y="336"/>
                    <a:pt x="822" y="331"/>
                    <a:pt x="820" y="326"/>
                  </a:cubicBezTo>
                  <a:cubicBezTo>
                    <a:pt x="818" y="320"/>
                    <a:pt x="815" y="314"/>
                    <a:pt x="810" y="306"/>
                  </a:cubicBezTo>
                  <a:cubicBezTo>
                    <a:pt x="732" y="186"/>
                    <a:pt x="732" y="186"/>
                    <a:pt x="732" y="186"/>
                  </a:cubicBezTo>
                  <a:cubicBezTo>
                    <a:pt x="731" y="185"/>
                    <a:pt x="731" y="185"/>
                    <a:pt x="731" y="185"/>
                  </a:cubicBezTo>
                  <a:cubicBezTo>
                    <a:pt x="731" y="184"/>
                    <a:pt x="731" y="184"/>
                    <a:pt x="730" y="184"/>
                  </a:cubicBezTo>
                  <a:cubicBezTo>
                    <a:pt x="730" y="183"/>
                    <a:pt x="730" y="183"/>
                    <a:pt x="729" y="182"/>
                  </a:cubicBezTo>
                  <a:cubicBezTo>
                    <a:pt x="729" y="182"/>
                    <a:pt x="729" y="181"/>
                    <a:pt x="728" y="181"/>
                  </a:cubicBezTo>
                  <a:cubicBezTo>
                    <a:pt x="728" y="180"/>
                    <a:pt x="728" y="180"/>
                    <a:pt x="728" y="180"/>
                  </a:cubicBezTo>
                  <a:cubicBezTo>
                    <a:pt x="727" y="179"/>
                    <a:pt x="727" y="179"/>
                    <a:pt x="727" y="179"/>
                  </a:cubicBezTo>
                  <a:cubicBezTo>
                    <a:pt x="727" y="179"/>
                    <a:pt x="726" y="178"/>
                    <a:pt x="726" y="178"/>
                  </a:cubicBezTo>
                  <a:cubicBezTo>
                    <a:pt x="726" y="178"/>
                    <a:pt x="725" y="177"/>
                    <a:pt x="725" y="177"/>
                  </a:cubicBezTo>
                  <a:cubicBezTo>
                    <a:pt x="724" y="176"/>
                    <a:pt x="724" y="176"/>
                    <a:pt x="724" y="176"/>
                  </a:cubicBezTo>
                  <a:cubicBezTo>
                    <a:pt x="724" y="175"/>
                    <a:pt x="724" y="175"/>
                    <a:pt x="724" y="175"/>
                  </a:cubicBezTo>
                  <a:cubicBezTo>
                    <a:pt x="723" y="175"/>
                    <a:pt x="723" y="175"/>
                    <a:pt x="723" y="174"/>
                  </a:cubicBezTo>
                  <a:cubicBezTo>
                    <a:pt x="722" y="174"/>
                    <a:pt x="722" y="173"/>
                    <a:pt x="721" y="173"/>
                  </a:cubicBezTo>
                  <a:cubicBezTo>
                    <a:pt x="721" y="172"/>
                    <a:pt x="721" y="172"/>
                    <a:pt x="721" y="172"/>
                  </a:cubicBezTo>
                  <a:cubicBezTo>
                    <a:pt x="720" y="171"/>
                    <a:pt x="720" y="171"/>
                    <a:pt x="720" y="171"/>
                  </a:cubicBezTo>
                  <a:cubicBezTo>
                    <a:pt x="720" y="171"/>
                    <a:pt x="720" y="171"/>
                    <a:pt x="719" y="171"/>
                  </a:cubicBezTo>
                  <a:cubicBezTo>
                    <a:pt x="719" y="170"/>
                    <a:pt x="718" y="170"/>
                    <a:pt x="718" y="169"/>
                  </a:cubicBezTo>
                  <a:cubicBezTo>
                    <a:pt x="717" y="169"/>
                    <a:pt x="717" y="169"/>
                    <a:pt x="717" y="169"/>
                  </a:cubicBezTo>
                  <a:cubicBezTo>
                    <a:pt x="716" y="168"/>
                    <a:pt x="716" y="168"/>
                    <a:pt x="716" y="168"/>
                  </a:cubicBezTo>
                  <a:cubicBezTo>
                    <a:pt x="716" y="168"/>
                    <a:pt x="716" y="167"/>
                    <a:pt x="715" y="167"/>
                  </a:cubicBezTo>
                  <a:cubicBezTo>
                    <a:pt x="715" y="167"/>
                    <a:pt x="715" y="166"/>
                    <a:pt x="714" y="166"/>
                  </a:cubicBezTo>
                  <a:cubicBezTo>
                    <a:pt x="713" y="165"/>
                    <a:pt x="713" y="165"/>
                    <a:pt x="713" y="165"/>
                  </a:cubicBezTo>
                  <a:cubicBezTo>
                    <a:pt x="713" y="165"/>
                    <a:pt x="713" y="165"/>
                    <a:pt x="713" y="165"/>
                  </a:cubicBezTo>
                  <a:cubicBezTo>
                    <a:pt x="712" y="164"/>
                    <a:pt x="712" y="164"/>
                    <a:pt x="711" y="164"/>
                  </a:cubicBezTo>
                  <a:cubicBezTo>
                    <a:pt x="711" y="163"/>
                    <a:pt x="711" y="163"/>
                    <a:pt x="710" y="163"/>
                  </a:cubicBezTo>
                  <a:cubicBezTo>
                    <a:pt x="709" y="162"/>
                    <a:pt x="709" y="162"/>
                    <a:pt x="709" y="162"/>
                  </a:cubicBezTo>
                  <a:cubicBezTo>
                    <a:pt x="708" y="161"/>
                    <a:pt x="708" y="161"/>
                    <a:pt x="708" y="161"/>
                  </a:cubicBezTo>
                  <a:cubicBezTo>
                    <a:pt x="708" y="161"/>
                    <a:pt x="708" y="161"/>
                    <a:pt x="707" y="161"/>
                  </a:cubicBezTo>
                  <a:cubicBezTo>
                    <a:pt x="707" y="160"/>
                    <a:pt x="707" y="160"/>
                    <a:pt x="706" y="160"/>
                  </a:cubicBezTo>
                  <a:cubicBezTo>
                    <a:pt x="706" y="159"/>
                    <a:pt x="705" y="159"/>
                    <a:pt x="705" y="159"/>
                  </a:cubicBezTo>
                  <a:cubicBezTo>
                    <a:pt x="704" y="159"/>
                    <a:pt x="704" y="158"/>
                    <a:pt x="704" y="158"/>
                  </a:cubicBezTo>
                  <a:cubicBezTo>
                    <a:pt x="703" y="158"/>
                    <a:pt x="703" y="157"/>
                    <a:pt x="702" y="157"/>
                  </a:cubicBezTo>
                  <a:cubicBezTo>
                    <a:pt x="701" y="157"/>
                    <a:pt x="701" y="156"/>
                    <a:pt x="700" y="156"/>
                  </a:cubicBezTo>
                  <a:cubicBezTo>
                    <a:pt x="699" y="155"/>
                    <a:pt x="699" y="155"/>
                    <a:pt x="699" y="155"/>
                  </a:cubicBezTo>
                  <a:cubicBezTo>
                    <a:pt x="699" y="155"/>
                    <a:pt x="698" y="155"/>
                    <a:pt x="698" y="155"/>
                  </a:cubicBezTo>
                  <a:cubicBezTo>
                    <a:pt x="698" y="154"/>
                    <a:pt x="697" y="154"/>
                    <a:pt x="697" y="154"/>
                  </a:cubicBezTo>
                  <a:cubicBezTo>
                    <a:pt x="696" y="153"/>
                    <a:pt x="695" y="153"/>
                    <a:pt x="695" y="153"/>
                  </a:cubicBezTo>
                  <a:cubicBezTo>
                    <a:pt x="694" y="152"/>
                    <a:pt x="694" y="152"/>
                    <a:pt x="694" y="152"/>
                  </a:cubicBezTo>
                  <a:cubicBezTo>
                    <a:pt x="693" y="152"/>
                    <a:pt x="693" y="152"/>
                    <a:pt x="693" y="152"/>
                  </a:cubicBezTo>
                  <a:cubicBezTo>
                    <a:pt x="692" y="151"/>
                    <a:pt x="692" y="151"/>
                    <a:pt x="691" y="151"/>
                  </a:cubicBezTo>
                  <a:cubicBezTo>
                    <a:pt x="691" y="151"/>
                    <a:pt x="690" y="150"/>
                    <a:pt x="689" y="150"/>
                  </a:cubicBezTo>
                  <a:cubicBezTo>
                    <a:pt x="689" y="150"/>
                    <a:pt x="689" y="150"/>
                    <a:pt x="688" y="150"/>
                  </a:cubicBezTo>
                  <a:cubicBezTo>
                    <a:pt x="688" y="149"/>
                    <a:pt x="688" y="149"/>
                    <a:pt x="687" y="149"/>
                  </a:cubicBezTo>
                  <a:cubicBezTo>
                    <a:pt x="687" y="149"/>
                    <a:pt x="686" y="149"/>
                    <a:pt x="686" y="148"/>
                  </a:cubicBezTo>
                  <a:cubicBezTo>
                    <a:pt x="685" y="148"/>
                    <a:pt x="685" y="148"/>
                    <a:pt x="684" y="148"/>
                  </a:cubicBezTo>
                  <a:cubicBezTo>
                    <a:pt x="684" y="147"/>
                    <a:pt x="683" y="147"/>
                    <a:pt x="683" y="147"/>
                  </a:cubicBezTo>
                  <a:cubicBezTo>
                    <a:pt x="682" y="147"/>
                    <a:pt x="682" y="147"/>
                    <a:pt x="681" y="147"/>
                  </a:cubicBezTo>
                  <a:cubicBezTo>
                    <a:pt x="681" y="146"/>
                    <a:pt x="680" y="146"/>
                    <a:pt x="680" y="146"/>
                  </a:cubicBezTo>
                  <a:cubicBezTo>
                    <a:pt x="679" y="146"/>
                    <a:pt x="679" y="146"/>
                    <a:pt x="678" y="145"/>
                  </a:cubicBezTo>
                  <a:cubicBezTo>
                    <a:pt x="678" y="145"/>
                    <a:pt x="677" y="145"/>
                    <a:pt x="677" y="145"/>
                  </a:cubicBezTo>
                  <a:cubicBezTo>
                    <a:pt x="676" y="145"/>
                    <a:pt x="676" y="145"/>
                    <a:pt x="675" y="144"/>
                  </a:cubicBezTo>
                  <a:cubicBezTo>
                    <a:pt x="675" y="144"/>
                    <a:pt x="675" y="144"/>
                    <a:pt x="674" y="144"/>
                  </a:cubicBezTo>
                  <a:cubicBezTo>
                    <a:pt x="674" y="144"/>
                    <a:pt x="673" y="144"/>
                    <a:pt x="673" y="143"/>
                  </a:cubicBezTo>
                  <a:cubicBezTo>
                    <a:pt x="672" y="143"/>
                    <a:pt x="671" y="143"/>
                    <a:pt x="670" y="143"/>
                  </a:cubicBezTo>
                  <a:cubicBezTo>
                    <a:pt x="669" y="142"/>
                    <a:pt x="668" y="142"/>
                    <a:pt x="667" y="142"/>
                  </a:cubicBezTo>
                  <a:cubicBezTo>
                    <a:pt x="665" y="141"/>
                    <a:pt x="664" y="141"/>
                    <a:pt x="663" y="141"/>
                  </a:cubicBezTo>
                  <a:cubicBezTo>
                    <a:pt x="662" y="141"/>
                    <a:pt x="661" y="140"/>
                    <a:pt x="660" y="140"/>
                  </a:cubicBezTo>
                  <a:cubicBezTo>
                    <a:pt x="659" y="140"/>
                    <a:pt x="658" y="140"/>
                    <a:pt x="658" y="140"/>
                  </a:cubicBezTo>
                  <a:cubicBezTo>
                    <a:pt x="657" y="139"/>
                    <a:pt x="656" y="139"/>
                    <a:pt x="656" y="139"/>
                  </a:cubicBezTo>
                  <a:cubicBezTo>
                    <a:pt x="655" y="139"/>
                    <a:pt x="654" y="139"/>
                    <a:pt x="653" y="139"/>
                  </a:cubicBezTo>
                  <a:cubicBezTo>
                    <a:pt x="652" y="139"/>
                    <a:pt x="651" y="138"/>
                    <a:pt x="650" y="138"/>
                  </a:cubicBezTo>
                  <a:cubicBezTo>
                    <a:pt x="649" y="138"/>
                    <a:pt x="649" y="138"/>
                    <a:pt x="648" y="138"/>
                  </a:cubicBezTo>
                  <a:cubicBezTo>
                    <a:pt x="647" y="138"/>
                    <a:pt x="646" y="138"/>
                    <a:pt x="645" y="138"/>
                  </a:cubicBezTo>
                  <a:cubicBezTo>
                    <a:pt x="645" y="138"/>
                    <a:pt x="644" y="137"/>
                    <a:pt x="643" y="137"/>
                  </a:cubicBezTo>
                  <a:cubicBezTo>
                    <a:pt x="642" y="137"/>
                    <a:pt x="641" y="137"/>
                    <a:pt x="641" y="137"/>
                  </a:cubicBezTo>
                  <a:cubicBezTo>
                    <a:pt x="639" y="137"/>
                    <a:pt x="637" y="137"/>
                    <a:pt x="636" y="137"/>
                  </a:cubicBezTo>
                  <a:cubicBezTo>
                    <a:pt x="634" y="137"/>
                    <a:pt x="632" y="137"/>
                    <a:pt x="630" y="137"/>
                  </a:cubicBezTo>
                  <a:cubicBezTo>
                    <a:pt x="629" y="137"/>
                    <a:pt x="627" y="137"/>
                    <a:pt x="625" y="137"/>
                  </a:cubicBezTo>
                  <a:cubicBezTo>
                    <a:pt x="623" y="137"/>
                    <a:pt x="622" y="137"/>
                    <a:pt x="620" y="137"/>
                  </a:cubicBezTo>
                  <a:cubicBezTo>
                    <a:pt x="619" y="137"/>
                    <a:pt x="619" y="137"/>
                    <a:pt x="619" y="137"/>
                  </a:cubicBezTo>
                  <a:cubicBezTo>
                    <a:pt x="618" y="137"/>
                    <a:pt x="618" y="137"/>
                    <a:pt x="617" y="137"/>
                  </a:cubicBezTo>
                  <a:cubicBezTo>
                    <a:pt x="617" y="137"/>
                    <a:pt x="616" y="137"/>
                    <a:pt x="616" y="137"/>
                  </a:cubicBezTo>
                  <a:cubicBezTo>
                    <a:pt x="615" y="137"/>
                    <a:pt x="615" y="137"/>
                    <a:pt x="614" y="137"/>
                  </a:cubicBezTo>
                  <a:cubicBezTo>
                    <a:pt x="614" y="138"/>
                    <a:pt x="613" y="138"/>
                    <a:pt x="613" y="138"/>
                  </a:cubicBezTo>
                  <a:cubicBezTo>
                    <a:pt x="612" y="138"/>
                    <a:pt x="612" y="138"/>
                    <a:pt x="612" y="138"/>
                  </a:cubicBezTo>
                  <a:cubicBezTo>
                    <a:pt x="611" y="138"/>
                    <a:pt x="611" y="138"/>
                    <a:pt x="610" y="138"/>
                  </a:cubicBezTo>
                  <a:cubicBezTo>
                    <a:pt x="609" y="138"/>
                    <a:pt x="609" y="138"/>
                    <a:pt x="608" y="138"/>
                  </a:cubicBezTo>
                  <a:cubicBezTo>
                    <a:pt x="607" y="138"/>
                    <a:pt x="607" y="138"/>
                    <a:pt x="607" y="138"/>
                  </a:cubicBezTo>
                  <a:cubicBezTo>
                    <a:pt x="607" y="138"/>
                    <a:pt x="606" y="139"/>
                    <a:pt x="606" y="139"/>
                  </a:cubicBezTo>
                  <a:cubicBezTo>
                    <a:pt x="605" y="139"/>
                    <a:pt x="605" y="139"/>
                    <a:pt x="604" y="139"/>
                  </a:cubicBezTo>
                  <a:cubicBezTo>
                    <a:pt x="604" y="139"/>
                    <a:pt x="603" y="139"/>
                    <a:pt x="602" y="139"/>
                  </a:cubicBezTo>
                  <a:cubicBezTo>
                    <a:pt x="601" y="139"/>
                    <a:pt x="601" y="139"/>
                    <a:pt x="601" y="139"/>
                  </a:cubicBezTo>
                  <a:cubicBezTo>
                    <a:pt x="601" y="140"/>
                    <a:pt x="601" y="140"/>
                    <a:pt x="600" y="140"/>
                  </a:cubicBezTo>
                  <a:cubicBezTo>
                    <a:pt x="600" y="140"/>
                    <a:pt x="599" y="140"/>
                    <a:pt x="599" y="140"/>
                  </a:cubicBezTo>
                  <a:cubicBezTo>
                    <a:pt x="598" y="140"/>
                    <a:pt x="598" y="140"/>
                    <a:pt x="597" y="140"/>
                  </a:cubicBezTo>
                  <a:cubicBezTo>
                    <a:pt x="596" y="141"/>
                    <a:pt x="596" y="141"/>
                    <a:pt x="596" y="141"/>
                  </a:cubicBezTo>
                  <a:cubicBezTo>
                    <a:pt x="596" y="141"/>
                    <a:pt x="595" y="141"/>
                    <a:pt x="595" y="141"/>
                  </a:cubicBezTo>
                  <a:cubicBezTo>
                    <a:pt x="594" y="141"/>
                    <a:pt x="594" y="141"/>
                    <a:pt x="593" y="141"/>
                  </a:cubicBezTo>
                  <a:cubicBezTo>
                    <a:pt x="593" y="141"/>
                    <a:pt x="592" y="142"/>
                    <a:pt x="591" y="142"/>
                  </a:cubicBezTo>
                  <a:cubicBezTo>
                    <a:pt x="591" y="142"/>
                    <a:pt x="591" y="142"/>
                    <a:pt x="590" y="142"/>
                  </a:cubicBezTo>
                  <a:cubicBezTo>
                    <a:pt x="590" y="142"/>
                    <a:pt x="589" y="143"/>
                    <a:pt x="589" y="143"/>
                  </a:cubicBezTo>
                  <a:cubicBezTo>
                    <a:pt x="588" y="143"/>
                    <a:pt x="588" y="143"/>
                    <a:pt x="587" y="143"/>
                  </a:cubicBezTo>
                  <a:cubicBezTo>
                    <a:pt x="587" y="143"/>
                    <a:pt x="587" y="143"/>
                    <a:pt x="586" y="144"/>
                  </a:cubicBezTo>
                  <a:cubicBezTo>
                    <a:pt x="431" y="195"/>
                    <a:pt x="431" y="195"/>
                    <a:pt x="431" y="195"/>
                  </a:cubicBezTo>
                  <a:cubicBezTo>
                    <a:pt x="431" y="196"/>
                    <a:pt x="430" y="196"/>
                    <a:pt x="430" y="196"/>
                  </a:cubicBezTo>
                  <a:cubicBezTo>
                    <a:pt x="429" y="196"/>
                    <a:pt x="428" y="196"/>
                    <a:pt x="427" y="197"/>
                  </a:cubicBezTo>
                  <a:cubicBezTo>
                    <a:pt x="427" y="197"/>
                    <a:pt x="426" y="197"/>
                    <a:pt x="425" y="197"/>
                  </a:cubicBezTo>
                  <a:cubicBezTo>
                    <a:pt x="424" y="198"/>
                    <a:pt x="422" y="198"/>
                    <a:pt x="421" y="199"/>
                  </a:cubicBezTo>
                  <a:cubicBezTo>
                    <a:pt x="420" y="199"/>
                    <a:pt x="420" y="199"/>
                    <a:pt x="420" y="199"/>
                  </a:cubicBezTo>
                  <a:cubicBezTo>
                    <a:pt x="420" y="199"/>
                    <a:pt x="419" y="199"/>
                    <a:pt x="419" y="199"/>
                  </a:cubicBezTo>
                  <a:cubicBezTo>
                    <a:pt x="419" y="199"/>
                    <a:pt x="418" y="199"/>
                    <a:pt x="418" y="199"/>
                  </a:cubicBezTo>
                  <a:cubicBezTo>
                    <a:pt x="417" y="199"/>
                    <a:pt x="417" y="200"/>
                    <a:pt x="416" y="200"/>
                  </a:cubicBezTo>
                  <a:cubicBezTo>
                    <a:pt x="416" y="200"/>
                    <a:pt x="415" y="200"/>
                    <a:pt x="414" y="200"/>
                  </a:cubicBezTo>
                  <a:cubicBezTo>
                    <a:pt x="414" y="200"/>
                    <a:pt x="413" y="200"/>
                    <a:pt x="412" y="201"/>
                  </a:cubicBezTo>
                  <a:cubicBezTo>
                    <a:pt x="411" y="201"/>
                    <a:pt x="410" y="201"/>
                    <a:pt x="409" y="201"/>
                  </a:cubicBezTo>
                  <a:cubicBezTo>
                    <a:pt x="407" y="202"/>
                    <a:pt x="405" y="202"/>
                    <a:pt x="403" y="202"/>
                  </a:cubicBezTo>
                  <a:cubicBezTo>
                    <a:pt x="403" y="202"/>
                    <a:pt x="402" y="202"/>
                    <a:pt x="401" y="202"/>
                  </a:cubicBezTo>
                  <a:cubicBezTo>
                    <a:pt x="401" y="202"/>
                    <a:pt x="400" y="202"/>
                    <a:pt x="398" y="202"/>
                  </a:cubicBezTo>
                  <a:cubicBezTo>
                    <a:pt x="396" y="202"/>
                    <a:pt x="393" y="201"/>
                    <a:pt x="389" y="200"/>
                  </a:cubicBezTo>
                  <a:cubicBezTo>
                    <a:pt x="385" y="200"/>
                    <a:pt x="380" y="199"/>
                    <a:pt x="373" y="197"/>
                  </a:cubicBezTo>
                  <a:cubicBezTo>
                    <a:pt x="373" y="197"/>
                    <a:pt x="373" y="197"/>
                    <a:pt x="373" y="197"/>
                  </a:cubicBezTo>
                  <a:cubicBezTo>
                    <a:pt x="372" y="196"/>
                    <a:pt x="372" y="196"/>
                    <a:pt x="372" y="196"/>
                  </a:cubicBezTo>
                  <a:cubicBezTo>
                    <a:pt x="371" y="196"/>
                    <a:pt x="371" y="196"/>
                    <a:pt x="371" y="196"/>
                  </a:cubicBezTo>
                  <a:cubicBezTo>
                    <a:pt x="371" y="195"/>
                    <a:pt x="371" y="195"/>
                    <a:pt x="371" y="195"/>
                  </a:cubicBezTo>
                  <a:cubicBezTo>
                    <a:pt x="370" y="194"/>
                    <a:pt x="370" y="194"/>
                    <a:pt x="370" y="194"/>
                  </a:cubicBezTo>
                  <a:cubicBezTo>
                    <a:pt x="370" y="194"/>
                    <a:pt x="370" y="194"/>
                    <a:pt x="370" y="194"/>
                  </a:cubicBezTo>
                  <a:cubicBezTo>
                    <a:pt x="369" y="193"/>
                    <a:pt x="369" y="193"/>
                    <a:pt x="369" y="193"/>
                  </a:cubicBezTo>
                  <a:cubicBezTo>
                    <a:pt x="369" y="192"/>
                    <a:pt x="369" y="192"/>
                    <a:pt x="369" y="192"/>
                  </a:cubicBezTo>
                  <a:cubicBezTo>
                    <a:pt x="368" y="191"/>
                    <a:pt x="368" y="191"/>
                    <a:pt x="368" y="191"/>
                  </a:cubicBezTo>
                  <a:cubicBezTo>
                    <a:pt x="368" y="191"/>
                    <a:pt x="368" y="191"/>
                    <a:pt x="368" y="190"/>
                  </a:cubicBezTo>
                  <a:cubicBezTo>
                    <a:pt x="367" y="189"/>
                    <a:pt x="367" y="189"/>
                    <a:pt x="367" y="187"/>
                  </a:cubicBezTo>
                  <a:cubicBezTo>
                    <a:pt x="366" y="186"/>
                    <a:pt x="366" y="185"/>
                    <a:pt x="365" y="183"/>
                  </a:cubicBezTo>
                  <a:cubicBezTo>
                    <a:pt x="365" y="182"/>
                    <a:pt x="365" y="182"/>
                    <a:pt x="365" y="182"/>
                  </a:cubicBezTo>
                  <a:cubicBezTo>
                    <a:pt x="365" y="181"/>
                    <a:pt x="365" y="181"/>
                    <a:pt x="365" y="181"/>
                  </a:cubicBezTo>
                  <a:cubicBezTo>
                    <a:pt x="365" y="181"/>
                    <a:pt x="365" y="181"/>
                    <a:pt x="365" y="180"/>
                  </a:cubicBezTo>
                  <a:cubicBezTo>
                    <a:pt x="365" y="180"/>
                    <a:pt x="365" y="179"/>
                    <a:pt x="365" y="179"/>
                  </a:cubicBezTo>
                  <a:cubicBezTo>
                    <a:pt x="365" y="178"/>
                    <a:pt x="365" y="178"/>
                    <a:pt x="365" y="178"/>
                  </a:cubicBezTo>
                  <a:cubicBezTo>
                    <a:pt x="365" y="178"/>
                    <a:pt x="365" y="177"/>
                    <a:pt x="365" y="177"/>
                  </a:cubicBezTo>
                  <a:cubicBezTo>
                    <a:pt x="365" y="176"/>
                    <a:pt x="365" y="176"/>
                    <a:pt x="365" y="175"/>
                  </a:cubicBezTo>
                  <a:cubicBezTo>
                    <a:pt x="365" y="174"/>
                    <a:pt x="365" y="174"/>
                    <a:pt x="365" y="172"/>
                  </a:cubicBezTo>
                  <a:cubicBezTo>
                    <a:pt x="365" y="172"/>
                    <a:pt x="365" y="172"/>
                    <a:pt x="365" y="172"/>
                  </a:cubicBezTo>
                  <a:cubicBezTo>
                    <a:pt x="365" y="171"/>
                    <a:pt x="365" y="171"/>
                    <a:pt x="365" y="171"/>
                  </a:cubicBezTo>
                  <a:cubicBezTo>
                    <a:pt x="365" y="171"/>
                    <a:pt x="365" y="170"/>
                    <a:pt x="365" y="170"/>
                  </a:cubicBezTo>
                  <a:cubicBezTo>
                    <a:pt x="365" y="169"/>
                    <a:pt x="365" y="169"/>
                    <a:pt x="365" y="168"/>
                  </a:cubicBezTo>
                  <a:cubicBezTo>
                    <a:pt x="365" y="167"/>
                    <a:pt x="365" y="167"/>
                    <a:pt x="365" y="167"/>
                  </a:cubicBezTo>
                  <a:cubicBezTo>
                    <a:pt x="365" y="167"/>
                    <a:pt x="365" y="167"/>
                    <a:pt x="366" y="166"/>
                  </a:cubicBezTo>
                  <a:cubicBezTo>
                    <a:pt x="366" y="166"/>
                    <a:pt x="366" y="165"/>
                    <a:pt x="366" y="164"/>
                  </a:cubicBezTo>
                  <a:cubicBezTo>
                    <a:pt x="366" y="163"/>
                    <a:pt x="367" y="161"/>
                    <a:pt x="367" y="160"/>
                  </a:cubicBezTo>
                  <a:cubicBezTo>
                    <a:pt x="367" y="159"/>
                    <a:pt x="367" y="159"/>
                    <a:pt x="367" y="158"/>
                  </a:cubicBezTo>
                  <a:cubicBezTo>
                    <a:pt x="367" y="158"/>
                    <a:pt x="368" y="157"/>
                    <a:pt x="368" y="155"/>
                  </a:cubicBezTo>
                  <a:cubicBezTo>
                    <a:pt x="369" y="153"/>
                    <a:pt x="370" y="151"/>
                    <a:pt x="371" y="148"/>
                  </a:cubicBezTo>
                  <a:cubicBezTo>
                    <a:pt x="372" y="145"/>
                    <a:pt x="374" y="141"/>
                    <a:pt x="376" y="136"/>
                  </a:cubicBezTo>
                  <a:cubicBezTo>
                    <a:pt x="378" y="131"/>
                    <a:pt x="380" y="127"/>
                    <a:pt x="381" y="122"/>
                  </a:cubicBezTo>
                  <a:cubicBezTo>
                    <a:pt x="382" y="117"/>
                    <a:pt x="383" y="112"/>
                    <a:pt x="384" y="108"/>
                  </a:cubicBezTo>
                  <a:cubicBezTo>
                    <a:pt x="384" y="103"/>
                    <a:pt x="384" y="98"/>
                    <a:pt x="383" y="93"/>
                  </a:cubicBezTo>
                  <a:cubicBezTo>
                    <a:pt x="383" y="88"/>
                    <a:pt x="382" y="83"/>
                    <a:pt x="380" y="78"/>
                  </a:cubicBezTo>
                  <a:cubicBezTo>
                    <a:pt x="380" y="77"/>
                    <a:pt x="379" y="75"/>
                    <a:pt x="379" y="74"/>
                  </a:cubicBezTo>
                  <a:cubicBezTo>
                    <a:pt x="378" y="72"/>
                    <a:pt x="377" y="70"/>
                    <a:pt x="376" y="69"/>
                  </a:cubicBezTo>
                  <a:cubicBezTo>
                    <a:pt x="376" y="67"/>
                    <a:pt x="375" y="66"/>
                    <a:pt x="374" y="64"/>
                  </a:cubicBezTo>
                  <a:cubicBezTo>
                    <a:pt x="373" y="62"/>
                    <a:pt x="372" y="61"/>
                    <a:pt x="371" y="59"/>
                  </a:cubicBezTo>
                  <a:cubicBezTo>
                    <a:pt x="371" y="59"/>
                    <a:pt x="371" y="58"/>
                    <a:pt x="371" y="58"/>
                  </a:cubicBezTo>
                  <a:cubicBezTo>
                    <a:pt x="370" y="58"/>
                    <a:pt x="370" y="57"/>
                    <a:pt x="370" y="57"/>
                  </a:cubicBezTo>
                  <a:cubicBezTo>
                    <a:pt x="369" y="56"/>
                    <a:pt x="369" y="56"/>
                    <a:pt x="369" y="55"/>
                  </a:cubicBezTo>
                  <a:cubicBezTo>
                    <a:pt x="368" y="54"/>
                    <a:pt x="368" y="54"/>
                    <a:pt x="367" y="53"/>
                  </a:cubicBezTo>
                  <a:cubicBezTo>
                    <a:pt x="367" y="52"/>
                    <a:pt x="367" y="52"/>
                    <a:pt x="367" y="52"/>
                  </a:cubicBezTo>
                  <a:cubicBezTo>
                    <a:pt x="366" y="51"/>
                    <a:pt x="366" y="51"/>
                    <a:pt x="366" y="51"/>
                  </a:cubicBezTo>
                  <a:cubicBezTo>
                    <a:pt x="366" y="51"/>
                    <a:pt x="365" y="51"/>
                    <a:pt x="365" y="50"/>
                  </a:cubicBezTo>
                  <a:cubicBezTo>
                    <a:pt x="364" y="50"/>
                    <a:pt x="364" y="49"/>
                    <a:pt x="363" y="48"/>
                  </a:cubicBezTo>
                  <a:cubicBezTo>
                    <a:pt x="363" y="48"/>
                    <a:pt x="363" y="48"/>
                    <a:pt x="363" y="48"/>
                  </a:cubicBezTo>
                  <a:cubicBezTo>
                    <a:pt x="362" y="47"/>
                    <a:pt x="362" y="47"/>
                    <a:pt x="362" y="47"/>
                  </a:cubicBezTo>
                  <a:cubicBezTo>
                    <a:pt x="362" y="46"/>
                    <a:pt x="362" y="46"/>
                    <a:pt x="361" y="46"/>
                  </a:cubicBezTo>
                  <a:cubicBezTo>
                    <a:pt x="361" y="45"/>
                    <a:pt x="360" y="45"/>
                    <a:pt x="360" y="44"/>
                  </a:cubicBezTo>
                  <a:cubicBezTo>
                    <a:pt x="359" y="43"/>
                    <a:pt x="359" y="43"/>
                    <a:pt x="359" y="43"/>
                  </a:cubicBezTo>
                  <a:cubicBezTo>
                    <a:pt x="359" y="43"/>
                    <a:pt x="359" y="43"/>
                    <a:pt x="359" y="43"/>
                  </a:cubicBezTo>
                  <a:cubicBezTo>
                    <a:pt x="358" y="42"/>
                    <a:pt x="358" y="42"/>
                    <a:pt x="358" y="42"/>
                  </a:cubicBezTo>
                  <a:cubicBezTo>
                    <a:pt x="358" y="42"/>
                    <a:pt x="358" y="42"/>
                    <a:pt x="358" y="42"/>
                  </a:cubicBezTo>
                  <a:cubicBezTo>
                    <a:pt x="357" y="41"/>
                    <a:pt x="357" y="41"/>
                    <a:pt x="357" y="41"/>
                  </a:cubicBezTo>
                  <a:cubicBezTo>
                    <a:pt x="356" y="41"/>
                    <a:pt x="356" y="41"/>
                    <a:pt x="356" y="41"/>
                  </a:cubicBezTo>
                  <a:cubicBezTo>
                    <a:pt x="355" y="40"/>
                    <a:pt x="355" y="40"/>
                    <a:pt x="355" y="40"/>
                  </a:cubicBezTo>
                  <a:cubicBezTo>
                    <a:pt x="355" y="39"/>
                    <a:pt x="355" y="39"/>
                    <a:pt x="354" y="39"/>
                  </a:cubicBezTo>
                  <a:cubicBezTo>
                    <a:pt x="353" y="38"/>
                    <a:pt x="353" y="38"/>
                    <a:pt x="353" y="38"/>
                  </a:cubicBezTo>
                  <a:cubicBezTo>
                    <a:pt x="353" y="37"/>
                    <a:pt x="352" y="37"/>
                    <a:pt x="352" y="37"/>
                  </a:cubicBezTo>
                  <a:cubicBezTo>
                    <a:pt x="352" y="36"/>
                    <a:pt x="351" y="36"/>
                    <a:pt x="351" y="35"/>
                  </a:cubicBezTo>
                  <a:cubicBezTo>
                    <a:pt x="350" y="35"/>
                    <a:pt x="350" y="34"/>
                    <a:pt x="349" y="34"/>
                  </a:cubicBezTo>
                  <a:cubicBezTo>
                    <a:pt x="349" y="34"/>
                    <a:pt x="348" y="33"/>
                    <a:pt x="348" y="33"/>
                  </a:cubicBezTo>
                  <a:cubicBezTo>
                    <a:pt x="348" y="33"/>
                    <a:pt x="347" y="32"/>
                    <a:pt x="347" y="32"/>
                  </a:cubicBezTo>
                  <a:cubicBezTo>
                    <a:pt x="346" y="32"/>
                    <a:pt x="346" y="31"/>
                    <a:pt x="345" y="31"/>
                  </a:cubicBezTo>
                  <a:cubicBezTo>
                    <a:pt x="345" y="30"/>
                    <a:pt x="344" y="30"/>
                    <a:pt x="343" y="29"/>
                  </a:cubicBezTo>
                  <a:cubicBezTo>
                    <a:pt x="343" y="29"/>
                    <a:pt x="342" y="29"/>
                    <a:pt x="342" y="29"/>
                  </a:cubicBezTo>
                  <a:cubicBezTo>
                    <a:pt x="342" y="28"/>
                    <a:pt x="341" y="28"/>
                    <a:pt x="341" y="28"/>
                  </a:cubicBezTo>
                  <a:cubicBezTo>
                    <a:pt x="340" y="27"/>
                    <a:pt x="340" y="27"/>
                    <a:pt x="339" y="27"/>
                  </a:cubicBezTo>
                  <a:cubicBezTo>
                    <a:pt x="339" y="26"/>
                    <a:pt x="338" y="26"/>
                    <a:pt x="338" y="25"/>
                  </a:cubicBezTo>
                  <a:cubicBezTo>
                    <a:pt x="337" y="25"/>
                    <a:pt x="336" y="24"/>
                    <a:pt x="335" y="24"/>
                  </a:cubicBezTo>
                  <a:cubicBezTo>
                    <a:pt x="334" y="23"/>
                    <a:pt x="333" y="22"/>
                    <a:pt x="331" y="22"/>
                  </a:cubicBezTo>
                  <a:cubicBezTo>
                    <a:pt x="330" y="21"/>
                    <a:pt x="329" y="20"/>
                    <a:pt x="328" y="20"/>
                  </a:cubicBezTo>
                  <a:cubicBezTo>
                    <a:pt x="327" y="19"/>
                    <a:pt x="325" y="18"/>
                    <a:pt x="324" y="18"/>
                  </a:cubicBezTo>
                  <a:cubicBezTo>
                    <a:pt x="324" y="18"/>
                    <a:pt x="323" y="17"/>
                    <a:pt x="323" y="17"/>
                  </a:cubicBezTo>
                  <a:cubicBezTo>
                    <a:pt x="322" y="17"/>
                    <a:pt x="322" y="17"/>
                    <a:pt x="321" y="16"/>
                  </a:cubicBezTo>
                  <a:cubicBezTo>
                    <a:pt x="321" y="16"/>
                    <a:pt x="320" y="16"/>
                    <a:pt x="320" y="16"/>
                  </a:cubicBezTo>
                  <a:cubicBezTo>
                    <a:pt x="319" y="15"/>
                    <a:pt x="318" y="15"/>
                    <a:pt x="317" y="14"/>
                  </a:cubicBezTo>
                  <a:cubicBezTo>
                    <a:pt x="317" y="14"/>
                    <a:pt x="316" y="14"/>
                    <a:pt x="316" y="14"/>
                  </a:cubicBezTo>
                  <a:cubicBezTo>
                    <a:pt x="316" y="14"/>
                    <a:pt x="315" y="14"/>
                    <a:pt x="315" y="13"/>
                  </a:cubicBezTo>
                  <a:cubicBezTo>
                    <a:pt x="314" y="13"/>
                    <a:pt x="314" y="13"/>
                    <a:pt x="313" y="13"/>
                  </a:cubicBezTo>
                  <a:cubicBezTo>
                    <a:pt x="312" y="12"/>
                    <a:pt x="311" y="12"/>
                    <a:pt x="310" y="12"/>
                  </a:cubicBezTo>
                  <a:cubicBezTo>
                    <a:pt x="310" y="12"/>
                    <a:pt x="310" y="11"/>
                    <a:pt x="309" y="11"/>
                  </a:cubicBezTo>
                  <a:cubicBezTo>
                    <a:pt x="309" y="11"/>
                    <a:pt x="308" y="11"/>
                    <a:pt x="308" y="11"/>
                  </a:cubicBezTo>
                  <a:cubicBezTo>
                    <a:pt x="307" y="11"/>
                    <a:pt x="307" y="10"/>
                    <a:pt x="306" y="10"/>
                  </a:cubicBezTo>
                  <a:cubicBezTo>
                    <a:pt x="306" y="10"/>
                    <a:pt x="305" y="10"/>
                    <a:pt x="304" y="9"/>
                  </a:cubicBezTo>
                  <a:cubicBezTo>
                    <a:pt x="303" y="9"/>
                    <a:pt x="302" y="9"/>
                    <a:pt x="302" y="9"/>
                  </a:cubicBezTo>
                  <a:cubicBezTo>
                    <a:pt x="301" y="9"/>
                    <a:pt x="300" y="8"/>
                    <a:pt x="300" y="8"/>
                  </a:cubicBezTo>
                  <a:cubicBezTo>
                    <a:pt x="299" y="8"/>
                    <a:pt x="298" y="8"/>
                    <a:pt x="297" y="8"/>
                  </a:cubicBezTo>
                  <a:cubicBezTo>
                    <a:pt x="297" y="8"/>
                    <a:pt x="296" y="8"/>
                    <a:pt x="295" y="7"/>
                  </a:cubicBezTo>
                  <a:cubicBezTo>
                    <a:pt x="295" y="7"/>
                    <a:pt x="294" y="7"/>
                    <a:pt x="294" y="7"/>
                  </a:cubicBezTo>
                  <a:cubicBezTo>
                    <a:pt x="293" y="7"/>
                    <a:pt x="292" y="6"/>
                    <a:pt x="292" y="6"/>
                  </a:cubicBezTo>
                  <a:cubicBezTo>
                    <a:pt x="291" y="6"/>
                    <a:pt x="291" y="6"/>
                    <a:pt x="290" y="6"/>
                  </a:cubicBezTo>
                  <a:cubicBezTo>
                    <a:pt x="290" y="5"/>
                    <a:pt x="289" y="5"/>
                    <a:pt x="289" y="5"/>
                  </a:cubicBezTo>
                  <a:cubicBezTo>
                    <a:pt x="285" y="4"/>
                    <a:pt x="282" y="3"/>
                    <a:pt x="278" y="3"/>
                  </a:cubicBezTo>
                  <a:cubicBezTo>
                    <a:pt x="274" y="2"/>
                    <a:pt x="271" y="2"/>
                    <a:pt x="267" y="1"/>
                  </a:cubicBezTo>
                  <a:cubicBezTo>
                    <a:pt x="263" y="1"/>
                    <a:pt x="260" y="1"/>
                    <a:pt x="256" y="0"/>
                  </a:cubicBezTo>
                  <a:cubicBezTo>
                    <a:pt x="252" y="0"/>
                    <a:pt x="248" y="0"/>
                    <a:pt x="244" y="0"/>
                  </a:cubicBezTo>
                  <a:cubicBezTo>
                    <a:pt x="243" y="0"/>
                    <a:pt x="243" y="0"/>
                    <a:pt x="242" y="0"/>
                  </a:cubicBezTo>
                  <a:cubicBezTo>
                    <a:pt x="242" y="0"/>
                    <a:pt x="241" y="0"/>
                    <a:pt x="241" y="0"/>
                  </a:cubicBezTo>
                  <a:cubicBezTo>
                    <a:pt x="240" y="0"/>
                    <a:pt x="239" y="1"/>
                    <a:pt x="239" y="1"/>
                  </a:cubicBezTo>
                  <a:cubicBezTo>
                    <a:pt x="238" y="1"/>
                    <a:pt x="237" y="1"/>
                    <a:pt x="236" y="1"/>
                  </a:cubicBezTo>
                  <a:cubicBezTo>
                    <a:pt x="236" y="1"/>
                    <a:pt x="235" y="1"/>
                    <a:pt x="235" y="1"/>
                  </a:cubicBezTo>
                  <a:cubicBezTo>
                    <a:pt x="234" y="1"/>
                    <a:pt x="234" y="1"/>
                    <a:pt x="233" y="1"/>
                  </a:cubicBezTo>
                  <a:cubicBezTo>
                    <a:pt x="233" y="1"/>
                    <a:pt x="232" y="1"/>
                    <a:pt x="231" y="1"/>
                  </a:cubicBezTo>
                  <a:cubicBezTo>
                    <a:pt x="230" y="1"/>
                    <a:pt x="229" y="1"/>
                    <a:pt x="228" y="1"/>
                  </a:cubicBezTo>
                  <a:cubicBezTo>
                    <a:pt x="228" y="1"/>
                    <a:pt x="228" y="2"/>
                    <a:pt x="227" y="2"/>
                  </a:cubicBezTo>
                  <a:cubicBezTo>
                    <a:pt x="227" y="2"/>
                    <a:pt x="226" y="2"/>
                    <a:pt x="226" y="2"/>
                  </a:cubicBezTo>
                  <a:cubicBezTo>
                    <a:pt x="225" y="2"/>
                    <a:pt x="225" y="2"/>
                    <a:pt x="224" y="2"/>
                  </a:cubicBezTo>
                  <a:cubicBezTo>
                    <a:pt x="223" y="2"/>
                    <a:pt x="223" y="2"/>
                    <a:pt x="222" y="2"/>
                  </a:cubicBezTo>
                  <a:cubicBezTo>
                    <a:pt x="221" y="2"/>
                    <a:pt x="221" y="2"/>
                    <a:pt x="220" y="3"/>
                  </a:cubicBezTo>
                  <a:cubicBezTo>
                    <a:pt x="220" y="3"/>
                    <a:pt x="220" y="3"/>
                    <a:pt x="219" y="3"/>
                  </a:cubicBezTo>
                  <a:cubicBezTo>
                    <a:pt x="219" y="3"/>
                    <a:pt x="218" y="3"/>
                    <a:pt x="217" y="3"/>
                  </a:cubicBezTo>
                  <a:cubicBezTo>
                    <a:pt x="217" y="3"/>
                    <a:pt x="216" y="3"/>
                    <a:pt x="215" y="3"/>
                  </a:cubicBezTo>
                  <a:cubicBezTo>
                    <a:pt x="214" y="4"/>
                    <a:pt x="214" y="4"/>
                    <a:pt x="214" y="4"/>
                  </a:cubicBezTo>
                  <a:cubicBezTo>
                    <a:pt x="214" y="4"/>
                    <a:pt x="213" y="4"/>
                    <a:pt x="213" y="4"/>
                  </a:cubicBezTo>
                  <a:cubicBezTo>
                    <a:pt x="212" y="4"/>
                    <a:pt x="212" y="4"/>
                    <a:pt x="211" y="4"/>
                  </a:cubicBezTo>
                  <a:cubicBezTo>
                    <a:pt x="210" y="4"/>
                    <a:pt x="210" y="5"/>
                    <a:pt x="209" y="5"/>
                  </a:cubicBezTo>
                  <a:cubicBezTo>
                    <a:pt x="208" y="5"/>
                    <a:pt x="208" y="5"/>
                    <a:pt x="208" y="5"/>
                  </a:cubicBezTo>
                  <a:cubicBezTo>
                    <a:pt x="207" y="5"/>
                    <a:pt x="207" y="5"/>
                    <a:pt x="206" y="5"/>
                  </a:cubicBezTo>
                  <a:cubicBezTo>
                    <a:pt x="206" y="6"/>
                    <a:pt x="205" y="6"/>
                    <a:pt x="205" y="6"/>
                  </a:cubicBezTo>
                  <a:cubicBezTo>
                    <a:pt x="204" y="6"/>
                    <a:pt x="203" y="6"/>
                    <a:pt x="202" y="6"/>
                  </a:cubicBezTo>
                  <a:cubicBezTo>
                    <a:pt x="202" y="7"/>
                    <a:pt x="201" y="7"/>
                    <a:pt x="201" y="7"/>
                  </a:cubicBezTo>
                  <a:cubicBezTo>
                    <a:pt x="200" y="7"/>
                    <a:pt x="200" y="7"/>
                    <a:pt x="199" y="7"/>
                  </a:cubicBezTo>
                  <a:cubicBezTo>
                    <a:pt x="199" y="8"/>
                    <a:pt x="198" y="8"/>
                    <a:pt x="198" y="8"/>
                  </a:cubicBezTo>
                  <a:cubicBezTo>
                    <a:pt x="197" y="8"/>
                    <a:pt x="197" y="8"/>
                    <a:pt x="196" y="8"/>
                  </a:cubicBezTo>
                  <a:cubicBezTo>
                    <a:pt x="179" y="14"/>
                    <a:pt x="165" y="21"/>
                    <a:pt x="153" y="31"/>
                  </a:cubicBezTo>
                  <a:cubicBezTo>
                    <a:pt x="141" y="40"/>
                    <a:pt x="132" y="51"/>
                    <a:pt x="126" y="63"/>
                  </a:cubicBezTo>
                  <a:cubicBezTo>
                    <a:pt x="120" y="74"/>
                    <a:pt x="117" y="87"/>
                    <a:pt x="117" y="100"/>
                  </a:cubicBezTo>
                  <a:cubicBezTo>
                    <a:pt x="117" y="113"/>
                    <a:pt x="121" y="126"/>
                    <a:pt x="129" y="139"/>
                  </a:cubicBezTo>
                  <a:cubicBezTo>
                    <a:pt x="130" y="141"/>
                    <a:pt x="130" y="142"/>
                    <a:pt x="132" y="144"/>
                  </a:cubicBezTo>
                  <a:cubicBezTo>
                    <a:pt x="133" y="145"/>
                    <a:pt x="134" y="147"/>
                    <a:pt x="135" y="148"/>
                  </a:cubicBezTo>
                  <a:cubicBezTo>
                    <a:pt x="136" y="150"/>
                    <a:pt x="137" y="151"/>
                    <a:pt x="138" y="153"/>
                  </a:cubicBezTo>
                  <a:cubicBezTo>
                    <a:pt x="139" y="154"/>
                    <a:pt x="141" y="155"/>
                    <a:pt x="142" y="157"/>
                  </a:cubicBezTo>
                  <a:cubicBezTo>
                    <a:pt x="146" y="161"/>
                    <a:pt x="150" y="165"/>
                    <a:pt x="155" y="168"/>
                  </a:cubicBezTo>
                  <a:cubicBezTo>
                    <a:pt x="159" y="172"/>
                    <a:pt x="164" y="175"/>
                    <a:pt x="169" y="178"/>
                  </a:cubicBezTo>
                  <a:cubicBezTo>
                    <a:pt x="175" y="181"/>
                    <a:pt x="180" y="184"/>
                    <a:pt x="186" y="186"/>
                  </a:cubicBezTo>
                  <a:cubicBezTo>
                    <a:pt x="191" y="189"/>
                    <a:pt x="197" y="191"/>
                    <a:pt x="203" y="193"/>
                  </a:cubicBezTo>
                  <a:cubicBezTo>
                    <a:pt x="209" y="194"/>
                    <a:pt x="214" y="196"/>
                    <a:pt x="221" y="198"/>
                  </a:cubicBezTo>
                  <a:cubicBezTo>
                    <a:pt x="227" y="201"/>
                    <a:pt x="233" y="203"/>
                    <a:pt x="239" y="206"/>
                  </a:cubicBezTo>
                  <a:cubicBezTo>
                    <a:pt x="245" y="209"/>
                    <a:pt x="250" y="212"/>
                    <a:pt x="255" y="216"/>
                  </a:cubicBezTo>
                  <a:cubicBezTo>
                    <a:pt x="259" y="219"/>
                    <a:pt x="263" y="223"/>
                    <a:pt x="265" y="226"/>
                  </a:cubicBezTo>
                  <a:cubicBezTo>
                    <a:pt x="267" y="229"/>
                    <a:pt x="267" y="231"/>
                    <a:pt x="268" y="233"/>
                  </a:cubicBezTo>
                  <a:cubicBezTo>
                    <a:pt x="268" y="236"/>
                    <a:pt x="267" y="238"/>
                    <a:pt x="266" y="241"/>
                  </a:cubicBezTo>
                  <a:cubicBezTo>
                    <a:pt x="264" y="243"/>
                    <a:pt x="262" y="246"/>
                    <a:pt x="259" y="248"/>
                  </a:cubicBezTo>
                  <a:cubicBezTo>
                    <a:pt x="256" y="251"/>
                    <a:pt x="252" y="253"/>
                    <a:pt x="247" y="256"/>
                  </a:cubicBezTo>
                  <a:cubicBezTo>
                    <a:pt x="246" y="256"/>
                    <a:pt x="244" y="257"/>
                    <a:pt x="243" y="258"/>
                  </a:cubicBezTo>
                  <a:cubicBezTo>
                    <a:pt x="241" y="258"/>
                    <a:pt x="239" y="259"/>
                    <a:pt x="238" y="260"/>
                  </a:cubicBezTo>
                  <a:cubicBezTo>
                    <a:pt x="236" y="261"/>
                    <a:pt x="234" y="261"/>
                    <a:pt x="232" y="262"/>
                  </a:cubicBezTo>
                  <a:cubicBezTo>
                    <a:pt x="230" y="263"/>
                    <a:pt x="228" y="263"/>
                    <a:pt x="226" y="264"/>
                  </a:cubicBezTo>
                  <a:cubicBezTo>
                    <a:pt x="67" y="317"/>
                    <a:pt x="67" y="317"/>
                    <a:pt x="67" y="317"/>
                  </a:cubicBezTo>
                  <a:cubicBezTo>
                    <a:pt x="53" y="322"/>
                    <a:pt x="41" y="329"/>
                    <a:pt x="31" y="337"/>
                  </a:cubicBezTo>
                  <a:cubicBezTo>
                    <a:pt x="21" y="345"/>
                    <a:pt x="13" y="354"/>
                    <a:pt x="8" y="365"/>
                  </a:cubicBezTo>
                  <a:cubicBezTo>
                    <a:pt x="2" y="375"/>
                    <a:pt x="0" y="386"/>
                    <a:pt x="0" y="397"/>
                  </a:cubicBezTo>
                  <a:cubicBezTo>
                    <a:pt x="0" y="408"/>
                    <a:pt x="3" y="420"/>
                    <a:pt x="9" y="431"/>
                  </a:cubicBezTo>
                  <a:cubicBezTo>
                    <a:pt x="80" y="558"/>
                    <a:pt x="80" y="558"/>
                    <a:pt x="80" y="558"/>
                  </a:cubicBezTo>
                  <a:cubicBezTo>
                    <a:pt x="175" y="729"/>
                    <a:pt x="175" y="729"/>
                    <a:pt x="175" y="729"/>
                  </a:cubicBezTo>
                  <a:cubicBezTo>
                    <a:pt x="223" y="814"/>
                    <a:pt x="223" y="814"/>
                    <a:pt x="223" y="814"/>
                  </a:cubicBezTo>
                  <a:cubicBezTo>
                    <a:pt x="251" y="864"/>
                    <a:pt x="251" y="864"/>
                    <a:pt x="251" y="864"/>
                  </a:cubicBezTo>
                  <a:cubicBezTo>
                    <a:pt x="251" y="864"/>
                    <a:pt x="251" y="864"/>
                    <a:pt x="251" y="865"/>
                  </a:cubicBezTo>
                  <a:cubicBezTo>
                    <a:pt x="252" y="865"/>
                    <a:pt x="252" y="866"/>
                    <a:pt x="252" y="866"/>
                  </a:cubicBezTo>
                  <a:cubicBezTo>
                    <a:pt x="252" y="867"/>
                    <a:pt x="253" y="867"/>
                    <a:pt x="253" y="868"/>
                  </a:cubicBezTo>
                  <a:cubicBezTo>
                    <a:pt x="253" y="868"/>
                    <a:pt x="254" y="869"/>
                    <a:pt x="254" y="870"/>
                  </a:cubicBezTo>
                  <a:cubicBezTo>
                    <a:pt x="255" y="870"/>
                    <a:pt x="255" y="870"/>
                    <a:pt x="255" y="870"/>
                  </a:cubicBezTo>
                  <a:cubicBezTo>
                    <a:pt x="255" y="871"/>
                    <a:pt x="255" y="871"/>
                    <a:pt x="255" y="871"/>
                  </a:cubicBezTo>
                  <a:cubicBezTo>
                    <a:pt x="256" y="872"/>
                    <a:pt x="256" y="872"/>
                    <a:pt x="256" y="873"/>
                  </a:cubicBezTo>
                  <a:cubicBezTo>
                    <a:pt x="257" y="873"/>
                    <a:pt x="257" y="874"/>
                    <a:pt x="257" y="874"/>
                  </a:cubicBezTo>
                  <a:cubicBezTo>
                    <a:pt x="258" y="875"/>
                    <a:pt x="258" y="875"/>
                    <a:pt x="258" y="875"/>
                  </a:cubicBezTo>
                  <a:cubicBezTo>
                    <a:pt x="259" y="876"/>
                    <a:pt x="259" y="876"/>
                    <a:pt x="259" y="876"/>
                  </a:cubicBezTo>
                  <a:cubicBezTo>
                    <a:pt x="259" y="876"/>
                    <a:pt x="259" y="877"/>
                    <a:pt x="260" y="877"/>
                  </a:cubicBezTo>
                  <a:cubicBezTo>
                    <a:pt x="260" y="877"/>
                    <a:pt x="260" y="878"/>
                    <a:pt x="261" y="878"/>
                  </a:cubicBezTo>
                  <a:cubicBezTo>
                    <a:pt x="262" y="879"/>
                    <a:pt x="262" y="879"/>
                    <a:pt x="262" y="879"/>
                  </a:cubicBezTo>
                  <a:cubicBezTo>
                    <a:pt x="262" y="880"/>
                    <a:pt x="262" y="880"/>
                    <a:pt x="262" y="880"/>
                  </a:cubicBezTo>
                  <a:cubicBezTo>
                    <a:pt x="263" y="880"/>
                    <a:pt x="263" y="881"/>
                    <a:pt x="263" y="881"/>
                  </a:cubicBezTo>
                  <a:cubicBezTo>
                    <a:pt x="264" y="881"/>
                    <a:pt x="264" y="882"/>
                    <a:pt x="264" y="882"/>
                  </a:cubicBezTo>
                  <a:cubicBezTo>
                    <a:pt x="265" y="883"/>
                    <a:pt x="265" y="883"/>
                    <a:pt x="265" y="883"/>
                  </a:cubicBezTo>
                  <a:cubicBezTo>
                    <a:pt x="266" y="884"/>
                    <a:pt x="266" y="884"/>
                    <a:pt x="266" y="884"/>
                  </a:cubicBezTo>
                  <a:cubicBezTo>
                    <a:pt x="266" y="884"/>
                    <a:pt x="267" y="885"/>
                    <a:pt x="267" y="885"/>
                  </a:cubicBezTo>
                  <a:cubicBezTo>
                    <a:pt x="267" y="885"/>
                    <a:pt x="268" y="886"/>
                    <a:pt x="268" y="886"/>
                  </a:cubicBezTo>
                  <a:cubicBezTo>
                    <a:pt x="269" y="887"/>
                    <a:pt x="269" y="887"/>
                    <a:pt x="269" y="887"/>
                  </a:cubicBezTo>
                  <a:cubicBezTo>
                    <a:pt x="270" y="888"/>
                    <a:pt x="270" y="888"/>
                    <a:pt x="270" y="888"/>
                  </a:cubicBezTo>
                  <a:cubicBezTo>
                    <a:pt x="271" y="889"/>
                    <a:pt x="271" y="889"/>
                    <a:pt x="271" y="889"/>
                  </a:cubicBezTo>
                  <a:cubicBezTo>
                    <a:pt x="271" y="889"/>
                    <a:pt x="272" y="889"/>
                    <a:pt x="272" y="890"/>
                  </a:cubicBezTo>
                  <a:cubicBezTo>
                    <a:pt x="273" y="890"/>
                    <a:pt x="273" y="891"/>
                    <a:pt x="274" y="891"/>
                  </a:cubicBezTo>
                  <a:cubicBezTo>
                    <a:pt x="275" y="892"/>
                    <a:pt x="275" y="892"/>
                    <a:pt x="276" y="893"/>
                  </a:cubicBezTo>
                  <a:cubicBezTo>
                    <a:pt x="277" y="893"/>
                    <a:pt x="277" y="894"/>
                    <a:pt x="278" y="895"/>
                  </a:cubicBezTo>
                  <a:cubicBezTo>
                    <a:pt x="279" y="895"/>
                    <a:pt x="280" y="896"/>
                    <a:pt x="280" y="896"/>
                  </a:cubicBezTo>
                  <a:cubicBezTo>
                    <a:pt x="281" y="897"/>
                    <a:pt x="282" y="897"/>
                    <a:pt x="282" y="898"/>
                  </a:cubicBezTo>
                  <a:cubicBezTo>
                    <a:pt x="283" y="898"/>
                    <a:pt x="284" y="899"/>
                    <a:pt x="284" y="899"/>
                  </a:cubicBezTo>
                  <a:cubicBezTo>
                    <a:pt x="285" y="899"/>
                    <a:pt x="286" y="900"/>
                    <a:pt x="287" y="900"/>
                  </a:cubicBezTo>
                  <a:cubicBezTo>
                    <a:pt x="287" y="901"/>
                    <a:pt x="288" y="901"/>
                    <a:pt x="289" y="902"/>
                  </a:cubicBezTo>
                  <a:cubicBezTo>
                    <a:pt x="291" y="903"/>
                    <a:pt x="294" y="904"/>
                    <a:pt x="296" y="906"/>
                  </a:cubicBezTo>
                  <a:cubicBezTo>
                    <a:pt x="299" y="907"/>
                    <a:pt x="301" y="908"/>
                    <a:pt x="304" y="909"/>
                  </a:cubicBezTo>
                  <a:cubicBezTo>
                    <a:pt x="307" y="911"/>
                    <a:pt x="309" y="912"/>
                    <a:pt x="312" y="913"/>
                  </a:cubicBezTo>
                  <a:cubicBezTo>
                    <a:pt x="315" y="913"/>
                    <a:pt x="318" y="914"/>
                    <a:pt x="321" y="915"/>
                  </a:cubicBezTo>
                  <a:cubicBezTo>
                    <a:pt x="321" y="915"/>
                    <a:pt x="322" y="915"/>
                    <a:pt x="322" y="916"/>
                  </a:cubicBezTo>
                  <a:cubicBezTo>
                    <a:pt x="323" y="916"/>
                    <a:pt x="323" y="916"/>
                    <a:pt x="324" y="916"/>
                  </a:cubicBezTo>
                  <a:cubicBezTo>
                    <a:pt x="324" y="916"/>
                    <a:pt x="325" y="916"/>
                    <a:pt x="326" y="916"/>
                  </a:cubicBezTo>
                  <a:cubicBezTo>
                    <a:pt x="326" y="917"/>
                    <a:pt x="327" y="917"/>
                    <a:pt x="328" y="917"/>
                  </a:cubicBezTo>
                  <a:cubicBezTo>
                    <a:pt x="328" y="917"/>
                    <a:pt x="329" y="917"/>
                    <a:pt x="329" y="917"/>
                  </a:cubicBezTo>
                  <a:cubicBezTo>
                    <a:pt x="330" y="917"/>
                    <a:pt x="330" y="918"/>
                    <a:pt x="331" y="918"/>
                  </a:cubicBezTo>
                  <a:cubicBezTo>
                    <a:pt x="331" y="918"/>
                    <a:pt x="332" y="918"/>
                    <a:pt x="333" y="918"/>
                  </a:cubicBezTo>
                  <a:cubicBezTo>
                    <a:pt x="333" y="918"/>
                    <a:pt x="334" y="918"/>
                    <a:pt x="335" y="918"/>
                  </a:cubicBezTo>
                  <a:cubicBezTo>
                    <a:pt x="335" y="918"/>
                    <a:pt x="336" y="919"/>
                    <a:pt x="336" y="919"/>
                  </a:cubicBezTo>
                  <a:cubicBezTo>
                    <a:pt x="337" y="919"/>
                    <a:pt x="337" y="919"/>
                    <a:pt x="338" y="919"/>
                  </a:cubicBezTo>
                  <a:cubicBezTo>
                    <a:pt x="338" y="919"/>
                    <a:pt x="339" y="919"/>
                    <a:pt x="339" y="919"/>
                  </a:cubicBezTo>
                  <a:cubicBezTo>
                    <a:pt x="340" y="919"/>
                    <a:pt x="341" y="919"/>
                    <a:pt x="342" y="919"/>
                  </a:cubicBezTo>
                  <a:cubicBezTo>
                    <a:pt x="342" y="919"/>
                    <a:pt x="343" y="919"/>
                    <a:pt x="343" y="920"/>
                  </a:cubicBezTo>
                  <a:cubicBezTo>
                    <a:pt x="343" y="920"/>
                    <a:pt x="344" y="920"/>
                    <a:pt x="344" y="920"/>
                  </a:cubicBezTo>
                  <a:cubicBezTo>
                    <a:pt x="345" y="920"/>
                    <a:pt x="346" y="920"/>
                    <a:pt x="346" y="920"/>
                  </a:cubicBezTo>
                  <a:cubicBezTo>
                    <a:pt x="347" y="920"/>
                    <a:pt x="348" y="920"/>
                    <a:pt x="349" y="920"/>
                  </a:cubicBezTo>
                  <a:cubicBezTo>
                    <a:pt x="349" y="920"/>
                    <a:pt x="349" y="920"/>
                    <a:pt x="350" y="920"/>
                  </a:cubicBezTo>
                  <a:cubicBezTo>
                    <a:pt x="350" y="920"/>
                    <a:pt x="351" y="920"/>
                    <a:pt x="351" y="920"/>
                  </a:cubicBezTo>
                  <a:cubicBezTo>
                    <a:pt x="352" y="920"/>
                    <a:pt x="353" y="920"/>
                    <a:pt x="353" y="920"/>
                  </a:cubicBezTo>
                  <a:cubicBezTo>
                    <a:pt x="354" y="920"/>
                    <a:pt x="355" y="920"/>
                    <a:pt x="355" y="920"/>
                  </a:cubicBezTo>
                  <a:cubicBezTo>
                    <a:pt x="356" y="920"/>
                    <a:pt x="357" y="920"/>
                    <a:pt x="357" y="920"/>
                  </a:cubicBezTo>
                  <a:cubicBezTo>
                    <a:pt x="358" y="920"/>
                    <a:pt x="358" y="920"/>
                    <a:pt x="359" y="920"/>
                  </a:cubicBezTo>
                  <a:cubicBezTo>
                    <a:pt x="360" y="920"/>
                    <a:pt x="360" y="920"/>
                    <a:pt x="361" y="920"/>
                  </a:cubicBezTo>
                  <a:cubicBezTo>
                    <a:pt x="361" y="920"/>
                    <a:pt x="362" y="920"/>
                    <a:pt x="363" y="920"/>
                  </a:cubicBezTo>
                  <a:cubicBezTo>
                    <a:pt x="363" y="920"/>
                    <a:pt x="364" y="920"/>
                    <a:pt x="364" y="920"/>
                  </a:cubicBezTo>
                  <a:cubicBezTo>
                    <a:pt x="365" y="920"/>
                    <a:pt x="365" y="920"/>
                    <a:pt x="366" y="920"/>
                  </a:cubicBezTo>
                  <a:cubicBezTo>
                    <a:pt x="366" y="920"/>
                    <a:pt x="367" y="920"/>
                    <a:pt x="368" y="920"/>
                  </a:cubicBezTo>
                  <a:cubicBezTo>
                    <a:pt x="368" y="920"/>
                    <a:pt x="369" y="920"/>
                    <a:pt x="370" y="920"/>
                  </a:cubicBezTo>
                  <a:cubicBezTo>
                    <a:pt x="370" y="920"/>
                    <a:pt x="370" y="920"/>
                    <a:pt x="371" y="920"/>
                  </a:cubicBezTo>
                  <a:cubicBezTo>
                    <a:pt x="371" y="920"/>
                    <a:pt x="372" y="920"/>
                    <a:pt x="372" y="920"/>
                  </a:cubicBezTo>
                  <a:cubicBezTo>
                    <a:pt x="373" y="920"/>
                    <a:pt x="373" y="920"/>
                    <a:pt x="374" y="920"/>
                  </a:cubicBezTo>
                  <a:cubicBezTo>
                    <a:pt x="375" y="920"/>
                    <a:pt x="375" y="920"/>
                    <a:pt x="376" y="919"/>
                  </a:cubicBezTo>
                  <a:cubicBezTo>
                    <a:pt x="377" y="919"/>
                    <a:pt x="377" y="919"/>
                    <a:pt x="377" y="919"/>
                  </a:cubicBezTo>
                  <a:cubicBezTo>
                    <a:pt x="378" y="919"/>
                    <a:pt x="378" y="919"/>
                    <a:pt x="379" y="919"/>
                  </a:cubicBezTo>
                  <a:cubicBezTo>
                    <a:pt x="379" y="919"/>
                    <a:pt x="380" y="919"/>
                    <a:pt x="380" y="919"/>
                  </a:cubicBezTo>
                  <a:cubicBezTo>
                    <a:pt x="381" y="919"/>
                    <a:pt x="382" y="919"/>
                    <a:pt x="382" y="919"/>
                  </a:cubicBezTo>
                  <a:cubicBezTo>
                    <a:pt x="383" y="918"/>
                    <a:pt x="383" y="918"/>
                    <a:pt x="384" y="918"/>
                  </a:cubicBezTo>
                  <a:cubicBezTo>
                    <a:pt x="384" y="918"/>
                    <a:pt x="384" y="918"/>
                    <a:pt x="385" y="918"/>
                  </a:cubicBezTo>
                  <a:cubicBezTo>
                    <a:pt x="385" y="918"/>
                    <a:pt x="386" y="918"/>
                    <a:pt x="386" y="918"/>
                  </a:cubicBezTo>
                  <a:cubicBezTo>
                    <a:pt x="387" y="918"/>
                    <a:pt x="388" y="918"/>
                    <a:pt x="389" y="917"/>
                  </a:cubicBezTo>
                  <a:cubicBezTo>
                    <a:pt x="389" y="917"/>
                    <a:pt x="389" y="917"/>
                    <a:pt x="390" y="917"/>
                  </a:cubicBezTo>
                  <a:cubicBezTo>
                    <a:pt x="390" y="917"/>
                    <a:pt x="390" y="917"/>
                    <a:pt x="391" y="917"/>
                  </a:cubicBezTo>
                  <a:cubicBezTo>
                    <a:pt x="391" y="917"/>
                    <a:pt x="392" y="917"/>
                    <a:pt x="392" y="916"/>
                  </a:cubicBezTo>
                  <a:cubicBezTo>
                    <a:pt x="393" y="916"/>
                    <a:pt x="394" y="916"/>
                    <a:pt x="395" y="916"/>
                  </a:cubicBezTo>
                  <a:cubicBezTo>
                    <a:pt x="395" y="916"/>
                    <a:pt x="395" y="916"/>
                    <a:pt x="396" y="916"/>
                  </a:cubicBezTo>
                  <a:cubicBezTo>
                    <a:pt x="396" y="916"/>
                    <a:pt x="397" y="915"/>
                    <a:pt x="397" y="915"/>
                  </a:cubicBezTo>
                  <a:cubicBezTo>
                    <a:pt x="397" y="915"/>
                    <a:pt x="398" y="915"/>
                    <a:pt x="399" y="915"/>
                  </a:cubicBezTo>
                  <a:cubicBezTo>
                    <a:pt x="399" y="915"/>
                    <a:pt x="400" y="914"/>
                    <a:pt x="401" y="914"/>
                  </a:cubicBezTo>
                  <a:cubicBezTo>
                    <a:pt x="401" y="914"/>
                    <a:pt x="402" y="914"/>
                    <a:pt x="402" y="914"/>
                  </a:cubicBezTo>
                  <a:cubicBezTo>
                    <a:pt x="403" y="914"/>
                    <a:pt x="403" y="913"/>
                    <a:pt x="404" y="913"/>
                  </a:cubicBezTo>
                  <a:cubicBezTo>
                    <a:pt x="404" y="913"/>
                    <a:pt x="405" y="913"/>
                    <a:pt x="405" y="913"/>
                  </a:cubicBezTo>
                  <a:cubicBezTo>
                    <a:pt x="406" y="913"/>
                    <a:pt x="406" y="912"/>
                    <a:pt x="407" y="912"/>
                  </a:cubicBezTo>
                  <a:cubicBezTo>
                    <a:pt x="439" y="901"/>
                    <a:pt x="439" y="901"/>
                    <a:pt x="439" y="901"/>
                  </a:cubicBezTo>
                  <a:cubicBezTo>
                    <a:pt x="573" y="852"/>
                    <a:pt x="573" y="852"/>
                    <a:pt x="573" y="852"/>
                  </a:cubicBezTo>
                  <a:cubicBezTo>
                    <a:pt x="608" y="839"/>
                    <a:pt x="608" y="839"/>
                    <a:pt x="608" y="839"/>
                  </a:cubicBezTo>
                  <a:cubicBezTo>
                    <a:pt x="728" y="795"/>
                    <a:pt x="728" y="795"/>
                    <a:pt x="728" y="795"/>
                  </a:cubicBezTo>
                  <a:cubicBezTo>
                    <a:pt x="787" y="774"/>
                    <a:pt x="787" y="774"/>
                    <a:pt x="787" y="774"/>
                  </a:cubicBezTo>
                  <a:cubicBezTo>
                    <a:pt x="949" y="715"/>
                    <a:pt x="949" y="715"/>
                    <a:pt x="949" y="715"/>
                  </a:cubicBezTo>
                  <a:cubicBezTo>
                    <a:pt x="963" y="710"/>
                    <a:pt x="975" y="703"/>
                    <a:pt x="984" y="694"/>
                  </a:cubicBezTo>
                  <a:cubicBezTo>
                    <a:pt x="994" y="685"/>
                    <a:pt x="1001" y="675"/>
                    <a:pt x="1005" y="664"/>
                  </a:cubicBezTo>
                  <a:cubicBezTo>
                    <a:pt x="1009" y="654"/>
                    <a:pt x="1011" y="642"/>
                    <a:pt x="1010" y="630"/>
                  </a:cubicBezTo>
                </a:path>
              </a:pathLst>
            </a:custGeom>
            <a:solidFill>
              <a:srgbClr val="F39C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4" name="Freeform 184"/>
            <p:cNvSpPr>
              <a:spLocks noEditPoints="true"/>
            </p:cNvSpPr>
            <p:nvPr/>
          </p:nvSpPr>
          <p:spPr bwMode="auto">
            <a:xfrm>
              <a:off x="2578" y="2589"/>
              <a:ext cx="1665" cy="1515"/>
            </a:xfrm>
            <a:custGeom>
              <a:avLst/>
              <a:gdLst>
                <a:gd name="T0" fmla="*/ 487 w 1015"/>
                <a:gd name="T1" fmla="*/ 1492 h 924"/>
                <a:gd name="T2" fmla="*/ 454 w 1015"/>
                <a:gd name="T3" fmla="*/ 1469 h 924"/>
                <a:gd name="T4" fmla="*/ 0 w 1015"/>
                <a:gd name="T5" fmla="*/ 654 h 924"/>
                <a:gd name="T6" fmla="*/ 400 w 1015"/>
                <a:gd name="T7" fmla="*/ 423 h 924"/>
                <a:gd name="T8" fmla="*/ 394 w 1015"/>
                <a:gd name="T9" fmla="*/ 344 h 924"/>
                <a:gd name="T10" fmla="*/ 228 w 1015"/>
                <a:gd name="T11" fmla="*/ 256 h 924"/>
                <a:gd name="T12" fmla="*/ 323 w 1015"/>
                <a:gd name="T13" fmla="*/ 15 h 924"/>
                <a:gd name="T14" fmla="*/ 477 w 1015"/>
                <a:gd name="T15" fmla="*/ 8 h 924"/>
                <a:gd name="T16" fmla="*/ 554 w 1015"/>
                <a:gd name="T17" fmla="*/ 39 h 924"/>
                <a:gd name="T18" fmla="*/ 592 w 1015"/>
                <a:gd name="T19" fmla="*/ 69 h 924"/>
                <a:gd name="T20" fmla="*/ 635 w 1015"/>
                <a:gd name="T21" fmla="*/ 156 h 924"/>
                <a:gd name="T22" fmla="*/ 609 w 1015"/>
                <a:gd name="T23" fmla="*/ 266 h 924"/>
                <a:gd name="T24" fmla="*/ 610 w 1015"/>
                <a:gd name="T25" fmla="*/ 316 h 924"/>
                <a:gd name="T26" fmla="*/ 663 w 1015"/>
                <a:gd name="T27" fmla="*/ 331 h 924"/>
                <a:gd name="T28" fmla="*/ 710 w 1015"/>
                <a:gd name="T29" fmla="*/ 320 h 924"/>
                <a:gd name="T30" fmla="*/ 1047 w 1015"/>
                <a:gd name="T31" fmla="*/ 225 h 924"/>
                <a:gd name="T32" fmla="*/ 1086 w 1015"/>
                <a:gd name="T33" fmla="*/ 230 h 924"/>
                <a:gd name="T34" fmla="*/ 1156 w 1015"/>
                <a:gd name="T35" fmla="*/ 257 h 924"/>
                <a:gd name="T36" fmla="*/ 1352 w 1015"/>
                <a:gd name="T37" fmla="*/ 536 h 924"/>
                <a:gd name="T38" fmla="*/ 1204 w 1015"/>
                <a:gd name="T39" fmla="*/ 577 h 924"/>
                <a:gd name="T40" fmla="*/ 928 w 1015"/>
                <a:gd name="T41" fmla="*/ 662 h 924"/>
                <a:gd name="T42" fmla="*/ 974 w 1015"/>
                <a:gd name="T43" fmla="*/ 851 h 924"/>
                <a:gd name="T44" fmla="*/ 1091 w 1015"/>
                <a:gd name="T45" fmla="*/ 905 h 924"/>
                <a:gd name="T46" fmla="*/ 1176 w 1015"/>
                <a:gd name="T47" fmla="*/ 908 h 924"/>
                <a:gd name="T48" fmla="*/ 1273 w 1015"/>
                <a:gd name="T49" fmla="*/ 877 h 924"/>
                <a:gd name="T50" fmla="*/ 1388 w 1015"/>
                <a:gd name="T51" fmla="*/ 735 h 924"/>
                <a:gd name="T52" fmla="*/ 1426 w 1015"/>
                <a:gd name="T53" fmla="*/ 715 h 924"/>
                <a:gd name="T54" fmla="*/ 1457 w 1015"/>
                <a:gd name="T55" fmla="*/ 720 h 924"/>
                <a:gd name="T56" fmla="*/ 1476 w 1015"/>
                <a:gd name="T57" fmla="*/ 731 h 924"/>
                <a:gd name="T58" fmla="*/ 1663 w 1015"/>
                <a:gd name="T59" fmla="*/ 1036 h 924"/>
                <a:gd name="T60" fmla="*/ 591 w 1015"/>
                <a:gd name="T61" fmla="*/ 1515 h 924"/>
                <a:gd name="T62" fmla="*/ 213 w 1015"/>
                <a:gd name="T63" fmla="*/ 107 h 924"/>
                <a:gd name="T64" fmla="*/ 259 w 1015"/>
                <a:gd name="T65" fmla="*/ 277 h 924"/>
                <a:gd name="T66" fmla="*/ 441 w 1015"/>
                <a:gd name="T67" fmla="*/ 372 h 924"/>
                <a:gd name="T68" fmla="*/ 385 w 1015"/>
                <a:gd name="T69" fmla="*/ 436 h 924"/>
                <a:gd name="T70" fmla="*/ 422 w 1015"/>
                <a:gd name="T71" fmla="*/ 1425 h 924"/>
                <a:gd name="T72" fmla="*/ 464 w 1015"/>
                <a:gd name="T73" fmla="*/ 1471 h 924"/>
                <a:gd name="T74" fmla="*/ 517 w 1015"/>
                <a:gd name="T75" fmla="*/ 1497 h 924"/>
                <a:gd name="T76" fmla="*/ 669 w 1015"/>
                <a:gd name="T77" fmla="*/ 1497 h 924"/>
                <a:gd name="T78" fmla="*/ 1499 w 1015"/>
                <a:gd name="T79" fmla="*/ 769 h 924"/>
                <a:gd name="T80" fmla="*/ 1483 w 1015"/>
                <a:gd name="T81" fmla="*/ 749 h 924"/>
                <a:gd name="T82" fmla="*/ 1462 w 1015"/>
                <a:gd name="T83" fmla="*/ 730 h 924"/>
                <a:gd name="T84" fmla="*/ 1430 w 1015"/>
                <a:gd name="T85" fmla="*/ 720 h 924"/>
                <a:gd name="T86" fmla="*/ 1404 w 1015"/>
                <a:gd name="T87" fmla="*/ 730 h 924"/>
                <a:gd name="T88" fmla="*/ 1371 w 1015"/>
                <a:gd name="T89" fmla="*/ 762 h 924"/>
                <a:gd name="T90" fmla="*/ 1276 w 1015"/>
                <a:gd name="T91" fmla="*/ 882 h 924"/>
                <a:gd name="T92" fmla="*/ 1170 w 1015"/>
                <a:gd name="T93" fmla="*/ 915 h 924"/>
                <a:gd name="T94" fmla="*/ 1048 w 1015"/>
                <a:gd name="T95" fmla="*/ 900 h 924"/>
                <a:gd name="T96" fmla="*/ 969 w 1015"/>
                <a:gd name="T97" fmla="*/ 856 h 924"/>
                <a:gd name="T98" fmla="*/ 904 w 1015"/>
                <a:gd name="T99" fmla="*/ 720 h 924"/>
                <a:gd name="T100" fmla="*/ 1163 w 1015"/>
                <a:gd name="T101" fmla="*/ 561 h 924"/>
                <a:gd name="T102" fmla="*/ 1348 w 1015"/>
                <a:gd name="T103" fmla="*/ 561 h 924"/>
                <a:gd name="T104" fmla="*/ 1153 w 1015"/>
                <a:gd name="T105" fmla="*/ 264 h 924"/>
                <a:gd name="T106" fmla="*/ 1081 w 1015"/>
                <a:gd name="T107" fmla="*/ 236 h 924"/>
                <a:gd name="T108" fmla="*/ 1037 w 1015"/>
                <a:gd name="T109" fmla="*/ 231 h 924"/>
                <a:gd name="T110" fmla="*/ 700 w 1015"/>
                <a:gd name="T111" fmla="*/ 330 h 924"/>
                <a:gd name="T112" fmla="*/ 655 w 1015"/>
                <a:gd name="T113" fmla="*/ 338 h 924"/>
                <a:gd name="T114" fmla="*/ 609 w 1015"/>
                <a:gd name="T115" fmla="*/ 325 h 924"/>
                <a:gd name="T116" fmla="*/ 599 w 1015"/>
                <a:gd name="T117" fmla="*/ 293 h 924"/>
                <a:gd name="T118" fmla="*/ 625 w 1015"/>
                <a:gd name="T119" fmla="*/ 202 h 924"/>
                <a:gd name="T120" fmla="*/ 610 w 1015"/>
                <a:gd name="T121" fmla="*/ 102 h 924"/>
                <a:gd name="T122" fmla="*/ 558 w 1015"/>
                <a:gd name="T123" fmla="*/ 49 h 924"/>
                <a:gd name="T124" fmla="*/ 500 w 1015"/>
                <a:gd name="T125" fmla="*/ 21 h 9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15" h="924">
                  <a:moveTo>
                    <a:pt x="360" y="924"/>
                  </a:moveTo>
                  <a:cubicBezTo>
                    <a:pt x="343" y="923"/>
                    <a:pt x="343" y="923"/>
                    <a:pt x="343" y="923"/>
                  </a:cubicBezTo>
                  <a:cubicBezTo>
                    <a:pt x="329" y="921"/>
                    <a:pt x="329" y="921"/>
                    <a:pt x="329" y="921"/>
                  </a:cubicBezTo>
                  <a:cubicBezTo>
                    <a:pt x="322" y="919"/>
                    <a:pt x="322" y="919"/>
                    <a:pt x="322" y="919"/>
                  </a:cubicBezTo>
                  <a:cubicBezTo>
                    <a:pt x="319" y="918"/>
                    <a:pt x="316" y="917"/>
                    <a:pt x="313" y="916"/>
                  </a:cubicBezTo>
                  <a:cubicBezTo>
                    <a:pt x="311" y="915"/>
                    <a:pt x="308" y="914"/>
                    <a:pt x="305" y="913"/>
                  </a:cubicBezTo>
                  <a:cubicBezTo>
                    <a:pt x="303" y="912"/>
                    <a:pt x="300" y="911"/>
                    <a:pt x="297" y="910"/>
                  </a:cubicBezTo>
                  <a:cubicBezTo>
                    <a:pt x="295" y="908"/>
                    <a:pt x="292" y="907"/>
                    <a:pt x="290" y="905"/>
                  </a:cubicBezTo>
                  <a:cubicBezTo>
                    <a:pt x="289" y="905"/>
                    <a:pt x="288" y="904"/>
                    <a:pt x="288" y="904"/>
                  </a:cubicBezTo>
                  <a:cubicBezTo>
                    <a:pt x="287" y="904"/>
                    <a:pt x="286" y="903"/>
                    <a:pt x="285" y="903"/>
                  </a:cubicBezTo>
                  <a:cubicBezTo>
                    <a:pt x="285" y="902"/>
                    <a:pt x="284" y="902"/>
                    <a:pt x="283" y="901"/>
                  </a:cubicBezTo>
                  <a:cubicBezTo>
                    <a:pt x="283" y="901"/>
                    <a:pt x="282" y="900"/>
                    <a:pt x="281" y="900"/>
                  </a:cubicBezTo>
                  <a:cubicBezTo>
                    <a:pt x="280" y="899"/>
                    <a:pt x="280" y="899"/>
                    <a:pt x="279" y="898"/>
                  </a:cubicBezTo>
                  <a:cubicBezTo>
                    <a:pt x="278" y="898"/>
                    <a:pt x="277" y="897"/>
                    <a:pt x="277" y="896"/>
                  </a:cubicBezTo>
                  <a:cubicBezTo>
                    <a:pt x="276" y="896"/>
                    <a:pt x="275" y="895"/>
                    <a:pt x="275" y="895"/>
                  </a:cubicBezTo>
                  <a:cubicBezTo>
                    <a:pt x="274" y="894"/>
                    <a:pt x="274" y="894"/>
                    <a:pt x="273" y="893"/>
                  </a:cubicBezTo>
                  <a:cubicBezTo>
                    <a:pt x="261" y="882"/>
                    <a:pt x="261" y="882"/>
                    <a:pt x="261" y="882"/>
                  </a:cubicBezTo>
                  <a:cubicBezTo>
                    <a:pt x="255" y="873"/>
                    <a:pt x="255" y="873"/>
                    <a:pt x="255" y="873"/>
                  </a:cubicBezTo>
                  <a:cubicBezTo>
                    <a:pt x="251" y="867"/>
                    <a:pt x="251" y="867"/>
                    <a:pt x="251" y="867"/>
                  </a:cubicBezTo>
                  <a:cubicBezTo>
                    <a:pt x="9" y="434"/>
                    <a:pt x="9" y="434"/>
                    <a:pt x="9" y="434"/>
                  </a:cubicBezTo>
                  <a:cubicBezTo>
                    <a:pt x="3" y="423"/>
                    <a:pt x="0" y="411"/>
                    <a:pt x="0" y="399"/>
                  </a:cubicBezTo>
                  <a:cubicBezTo>
                    <a:pt x="0" y="388"/>
                    <a:pt x="2" y="376"/>
                    <a:pt x="8" y="366"/>
                  </a:cubicBezTo>
                  <a:cubicBezTo>
                    <a:pt x="13" y="355"/>
                    <a:pt x="21" y="345"/>
                    <a:pt x="32" y="337"/>
                  </a:cubicBezTo>
                  <a:cubicBezTo>
                    <a:pt x="42" y="329"/>
                    <a:pt x="54" y="322"/>
                    <a:pt x="68" y="317"/>
                  </a:cubicBezTo>
                  <a:cubicBezTo>
                    <a:pt x="228" y="264"/>
                    <a:pt x="228" y="264"/>
                    <a:pt x="228" y="264"/>
                  </a:cubicBezTo>
                  <a:cubicBezTo>
                    <a:pt x="230" y="263"/>
                    <a:pt x="232" y="263"/>
                    <a:pt x="234" y="262"/>
                  </a:cubicBezTo>
                  <a:cubicBezTo>
                    <a:pt x="235" y="261"/>
                    <a:pt x="237" y="261"/>
                    <a:pt x="239" y="260"/>
                  </a:cubicBezTo>
                  <a:cubicBezTo>
                    <a:pt x="241" y="259"/>
                    <a:pt x="242" y="259"/>
                    <a:pt x="244" y="258"/>
                  </a:cubicBezTo>
                  <a:cubicBezTo>
                    <a:pt x="245" y="257"/>
                    <a:pt x="247" y="257"/>
                    <a:pt x="248" y="256"/>
                  </a:cubicBezTo>
                  <a:cubicBezTo>
                    <a:pt x="253" y="254"/>
                    <a:pt x="257" y="251"/>
                    <a:pt x="260" y="249"/>
                  </a:cubicBezTo>
                  <a:cubicBezTo>
                    <a:pt x="263" y="246"/>
                    <a:pt x="265" y="244"/>
                    <a:pt x="266" y="242"/>
                  </a:cubicBezTo>
                  <a:cubicBezTo>
                    <a:pt x="267" y="240"/>
                    <a:pt x="268" y="238"/>
                    <a:pt x="268" y="235"/>
                  </a:cubicBezTo>
                  <a:cubicBezTo>
                    <a:pt x="267" y="233"/>
                    <a:pt x="267" y="231"/>
                    <a:pt x="266" y="229"/>
                  </a:cubicBezTo>
                  <a:cubicBezTo>
                    <a:pt x="264" y="226"/>
                    <a:pt x="260" y="223"/>
                    <a:pt x="256" y="219"/>
                  </a:cubicBezTo>
                  <a:cubicBezTo>
                    <a:pt x="251" y="216"/>
                    <a:pt x="246" y="213"/>
                    <a:pt x="240" y="210"/>
                  </a:cubicBezTo>
                  <a:cubicBezTo>
                    <a:pt x="234" y="207"/>
                    <a:pt x="228" y="205"/>
                    <a:pt x="222" y="202"/>
                  </a:cubicBezTo>
                  <a:cubicBezTo>
                    <a:pt x="216" y="200"/>
                    <a:pt x="211" y="198"/>
                    <a:pt x="205" y="197"/>
                  </a:cubicBezTo>
                  <a:cubicBezTo>
                    <a:pt x="199" y="195"/>
                    <a:pt x="193" y="193"/>
                    <a:pt x="187" y="190"/>
                  </a:cubicBezTo>
                  <a:cubicBezTo>
                    <a:pt x="181" y="188"/>
                    <a:pt x="176" y="185"/>
                    <a:pt x="170" y="182"/>
                  </a:cubicBezTo>
                  <a:cubicBezTo>
                    <a:pt x="165" y="179"/>
                    <a:pt x="160" y="176"/>
                    <a:pt x="156" y="172"/>
                  </a:cubicBezTo>
                  <a:cubicBezTo>
                    <a:pt x="151" y="168"/>
                    <a:pt x="147" y="164"/>
                    <a:pt x="143" y="160"/>
                  </a:cubicBezTo>
                  <a:cubicBezTo>
                    <a:pt x="141" y="159"/>
                    <a:pt x="140" y="157"/>
                    <a:pt x="139" y="156"/>
                  </a:cubicBezTo>
                  <a:cubicBezTo>
                    <a:pt x="138" y="154"/>
                    <a:pt x="136" y="153"/>
                    <a:pt x="135" y="151"/>
                  </a:cubicBezTo>
                  <a:cubicBezTo>
                    <a:pt x="134" y="150"/>
                    <a:pt x="133" y="148"/>
                    <a:pt x="132" y="147"/>
                  </a:cubicBezTo>
                  <a:cubicBezTo>
                    <a:pt x="131" y="145"/>
                    <a:pt x="130" y="144"/>
                    <a:pt x="129" y="142"/>
                  </a:cubicBezTo>
                  <a:cubicBezTo>
                    <a:pt x="121" y="129"/>
                    <a:pt x="117" y="116"/>
                    <a:pt x="117" y="102"/>
                  </a:cubicBezTo>
                  <a:cubicBezTo>
                    <a:pt x="117" y="89"/>
                    <a:pt x="120" y="76"/>
                    <a:pt x="126" y="64"/>
                  </a:cubicBezTo>
                  <a:cubicBezTo>
                    <a:pt x="133" y="51"/>
                    <a:pt x="142" y="41"/>
                    <a:pt x="154" y="31"/>
                  </a:cubicBezTo>
                  <a:cubicBezTo>
                    <a:pt x="166" y="21"/>
                    <a:pt x="181" y="14"/>
                    <a:pt x="197" y="9"/>
                  </a:cubicBezTo>
                  <a:cubicBezTo>
                    <a:pt x="217" y="4"/>
                    <a:pt x="217" y="4"/>
                    <a:pt x="217" y="4"/>
                  </a:cubicBezTo>
                  <a:cubicBezTo>
                    <a:pt x="230" y="1"/>
                    <a:pt x="230" y="1"/>
                    <a:pt x="230" y="1"/>
                  </a:cubicBezTo>
                  <a:cubicBezTo>
                    <a:pt x="246" y="0"/>
                    <a:pt x="246" y="0"/>
                    <a:pt x="246" y="0"/>
                  </a:cubicBezTo>
                  <a:cubicBezTo>
                    <a:pt x="250" y="0"/>
                    <a:pt x="254" y="0"/>
                    <a:pt x="258" y="1"/>
                  </a:cubicBezTo>
                  <a:cubicBezTo>
                    <a:pt x="262" y="1"/>
                    <a:pt x="266" y="1"/>
                    <a:pt x="269" y="1"/>
                  </a:cubicBezTo>
                  <a:cubicBezTo>
                    <a:pt x="273" y="2"/>
                    <a:pt x="277" y="2"/>
                    <a:pt x="280" y="3"/>
                  </a:cubicBezTo>
                  <a:cubicBezTo>
                    <a:pt x="284" y="3"/>
                    <a:pt x="287" y="4"/>
                    <a:pt x="291" y="5"/>
                  </a:cubicBezTo>
                  <a:cubicBezTo>
                    <a:pt x="298" y="8"/>
                    <a:pt x="298" y="8"/>
                    <a:pt x="298" y="8"/>
                  </a:cubicBezTo>
                  <a:cubicBezTo>
                    <a:pt x="306" y="9"/>
                    <a:pt x="306" y="9"/>
                    <a:pt x="306" y="9"/>
                  </a:cubicBezTo>
                  <a:cubicBezTo>
                    <a:pt x="320" y="15"/>
                    <a:pt x="320" y="15"/>
                    <a:pt x="320" y="15"/>
                  </a:cubicBezTo>
                  <a:cubicBezTo>
                    <a:pt x="327" y="18"/>
                    <a:pt x="327" y="18"/>
                    <a:pt x="327" y="18"/>
                  </a:cubicBezTo>
                  <a:cubicBezTo>
                    <a:pt x="328" y="19"/>
                    <a:pt x="330" y="19"/>
                    <a:pt x="331" y="20"/>
                  </a:cubicBezTo>
                  <a:cubicBezTo>
                    <a:pt x="332" y="21"/>
                    <a:pt x="333" y="21"/>
                    <a:pt x="334" y="22"/>
                  </a:cubicBezTo>
                  <a:cubicBezTo>
                    <a:pt x="336" y="23"/>
                    <a:pt x="337" y="23"/>
                    <a:pt x="338" y="24"/>
                  </a:cubicBezTo>
                  <a:cubicBezTo>
                    <a:pt x="339" y="25"/>
                    <a:pt x="340" y="25"/>
                    <a:pt x="341" y="26"/>
                  </a:cubicBezTo>
                  <a:cubicBezTo>
                    <a:pt x="352" y="34"/>
                    <a:pt x="352" y="34"/>
                    <a:pt x="352" y="34"/>
                  </a:cubicBezTo>
                  <a:cubicBezTo>
                    <a:pt x="354" y="36"/>
                    <a:pt x="354" y="36"/>
                    <a:pt x="354" y="36"/>
                  </a:cubicBezTo>
                  <a:cubicBezTo>
                    <a:pt x="354" y="36"/>
                    <a:pt x="355" y="37"/>
                    <a:pt x="355" y="37"/>
                  </a:cubicBezTo>
                  <a:cubicBezTo>
                    <a:pt x="360" y="42"/>
                    <a:pt x="360" y="42"/>
                    <a:pt x="360" y="42"/>
                  </a:cubicBezTo>
                  <a:cubicBezTo>
                    <a:pt x="359" y="43"/>
                    <a:pt x="359" y="43"/>
                    <a:pt x="359" y="43"/>
                  </a:cubicBezTo>
                  <a:cubicBezTo>
                    <a:pt x="361" y="42"/>
                    <a:pt x="361" y="42"/>
                    <a:pt x="361" y="42"/>
                  </a:cubicBezTo>
                  <a:cubicBezTo>
                    <a:pt x="367" y="49"/>
                    <a:pt x="367" y="49"/>
                    <a:pt x="367" y="49"/>
                  </a:cubicBezTo>
                  <a:cubicBezTo>
                    <a:pt x="375" y="60"/>
                    <a:pt x="375" y="60"/>
                    <a:pt x="375" y="60"/>
                  </a:cubicBezTo>
                  <a:cubicBezTo>
                    <a:pt x="376" y="62"/>
                    <a:pt x="377" y="63"/>
                    <a:pt x="378" y="65"/>
                  </a:cubicBezTo>
                  <a:cubicBezTo>
                    <a:pt x="379" y="67"/>
                    <a:pt x="380" y="68"/>
                    <a:pt x="380" y="70"/>
                  </a:cubicBezTo>
                  <a:cubicBezTo>
                    <a:pt x="381" y="72"/>
                    <a:pt x="382" y="73"/>
                    <a:pt x="382" y="75"/>
                  </a:cubicBezTo>
                  <a:cubicBezTo>
                    <a:pt x="383" y="76"/>
                    <a:pt x="384" y="78"/>
                    <a:pt x="384" y="80"/>
                  </a:cubicBezTo>
                  <a:cubicBezTo>
                    <a:pt x="386" y="85"/>
                    <a:pt x="387" y="90"/>
                    <a:pt x="387" y="95"/>
                  </a:cubicBezTo>
                  <a:cubicBezTo>
                    <a:pt x="388" y="100"/>
                    <a:pt x="388" y="105"/>
                    <a:pt x="388" y="110"/>
                  </a:cubicBezTo>
                  <a:cubicBezTo>
                    <a:pt x="387" y="115"/>
                    <a:pt x="386" y="120"/>
                    <a:pt x="385" y="124"/>
                  </a:cubicBezTo>
                  <a:cubicBezTo>
                    <a:pt x="384" y="129"/>
                    <a:pt x="382" y="134"/>
                    <a:pt x="379" y="138"/>
                  </a:cubicBezTo>
                  <a:cubicBezTo>
                    <a:pt x="378" y="144"/>
                    <a:pt x="376" y="148"/>
                    <a:pt x="375" y="151"/>
                  </a:cubicBezTo>
                  <a:cubicBezTo>
                    <a:pt x="374" y="154"/>
                    <a:pt x="373" y="156"/>
                    <a:pt x="372" y="158"/>
                  </a:cubicBezTo>
                  <a:cubicBezTo>
                    <a:pt x="372" y="159"/>
                    <a:pt x="371" y="160"/>
                    <a:pt x="371" y="161"/>
                  </a:cubicBezTo>
                  <a:cubicBezTo>
                    <a:pt x="371" y="161"/>
                    <a:pt x="371" y="162"/>
                    <a:pt x="371" y="162"/>
                  </a:cubicBezTo>
                  <a:cubicBezTo>
                    <a:pt x="369" y="175"/>
                    <a:pt x="369" y="175"/>
                    <a:pt x="369" y="175"/>
                  </a:cubicBezTo>
                  <a:cubicBezTo>
                    <a:pt x="369" y="179"/>
                    <a:pt x="369" y="179"/>
                    <a:pt x="369" y="179"/>
                  </a:cubicBezTo>
                  <a:cubicBezTo>
                    <a:pt x="369" y="185"/>
                    <a:pt x="369" y="185"/>
                    <a:pt x="369" y="185"/>
                  </a:cubicBezTo>
                  <a:cubicBezTo>
                    <a:pt x="370" y="186"/>
                    <a:pt x="370" y="188"/>
                    <a:pt x="371" y="189"/>
                  </a:cubicBezTo>
                  <a:cubicBezTo>
                    <a:pt x="371" y="190"/>
                    <a:pt x="371" y="191"/>
                    <a:pt x="372" y="191"/>
                  </a:cubicBezTo>
                  <a:cubicBezTo>
                    <a:pt x="372" y="192"/>
                    <a:pt x="372" y="192"/>
                    <a:pt x="372" y="192"/>
                  </a:cubicBezTo>
                  <a:cubicBezTo>
                    <a:pt x="372" y="193"/>
                    <a:pt x="372" y="193"/>
                    <a:pt x="372" y="193"/>
                  </a:cubicBezTo>
                  <a:cubicBezTo>
                    <a:pt x="375" y="197"/>
                    <a:pt x="375" y="197"/>
                    <a:pt x="375" y="197"/>
                  </a:cubicBezTo>
                  <a:cubicBezTo>
                    <a:pt x="376" y="197"/>
                    <a:pt x="376" y="197"/>
                    <a:pt x="376" y="197"/>
                  </a:cubicBezTo>
                  <a:cubicBezTo>
                    <a:pt x="376" y="197"/>
                    <a:pt x="376" y="197"/>
                    <a:pt x="376" y="197"/>
                  </a:cubicBezTo>
                  <a:cubicBezTo>
                    <a:pt x="383" y="199"/>
                    <a:pt x="388" y="200"/>
                    <a:pt x="391" y="200"/>
                  </a:cubicBezTo>
                  <a:cubicBezTo>
                    <a:pt x="395" y="201"/>
                    <a:pt x="398" y="202"/>
                    <a:pt x="400" y="202"/>
                  </a:cubicBezTo>
                  <a:cubicBezTo>
                    <a:pt x="402" y="202"/>
                    <a:pt x="403" y="202"/>
                    <a:pt x="404" y="202"/>
                  </a:cubicBezTo>
                  <a:cubicBezTo>
                    <a:pt x="404" y="202"/>
                    <a:pt x="404" y="202"/>
                    <a:pt x="404" y="202"/>
                  </a:cubicBezTo>
                  <a:cubicBezTo>
                    <a:pt x="405" y="202"/>
                    <a:pt x="405" y="202"/>
                    <a:pt x="405" y="202"/>
                  </a:cubicBezTo>
                  <a:cubicBezTo>
                    <a:pt x="410" y="201"/>
                    <a:pt x="410" y="201"/>
                    <a:pt x="410" y="201"/>
                  </a:cubicBezTo>
                  <a:cubicBezTo>
                    <a:pt x="412" y="201"/>
                    <a:pt x="413" y="201"/>
                    <a:pt x="414" y="201"/>
                  </a:cubicBezTo>
                  <a:cubicBezTo>
                    <a:pt x="415" y="200"/>
                    <a:pt x="415" y="200"/>
                    <a:pt x="416" y="200"/>
                  </a:cubicBezTo>
                  <a:cubicBezTo>
                    <a:pt x="426" y="198"/>
                    <a:pt x="426" y="198"/>
                    <a:pt x="426" y="198"/>
                  </a:cubicBezTo>
                  <a:cubicBezTo>
                    <a:pt x="427" y="197"/>
                    <a:pt x="428" y="197"/>
                    <a:pt x="429" y="197"/>
                  </a:cubicBezTo>
                  <a:cubicBezTo>
                    <a:pt x="433" y="195"/>
                    <a:pt x="433" y="195"/>
                    <a:pt x="433" y="195"/>
                  </a:cubicBezTo>
                  <a:cubicBezTo>
                    <a:pt x="593" y="142"/>
                    <a:pt x="593" y="142"/>
                    <a:pt x="593" y="142"/>
                  </a:cubicBezTo>
                  <a:cubicBezTo>
                    <a:pt x="610" y="138"/>
                    <a:pt x="610" y="138"/>
                    <a:pt x="610" y="138"/>
                  </a:cubicBezTo>
                  <a:cubicBezTo>
                    <a:pt x="622" y="137"/>
                    <a:pt x="622" y="137"/>
                    <a:pt x="622" y="137"/>
                  </a:cubicBezTo>
                  <a:cubicBezTo>
                    <a:pt x="624" y="137"/>
                    <a:pt x="625" y="137"/>
                    <a:pt x="627" y="137"/>
                  </a:cubicBezTo>
                  <a:cubicBezTo>
                    <a:pt x="628" y="137"/>
                    <a:pt x="630" y="137"/>
                    <a:pt x="631" y="137"/>
                  </a:cubicBezTo>
                  <a:cubicBezTo>
                    <a:pt x="632" y="137"/>
                    <a:pt x="632" y="137"/>
                    <a:pt x="632" y="137"/>
                  </a:cubicBezTo>
                  <a:cubicBezTo>
                    <a:pt x="634" y="137"/>
                    <a:pt x="636" y="137"/>
                    <a:pt x="638" y="137"/>
                  </a:cubicBezTo>
                  <a:cubicBezTo>
                    <a:pt x="639" y="137"/>
                    <a:pt x="641" y="137"/>
                    <a:pt x="643" y="137"/>
                  </a:cubicBezTo>
                  <a:cubicBezTo>
                    <a:pt x="644" y="137"/>
                    <a:pt x="644" y="137"/>
                    <a:pt x="645" y="137"/>
                  </a:cubicBezTo>
                  <a:cubicBezTo>
                    <a:pt x="646" y="138"/>
                    <a:pt x="647" y="138"/>
                    <a:pt x="648" y="138"/>
                  </a:cubicBezTo>
                  <a:cubicBezTo>
                    <a:pt x="650" y="138"/>
                    <a:pt x="650" y="138"/>
                    <a:pt x="650" y="138"/>
                  </a:cubicBezTo>
                  <a:cubicBezTo>
                    <a:pt x="651" y="138"/>
                    <a:pt x="652" y="138"/>
                    <a:pt x="652" y="138"/>
                  </a:cubicBezTo>
                  <a:cubicBezTo>
                    <a:pt x="660" y="140"/>
                    <a:pt x="660" y="140"/>
                    <a:pt x="660" y="140"/>
                  </a:cubicBezTo>
                  <a:cubicBezTo>
                    <a:pt x="661" y="140"/>
                    <a:pt x="661" y="140"/>
                    <a:pt x="662" y="140"/>
                  </a:cubicBezTo>
                  <a:cubicBezTo>
                    <a:pt x="663" y="140"/>
                    <a:pt x="665" y="141"/>
                    <a:pt x="666" y="141"/>
                  </a:cubicBezTo>
                  <a:cubicBezTo>
                    <a:pt x="667" y="141"/>
                    <a:pt x="668" y="141"/>
                    <a:pt x="669" y="142"/>
                  </a:cubicBezTo>
                  <a:cubicBezTo>
                    <a:pt x="670" y="142"/>
                    <a:pt x="671" y="142"/>
                    <a:pt x="672" y="143"/>
                  </a:cubicBezTo>
                  <a:cubicBezTo>
                    <a:pt x="673" y="143"/>
                    <a:pt x="674" y="143"/>
                    <a:pt x="675" y="144"/>
                  </a:cubicBezTo>
                  <a:cubicBezTo>
                    <a:pt x="688" y="148"/>
                    <a:pt x="688" y="148"/>
                    <a:pt x="688" y="148"/>
                  </a:cubicBezTo>
                  <a:cubicBezTo>
                    <a:pt x="703" y="156"/>
                    <a:pt x="703" y="156"/>
                    <a:pt x="703" y="156"/>
                  </a:cubicBezTo>
                  <a:cubicBezTo>
                    <a:pt x="705" y="157"/>
                    <a:pt x="705" y="157"/>
                    <a:pt x="705" y="157"/>
                  </a:cubicBezTo>
                  <a:cubicBezTo>
                    <a:pt x="706" y="158"/>
                    <a:pt x="706" y="158"/>
                    <a:pt x="707" y="158"/>
                  </a:cubicBezTo>
                  <a:cubicBezTo>
                    <a:pt x="717" y="166"/>
                    <a:pt x="717" y="166"/>
                    <a:pt x="717" y="166"/>
                  </a:cubicBezTo>
                  <a:cubicBezTo>
                    <a:pt x="725" y="173"/>
                    <a:pt x="725" y="173"/>
                    <a:pt x="725" y="173"/>
                  </a:cubicBezTo>
                  <a:cubicBezTo>
                    <a:pt x="733" y="183"/>
                    <a:pt x="733" y="183"/>
                    <a:pt x="733" y="183"/>
                  </a:cubicBezTo>
                  <a:cubicBezTo>
                    <a:pt x="736" y="187"/>
                    <a:pt x="736" y="187"/>
                    <a:pt x="736" y="187"/>
                  </a:cubicBezTo>
                  <a:cubicBezTo>
                    <a:pt x="813" y="307"/>
                    <a:pt x="813" y="307"/>
                    <a:pt x="813" y="307"/>
                  </a:cubicBezTo>
                  <a:cubicBezTo>
                    <a:pt x="818" y="314"/>
                    <a:pt x="822" y="321"/>
                    <a:pt x="824" y="327"/>
                  </a:cubicBezTo>
                  <a:cubicBezTo>
                    <a:pt x="826" y="333"/>
                    <a:pt x="826" y="338"/>
                    <a:pt x="826" y="342"/>
                  </a:cubicBezTo>
                  <a:cubicBezTo>
                    <a:pt x="826" y="346"/>
                    <a:pt x="824" y="350"/>
                    <a:pt x="821" y="353"/>
                  </a:cubicBezTo>
                  <a:cubicBezTo>
                    <a:pt x="819" y="355"/>
                    <a:pt x="816" y="357"/>
                    <a:pt x="811" y="359"/>
                  </a:cubicBezTo>
                  <a:cubicBezTo>
                    <a:pt x="807" y="360"/>
                    <a:pt x="801" y="361"/>
                    <a:pt x="794" y="362"/>
                  </a:cubicBezTo>
                  <a:cubicBezTo>
                    <a:pt x="788" y="362"/>
                    <a:pt x="781" y="361"/>
                    <a:pt x="773" y="360"/>
                  </a:cubicBezTo>
                  <a:cubicBezTo>
                    <a:pt x="767" y="359"/>
                    <a:pt x="760" y="358"/>
                    <a:pt x="752" y="357"/>
                  </a:cubicBezTo>
                  <a:cubicBezTo>
                    <a:pt x="746" y="355"/>
                    <a:pt x="740" y="354"/>
                    <a:pt x="734" y="352"/>
                  </a:cubicBezTo>
                  <a:cubicBezTo>
                    <a:pt x="726" y="349"/>
                    <a:pt x="717" y="348"/>
                    <a:pt x="709" y="346"/>
                  </a:cubicBezTo>
                  <a:cubicBezTo>
                    <a:pt x="701" y="345"/>
                    <a:pt x="692" y="345"/>
                    <a:pt x="684" y="345"/>
                  </a:cubicBezTo>
                  <a:cubicBezTo>
                    <a:pt x="683" y="345"/>
                    <a:pt x="683" y="345"/>
                    <a:pt x="683" y="345"/>
                  </a:cubicBezTo>
                  <a:cubicBezTo>
                    <a:pt x="674" y="345"/>
                    <a:pt x="665" y="346"/>
                    <a:pt x="656" y="347"/>
                  </a:cubicBezTo>
                  <a:cubicBezTo>
                    <a:pt x="648" y="348"/>
                    <a:pt x="639" y="351"/>
                    <a:pt x="631" y="353"/>
                  </a:cubicBezTo>
                  <a:cubicBezTo>
                    <a:pt x="616" y="359"/>
                    <a:pt x="603" y="366"/>
                    <a:pt x="591" y="375"/>
                  </a:cubicBezTo>
                  <a:cubicBezTo>
                    <a:pt x="580" y="383"/>
                    <a:pt x="572" y="393"/>
                    <a:pt x="566" y="404"/>
                  </a:cubicBezTo>
                  <a:cubicBezTo>
                    <a:pt x="559" y="416"/>
                    <a:pt x="556" y="427"/>
                    <a:pt x="555" y="440"/>
                  </a:cubicBezTo>
                  <a:cubicBezTo>
                    <a:pt x="554" y="452"/>
                    <a:pt x="556" y="465"/>
                    <a:pt x="562" y="477"/>
                  </a:cubicBezTo>
                  <a:cubicBezTo>
                    <a:pt x="578" y="504"/>
                    <a:pt x="578" y="504"/>
                    <a:pt x="578" y="504"/>
                  </a:cubicBezTo>
                  <a:cubicBezTo>
                    <a:pt x="581" y="507"/>
                    <a:pt x="584" y="510"/>
                    <a:pt x="586" y="512"/>
                  </a:cubicBezTo>
                  <a:cubicBezTo>
                    <a:pt x="588" y="514"/>
                    <a:pt x="589" y="515"/>
                    <a:pt x="590" y="516"/>
                  </a:cubicBezTo>
                  <a:cubicBezTo>
                    <a:pt x="591" y="517"/>
                    <a:pt x="592" y="518"/>
                    <a:pt x="592" y="518"/>
                  </a:cubicBezTo>
                  <a:cubicBezTo>
                    <a:pt x="593" y="519"/>
                    <a:pt x="593" y="519"/>
                    <a:pt x="594" y="519"/>
                  </a:cubicBezTo>
                  <a:cubicBezTo>
                    <a:pt x="606" y="528"/>
                    <a:pt x="606" y="528"/>
                    <a:pt x="606" y="528"/>
                  </a:cubicBezTo>
                  <a:cubicBezTo>
                    <a:pt x="608" y="530"/>
                    <a:pt x="611" y="532"/>
                    <a:pt x="613" y="533"/>
                  </a:cubicBezTo>
                  <a:cubicBezTo>
                    <a:pt x="616" y="535"/>
                    <a:pt x="619" y="536"/>
                    <a:pt x="621" y="537"/>
                  </a:cubicBezTo>
                  <a:cubicBezTo>
                    <a:pt x="624" y="539"/>
                    <a:pt x="627" y="540"/>
                    <a:pt x="630" y="541"/>
                  </a:cubicBezTo>
                  <a:cubicBezTo>
                    <a:pt x="632" y="542"/>
                    <a:pt x="635" y="543"/>
                    <a:pt x="638" y="544"/>
                  </a:cubicBezTo>
                  <a:cubicBezTo>
                    <a:pt x="654" y="549"/>
                    <a:pt x="654" y="549"/>
                    <a:pt x="654" y="549"/>
                  </a:cubicBezTo>
                  <a:cubicBezTo>
                    <a:pt x="658" y="550"/>
                    <a:pt x="661" y="551"/>
                    <a:pt x="665" y="552"/>
                  </a:cubicBezTo>
                  <a:cubicBezTo>
                    <a:pt x="668" y="552"/>
                    <a:pt x="672" y="553"/>
                    <a:pt x="675" y="553"/>
                  </a:cubicBezTo>
                  <a:cubicBezTo>
                    <a:pt x="679" y="554"/>
                    <a:pt x="682" y="554"/>
                    <a:pt x="686" y="554"/>
                  </a:cubicBezTo>
                  <a:cubicBezTo>
                    <a:pt x="689" y="555"/>
                    <a:pt x="692" y="555"/>
                    <a:pt x="696" y="555"/>
                  </a:cubicBezTo>
                  <a:cubicBezTo>
                    <a:pt x="698" y="555"/>
                    <a:pt x="698" y="555"/>
                    <a:pt x="698" y="555"/>
                  </a:cubicBezTo>
                  <a:cubicBezTo>
                    <a:pt x="704" y="555"/>
                    <a:pt x="704" y="555"/>
                    <a:pt x="704" y="555"/>
                  </a:cubicBezTo>
                  <a:cubicBezTo>
                    <a:pt x="712" y="554"/>
                    <a:pt x="712" y="554"/>
                    <a:pt x="712" y="554"/>
                  </a:cubicBezTo>
                  <a:cubicBezTo>
                    <a:pt x="715" y="554"/>
                    <a:pt x="716" y="554"/>
                    <a:pt x="717" y="554"/>
                  </a:cubicBezTo>
                  <a:cubicBezTo>
                    <a:pt x="718" y="554"/>
                    <a:pt x="719" y="553"/>
                    <a:pt x="720" y="553"/>
                  </a:cubicBezTo>
                  <a:cubicBezTo>
                    <a:pt x="721" y="553"/>
                    <a:pt x="721" y="553"/>
                    <a:pt x="721" y="553"/>
                  </a:cubicBezTo>
                  <a:cubicBezTo>
                    <a:pt x="733" y="551"/>
                    <a:pt x="733" y="551"/>
                    <a:pt x="733" y="551"/>
                  </a:cubicBezTo>
                  <a:cubicBezTo>
                    <a:pt x="736" y="550"/>
                    <a:pt x="738" y="550"/>
                    <a:pt x="739" y="549"/>
                  </a:cubicBezTo>
                  <a:cubicBezTo>
                    <a:pt x="741" y="549"/>
                    <a:pt x="742" y="549"/>
                    <a:pt x="742" y="549"/>
                  </a:cubicBezTo>
                  <a:cubicBezTo>
                    <a:pt x="752" y="546"/>
                    <a:pt x="752" y="546"/>
                    <a:pt x="752" y="546"/>
                  </a:cubicBezTo>
                  <a:cubicBezTo>
                    <a:pt x="761" y="543"/>
                    <a:pt x="768" y="539"/>
                    <a:pt x="776" y="535"/>
                  </a:cubicBezTo>
                  <a:cubicBezTo>
                    <a:pt x="783" y="531"/>
                    <a:pt x="789" y="526"/>
                    <a:pt x="795" y="521"/>
                  </a:cubicBezTo>
                  <a:cubicBezTo>
                    <a:pt x="801" y="516"/>
                    <a:pt x="806" y="511"/>
                    <a:pt x="810" y="505"/>
                  </a:cubicBezTo>
                  <a:cubicBezTo>
                    <a:pt x="814" y="499"/>
                    <a:pt x="818" y="493"/>
                    <a:pt x="820" y="487"/>
                  </a:cubicBezTo>
                  <a:cubicBezTo>
                    <a:pt x="831" y="466"/>
                    <a:pt x="831" y="466"/>
                    <a:pt x="831" y="466"/>
                  </a:cubicBezTo>
                  <a:cubicBezTo>
                    <a:pt x="841" y="453"/>
                    <a:pt x="841" y="453"/>
                    <a:pt x="841" y="453"/>
                  </a:cubicBezTo>
                  <a:cubicBezTo>
                    <a:pt x="845" y="448"/>
                    <a:pt x="845" y="448"/>
                    <a:pt x="845" y="448"/>
                  </a:cubicBezTo>
                  <a:cubicBezTo>
                    <a:pt x="846" y="448"/>
                    <a:pt x="846" y="448"/>
                    <a:pt x="846" y="448"/>
                  </a:cubicBezTo>
                  <a:cubicBezTo>
                    <a:pt x="852" y="443"/>
                    <a:pt x="852" y="443"/>
                    <a:pt x="852" y="443"/>
                  </a:cubicBezTo>
                  <a:cubicBezTo>
                    <a:pt x="854" y="441"/>
                    <a:pt x="854" y="441"/>
                    <a:pt x="854" y="441"/>
                  </a:cubicBezTo>
                  <a:cubicBezTo>
                    <a:pt x="855" y="441"/>
                    <a:pt x="855" y="441"/>
                    <a:pt x="855" y="440"/>
                  </a:cubicBezTo>
                  <a:cubicBezTo>
                    <a:pt x="856" y="440"/>
                    <a:pt x="856" y="440"/>
                    <a:pt x="857" y="440"/>
                  </a:cubicBezTo>
                  <a:cubicBezTo>
                    <a:pt x="857" y="439"/>
                    <a:pt x="857" y="439"/>
                    <a:pt x="858" y="439"/>
                  </a:cubicBezTo>
                  <a:cubicBezTo>
                    <a:pt x="861" y="438"/>
                    <a:pt x="863" y="437"/>
                    <a:pt x="865" y="437"/>
                  </a:cubicBezTo>
                  <a:cubicBezTo>
                    <a:pt x="866" y="436"/>
                    <a:pt x="868" y="436"/>
                    <a:pt x="869" y="436"/>
                  </a:cubicBezTo>
                  <a:cubicBezTo>
                    <a:pt x="870" y="435"/>
                    <a:pt x="870" y="435"/>
                    <a:pt x="871" y="435"/>
                  </a:cubicBezTo>
                  <a:cubicBezTo>
                    <a:pt x="871" y="435"/>
                    <a:pt x="872" y="435"/>
                    <a:pt x="872" y="435"/>
                  </a:cubicBezTo>
                  <a:cubicBezTo>
                    <a:pt x="873" y="435"/>
                    <a:pt x="873" y="435"/>
                    <a:pt x="873" y="435"/>
                  </a:cubicBezTo>
                  <a:cubicBezTo>
                    <a:pt x="876" y="435"/>
                    <a:pt x="876" y="435"/>
                    <a:pt x="876" y="435"/>
                  </a:cubicBezTo>
                  <a:cubicBezTo>
                    <a:pt x="878" y="436"/>
                    <a:pt x="880" y="436"/>
                    <a:pt x="881" y="436"/>
                  </a:cubicBezTo>
                  <a:cubicBezTo>
                    <a:pt x="883" y="437"/>
                    <a:pt x="884" y="437"/>
                    <a:pt x="885" y="437"/>
                  </a:cubicBezTo>
                  <a:cubicBezTo>
                    <a:pt x="886" y="438"/>
                    <a:pt x="887" y="438"/>
                    <a:pt x="888" y="439"/>
                  </a:cubicBezTo>
                  <a:cubicBezTo>
                    <a:pt x="889" y="439"/>
                    <a:pt x="889" y="439"/>
                    <a:pt x="890" y="440"/>
                  </a:cubicBezTo>
                  <a:cubicBezTo>
                    <a:pt x="894" y="442"/>
                    <a:pt x="894" y="442"/>
                    <a:pt x="894" y="442"/>
                  </a:cubicBezTo>
                  <a:cubicBezTo>
                    <a:pt x="894" y="442"/>
                    <a:pt x="894" y="442"/>
                    <a:pt x="895" y="443"/>
                  </a:cubicBezTo>
                  <a:cubicBezTo>
                    <a:pt x="895" y="443"/>
                    <a:pt x="896" y="443"/>
                    <a:pt x="896" y="444"/>
                  </a:cubicBezTo>
                  <a:cubicBezTo>
                    <a:pt x="897" y="444"/>
                    <a:pt x="897" y="444"/>
                    <a:pt x="897" y="444"/>
                  </a:cubicBezTo>
                  <a:cubicBezTo>
                    <a:pt x="898" y="445"/>
                    <a:pt x="898" y="445"/>
                    <a:pt x="898" y="445"/>
                  </a:cubicBezTo>
                  <a:cubicBezTo>
                    <a:pt x="899" y="446"/>
                    <a:pt x="899" y="446"/>
                    <a:pt x="900" y="446"/>
                  </a:cubicBezTo>
                  <a:cubicBezTo>
                    <a:pt x="908" y="456"/>
                    <a:pt x="908" y="456"/>
                    <a:pt x="908" y="456"/>
                  </a:cubicBezTo>
                  <a:cubicBezTo>
                    <a:pt x="910" y="458"/>
                    <a:pt x="911" y="460"/>
                    <a:pt x="913" y="461"/>
                  </a:cubicBezTo>
                  <a:cubicBezTo>
                    <a:pt x="914" y="463"/>
                    <a:pt x="915" y="464"/>
                    <a:pt x="915" y="465"/>
                  </a:cubicBezTo>
                  <a:cubicBezTo>
                    <a:pt x="916" y="466"/>
                    <a:pt x="917" y="467"/>
                    <a:pt x="917" y="467"/>
                  </a:cubicBezTo>
                  <a:cubicBezTo>
                    <a:pt x="917" y="468"/>
                    <a:pt x="918" y="468"/>
                    <a:pt x="918" y="469"/>
                  </a:cubicBezTo>
                  <a:cubicBezTo>
                    <a:pt x="1000" y="596"/>
                    <a:pt x="1000" y="596"/>
                    <a:pt x="1000" y="596"/>
                  </a:cubicBezTo>
                  <a:cubicBezTo>
                    <a:pt x="1008" y="608"/>
                    <a:pt x="1012" y="620"/>
                    <a:pt x="1014" y="632"/>
                  </a:cubicBezTo>
                  <a:cubicBezTo>
                    <a:pt x="1015" y="644"/>
                    <a:pt x="1013" y="656"/>
                    <a:pt x="1009" y="667"/>
                  </a:cubicBezTo>
                  <a:cubicBezTo>
                    <a:pt x="1004" y="678"/>
                    <a:pt x="997" y="689"/>
                    <a:pt x="988" y="697"/>
                  </a:cubicBezTo>
                  <a:cubicBezTo>
                    <a:pt x="978" y="706"/>
                    <a:pt x="965" y="714"/>
                    <a:pt x="952" y="719"/>
                  </a:cubicBezTo>
                  <a:cubicBezTo>
                    <a:pt x="401" y="919"/>
                    <a:pt x="401" y="919"/>
                    <a:pt x="401" y="919"/>
                  </a:cubicBezTo>
                  <a:cubicBezTo>
                    <a:pt x="391" y="921"/>
                    <a:pt x="391" y="921"/>
                    <a:pt x="391" y="921"/>
                  </a:cubicBezTo>
                  <a:cubicBezTo>
                    <a:pt x="372" y="924"/>
                    <a:pt x="372" y="924"/>
                    <a:pt x="372" y="924"/>
                  </a:cubicBezTo>
                  <a:cubicBezTo>
                    <a:pt x="360" y="924"/>
                    <a:pt x="360" y="924"/>
                    <a:pt x="360" y="924"/>
                  </a:cubicBezTo>
                  <a:moveTo>
                    <a:pt x="250" y="4"/>
                  </a:moveTo>
                  <a:cubicBezTo>
                    <a:pt x="248" y="4"/>
                    <a:pt x="247" y="4"/>
                    <a:pt x="246" y="4"/>
                  </a:cubicBezTo>
                  <a:cubicBezTo>
                    <a:pt x="233" y="5"/>
                    <a:pt x="233" y="5"/>
                    <a:pt x="233" y="5"/>
                  </a:cubicBezTo>
                  <a:cubicBezTo>
                    <a:pt x="213" y="8"/>
                    <a:pt x="213" y="8"/>
                    <a:pt x="213" y="8"/>
                  </a:cubicBezTo>
                  <a:cubicBezTo>
                    <a:pt x="199" y="12"/>
                    <a:pt x="199" y="12"/>
                    <a:pt x="199" y="12"/>
                  </a:cubicBezTo>
                  <a:cubicBezTo>
                    <a:pt x="183" y="17"/>
                    <a:pt x="168" y="25"/>
                    <a:pt x="156" y="34"/>
                  </a:cubicBezTo>
                  <a:cubicBezTo>
                    <a:pt x="145" y="43"/>
                    <a:pt x="136" y="54"/>
                    <a:pt x="130" y="65"/>
                  </a:cubicBezTo>
                  <a:cubicBezTo>
                    <a:pt x="124" y="77"/>
                    <a:pt x="121" y="89"/>
                    <a:pt x="121" y="102"/>
                  </a:cubicBezTo>
                  <a:cubicBezTo>
                    <a:pt x="121" y="115"/>
                    <a:pt x="125" y="128"/>
                    <a:pt x="132" y="140"/>
                  </a:cubicBezTo>
                  <a:cubicBezTo>
                    <a:pt x="133" y="142"/>
                    <a:pt x="134" y="143"/>
                    <a:pt x="135" y="145"/>
                  </a:cubicBezTo>
                  <a:cubicBezTo>
                    <a:pt x="136" y="146"/>
                    <a:pt x="137" y="148"/>
                    <a:pt x="138" y="149"/>
                  </a:cubicBezTo>
                  <a:cubicBezTo>
                    <a:pt x="139" y="151"/>
                    <a:pt x="141" y="152"/>
                    <a:pt x="142" y="153"/>
                  </a:cubicBezTo>
                  <a:cubicBezTo>
                    <a:pt x="143" y="155"/>
                    <a:pt x="144" y="156"/>
                    <a:pt x="145" y="157"/>
                  </a:cubicBezTo>
                  <a:cubicBezTo>
                    <a:pt x="149" y="161"/>
                    <a:pt x="153" y="165"/>
                    <a:pt x="158" y="169"/>
                  </a:cubicBezTo>
                  <a:cubicBezTo>
                    <a:pt x="162" y="172"/>
                    <a:pt x="167" y="176"/>
                    <a:pt x="172" y="179"/>
                  </a:cubicBezTo>
                  <a:cubicBezTo>
                    <a:pt x="178" y="182"/>
                    <a:pt x="183" y="184"/>
                    <a:pt x="189" y="187"/>
                  </a:cubicBezTo>
                  <a:cubicBezTo>
                    <a:pt x="194" y="189"/>
                    <a:pt x="200" y="191"/>
                    <a:pt x="206" y="193"/>
                  </a:cubicBezTo>
                  <a:cubicBezTo>
                    <a:pt x="212" y="195"/>
                    <a:pt x="218" y="197"/>
                    <a:pt x="223" y="199"/>
                  </a:cubicBezTo>
                  <a:cubicBezTo>
                    <a:pt x="230" y="201"/>
                    <a:pt x="236" y="204"/>
                    <a:pt x="242" y="206"/>
                  </a:cubicBezTo>
                  <a:cubicBezTo>
                    <a:pt x="248" y="210"/>
                    <a:pt x="254" y="213"/>
                    <a:pt x="258" y="216"/>
                  </a:cubicBezTo>
                  <a:cubicBezTo>
                    <a:pt x="263" y="220"/>
                    <a:pt x="267" y="224"/>
                    <a:pt x="269" y="227"/>
                  </a:cubicBezTo>
                  <a:cubicBezTo>
                    <a:pt x="270" y="230"/>
                    <a:pt x="271" y="233"/>
                    <a:pt x="271" y="235"/>
                  </a:cubicBezTo>
                  <a:cubicBezTo>
                    <a:pt x="272" y="238"/>
                    <a:pt x="271" y="241"/>
                    <a:pt x="269" y="244"/>
                  </a:cubicBezTo>
                  <a:cubicBezTo>
                    <a:pt x="268" y="246"/>
                    <a:pt x="266" y="249"/>
                    <a:pt x="262" y="252"/>
                  </a:cubicBezTo>
                  <a:cubicBezTo>
                    <a:pt x="259" y="254"/>
                    <a:pt x="255" y="257"/>
                    <a:pt x="250" y="259"/>
                  </a:cubicBezTo>
                  <a:cubicBezTo>
                    <a:pt x="248" y="260"/>
                    <a:pt x="247" y="261"/>
                    <a:pt x="245" y="262"/>
                  </a:cubicBezTo>
                  <a:cubicBezTo>
                    <a:pt x="244" y="262"/>
                    <a:pt x="242" y="263"/>
                    <a:pt x="240" y="264"/>
                  </a:cubicBezTo>
                  <a:cubicBezTo>
                    <a:pt x="239" y="264"/>
                    <a:pt x="237" y="265"/>
                    <a:pt x="235" y="266"/>
                  </a:cubicBezTo>
                  <a:cubicBezTo>
                    <a:pt x="233" y="266"/>
                    <a:pt x="231" y="267"/>
                    <a:pt x="229" y="268"/>
                  </a:cubicBezTo>
                  <a:cubicBezTo>
                    <a:pt x="70" y="321"/>
                    <a:pt x="70" y="321"/>
                    <a:pt x="70" y="321"/>
                  </a:cubicBezTo>
                  <a:cubicBezTo>
                    <a:pt x="56" y="326"/>
                    <a:pt x="44" y="332"/>
                    <a:pt x="34" y="340"/>
                  </a:cubicBezTo>
                  <a:cubicBezTo>
                    <a:pt x="24" y="348"/>
                    <a:pt x="17" y="357"/>
                    <a:pt x="11" y="367"/>
                  </a:cubicBezTo>
                  <a:cubicBezTo>
                    <a:pt x="6" y="378"/>
                    <a:pt x="4" y="388"/>
                    <a:pt x="4" y="399"/>
                  </a:cubicBezTo>
                  <a:cubicBezTo>
                    <a:pt x="4" y="410"/>
                    <a:pt x="7" y="421"/>
                    <a:pt x="13" y="432"/>
                  </a:cubicBezTo>
                  <a:cubicBezTo>
                    <a:pt x="257" y="869"/>
                    <a:pt x="257" y="869"/>
                    <a:pt x="257" y="869"/>
                  </a:cubicBezTo>
                  <a:cubicBezTo>
                    <a:pt x="263" y="878"/>
                    <a:pt x="263" y="878"/>
                    <a:pt x="263" y="878"/>
                  </a:cubicBezTo>
                  <a:cubicBezTo>
                    <a:pt x="273" y="888"/>
                    <a:pt x="273" y="888"/>
                    <a:pt x="273" y="888"/>
                  </a:cubicBezTo>
                  <a:cubicBezTo>
                    <a:pt x="275" y="890"/>
                    <a:pt x="275" y="890"/>
                    <a:pt x="275" y="890"/>
                  </a:cubicBezTo>
                  <a:cubicBezTo>
                    <a:pt x="276" y="891"/>
                    <a:pt x="277" y="891"/>
                    <a:pt x="277" y="892"/>
                  </a:cubicBezTo>
                  <a:cubicBezTo>
                    <a:pt x="278" y="892"/>
                    <a:pt x="279" y="893"/>
                    <a:pt x="279" y="893"/>
                  </a:cubicBezTo>
                  <a:cubicBezTo>
                    <a:pt x="280" y="894"/>
                    <a:pt x="281" y="894"/>
                    <a:pt x="281" y="895"/>
                  </a:cubicBezTo>
                  <a:cubicBezTo>
                    <a:pt x="282" y="895"/>
                    <a:pt x="283" y="896"/>
                    <a:pt x="283" y="897"/>
                  </a:cubicBezTo>
                  <a:cubicBezTo>
                    <a:pt x="284" y="897"/>
                    <a:pt x="285" y="898"/>
                    <a:pt x="285" y="898"/>
                  </a:cubicBezTo>
                  <a:cubicBezTo>
                    <a:pt x="286" y="898"/>
                    <a:pt x="287" y="899"/>
                    <a:pt x="288" y="899"/>
                  </a:cubicBezTo>
                  <a:cubicBezTo>
                    <a:pt x="288" y="900"/>
                    <a:pt x="289" y="900"/>
                    <a:pt x="290" y="901"/>
                  </a:cubicBezTo>
                  <a:cubicBezTo>
                    <a:pt x="290" y="901"/>
                    <a:pt x="291" y="902"/>
                    <a:pt x="292" y="902"/>
                  </a:cubicBezTo>
                  <a:cubicBezTo>
                    <a:pt x="294" y="903"/>
                    <a:pt x="297" y="905"/>
                    <a:pt x="299" y="906"/>
                  </a:cubicBezTo>
                  <a:cubicBezTo>
                    <a:pt x="302" y="907"/>
                    <a:pt x="304" y="908"/>
                    <a:pt x="307" y="910"/>
                  </a:cubicBezTo>
                  <a:cubicBezTo>
                    <a:pt x="309" y="911"/>
                    <a:pt x="312" y="912"/>
                    <a:pt x="315" y="913"/>
                  </a:cubicBezTo>
                  <a:cubicBezTo>
                    <a:pt x="317" y="914"/>
                    <a:pt x="320" y="915"/>
                    <a:pt x="323" y="915"/>
                  </a:cubicBezTo>
                  <a:cubicBezTo>
                    <a:pt x="340" y="919"/>
                    <a:pt x="340" y="919"/>
                    <a:pt x="340" y="919"/>
                  </a:cubicBezTo>
                  <a:cubicBezTo>
                    <a:pt x="355" y="920"/>
                    <a:pt x="355" y="920"/>
                    <a:pt x="355" y="920"/>
                  </a:cubicBezTo>
                  <a:cubicBezTo>
                    <a:pt x="361" y="920"/>
                    <a:pt x="361" y="920"/>
                    <a:pt x="361" y="920"/>
                  </a:cubicBezTo>
                  <a:cubicBezTo>
                    <a:pt x="380" y="919"/>
                    <a:pt x="380" y="919"/>
                    <a:pt x="380" y="919"/>
                  </a:cubicBezTo>
                  <a:cubicBezTo>
                    <a:pt x="398" y="915"/>
                    <a:pt x="398" y="915"/>
                    <a:pt x="398" y="915"/>
                  </a:cubicBezTo>
                  <a:cubicBezTo>
                    <a:pt x="408" y="913"/>
                    <a:pt x="408" y="913"/>
                    <a:pt x="408" y="913"/>
                  </a:cubicBezTo>
                  <a:cubicBezTo>
                    <a:pt x="950" y="715"/>
                    <a:pt x="950" y="715"/>
                    <a:pt x="950" y="715"/>
                  </a:cubicBezTo>
                  <a:cubicBezTo>
                    <a:pt x="964" y="710"/>
                    <a:pt x="975" y="703"/>
                    <a:pt x="985" y="694"/>
                  </a:cubicBezTo>
                  <a:cubicBezTo>
                    <a:pt x="994" y="686"/>
                    <a:pt x="1001" y="676"/>
                    <a:pt x="1005" y="666"/>
                  </a:cubicBezTo>
                  <a:cubicBezTo>
                    <a:pt x="1009" y="655"/>
                    <a:pt x="1011" y="644"/>
                    <a:pt x="1010" y="632"/>
                  </a:cubicBezTo>
                  <a:cubicBezTo>
                    <a:pt x="1008" y="621"/>
                    <a:pt x="1004" y="609"/>
                    <a:pt x="997" y="598"/>
                  </a:cubicBezTo>
                  <a:cubicBezTo>
                    <a:pt x="915" y="471"/>
                    <a:pt x="915" y="471"/>
                    <a:pt x="915" y="471"/>
                  </a:cubicBezTo>
                  <a:cubicBezTo>
                    <a:pt x="914" y="470"/>
                    <a:pt x="914" y="470"/>
                    <a:pt x="914" y="469"/>
                  </a:cubicBezTo>
                  <a:cubicBezTo>
                    <a:pt x="913" y="469"/>
                    <a:pt x="913" y="468"/>
                    <a:pt x="912" y="467"/>
                  </a:cubicBezTo>
                  <a:cubicBezTo>
                    <a:pt x="911" y="466"/>
                    <a:pt x="911" y="465"/>
                    <a:pt x="909" y="464"/>
                  </a:cubicBezTo>
                  <a:cubicBezTo>
                    <a:pt x="908" y="462"/>
                    <a:pt x="907" y="460"/>
                    <a:pt x="905" y="458"/>
                  </a:cubicBezTo>
                  <a:cubicBezTo>
                    <a:pt x="906" y="456"/>
                    <a:pt x="906" y="456"/>
                    <a:pt x="906" y="456"/>
                  </a:cubicBezTo>
                  <a:cubicBezTo>
                    <a:pt x="905" y="457"/>
                    <a:pt x="905" y="457"/>
                    <a:pt x="905" y="457"/>
                  </a:cubicBezTo>
                  <a:cubicBezTo>
                    <a:pt x="906" y="456"/>
                    <a:pt x="906" y="456"/>
                    <a:pt x="906" y="456"/>
                  </a:cubicBezTo>
                  <a:cubicBezTo>
                    <a:pt x="904" y="457"/>
                    <a:pt x="904" y="457"/>
                    <a:pt x="904" y="457"/>
                  </a:cubicBezTo>
                  <a:cubicBezTo>
                    <a:pt x="905" y="455"/>
                    <a:pt x="905" y="455"/>
                    <a:pt x="905" y="455"/>
                  </a:cubicBezTo>
                  <a:cubicBezTo>
                    <a:pt x="904" y="456"/>
                    <a:pt x="904" y="456"/>
                    <a:pt x="904" y="456"/>
                  </a:cubicBezTo>
                  <a:cubicBezTo>
                    <a:pt x="897" y="449"/>
                    <a:pt x="897" y="449"/>
                    <a:pt x="897" y="449"/>
                  </a:cubicBezTo>
                  <a:cubicBezTo>
                    <a:pt x="897" y="449"/>
                    <a:pt x="896" y="449"/>
                    <a:pt x="896" y="448"/>
                  </a:cubicBezTo>
                  <a:cubicBezTo>
                    <a:pt x="894" y="447"/>
                    <a:pt x="894" y="447"/>
                    <a:pt x="894" y="447"/>
                  </a:cubicBezTo>
                  <a:cubicBezTo>
                    <a:pt x="893" y="446"/>
                    <a:pt x="893" y="446"/>
                    <a:pt x="892" y="446"/>
                  </a:cubicBezTo>
                  <a:cubicBezTo>
                    <a:pt x="891" y="445"/>
                    <a:pt x="891" y="445"/>
                    <a:pt x="891" y="445"/>
                  </a:cubicBezTo>
                  <a:cubicBezTo>
                    <a:pt x="888" y="443"/>
                    <a:pt x="888" y="443"/>
                    <a:pt x="888" y="443"/>
                  </a:cubicBezTo>
                  <a:cubicBezTo>
                    <a:pt x="888" y="443"/>
                    <a:pt x="887" y="442"/>
                    <a:pt x="886" y="442"/>
                  </a:cubicBezTo>
                  <a:cubicBezTo>
                    <a:pt x="886" y="442"/>
                    <a:pt x="885" y="442"/>
                    <a:pt x="884" y="441"/>
                  </a:cubicBezTo>
                  <a:cubicBezTo>
                    <a:pt x="883" y="441"/>
                    <a:pt x="882" y="441"/>
                    <a:pt x="880" y="440"/>
                  </a:cubicBezTo>
                  <a:cubicBezTo>
                    <a:pt x="879" y="440"/>
                    <a:pt x="878" y="439"/>
                    <a:pt x="876" y="439"/>
                  </a:cubicBezTo>
                  <a:cubicBezTo>
                    <a:pt x="873" y="439"/>
                    <a:pt x="873" y="439"/>
                    <a:pt x="873" y="439"/>
                  </a:cubicBezTo>
                  <a:cubicBezTo>
                    <a:pt x="872" y="439"/>
                    <a:pt x="872" y="439"/>
                    <a:pt x="872" y="439"/>
                  </a:cubicBezTo>
                  <a:cubicBezTo>
                    <a:pt x="872" y="439"/>
                    <a:pt x="872" y="439"/>
                    <a:pt x="871" y="439"/>
                  </a:cubicBezTo>
                  <a:cubicBezTo>
                    <a:pt x="871" y="439"/>
                    <a:pt x="870" y="439"/>
                    <a:pt x="870" y="439"/>
                  </a:cubicBezTo>
                  <a:cubicBezTo>
                    <a:pt x="869" y="440"/>
                    <a:pt x="867" y="440"/>
                    <a:pt x="866" y="441"/>
                  </a:cubicBezTo>
                  <a:cubicBezTo>
                    <a:pt x="864" y="441"/>
                    <a:pt x="862" y="442"/>
                    <a:pt x="859" y="443"/>
                  </a:cubicBezTo>
                  <a:cubicBezTo>
                    <a:pt x="859" y="443"/>
                    <a:pt x="859" y="443"/>
                    <a:pt x="859" y="443"/>
                  </a:cubicBezTo>
                  <a:cubicBezTo>
                    <a:pt x="858" y="443"/>
                    <a:pt x="858" y="443"/>
                    <a:pt x="858" y="444"/>
                  </a:cubicBezTo>
                  <a:cubicBezTo>
                    <a:pt x="857" y="444"/>
                    <a:pt x="857" y="444"/>
                    <a:pt x="856" y="445"/>
                  </a:cubicBezTo>
                  <a:cubicBezTo>
                    <a:pt x="851" y="448"/>
                    <a:pt x="851" y="448"/>
                    <a:pt x="851" y="448"/>
                  </a:cubicBezTo>
                  <a:cubicBezTo>
                    <a:pt x="849" y="450"/>
                    <a:pt x="849" y="450"/>
                    <a:pt x="849" y="450"/>
                  </a:cubicBezTo>
                  <a:cubicBezTo>
                    <a:pt x="848" y="451"/>
                    <a:pt x="848" y="451"/>
                    <a:pt x="848" y="451"/>
                  </a:cubicBezTo>
                  <a:cubicBezTo>
                    <a:pt x="842" y="458"/>
                    <a:pt x="842" y="458"/>
                    <a:pt x="842" y="458"/>
                  </a:cubicBezTo>
                  <a:cubicBezTo>
                    <a:pt x="837" y="465"/>
                    <a:pt x="837" y="465"/>
                    <a:pt x="837" y="465"/>
                  </a:cubicBezTo>
                  <a:cubicBezTo>
                    <a:pt x="835" y="464"/>
                    <a:pt x="835" y="464"/>
                    <a:pt x="835" y="464"/>
                  </a:cubicBezTo>
                  <a:cubicBezTo>
                    <a:pt x="836" y="465"/>
                    <a:pt x="836" y="465"/>
                    <a:pt x="836" y="465"/>
                  </a:cubicBezTo>
                  <a:cubicBezTo>
                    <a:pt x="829" y="477"/>
                    <a:pt x="829" y="477"/>
                    <a:pt x="829" y="477"/>
                  </a:cubicBezTo>
                  <a:cubicBezTo>
                    <a:pt x="827" y="477"/>
                    <a:pt x="827" y="477"/>
                    <a:pt x="827" y="477"/>
                  </a:cubicBezTo>
                  <a:cubicBezTo>
                    <a:pt x="829" y="477"/>
                    <a:pt x="829" y="477"/>
                    <a:pt x="829" y="477"/>
                  </a:cubicBezTo>
                  <a:cubicBezTo>
                    <a:pt x="824" y="488"/>
                    <a:pt x="824" y="488"/>
                    <a:pt x="824" y="488"/>
                  </a:cubicBezTo>
                  <a:cubicBezTo>
                    <a:pt x="821" y="495"/>
                    <a:pt x="817" y="501"/>
                    <a:pt x="813" y="507"/>
                  </a:cubicBezTo>
                  <a:cubicBezTo>
                    <a:pt x="809" y="513"/>
                    <a:pt x="803" y="519"/>
                    <a:pt x="798" y="524"/>
                  </a:cubicBezTo>
                  <a:cubicBezTo>
                    <a:pt x="792" y="529"/>
                    <a:pt x="785" y="534"/>
                    <a:pt x="778" y="538"/>
                  </a:cubicBezTo>
                  <a:cubicBezTo>
                    <a:pt x="770" y="543"/>
                    <a:pt x="762" y="546"/>
                    <a:pt x="753" y="549"/>
                  </a:cubicBezTo>
                  <a:cubicBezTo>
                    <a:pt x="743" y="553"/>
                    <a:pt x="743" y="553"/>
                    <a:pt x="743" y="553"/>
                  </a:cubicBezTo>
                  <a:cubicBezTo>
                    <a:pt x="743" y="553"/>
                    <a:pt x="742" y="553"/>
                    <a:pt x="740" y="553"/>
                  </a:cubicBezTo>
                  <a:cubicBezTo>
                    <a:pt x="739" y="554"/>
                    <a:pt x="736" y="554"/>
                    <a:pt x="733" y="555"/>
                  </a:cubicBezTo>
                  <a:cubicBezTo>
                    <a:pt x="720" y="557"/>
                    <a:pt x="720" y="557"/>
                    <a:pt x="720" y="557"/>
                  </a:cubicBezTo>
                  <a:cubicBezTo>
                    <a:pt x="720" y="557"/>
                    <a:pt x="719" y="557"/>
                    <a:pt x="718" y="558"/>
                  </a:cubicBezTo>
                  <a:cubicBezTo>
                    <a:pt x="716" y="558"/>
                    <a:pt x="715" y="558"/>
                    <a:pt x="713" y="558"/>
                  </a:cubicBezTo>
                  <a:cubicBezTo>
                    <a:pt x="698" y="559"/>
                    <a:pt x="698" y="559"/>
                    <a:pt x="698" y="559"/>
                  </a:cubicBezTo>
                  <a:cubicBezTo>
                    <a:pt x="696" y="559"/>
                    <a:pt x="696" y="559"/>
                    <a:pt x="696" y="559"/>
                  </a:cubicBezTo>
                  <a:cubicBezTo>
                    <a:pt x="692" y="559"/>
                    <a:pt x="689" y="559"/>
                    <a:pt x="685" y="558"/>
                  </a:cubicBezTo>
                  <a:cubicBezTo>
                    <a:pt x="682" y="558"/>
                    <a:pt x="678" y="558"/>
                    <a:pt x="675" y="557"/>
                  </a:cubicBezTo>
                  <a:cubicBezTo>
                    <a:pt x="671" y="557"/>
                    <a:pt x="667" y="556"/>
                    <a:pt x="664" y="556"/>
                  </a:cubicBezTo>
                  <a:cubicBezTo>
                    <a:pt x="660" y="555"/>
                    <a:pt x="657" y="554"/>
                    <a:pt x="653" y="553"/>
                  </a:cubicBezTo>
                  <a:cubicBezTo>
                    <a:pt x="639" y="549"/>
                    <a:pt x="639" y="549"/>
                    <a:pt x="639" y="549"/>
                  </a:cubicBezTo>
                  <a:cubicBezTo>
                    <a:pt x="637" y="548"/>
                    <a:pt x="637" y="548"/>
                    <a:pt x="637" y="548"/>
                  </a:cubicBezTo>
                  <a:cubicBezTo>
                    <a:pt x="634" y="547"/>
                    <a:pt x="631" y="546"/>
                    <a:pt x="628" y="545"/>
                  </a:cubicBezTo>
                  <a:cubicBezTo>
                    <a:pt x="625" y="543"/>
                    <a:pt x="622" y="542"/>
                    <a:pt x="620" y="541"/>
                  </a:cubicBezTo>
                  <a:cubicBezTo>
                    <a:pt x="617" y="539"/>
                    <a:pt x="614" y="538"/>
                    <a:pt x="612" y="537"/>
                  </a:cubicBezTo>
                  <a:cubicBezTo>
                    <a:pt x="609" y="535"/>
                    <a:pt x="606" y="533"/>
                    <a:pt x="604" y="532"/>
                  </a:cubicBezTo>
                  <a:cubicBezTo>
                    <a:pt x="593" y="524"/>
                    <a:pt x="593" y="524"/>
                    <a:pt x="593" y="524"/>
                  </a:cubicBezTo>
                  <a:cubicBezTo>
                    <a:pt x="591" y="522"/>
                    <a:pt x="591" y="522"/>
                    <a:pt x="591" y="522"/>
                  </a:cubicBezTo>
                  <a:cubicBezTo>
                    <a:pt x="591" y="522"/>
                    <a:pt x="590" y="522"/>
                    <a:pt x="590" y="521"/>
                  </a:cubicBezTo>
                  <a:cubicBezTo>
                    <a:pt x="589" y="521"/>
                    <a:pt x="588" y="520"/>
                    <a:pt x="587" y="519"/>
                  </a:cubicBezTo>
                  <a:cubicBezTo>
                    <a:pt x="586" y="518"/>
                    <a:pt x="585" y="517"/>
                    <a:pt x="583" y="514"/>
                  </a:cubicBezTo>
                  <a:cubicBezTo>
                    <a:pt x="581" y="512"/>
                    <a:pt x="578" y="510"/>
                    <a:pt x="575" y="507"/>
                  </a:cubicBezTo>
                  <a:cubicBezTo>
                    <a:pt x="575" y="506"/>
                    <a:pt x="575" y="506"/>
                    <a:pt x="575" y="506"/>
                  </a:cubicBezTo>
                  <a:cubicBezTo>
                    <a:pt x="558" y="479"/>
                    <a:pt x="558" y="479"/>
                    <a:pt x="558" y="479"/>
                  </a:cubicBezTo>
                  <a:cubicBezTo>
                    <a:pt x="553" y="466"/>
                    <a:pt x="550" y="453"/>
                    <a:pt x="551" y="439"/>
                  </a:cubicBezTo>
                  <a:cubicBezTo>
                    <a:pt x="552" y="427"/>
                    <a:pt x="556" y="414"/>
                    <a:pt x="562" y="403"/>
                  </a:cubicBezTo>
                  <a:cubicBezTo>
                    <a:pt x="569" y="391"/>
                    <a:pt x="578" y="380"/>
                    <a:pt x="589" y="372"/>
                  </a:cubicBezTo>
                  <a:cubicBezTo>
                    <a:pt x="600" y="362"/>
                    <a:pt x="614" y="355"/>
                    <a:pt x="630" y="350"/>
                  </a:cubicBezTo>
                  <a:cubicBezTo>
                    <a:pt x="638" y="347"/>
                    <a:pt x="647" y="345"/>
                    <a:pt x="656" y="343"/>
                  </a:cubicBezTo>
                  <a:cubicBezTo>
                    <a:pt x="665" y="342"/>
                    <a:pt x="674" y="341"/>
                    <a:pt x="683" y="341"/>
                  </a:cubicBezTo>
                  <a:cubicBezTo>
                    <a:pt x="684" y="341"/>
                    <a:pt x="684" y="341"/>
                    <a:pt x="684" y="341"/>
                  </a:cubicBezTo>
                  <a:cubicBezTo>
                    <a:pt x="693" y="341"/>
                    <a:pt x="701" y="341"/>
                    <a:pt x="709" y="342"/>
                  </a:cubicBezTo>
                  <a:cubicBezTo>
                    <a:pt x="718" y="344"/>
                    <a:pt x="727" y="346"/>
                    <a:pt x="735" y="348"/>
                  </a:cubicBezTo>
                  <a:cubicBezTo>
                    <a:pt x="741" y="350"/>
                    <a:pt x="747" y="351"/>
                    <a:pt x="753" y="353"/>
                  </a:cubicBezTo>
                  <a:cubicBezTo>
                    <a:pt x="760" y="354"/>
                    <a:pt x="767" y="356"/>
                    <a:pt x="774" y="356"/>
                  </a:cubicBezTo>
                  <a:cubicBezTo>
                    <a:pt x="781" y="357"/>
                    <a:pt x="788" y="358"/>
                    <a:pt x="794" y="358"/>
                  </a:cubicBezTo>
                  <a:cubicBezTo>
                    <a:pt x="800" y="357"/>
                    <a:pt x="806" y="357"/>
                    <a:pt x="810" y="355"/>
                  </a:cubicBezTo>
                  <a:cubicBezTo>
                    <a:pt x="814" y="354"/>
                    <a:pt x="817" y="352"/>
                    <a:pt x="819" y="350"/>
                  </a:cubicBezTo>
                  <a:cubicBezTo>
                    <a:pt x="821" y="348"/>
                    <a:pt x="822" y="345"/>
                    <a:pt x="822" y="342"/>
                  </a:cubicBezTo>
                  <a:cubicBezTo>
                    <a:pt x="822" y="338"/>
                    <a:pt x="822" y="333"/>
                    <a:pt x="820" y="328"/>
                  </a:cubicBezTo>
                  <a:cubicBezTo>
                    <a:pt x="818" y="323"/>
                    <a:pt x="815" y="316"/>
                    <a:pt x="810" y="309"/>
                  </a:cubicBezTo>
                  <a:cubicBezTo>
                    <a:pt x="727" y="182"/>
                    <a:pt x="727" y="182"/>
                    <a:pt x="727" y="182"/>
                  </a:cubicBezTo>
                  <a:cubicBezTo>
                    <a:pt x="720" y="174"/>
                    <a:pt x="720" y="174"/>
                    <a:pt x="720" y="174"/>
                  </a:cubicBezTo>
                  <a:cubicBezTo>
                    <a:pt x="707" y="164"/>
                    <a:pt x="707" y="164"/>
                    <a:pt x="707" y="164"/>
                  </a:cubicBezTo>
                  <a:cubicBezTo>
                    <a:pt x="704" y="162"/>
                    <a:pt x="704" y="162"/>
                    <a:pt x="704" y="162"/>
                  </a:cubicBezTo>
                  <a:cubicBezTo>
                    <a:pt x="704" y="161"/>
                    <a:pt x="703" y="161"/>
                    <a:pt x="703" y="161"/>
                  </a:cubicBezTo>
                  <a:cubicBezTo>
                    <a:pt x="688" y="153"/>
                    <a:pt x="688" y="153"/>
                    <a:pt x="688" y="153"/>
                  </a:cubicBezTo>
                  <a:cubicBezTo>
                    <a:pt x="674" y="147"/>
                    <a:pt x="674" y="147"/>
                    <a:pt x="674" y="147"/>
                  </a:cubicBezTo>
                  <a:cubicBezTo>
                    <a:pt x="673" y="147"/>
                    <a:pt x="672" y="147"/>
                    <a:pt x="671" y="146"/>
                  </a:cubicBezTo>
                  <a:cubicBezTo>
                    <a:pt x="670" y="146"/>
                    <a:pt x="669" y="146"/>
                    <a:pt x="668" y="146"/>
                  </a:cubicBezTo>
                  <a:cubicBezTo>
                    <a:pt x="667" y="145"/>
                    <a:pt x="666" y="145"/>
                    <a:pt x="665" y="145"/>
                  </a:cubicBezTo>
                  <a:cubicBezTo>
                    <a:pt x="664" y="144"/>
                    <a:pt x="662" y="144"/>
                    <a:pt x="661" y="144"/>
                  </a:cubicBezTo>
                  <a:cubicBezTo>
                    <a:pt x="661" y="144"/>
                    <a:pt x="660" y="144"/>
                    <a:pt x="659" y="144"/>
                  </a:cubicBezTo>
                  <a:cubicBezTo>
                    <a:pt x="652" y="142"/>
                    <a:pt x="652" y="142"/>
                    <a:pt x="652" y="142"/>
                  </a:cubicBezTo>
                  <a:cubicBezTo>
                    <a:pt x="651" y="142"/>
                    <a:pt x="650" y="142"/>
                    <a:pt x="649" y="142"/>
                  </a:cubicBezTo>
                  <a:cubicBezTo>
                    <a:pt x="647" y="142"/>
                    <a:pt x="647" y="142"/>
                    <a:pt x="647" y="142"/>
                  </a:cubicBezTo>
                  <a:cubicBezTo>
                    <a:pt x="646" y="142"/>
                    <a:pt x="646" y="141"/>
                    <a:pt x="645" y="141"/>
                  </a:cubicBezTo>
                  <a:cubicBezTo>
                    <a:pt x="644" y="141"/>
                    <a:pt x="643" y="141"/>
                    <a:pt x="642" y="141"/>
                  </a:cubicBezTo>
                  <a:cubicBezTo>
                    <a:pt x="641" y="141"/>
                    <a:pt x="639" y="141"/>
                    <a:pt x="637" y="141"/>
                  </a:cubicBezTo>
                  <a:cubicBezTo>
                    <a:pt x="636" y="141"/>
                    <a:pt x="634" y="141"/>
                    <a:pt x="632" y="141"/>
                  </a:cubicBezTo>
                  <a:cubicBezTo>
                    <a:pt x="631" y="141"/>
                    <a:pt x="631" y="141"/>
                    <a:pt x="631" y="141"/>
                  </a:cubicBezTo>
                  <a:cubicBezTo>
                    <a:pt x="630" y="141"/>
                    <a:pt x="628" y="141"/>
                    <a:pt x="627" y="141"/>
                  </a:cubicBezTo>
                  <a:cubicBezTo>
                    <a:pt x="626" y="141"/>
                    <a:pt x="624" y="141"/>
                    <a:pt x="622" y="141"/>
                  </a:cubicBezTo>
                  <a:cubicBezTo>
                    <a:pt x="601" y="144"/>
                    <a:pt x="601" y="144"/>
                    <a:pt x="601" y="144"/>
                  </a:cubicBezTo>
                  <a:cubicBezTo>
                    <a:pt x="589" y="147"/>
                    <a:pt x="589" y="147"/>
                    <a:pt x="589" y="147"/>
                  </a:cubicBezTo>
                  <a:cubicBezTo>
                    <a:pt x="430" y="200"/>
                    <a:pt x="430" y="200"/>
                    <a:pt x="430" y="200"/>
                  </a:cubicBezTo>
                  <a:cubicBezTo>
                    <a:pt x="429" y="201"/>
                    <a:pt x="428" y="201"/>
                    <a:pt x="427" y="201"/>
                  </a:cubicBezTo>
                  <a:cubicBezTo>
                    <a:pt x="417" y="204"/>
                    <a:pt x="417" y="204"/>
                    <a:pt x="417" y="204"/>
                  </a:cubicBezTo>
                  <a:cubicBezTo>
                    <a:pt x="416" y="204"/>
                    <a:pt x="416" y="204"/>
                    <a:pt x="415" y="205"/>
                  </a:cubicBezTo>
                  <a:cubicBezTo>
                    <a:pt x="414" y="205"/>
                    <a:pt x="413" y="205"/>
                    <a:pt x="411" y="205"/>
                  </a:cubicBezTo>
                  <a:cubicBezTo>
                    <a:pt x="405" y="206"/>
                    <a:pt x="405" y="206"/>
                    <a:pt x="405" y="206"/>
                  </a:cubicBezTo>
                  <a:cubicBezTo>
                    <a:pt x="405" y="206"/>
                    <a:pt x="405" y="206"/>
                    <a:pt x="404" y="206"/>
                  </a:cubicBezTo>
                  <a:cubicBezTo>
                    <a:pt x="403" y="206"/>
                    <a:pt x="403" y="206"/>
                    <a:pt x="403" y="206"/>
                  </a:cubicBezTo>
                  <a:cubicBezTo>
                    <a:pt x="403" y="206"/>
                    <a:pt x="401" y="206"/>
                    <a:pt x="399" y="206"/>
                  </a:cubicBezTo>
                  <a:cubicBezTo>
                    <a:pt x="397" y="205"/>
                    <a:pt x="395" y="205"/>
                    <a:pt x="391" y="204"/>
                  </a:cubicBezTo>
                  <a:cubicBezTo>
                    <a:pt x="387" y="203"/>
                    <a:pt x="382" y="202"/>
                    <a:pt x="375" y="201"/>
                  </a:cubicBezTo>
                  <a:cubicBezTo>
                    <a:pt x="374" y="201"/>
                    <a:pt x="374" y="201"/>
                    <a:pt x="374" y="201"/>
                  </a:cubicBezTo>
                  <a:cubicBezTo>
                    <a:pt x="373" y="200"/>
                    <a:pt x="373" y="200"/>
                    <a:pt x="373" y="200"/>
                  </a:cubicBezTo>
                  <a:cubicBezTo>
                    <a:pt x="373" y="200"/>
                    <a:pt x="373" y="200"/>
                    <a:pt x="373" y="200"/>
                  </a:cubicBezTo>
                  <a:cubicBezTo>
                    <a:pt x="372" y="199"/>
                    <a:pt x="372" y="199"/>
                    <a:pt x="372" y="199"/>
                  </a:cubicBezTo>
                  <a:cubicBezTo>
                    <a:pt x="371" y="198"/>
                    <a:pt x="371" y="198"/>
                    <a:pt x="371" y="198"/>
                  </a:cubicBezTo>
                  <a:cubicBezTo>
                    <a:pt x="369" y="195"/>
                    <a:pt x="369" y="195"/>
                    <a:pt x="369" y="195"/>
                  </a:cubicBezTo>
                  <a:cubicBezTo>
                    <a:pt x="369" y="195"/>
                    <a:pt x="369" y="195"/>
                    <a:pt x="369" y="194"/>
                  </a:cubicBezTo>
                  <a:cubicBezTo>
                    <a:pt x="368" y="194"/>
                    <a:pt x="368" y="193"/>
                    <a:pt x="368" y="193"/>
                  </a:cubicBezTo>
                  <a:cubicBezTo>
                    <a:pt x="368" y="192"/>
                    <a:pt x="367" y="191"/>
                    <a:pt x="367" y="190"/>
                  </a:cubicBezTo>
                  <a:cubicBezTo>
                    <a:pt x="367" y="189"/>
                    <a:pt x="366" y="188"/>
                    <a:pt x="365" y="186"/>
                  </a:cubicBezTo>
                  <a:cubicBezTo>
                    <a:pt x="365" y="180"/>
                    <a:pt x="365" y="180"/>
                    <a:pt x="365" y="180"/>
                  </a:cubicBezTo>
                  <a:cubicBezTo>
                    <a:pt x="365" y="179"/>
                    <a:pt x="365" y="179"/>
                    <a:pt x="365" y="179"/>
                  </a:cubicBezTo>
                  <a:cubicBezTo>
                    <a:pt x="365" y="169"/>
                    <a:pt x="365" y="169"/>
                    <a:pt x="365" y="169"/>
                  </a:cubicBezTo>
                  <a:cubicBezTo>
                    <a:pt x="367" y="161"/>
                    <a:pt x="367" y="161"/>
                    <a:pt x="367" y="161"/>
                  </a:cubicBezTo>
                  <a:cubicBezTo>
                    <a:pt x="367" y="161"/>
                    <a:pt x="367" y="160"/>
                    <a:pt x="367" y="160"/>
                  </a:cubicBezTo>
                  <a:cubicBezTo>
                    <a:pt x="368" y="159"/>
                    <a:pt x="368" y="158"/>
                    <a:pt x="369" y="156"/>
                  </a:cubicBezTo>
                  <a:cubicBezTo>
                    <a:pt x="369" y="155"/>
                    <a:pt x="370" y="153"/>
                    <a:pt x="371" y="149"/>
                  </a:cubicBezTo>
                  <a:cubicBezTo>
                    <a:pt x="372" y="146"/>
                    <a:pt x="374" y="142"/>
                    <a:pt x="376" y="137"/>
                  </a:cubicBezTo>
                  <a:cubicBezTo>
                    <a:pt x="378" y="132"/>
                    <a:pt x="380" y="128"/>
                    <a:pt x="381" y="123"/>
                  </a:cubicBezTo>
                  <a:cubicBezTo>
                    <a:pt x="382" y="119"/>
                    <a:pt x="383" y="114"/>
                    <a:pt x="384" y="109"/>
                  </a:cubicBezTo>
                  <a:cubicBezTo>
                    <a:pt x="384" y="105"/>
                    <a:pt x="384" y="100"/>
                    <a:pt x="383" y="95"/>
                  </a:cubicBezTo>
                  <a:cubicBezTo>
                    <a:pt x="383" y="90"/>
                    <a:pt x="382" y="86"/>
                    <a:pt x="380" y="81"/>
                  </a:cubicBezTo>
                  <a:cubicBezTo>
                    <a:pt x="380" y="79"/>
                    <a:pt x="379" y="78"/>
                    <a:pt x="379" y="76"/>
                  </a:cubicBezTo>
                  <a:cubicBezTo>
                    <a:pt x="378" y="75"/>
                    <a:pt x="377" y="73"/>
                    <a:pt x="377" y="72"/>
                  </a:cubicBezTo>
                  <a:cubicBezTo>
                    <a:pt x="376" y="70"/>
                    <a:pt x="375" y="68"/>
                    <a:pt x="374" y="67"/>
                  </a:cubicBezTo>
                  <a:cubicBezTo>
                    <a:pt x="374" y="65"/>
                    <a:pt x="373" y="64"/>
                    <a:pt x="372" y="62"/>
                  </a:cubicBezTo>
                  <a:cubicBezTo>
                    <a:pt x="365" y="53"/>
                    <a:pt x="365" y="53"/>
                    <a:pt x="365" y="53"/>
                  </a:cubicBezTo>
                  <a:cubicBezTo>
                    <a:pt x="360" y="47"/>
                    <a:pt x="360" y="47"/>
                    <a:pt x="360" y="47"/>
                  </a:cubicBezTo>
                  <a:cubicBezTo>
                    <a:pt x="361" y="45"/>
                    <a:pt x="361" y="45"/>
                    <a:pt x="361" y="45"/>
                  </a:cubicBezTo>
                  <a:cubicBezTo>
                    <a:pt x="359" y="46"/>
                    <a:pt x="359" y="46"/>
                    <a:pt x="359" y="46"/>
                  </a:cubicBezTo>
                  <a:cubicBezTo>
                    <a:pt x="353" y="40"/>
                    <a:pt x="353" y="40"/>
                    <a:pt x="353" y="40"/>
                  </a:cubicBezTo>
                  <a:cubicBezTo>
                    <a:pt x="352" y="40"/>
                    <a:pt x="352" y="39"/>
                    <a:pt x="351" y="39"/>
                  </a:cubicBezTo>
                  <a:cubicBezTo>
                    <a:pt x="340" y="30"/>
                    <a:pt x="340" y="30"/>
                    <a:pt x="340" y="30"/>
                  </a:cubicBezTo>
                  <a:cubicBezTo>
                    <a:pt x="339" y="29"/>
                    <a:pt x="339" y="29"/>
                    <a:pt x="339" y="29"/>
                  </a:cubicBezTo>
                  <a:cubicBezTo>
                    <a:pt x="338" y="29"/>
                    <a:pt x="337" y="28"/>
                    <a:pt x="336" y="27"/>
                  </a:cubicBezTo>
                  <a:cubicBezTo>
                    <a:pt x="335" y="27"/>
                    <a:pt x="334" y="26"/>
                    <a:pt x="333" y="25"/>
                  </a:cubicBezTo>
                  <a:cubicBezTo>
                    <a:pt x="331" y="25"/>
                    <a:pt x="330" y="24"/>
                    <a:pt x="329" y="24"/>
                  </a:cubicBezTo>
                  <a:cubicBezTo>
                    <a:pt x="328" y="23"/>
                    <a:pt x="327" y="22"/>
                    <a:pt x="325" y="21"/>
                  </a:cubicBezTo>
                  <a:cubicBezTo>
                    <a:pt x="308" y="14"/>
                    <a:pt x="308" y="14"/>
                    <a:pt x="308" y="14"/>
                  </a:cubicBezTo>
                  <a:cubicBezTo>
                    <a:pt x="305" y="13"/>
                    <a:pt x="305" y="13"/>
                    <a:pt x="305" y="13"/>
                  </a:cubicBezTo>
                  <a:cubicBezTo>
                    <a:pt x="297" y="11"/>
                    <a:pt x="297" y="11"/>
                    <a:pt x="297" y="11"/>
                  </a:cubicBezTo>
                  <a:cubicBezTo>
                    <a:pt x="290" y="9"/>
                    <a:pt x="290" y="9"/>
                    <a:pt x="290" y="9"/>
                  </a:cubicBezTo>
                  <a:cubicBezTo>
                    <a:pt x="287" y="8"/>
                    <a:pt x="283" y="7"/>
                    <a:pt x="280" y="7"/>
                  </a:cubicBezTo>
                  <a:cubicBezTo>
                    <a:pt x="276" y="6"/>
                    <a:pt x="272" y="6"/>
                    <a:pt x="269" y="5"/>
                  </a:cubicBezTo>
                  <a:cubicBezTo>
                    <a:pt x="265" y="5"/>
                    <a:pt x="261" y="5"/>
                    <a:pt x="258" y="4"/>
                  </a:cubicBezTo>
                  <a:cubicBezTo>
                    <a:pt x="255" y="4"/>
                    <a:pt x="252" y="4"/>
                    <a:pt x="250" y="4"/>
                  </a:cubicBezTo>
                </a:path>
              </a:pathLst>
            </a:custGeom>
            <a:solidFill>
              <a:srgbClr val="C2B4B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5" name="Freeform 185"/>
            <p:cNvSpPr/>
            <p:nvPr/>
          </p:nvSpPr>
          <p:spPr bwMode="auto">
            <a:xfrm>
              <a:off x="2581" y="3245"/>
              <a:ext cx="1655" cy="961"/>
            </a:xfrm>
            <a:custGeom>
              <a:avLst/>
              <a:gdLst>
                <a:gd name="T0" fmla="*/ 1648 w 1009"/>
                <a:gd name="T1" fmla="*/ 436 h 586"/>
                <a:gd name="T2" fmla="*/ 1639 w 1009"/>
                <a:gd name="T3" fmla="*/ 456 h 586"/>
                <a:gd name="T4" fmla="*/ 1624 w 1009"/>
                <a:gd name="T5" fmla="*/ 476 h 586"/>
                <a:gd name="T6" fmla="*/ 1606 w 1009"/>
                <a:gd name="T7" fmla="*/ 494 h 586"/>
                <a:gd name="T8" fmla="*/ 1584 w 1009"/>
                <a:gd name="T9" fmla="*/ 507 h 586"/>
                <a:gd name="T10" fmla="*/ 1557 w 1009"/>
                <a:gd name="T11" fmla="*/ 520 h 586"/>
                <a:gd name="T12" fmla="*/ 720 w 1009"/>
                <a:gd name="T13" fmla="*/ 825 h 586"/>
                <a:gd name="T14" fmla="*/ 661 w 1009"/>
                <a:gd name="T15" fmla="*/ 846 h 586"/>
                <a:gd name="T16" fmla="*/ 658 w 1009"/>
                <a:gd name="T17" fmla="*/ 846 h 586"/>
                <a:gd name="T18" fmla="*/ 643 w 1009"/>
                <a:gd name="T19" fmla="*/ 849 h 586"/>
                <a:gd name="T20" fmla="*/ 631 w 1009"/>
                <a:gd name="T21" fmla="*/ 853 h 586"/>
                <a:gd name="T22" fmla="*/ 622 w 1009"/>
                <a:gd name="T23" fmla="*/ 854 h 586"/>
                <a:gd name="T24" fmla="*/ 617 w 1009"/>
                <a:gd name="T25" fmla="*/ 854 h 586"/>
                <a:gd name="T26" fmla="*/ 604 w 1009"/>
                <a:gd name="T27" fmla="*/ 856 h 586"/>
                <a:gd name="T28" fmla="*/ 589 w 1009"/>
                <a:gd name="T29" fmla="*/ 856 h 586"/>
                <a:gd name="T30" fmla="*/ 574 w 1009"/>
                <a:gd name="T31" fmla="*/ 856 h 586"/>
                <a:gd name="T32" fmla="*/ 561 w 1009"/>
                <a:gd name="T33" fmla="*/ 854 h 586"/>
                <a:gd name="T34" fmla="*/ 546 w 1009"/>
                <a:gd name="T35" fmla="*/ 853 h 586"/>
                <a:gd name="T36" fmla="*/ 540 w 1009"/>
                <a:gd name="T37" fmla="*/ 851 h 586"/>
                <a:gd name="T38" fmla="*/ 527 w 1009"/>
                <a:gd name="T39" fmla="*/ 848 h 586"/>
                <a:gd name="T40" fmla="*/ 471 w 1009"/>
                <a:gd name="T41" fmla="*/ 823 h 586"/>
                <a:gd name="T42" fmla="*/ 453 w 1009"/>
                <a:gd name="T43" fmla="*/ 812 h 586"/>
                <a:gd name="T44" fmla="*/ 441 w 1009"/>
                <a:gd name="T45" fmla="*/ 802 h 586"/>
                <a:gd name="T46" fmla="*/ 433 w 1009"/>
                <a:gd name="T47" fmla="*/ 794 h 586"/>
                <a:gd name="T48" fmla="*/ 426 w 1009"/>
                <a:gd name="T49" fmla="*/ 786 h 586"/>
                <a:gd name="T50" fmla="*/ 418 w 1009"/>
                <a:gd name="T51" fmla="*/ 776 h 586"/>
                <a:gd name="T52" fmla="*/ 412 w 1009"/>
                <a:gd name="T53" fmla="*/ 766 h 586"/>
                <a:gd name="T54" fmla="*/ 15 w 1009"/>
                <a:gd name="T55" fmla="*/ 54 h 586"/>
                <a:gd name="T56" fmla="*/ 2 w 1009"/>
                <a:gd name="T57" fmla="*/ 107 h 586"/>
                <a:gd name="T58" fmla="*/ 131 w 1009"/>
                <a:gd name="T59" fmla="*/ 369 h 586"/>
                <a:gd name="T60" fmla="*/ 410 w 1009"/>
                <a:gd name="T61" fmla="*/ 872 h 586"/>
                <a:gd name="T62" fmla="*/ 418 w 1009"/>
                <a:gd name="T63" fmla="*/ 884 h 586"/>
                <a:gd name="T64" fmla="*/ 425 w 1009"/>
                <a:gd name="T65" fmla="*/ 892 h 586"/>
                <a:gd name="T66" fmla="*/ 431 w 1009"/>
                <a:gd name="T67" fmla="*/ 900 h 586"/>
                <a:gd name="T68" fmla="*/ 440 w 1009"/>
                <a:gd name="T69" fmla="*/ 909 h 586"/>
                <a:gd name="T70" fmla="*/ 453 w 1009"/>
                <a:gd name="T71" fmla="*/ 918 h 586"/>
                <a:gd name="T72" fmla="*/ 471 w 1009"/>
                <a:gd name="T73" fmla="*/ 931 h 586"/>
                <a:gd name="T74" fmla="*/ 525 w 1009"/>
                <a:gd name="T75" fmla="*/ 953 h 586"/>
                <a:gd name="T76" fmla="*/ 536 w 1009"/>
                <a:gd name="T77" fmla="*/ 956 h 586"/>
                <a:gd name="T78" fmla="*/ 541 w 1009"/>
                <a:gd name="T79" fmla="*/ 958 h 586"/>
                <a:gd name="T80" fmla="*/ 548 w 1009"/>
                <a:gd name="T81" fmla="*/ 958 h 586"/>
                <a:gd name="T82" fmla="*/ 561 w 1009"/>
                <a:gd name="T83" fmla="*/ 959 h 586"/>
                <a:gd name="T84" fmla="*/ 574 w 1009"/>
                <a:gd name="T85" fmla="*/ 961 h 586"/>
                <a:gd name="T86" fmla="*/ 590 w 1009"/>
                <a:gd name="T87" fmla="*/ 961 h 586"/>
                <a:gd name="T88" fmla="*/ 604 w 1009"/>
                <a:gd name="T89" fmla="*/ 961 h 586"/>
                <a:gd name="T90" fmla="*/ 613 w 1009"/>
                <a:gd name="T91" fmla="*/ 959 h 586"/>
                <a:gd name="T92" fmla="*/ 615 w 1009"/>
                <a:gd name="T93" fmla="*/ 959 h 586"/>
                <a:gd name="T94" fmla="*/ 622 w 1009"/>
                <a:gd name="T95" fmla="*/ 958 h 586"/>
                <a:gd name="T96" fmla="*/ 635 w 1009"/>
                <a:gd name="T97" fmla="*/ 956 h 586"/>
                <a:gd name="T98" fmla="*/ 646 w 1009"/>
                <a:gd name="T99" fmla="*/ 953 h 586"/>
                <a:gd name="T100" fmla="*/ 654 w 1009"/>
                <a:gd name="T101" fmla="*/ 950 h 586"/>
                <a:gd name="T102" fmla="*/ 656 w 1009"/>
                <a:gd name="T103" fmla="*/ 950 h 586"/>
                <a:gd name="T104" fmla="*/ 932 w 1009"/>
                <a:gd name="T105" fmla="*/ 849 h 586"/>
                <a:gd name="T106" fmla="*/ 1550 w 1009"/>
                <a:gd name="T107" fmla="*/ 622 h 586"/>
                <a:gd name="T108" fmla="*/ 1563 w 1009"/>
                <a:gd name="T109" fmla="*/ 615 h 586"/>
                <a:gd name="T110" fmla="*/ 1576 w 1009"/>
                <a:gd name="T111" fmla="*/ 608 h 586"/>
                <a:gd name="T112" fmla="*/ 1593 w 1009"/>
                <a:gd name="T113" fmla="*/ 597 h 586"/>
                <a:gd name="T114" fmla="*/ 1607 w 1009"/>
                <a:gd name="T115" fmla="*/ 584 h 586"/>
                <a:gd name="T116" fmla="*/ 1617 w 1009"/>
                <a:gd name="T117" fmla="*/ 571 h 586"/>
                <a:gd name="T118" fmla="*/ 1629 w 1009"/>
                <a:gd name="T119" fmla="*/ 553 h 586"/>
                <a:gd name="T120" fmla="*/ 1632 w 1009"/>
                <a:gd name="T121" fmla="*/ 546 h 586"/>
                <a:gd name="T122" fmla="*/ 1635 w 1009"/>
                <a:gd name="T123" fmla="*/ 533 h 586"/>
                <a:gd name="T124" fmla="*/ 1655 w 1009"/>
                <a:gd name="T125" fmla="*/ 410 h 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9" h="586">
                  <a:moveTo>
                    <a:pt x="1008" y="256"/>
                  </a:moveTo>
                  <a:cubicBezTo>
                    <a:pt x="1008" y="256"/>
                    <a:pt x="1008" y="257"/>
                    <a:pt x="1008" y="257"/>
                  </a:cubicBezTo>
                  <a:cubicBezTo>
                    <a:pt x="1008" y="259"/>
                    <a:pt x="1007" y="260"/>
                    <a:pt x="1007" y="261"/>
                  </a:cubicBezTo>
                  <a:cubicBezTo>
                    <a:pt x="1007" y="261"/>
                    <a:pt x="1006" y="262"/>
                    <a:pt x="1006" y="263"/>
                  </a:cubicBezTo>
                  <a:cubicBezTo>
                    <a:pt x="1006" y="264"/>
                    <a:pt x="1006" y="265"/>
                    <a:pt x="1005" y="266"/>
                  </a:cubicBezTo>
                  <a:cubicBezTo>
                    <a:pt x="1005" y="267"/>
                    <a:pt x="1004" y="267"/>
                    <a:pt x="1004" y="268"/>
                  </a:cubicBezTo>
                  <a:cubicBezTo>
                    <a:pt x="1004" y="269"/>
                    <a:pt x="1003" y="270"/>
                    <a:pt x="1003" y="271"/>
                  </a:cubicBezTo>
                  <a:cubicBezTo>
                    <a:pt x="1003" y="272"/>
                    <a:pt x="1002" y="272"/>
                    <a:pt x="1002" y="273"/>
                  </a:cubicBezTo>
                  <a:cubicBezTo>
                    <a:pt x="1001" y="274"/>
                    <a:pt x="1001" y="275"/>
                    <a:pt x="1000" y="276"/>
                  </a:cubicBezTo>
                  <a:cubicBezTo>
                    <a:pt x="1000" y="277"/>
                    <a:pt x="999" y="277"/>
                    <a:pt x="999" y="278"/>
                  </a:cubicBezTo>
                  <a:cubicBezTo>
                    <a:pt x="998" y="279"/>
                    <a:pt x="998" y="280"/>
                    <a:pt x="997" y="281"/>
                  </a:cubicBezTo>
                  <a:cubicBezTo>
                    <a:pt x="997" y="282"/>
                    <a:pt x="996" y="282"/>
                    <a:pt x="996" y="283"/>
                  </a:cubicBezTo>
                  <a:cubicBezTo>
                    <a:pt x="995" y="284"/>
                    <a:pt x="994" y="285"/>
                    <a:pt x="994" y="286"/>
                  </a:cubicBezTo>
                  <a:cubicBezTo>
                    <a:pt x="993" y="286"/>
                    <a:pt x="993" y="287"/>
                    <a:pt x="992" y="288"/>
                  </a:cubicBezTo>
                  <a:cubicBezTo>
                    <a:pt x="991" y="289"/>
                    <a:pt x="991" y="289"/>
                    <a:pt x="990" y="290"/>
                  </a:cubicBezTo>
                  <a:cubicBezTo>
                    <a:pt x="989" y="291"/>
                    <a:pt x="989" y="292"/>
                    <a:pt x="988" y="292"/>
                  </a:cubicBezTo>
                  <a:cubicBezTo>
                    <a:pt x="987" y="293"/>
                    <a:pt x="986" y="294"/>
                    <a:pt x="986" y="295"/>
                  </a:cubicBezTo>
                  <a:cubicBezTo>
                    <a:pt x="985" y="295"/>
                    <a:pt x="984" y="296"/>
                    <a:pt x="984" y="296"/>
                  </a:cubicBezTo>
                  <a:cubicBezTo>
                    <a:pt x="983" y="297"/>
                    <a:pt x="982" y="298"/>
                    <a:pt x="981" y="299"/>
                  </a:cubicBezTo>
                  <a:cubicBezTo>
                    <a:pt x="980" y="299"/>
                    <a:pt x="979" y="300"/>
                    <a:pt x="979" y="301"/>
                  </a:cubicBezTo>
                  <a:cubicBezTo>
                    <a:pt x="978" y="301"/>
                    <a:pt x="977" y="302"/>
                    <a:pt x="976" y="303"/>
                  </a:cubicBezTo>
                  <a:cubicBezTo>
                    <a:pt x="975" y="303"/>
                    <a:pt x="974" y="304"/>
                    <a:pt x="974" y="304"/>
                  </a:cubicBezTo>
                  <a:cubicBezTo>
                    <a:pt x="973" y="305"/>
                    <a:pt x="971" y="306"/>
                    <a:pt x="970" y="306"/>
                  </a:cubicBezTo>
                  <a:cubicBezTo>
                    <a:pt x="970" y="307"/>
                    <a:pt x="969" y="307"/>
                    <a:pt x="968" y="308"/>
                  </a:cubicBezTo>
                  <a:cubicBezTo>
                    <a:pt x="967" y="308"/>
                    <a:pt x="967" y="309"/>
                    <a:pt x="966" y="309"/>
                  </a:cubicBezTo>
                  <a:cubicBezTo>
                    <a:pt x="965" y="310"/>
                    <a:pt x="964" y="310"/>
                    <a:pt x="962" y="311"/>
                  </a:cubicBezTo>
                  <a:cubicBezTo>
                    <a:pt x="962" y="311"/>
                    <a:pt x="961" y="312"/>
                    <a:pt x="960" y="312"/>
                  </a:cubicBezTo>
                  <a:cubicBezTo>
                    <a:pt x="959" y="313"/>
                    <a:pt x="958" y="313"/>
                    <a:pt x="957" y="314"/>
                  </a:cubicBezTo>
                  <a:cubicBezTo>
                    <a:pt x="956" y="314"/>
                    <a:pt x="955" y="314"/>
                    <a:pt x="955" y="315"/>
                  </a:cubicBezTo>
                  <a:cubicBezTo>
                    <a:pt x="953" y="315"/>
                    <a:pt x="951" y="316"/>
                    <a:pt x="949" y="317"/>
                  </a:cubicBezTo>
                  <a:cubicBezTo>
                    <a:pt x="787" y="376"/>
                    <a:pt x="787" y="376"/>
                    <a:pt x="787" y="376"/>
                  </a:cubicBezTo>
                  <a:cubicBezTo>
                    <a:pt x="728" y="397"/>
                    <a:pt x="728" y="397"/>
                    <a:pt x="728" y="397"/>
                  </a:cubicBezTo>
                  <a:cubicBezTo>
                    <a:pt x="608" y="441"/>
                    <a:pt x="608" y="441"/>
                    <a:pt x="608" y="441"/>
                  </a:cubicBezTo>
                  <a:cubicBezTo>
                    <a:pt x="573" y="454"/>
                    <a:pt x="573" y="454"/>
                    <a:pt x="573" y="454"/>
                  </a:cubicBezTo>
                  <a:cubicBezTo>
                    <a:pt x="439" y="503"/>
                    <a:pt x="439" y="503"/>
                    <a:pt x="439" y="503"/>
                  </a:cubicBezTo>
                  <a:cubicBezTo>
                    <a:pt x="407" y="514"/>
                    <a:pt x="407" y="514"/>
                    <a:pt x="407" y="514"/>
                  </a:cubicBezTo>
                  <a:cubicBezTo>
                    <a:pt x="406" y="514"/>
                    <a:pt x="406" y="515"/>
                    <a:pt x="405" y="515"/>
                  </a:cubicBezTo>
                  <a:cubicBezTo>
                    <a:pt x="404" y="515"/>
                    <a:pt x="404" y="515"/>
                    <a:pt x="404" y="515"/>
                  </a:cubicBezTo>
                  <a:cubicBezTo>
                    <a:pt x="404" y="515"/>
                    <a:pt x="404" y="515"/>
                    <a:pt x="404" y="515"/>
                  </a:cubicBezTo>
                  <a:cubicBezTo>
                    <a:pt x="403" y="516"/>
                    <a:pt x="403" y="516"/>
                    <a:pt x="403" y="516"/>
                  </a:cubicBezTo>
                  <a:cubicBezTo>
                    <a:pt x="402" y="516"/>
                    <a:pt x="402" y="516"/>
                    <a:pt x="402" y="516"/>
                  </a:cubicBezTo>
                  <a:cubicBezTo>
                    <a:pt x="402" y="516"/>
                    <a:pt x="401" y="516"/>
                    <a:pt x="401" y="516"/>
                  </a:cubicBezTo>
                  <a:cubicBezTo>
                    <a:pt x="401" y="516"/>
                    <a:pt x="401" y="516"/>
                    <a:pt x="401" y="516"/>
                  </a:cubicBezTo>
                  <a:cubicBezTo>
                    <a:pt x="401" y="516"/>
                    <a:pt x="401" y="516"/>
                    <a:pt x="401" y="516"/>
                  </a:cubicBezTo>
                  <a:cubicBezTo>
                    <a:pt x="401" y="516"/>
                    <a:pt x="401" y="516"/>
                    <a:pt x="401" y="516"/>
                  </a:cubicBezTo>
                  <a:cubicBezTo>
                    <a:pt x="400" y="516"/>
                    <a:pt x="399" y="517"/>
                    <a:pt x="399" y="517"/>
                  </a:cubicBezTo>
                  <a:cubicBezTo>
                    <a:pt x="398" y="517"/>
                    <a:pt x="397" y="517"/>
                    <a:pt x="397" y="517"/>
                  </a:cubicBezTo>
                  <a:cubicBezTo>
                    <a:pt x="397" y="517"/>
                    <a:pt x="396" y="518"/>
                    <a:pt x="396" y="518"/>
                  </a:cubicBezTo>
                  <a:cubicBezTo>
                    <a:pt x="395" y="518"/>
                    <a:pt x="395" y="518"/>
                    <a:pt x="395" y="518"/>
                  </a:cubicBezTo>
                  <a:cubicBezTo>
                    <a:pt x="394" y="518"/>
                    <a:pt x="393" y="518"/>
                    <a:pt x="392" y="518"/>
                  </a:cubicBezTo>
                  <a:cubicBezTo>
                    <a:pt x="392" y="519"/>
                    <a:pt x="391" y="519"/>
                    <a:pt x="391" y="519"/>
                  </a:cubicBezTo>
                  <a:cubicBezTo>
                    <a:pt x="390" y="519"/>
                    <a:pt x="390" y="519"/>
                    <a:pt x="390" y="519"/>
                  </a:cubicBezTo>
                  <a:cubicBezTo>
                    <a:pt x="389" y="519"/>
                    <a:pt x="389" y="519"/>
                    <a:pt x="389" y="519"/>
                  </a:cubicBezTo>
                  <a:cubicBezTo>
                    <a:pt x="388" y="520"/>
                    <a:pt x="387" y="520"/>
                    <a:pt x="386" y="520"/>
                  </a:cubicBezTo>
                  <a:cubicBezTo>
                    <a:pt x="386" y="520"/>
                    <a:pt x="385" y="520"/>
                    <a:pt x="385" y="520"/>
                  </a:cubicBezTo>
                  <a:cubicBezTo>
                    <a:pt x="384" y="520"/>
                    <a:pt x="384" y="520"/>
                    <a:pt x="384" y="520"/>
                  </a:cubicBezTo>
                  <a:cubicBezTo>
                    <a:pt x="383" y="520"/>
                    <a:pt x="383" y="520"/>
                    <a:pt x="382" y="521"/>
                  </a:cubicBezTo>
                  <a:cubicBezTo>
                    <a:pt x="382" y="521"/>
                    <a:pt x="381" y="521"/>
                    <a:pt x="380" y="521"/>
                  </a:cubicBezTo>
                  <a:cubicBezTo>
                    <a:pt x="380" y="521"/>
                    <a:pt x="380" y="521"/>
                    <a:pt x="380" y="521"/>
                  </a:cubicBezTo>
                  <a:cubicBezTo>
                    <a:pt x="380" y="521"/>
                    <a:pt x="379" y="521"/>
                    <a:pt x="379" y="521"/>
                  </a:cubicBezTo>
                  <a:cubicBezTo>
                    <a:pt x="379" y="521"/>
                    <a:pt x="379" y="521"/>
                    <a:pt x="379" y="521"/>
                  </a:cubicBezTo>
                  <a:cubicBezTo>
                    <a:pt x="378" y="521"/>
                    <a:pt x="378" y="521"/>
                    <a:pt x="378" y="521"/>
                  </a:cubicBezTo>
                  <a:cubicBezTo>
                    <a:pt x="377" y="521"/>
                    <a:pt x="377" y="521"/>
                    <a:pt x="377" y="521"/>
                  </a:cubicBezTo>
                  <a:cubicBezTo>
                    <a:pt x="377" y="521"/>
                    <a:pt x="377" y="521"/>
                    <a:pt x="377" y="521"/>
                  </a:cubicBezTo>
                  <a:cubicBezTo>
                    <a:pt x="376" y="521"/>
                    <a:pt x="376" y="521"/>
                    <a:pt x="376" y="521"/>
                  </a:cubicBezTo>
                  <a:cubicBezTo>
                    <a:pt x="375" y="522"/>
                    <a:pt x="375" y="522"/>
                    <a:pt x="374" y="522"/>
                  </a:cubicBezTo>
                  <a:cubicBezTo>
                    <a:pt x="373" y="522"/>
                    <a:pt x="373" y="522"/>
                    <a:pt x="372" y="522"/>
                  </a:cubicBezTo>
                  <a:cubicBezTo>
                    <a:pt x="372" y="522"/>
                    <a:pt x="371" y="522"/>
                    <a:pt x="371" y="522"/>
                  </a:cubicBezTo>
                  <a:cubicBezTo>
                    <a:pt x="370" y="522"/>
                    <a:pt x="370" y="522"/>
                    <a:pt x="370" y="522"/>
                  </a:cubicBezTo>
                  <a:cubicBezTo>
                    <a:pt x="369" y="522"/>
                    <a:pt x="368" y="522"/>
                    <a:pt x="368" y="522"/>
                  </a:cubicBezTo>
                  <a:cubicBezTo>
                    <a:pt x="367" y="522"/>
                    <a:pt x="366" y="522"/>
                    <a:pt x="366" y="522"/>
                  </a:cubicBezTo>
                  <a:cubicBezTo>
                    <a:pt x="365" y="522"/>
                    <a:pt x="365" y="522"/>
                    <a:pt x="364" y="522"/>
                  </a:cubicBezTo>
                  <a:cubicBezTo>
                    <a:pt x="364" y="522"/>
                    <a:pt x="363" y="522"/>
                    <a:pt x="363" y="522"/>
                  </a:cubicBezTo>
                  <a:cubicBezTo>
                    <a:pt x="362" y="522"/>
                    <a:pt x="361" y="522"/>
                    <a:pt x="361" y="522"/>
                  </a:cubicBezTo>
                  <a:cubicBezTo>
                    <a:pt x="360" y="522"/>
                    <a:pt x="360" y="522"/>
                    <a:pt x="359" y="522"/>
                  </a:cubicBezTo>
                  <a:cubicBezTo>
                    <a:pt x="358" y="522"/>
                    <a:pt x="358" y="522"/>
                    <a:pt x="357" y="522"/>
                  </a:cubicBezTo>
                  <a:cubicBezTo>
                    <a:pt x="357" y="522"/>
                    <a:pt x="356" y="522"/>
                    <a:pt x="355" y="522"/>
                  </a:cubicBezTo>
                  <a:cubicBezTo>
                    <a:pt x="355" y="522"/>
                    <a:pt x="354" y="522"/>
                    <a:pt x="353" y="522"/>
                  </a:cubicBezTo>
                  <a:cubicBezTo>
                    <a:pt x="353" y="522"/>
                    <a:pt x="352" y="522"/>
                    <a:pt x="351" y="522"/>
                  </a:cubicBezTo>
                  <a:cubicBezTo>
                    <a:pt x="351" y="522"/>
                    <a:pt x="350" y="522"/>
                    <a:pt x="350" y="522"/>
                  </a:cubicBezTo>
                  <a:cubicBezTo>
                    <a:pt x="349" y="522"/>
                    <a:pt x="349" y="522"/>
                    <a:pt x="349" y="522"/>
                  </a:cubicBezTo>
                  <a:cubicBezTo>
                    <a:pt x="348" y="522"/>
                    <a:pt x="347" y="522"/>
                    <a:pt x="346" y="522"/>
                  </a:cubicBezTo>
                  <a:cubicBezTo>
                    <a:pt x="346" y="522"/>
                    <a:pt x="345" y="522"/>
                    <a:pt x="344" y="522"/>
                  </a:cubicBezTo>
                  <a:cubicBezTo>
                    <a:pt x="344" y="522"/>
                    <a:pt x="343" y="522"/>
                    <a:pt x="343" y="522"/>
                  </a:cubicBezTo>
                  <a:cubicBezTo>
                    <a:pt x="343" y="521"/>
                    <a:pt x="342" y="521"/>
                    <a:pt x="342" y="521"/>
                  </a:cubicBezTo>
                  <a:cubicBezTo>
                    <a:pt x="341" y="521"/>
                    <a:pt x="340" y="521"/>
                    <a:pt x="339" y="521"/>
                  </a:cubicBezTo>
                  <a:cubicBezTo>
                    <a:pt x="339" y="521"/>
                    <a:pt x="338" y="521"/>
                    <a:pt x="338" y="521"/>
                  </a:cubicBezTo>
                  <a:cubicBezTo>
                    <a:pt x="337" y="521"/>
                    <a:pt x="337" y="521"/>
                    <a:pt x="336" y="521"/>
                  </a:cubicBezTo>
                  <a:cubicBezTo>
                    <a:pt x="336" y="521"/>
                    <a:pt x="335" y="520"/>
                    <a:pt x="335" y="520"/>
                  </a:cubicBezTo>
                  <a:cubicBezTo>
                    <a:pt x="334" y="520"/>
                    <a:pt x="333" y="520"/>
                    <a:pt x="333" y="520"/>
                  </a:cubicBezTo>
                  <a:cubicBezTo>
                    <a:pt x="332" y="520"/>
                    <a:pt x="332" y="520"/>
                    <a:pt x="332" y="520"/>
                  </a:cubicBezTo>
                  <a:cubicBezTo>
                    <a:pt x="332" y="520"/>
                    <a:pt x="331" y="520"/>
                    <a:pt x="331" y="520"/>
                  </a:cubicBezTo>
                  <a:cubicBezTo>
                    <a:pt x="330" y="519"/>
                    <a:pt x="330" y="519"/>
                    <a:pt x="330" y="519"/>
                  </a:cubicBezTo>
                  <a:cubicBezTo>
                    <a:pt x="330" y="519"/>
                    <a:pt x="330" y="519"/>
                    <a:pt x="330" y="519"/>
                  </a:cubicBezTo>
                  <a:cubicBezTo>
                    <a:pt x="329" y="519"/>
                    <a:pt x="329" y="519"/>
                    <a:pt x="329" y="519"/>
                  </a:cubicBezTo>
                  <a:cubicBezTo>
                    <a:pt x="329" y="519"/>
                    <a:pt x="328" y="519"/>
                    <a:pt x="328" y="519"/>
                  </a:cubicBezTo>
                  <a:cubicBezTo>
                    <a:pt x="327" y="519"/>
                    <a:pt x="326" y="519"/>
                    <a:pt x="326" y="518"/>
                  </a:cubicBezTo>
                  <a:cubicBezTo>
                    <a:pt x="325" y="518"/>
                    <a:pt x="324" y="518"/>
                    <a:pt x="324" y="518"/>
                  </a:cubicBezTo>
                  <a:cubicBezTo>
                    <a:pt x="323" y="518"/>
                    <a:pt x="323" y="518"/>
                    <a:pt x="322" y="518"/>
                  </a:cubicBezTo>
                  <a:cubicBezTo>
                    <a:pt x="322" y="517"/>
                    <a:pt x="321" y="517"/>
                    <a:pt x="321" y="517"/>
                  </a:cubicBezTo>
                  <a:cubicBezTo>
                    <a:pt x="318" y="516"/>
                    <a:pt x="315" y="515"/>
                    <a:pt x="312" y="515"/>
                  </a:cubicBezTo>
                  <a:cubicBezTo>
                    <a:pt x="309" y="514"/>
                    <a:pt x="307" y="513"/>
                    <a:pt x="304" y="511"/>
                  </a:cubicBezTo>
                  <a:cubicBezTo>
                    <a:pt x="301" y="510"/>
                    <a:pt x="299" y="509"/>
                    <a:pt x="296" y="508"/>
                  </a:cubicBezTo>
                  <a:cubicBezTo>
                    <a:pt x="294" y="506"/>
                    <a:pt x="291" y="505"/>
                    <a:pt x="289" y="504"/>
                  </a:cubicBezTo>
                  <a:cubicBezTo>
                    <a:pt x="288" y="503"/>
                    <a:pt x="287" y="503"/>
                    <a:pt x="287" y="502"/>
                  </a:cubicBezTo>
                  <a:cubicBezTo>
                    <a:pt x="286" y="502"/>
                    <a:pt x="285" y="501"/>
                    <a:pt x="284" y="501"/>
                  </a:cubicBezTo>
                  <a:cubicBezTo>
                    <a:pt x="284" y="501"/>
                    <a:pt x="283" y="500"/>
                    <a:pt x="282" y="500"/>
                  </a:cubicBezTo>
                  <a:cubicBezTo>
                    <a:pt x="282" y="499"/>
                    <a:pt x="281" y="499"/>
                    <a:pt x="280" y="498"/>
                  </a:cubicBezTo>
                  <a:cubicBezTo>
                    <a:pt x="280" y="498"/>
                    <a:pt x="279" y="497"/>
                    <a:pt x="278" y="497"/>
                  </a:cubicBezTo>
                  <a:cubicBezTo>
                    <a:pt x="277" y="496"/>
                    <a:pt x="277" y="495"/>
                    <a:pt x="276" y="495"/>
                  </a:cubicBezTo>
                  <a:cubicBezTo>
                    <a:pt x="275" y="494"/>
                    <a:pt x="275" y="494"/>
                    <a:pt x="274" y="493"/>
                  </a:cubicBezTo>
                  <a:cubicBezTo>
                    <a:pt x="273" y="493"/>
                    <a:pt x="273" y="492"/>
                    <a:pt x="272" y="492"/>
                  </a:cubicBezTo>
                  <a:cubicBezTo>
                    <a:pt x="272" y="491"/>
                    <a:pt x="271" y="491"/>
                    <a:pt x="271" y="491"/>
                  </a:cubicBezTo>
                  <a:cubicBezTo>
                    <a:pt x="270" y="490"/>
                    <a:pt x="270" y="490"/>
                    <a:pt x="270" y="490"/>
                  </a:cubicBezTo>
                  <a:cubicBezTo>
                    <a:pt x="269" y="489"/>
                    <a:pt x="269" y="489"/>
                    <a:pt x="269" y="489"/>
                  </a:cubicBezTo>
                  <a:cubicBezTo>
                    <a:pt x="268" y="488"/>
                    <a:pt x="268" y="488"/>
                    <a:pt x="268" y="488"/>
                  </a:cubicBezTo>
                  <a:cubicBezTo>
                    <a:pt x="268" y="488"/>
                    <a:pt x="267" y="487"/>
                    <a:pt x="267" y="487"/>
                  </a:cubicBezTo>
                  <a:cubicBezTo>
                    <a:pt x="267" y="487"/>
                    <a:pt x="266" y="486"/>
                    <a:pt x="266" y="486"/>
                  </a:cubicBezTo>
                  <a:cubicBezTo>
                    <a:pt x="265" y="485"/>
                    <a:pt x="265" y="485"/>
                    <a:pt x="265" y="485"/>
                  </a:cubicBezTo>
                  <a:cubicBezTo>
                    <a:pt x="264" y="484"/>
                    <a:pt x="264" y="484"/>
                    <a:pt x="264" y="484"/>
                  </a:cubicBezTo>
                  <a:cubicBezTo>
                    <a:pt x="264" y="484"/>
                    <a:pt x="264" y="483"/>
                    <a:pt x="263" y="483"/>
                  </a:cubicBezTo>
                  <a:cubicBezTo>
                    <a:pt x="263" y="483"/>
                    <a:pt x="263" y="482"/>
                    <a:pt x="262" y="482"/>
                  </a:cubicBezTo>
                  <a:cubicBezTo>
                    <a:pt x="262" y="481"/>
                    <a:pt x="262" y="481"/>
                    <a:pt x="262" y="481"/>
                  </a:cubicBezTo>
                  <a:cubicBezTo>
                    <a:pt x="261" y="480"/>
                    <a:pt x="261" y="480"/>
                    <a:pt x="261" y="480"/>
                  </a:cubicBezTo>
                  <a:cubicBezTo>
                    <a:pt x="260" y="480"/>
                    <a:pt x="260" y="479"/>
                    <a:pt x="260" y="479"/>
                  </a:cubicBezTo>
                  <a:cubicBezTo>
                    <a:pt x="259" y="479"/>
                    <a:pt x="259" y="478"/>
                    <a:pt x="259" y="478"/>
                  </a:cubicBezTo>
                  <a:cubicBezTo>
                    <a:pt x="258" y="477"/>
                    <a:pt x="258" y="477"/>
                    <a:pt x="258" y="477"/>
                  </a:cubicBezTo>
                  <a:cubicBezTo>
                    <a:pt x="257" y="476"/>
                    <a:pt x="257" y="476"/>
                    <a:pt x="257" y="476"/>
                  </a:cubicBezTo>
                  <a:cubicBezTo>
                    <a:pt x="257" y="476"/>
                    <a:pt x="257" y="475"/>
                    <a:pt x="256" y="475"/>
                  </a:cubicBezTo>
                  <a:cubicBezTo>
                    <a:pt x="256" y="474"/>
                    <a:pt x="256" y="474"/>
                    <a:pt x="255" y="473"/>
                  </a:cubicBezTo>
                  <a:cubicBezTo>
                    <a:pt x="255" y="472"/>
                    <a:pt x="255" y="472"/>
                    <a:pt x="255" y="472"/>
                  </a:cubicBezTo>
                  <a:cubicBezTo>
                    <a:pt x="254" y="472"/>
                    <a:pt x="254" y="472"/>
                    <a:pt x="254" y="472"/>
                  </a:cubicBezTo>
                  <a:cubicBezTo>
                    <a:pt x="254" y="471"/>
                    <a:pt x="253" y="470"/>
                    <a:pt x="253" y="470"/>
                  </a:cubicBezTo>
                  <a:cubicBezTo>
                    <a:pt x="253" y="469"/>
                    <a:pt x="252" y="469"/>
                    <a:pt x="252" y="468"/>
                  </a:cubicBezTo>
                  <a:cubicBezTo>
                    <a:pt x="252" y="468"/>
                    <a:pt x="252" y="467"/>
                    <a:pt x="251" y="467"/>
                  </a:cubicBezTo>
                  <a:cubicBezTo>
                    <a:pt x="251" y="466"/>
                    <a:pt x="251" y="466"/>
                    <a:pt x="251" y="466"/>
                  </a:cubicBezTo>
                  <a:cubicBezTo>
                    <a:pt x="223" y="416"/>
                    <a:pt x="223" y="416"/>
                    <a:pt x="223" y="416"/>
                  </a:cubicBezTo>
                  <a:cubicBezTo>
                    <a:pt x="175" y="331"/>
                    <a:pt x="175" y="331"/>
                    <a:pt x="175" y="331"/>
                  </a:cubicBezTo>
                  <a:cubicBezTo>
                    <a:pt x="80" y="160"/>
                    <a:pt x="80" y="160"/>
                    <a:pt x="80" y="160"/>
                  </a:cubicBezTo>
                  <a:cubicBezTo>
                    <a:pt x="9" y="33"/>
                    <a:pt x="9" y="33"/>
                    <a:pt x="9" y="33"/>
                  </a:cubicBezTo>
                  <a:cubicBezTo>
                    <a:pt x="7" y="30"/>
                    <a:pt x="6" y="27"/>
                    <a:pt x="5" y="25"/>
                  </a:cubicBezTo>
                  <a:cubicBezTo>
                    <a:pt x="4" y="22"/>
                    <a:pt x="3" y="19"/>
                    <a:pt x="2" y="16"/>
                  </a:cubicBezTo>
                  <a:cubicBezTo>
                    <a:pt x="1" y="13"/>
                    <a:pt x="1" y="11"/>
                    <a:pt x="0" y="8"/>
                  </a:cubicBezTo>
                  <a:cubicBezTo>
                    <a:pt x="0" y="5"/>
                    <a:pt x="0" y="2"/>
                    <a:pt x="0" y="0"/>
                  </a:cubicBezTo>
                  <a:cubicBezTo>
                    <a:pt x="0" y="22"/>
                    <a:pt x="0" y="43"/>
                    <a:pt x="1" y="65"/>
                  </a:cubicBezTo>
                  <a:cubicBezTo>
                    <a:pt x="1" y="68"/>
                    <a:pt x="1" y="71"/>
                    <a:pt x="1" y="74"/>
                  </a:cubicBezTo>
                  <a:cubicBezTo>
                    <a:pt x="2" y="77"/>
                    <a:pt x="2" y="79"/>
                    <a:pt x="3" y="82"/>
                  </a:cubicBezTo>
                  <a:cubicBezTo>
                    <a:pt x="4" y="85"/>
                    <a:pt x="5" y="88"/>
                    <a:pt x="6" y="90"/>
                  </a:cubicBezTo>
                  <a:cubicBezTo>
                    <a:pt x="7" y="93"/>
                    <a:pt x="8" y="96"/>
                    <a:pt x="10" y="99"/>
                  </a:cubicBezTo>
                  <a:cubicBezTo>
                    <a:pt x="80" y="225"/>
                    <a:pt x="80" y="225"/>
                    <a:pt x="80" y="225"/>
                  </a:cubicBezTo>
                  <a:cubicBezTo>
                    <a:pt x="174" y="395"/>
                    <a:pt x="174" y="395"/>
                    <a:pt x="174" y="395"/>
                  </a:cubicBezTo>
                  <a:cubicBezTo>
                    <a:pt x="222" y="480"/>
                    <a:pt x="222" y="480"/>
                    <a:pt x="222" y="480"/>
                  </a:cubicBezTo>
                  <a:cubicBezTo>
                    <a:pt x="249" y="530"/>
                    <a:pt x="249" y="530"/>
                    <a:pt x="249" y="530"/>
                  </a:cubicBezTo>
                  <a:cubicBezTo>
                    <a:pt x="249" y="530"/>
                    <a:pt x="249" y="530"/>
                    <a:pt x="250" y="531"/>
                  </a:cubicBezTo>
                  <a:cubicBezTo>
                    <a:pt x="250" y="531"/>
                    <a:pt x="250" y="532"/>
                    <a:pt x="250" y="532"/>
                  </a:cubicBezTo>
                  <a:cubicBezTo>
                    <a:pt x="251" y="533"/>
                    <a:pt x="251" y="533"/>
                    <a:pt x="251" y="534"/>
                  </a:cubicBezTo>
                  <a:cubicBezTo>
                    <a:pt x="252" y="534"/>
                    <a:pt x="252" y="535"/>
                    <a:pt x="253" y="536"/>
                  </a:cubicBezTo>
                  <a:cubicBezTo>
                    <a:pt x="253" y="536"/>
                    <a:pt x="253" y="536"/>
                    <a:pt x="253" y="536"/>
                  </a:cubicBezTo>
                  <a:cubicBezTo>
                    <a:pt x="254" y="537"/>
                    <a:pt x="254" y="537"/>
                    <a:pt x="254" y="537"/>
                  </a:cubicBezTo>
                  <a:cubicBezTo>
                    <a:pt x="254" y="538"/>
                    <a:pt x="254" y="538"/>
                    <a:pt x="255" y="539"/>
                  </a:cubicBezTo>
                  <a:cubicBezTo>
                    <a:pt x="255" y="539"/>
                    <a:pt x="255" y="540"/>
                    <a:pt x="256" y="540"/>
                  </a:cubicBezTo>
                  <a:cubicBezTo>
                    <a:pt x="256" y="541"/>
                    <a:pt x="256" y="541"/>
                    <a:pt x="256" y="541"/>
                  </a:cubicBezTo>
                  <a:cubicBezTo>
                    <a:pt x="257" y="542"/>
                    <a:pt x="257" y="542"/>
                    <a:pt x="257" y="542"/>
                  </a:cubicBezTo>
                  <a:cubicBezTo>
                    <a:pt x="257" y="542"/>
                    <a:pt x="258" y="542"/>
                    <a:pt x="258" y="543"/>
                  </a:cubicBezTo>
                  <a:cubicBezTo>
                    <a:pt x="258" y="543"/>
                    <a:pt x="259" y="544"/>
                    <a:pt x="259" y="544"/>
                  </a:cubicBezTo>
                  <a:cubicBezTo>
                    <a:pt x="260" y="545"/>
                    <a:pt x="260" y="545"/>
                    <a:pt x="260" y="545"/>
                  </a:cubicBezTo>
                  <a:cubicBezTo>
                    <a:pt x="261" y="546"/>
                    <a:pt x="261" y="546"/>
                    <a:pt x="261" y="546"/>
                  </a:cubicBezTo>
                  <a:cubicBezTo>
                    <a:pt x="261" y="546"/>
                    <a:pt x="261" y="547"/>
                    <a:pt x="261" y="547"/>
                  </a:cubicBezTo>
                  <a:cubicBezTo>
                    <a:pt x="262" y="547"/>
                    <a:pt x="262" y="548"/>
                    <a:pt x="263" y="548"/>
                  </a:cubicBezTo>
                  <a:cubicBezTo>
                    <a:pt x="263" y="549"/>
                    <a:pt x="263" y="549"/>
                    <a:pt x="263" y="549"/>
                  </a:cubicBezTo>
                  <a:cubicBezTo>
                    <a:pt x="264" y="550"/>
                    <a:pt x="264" y="550"/>
                    <a:pt x="264" y="550"/>
                  </a:cubicBezTo>
                  <a:cubicBezTo>
                    <a:pt x="265" y="551"/>
                    <a:pt x="265" y="551"/>
                    <a:pt x="265" y="551"/>
                  </a:cubicBezTo>
                  <a:cubicBezTo>
                    <a:pt x="266" y="551"/>
                    <a:pt x="266" y="552"/>
                    <a:pt x="266" y="552"/>
                  </a:cubicBezTo>
                  <a:cubicBezTo>
                    <a:pt x="267" y="553"/>
                    <a:pt x="267" y="553"/>
                    <a:pt x="267" y="553"/>
                  </a:cubicBezTo>
                  <a:cubicBezTo>
                    <a:pt x="268" y="554"/>
                    <a:pt x="268" y="554"/>
                    <a:pt x="268" y="554"/>
                  </a:cubicBezTo>
                  <a:cubicBezTo>
                    <a:pt x="269" y="555"/>
                    <a:pt x="269" y="555"/>
                    <a:pt x="269" y="555"/>
                  </a:cubicBezTo>
                  <a:cubicBezTo>
                    <a:pt x="270" y="555"/>
                    <a:pt x="270" y="555"/>
                    <a:pt x="270" y="556"/>
                  </a:cubicBezTo>
                  <a:cubicBezTo>
                    <a:pt x="271" y="556"/>
                    <a:pt x="272" y="557"/>
                    <a:pt x="272" y="557"/>
                  </a:cubicBezTo>
                  <a:cubicBezTo>
                    <a:pt x="273" y="558"/>
                    <a:pt x="273" y="558"/>
                    <a:pt x="274" y="559"/>
                  </a:cubicBezTo>
                  <a:cubicBezTo>
                    <a:pt x="275" y="559"/>
                    <a:pt x="275" y="560"/>
                    <a:pt x="276" y="560"/>
                  </a:cubicBezTo>
                  <a:cubicBezTo>
                    <a:pt x="277" y="561"/>
                    <a:pt x="278" y="561"/>
                    <a:pt x="278" y="562"/>
                  </a:cubicBezTo>
                  <a:cubicBezTo>
                    <a:pt x="279" y="563"/>
                    <a:pt x="280" y="563"/>
                    <a:pt x="280" y="563"/>
                  </a:cubicBezTo>
                  <a:cubicBezTo>
                    <a:pt x="281" y="564"/>
                    <a:pt x="282" y="564"/>
                    <a:pt x="282" y="565"/>
                  </a:cubicBezTo>
                  <a:cubicBezTo>
                    <a:pt x="283" y="565"/>
                    <a:pt x="284" y="566"/>
                    <a:pt x="285" y="566"/>
                  </a:cubicBezTo>
                  <a:cubicBezTo>
                    <a:pt x="285" y="567"/>
                    <a:pt x="286" y="567"/>
                    <a:pt x="287" y="568"/>
                  </a:cubicBezTo>
                  <a:cubicBezTo>
                    <a:pt x="289" y="569"/>
                    <a:pt x="292" y="570"/>
                    <a:pt x="294" y="572"/>
                  </a:cubicBezTo>
                  <a:cubicBezTo>
                    <a:pt x="297" y="573"/>
                    <a:pt x="299" y="574"/>
                    <a:pt x="302" y="575"/>
                  </a:cubicBezTo>
                  <a:cubicBezTo>
                    <a:pt x="304" y="576"/>
                    <a:pt x="307" y="577"/>
                    <a:pt x="310" y="578"/>
                  </a:cubicBezTo>
                  <a:cubicBezTo>
                    <a:pt x="313" y="579"/>
                    <a:pt x="315" y="580"/>
                    <a:pt x="318" y="581"/>
                  </a:cubicBezTo>
                  <a:cubicBezTo>
                    <a:pt x="319" y="581"/>
                    <a:pt x="319" y="581"/>
                    <a:pt x="320" y="581"/>
                  </a:cubicBezTo>
                  <a:cubicBezTo>
                    <a:pt x="320" y="582"/>
                    <a:pt x="321" y="582"/>
                    <a:pt x="321" y="582"/>
                  </a:cubicBezTo>
                  <a:cubicBezTo>
                    <a:pt x="322" y="582"/>
                    <a:pt x="323" y="582"/>
                    <a:pt x="323" y="582"/>
                  </a:cubicBezTo>
                  <a:cubicBezTo>
                    <a:pt x="324" y="582"/>
                    <a:pt x="325" y="583"/>
                    <a:pt x="325" y="583"/>
                  </a:cubicBezTo>
                  <a:cubicBezTo>
                    <a:pt x="326" y="583"/>
                    <a:pt x="326" y="583"/>
                    <a:pt x="327" y="583"/>
                  </a:cubicBezTo>
                  <a:cubicBezTo>
                    <a:pt x="327" y="583"/>
                    <a:pt x="327" y="583"/>
                    <a:pt x="327" y="583"/>
                  </a:cubicBezTo>
                  <a:cubicBezTo>
                    <a:pt x="328" y="583"/>
                    <a:pt x="328" y="583"/>
                    <a:pt x="328" y="583"/>
                  </a:cubicBezTo>
                  <a:cubicBezTo>
                    <a:pt x="329" y="583"/>
                    <a:pt x="329" y="583"/>
                    <a:pt x="329" y="583"/>
                  </a:cubicBezTo>
                  <a:cubicBezTo>
                    <a:pt x="329" y="584"/>
                    <a:pt x="329" y="584"/>
                    <a:pt x="329" y="584"/>
                  </a:cubicBezTo>
                  <a:cubicBezTo>
                    <a:pt x="330" y="584"/>
                    <a:pt x="330" y="584"/>
                    <a:pt x="330" y="584"/>
                  </a:cubicBezTo>
                  <a:cubicBezTo>
                    <a:pt x="330" y="584"/>
                    <a:pt x="330" y="584"/>
                    <a:pt x="330" y="584"/>
                  </a:cubicBezTo>
                  <a:cubicBezTo>
                    <a:pt x="330" y="584"/>
                    <a:pt x="330" y="584"/>
                    <a:pt x="330" y="584"/>
                  </a:cubicBezTo>
                  <a:cubicBezTo>
                    <a:pt x="330" y="584"/>
                    <a:pt x="330" y="584"/>
                    <a:pt x="330" y="584"/>
                  </a:cubicBezTo>
                  <a:cubicBezTo>
                    <a:pt x="331" y="584"/>
                    <a:pt x="331" y="584"/>
                    <a:pt x="331" y="584"/>
                  </a:cubicBezTo>
                  <a:cubicBezTo>
                    <a:pt x="332" y="584"/>
                    <a:pt x="332" y="584"/>
                    <a:pt x="332" y="584"/>
                  </a:cubicBezTo>
                  <a:cubicBezTo>
                    <a:pt x="333" y="584"/>
                    <a:pt x="333" y="584"/>
                    <a:pt x="334" y="584"/>
                  </a:cubicBezTo>
                  <a:cubicBezTo>
                    <a:pt x="334" y="584"/>
                    <a:pt x="335" y="584"/>
                    <a:pt x="335" y="585"/>
                  </a:cubicBezTo>
                  <a:cubicBezTo>
                    <a:pt x="336" y="585"/>
                    <a:pt x="336" y="585"/>
                    <a:pt x="337" y="585"/>
                  </a:cubicBezTo>
                  <a:cubicBezTo>
                    <a:pt x="337" y="585"/>
                    <a:pt x="338" y="585"/>
                    <a:pt x="339" y="585"/>
                  </a:cubicBezTo>
                  <a:cubicBezTo>
                    <a:pt x="339" y="585"/>
                    <a:pt x="340" y="585"/>
                    <a:pt x="340" y="585"/>
                  </a:cubicBezTo>
                  <a:cubicBezTo>
                    <a:pt x="341" y="585"/>
                    <a:pt x="341" y="585"/>
                    <a:pt x="342" y="585"/>
                  </a:cubicBezTo>
                  <a:cubicBezTo>
                    <a:pt x="342" y="585"/>
                    <a:pt x="343" y="586"/>
                    <a:pt x="344" y="586"/>
                  </a:cubicBezTo>
                  <a:cubicBezTo>
                    <a:pt x="344" y="586"/>
                    <a:pt x="345" y="586"/>
                    <a:pt x="346" y="586"/>
                  </a:cubicBezTo>
                  <a:cubicBezTo>
                    <a:pt x="346" y="586"/>
                    <a:pt x="347" y="586"/>
                    <a:pt x="347" y="586"/>
                  </a:cubicBezTo>
                  <a:cubicBezTo>
                    <a:pt x="348" y="586"/>
                    <a:pt x="348" y="586"/>
                    <a:pt x="349" y="586"/>
                  </a:cubicBezTo>
                  <a:cubicBezTo>
                    <a:pt x="349" y="586"/>
                    <a:pt x="350" y="586"/>
                    <a:pt x="350" y="586"/>
                  </a:cubicBezTo>
                  <a:cubicBezTo>
                    <a:pt x="351" y="586"/>
                    <a:pt x="352" y="586"/>
                    <a:pt x="353" y="586"/>
                  </a:cubicBezTo>
                  <a:cubicBezTo>
                    <a:pt x="353" y="586"/>
                    <a:pt x="354" y="586"/>
                    <a:pt x="354" y="586"/>
                  </a:cubicBezTo>
                  <a:cubicBezTo>
                    <a:pt x="355" y="586"/>
                    <a:pt x="356" y="586"/>
                    <a:pt x="356" y="586"/>
                  </a:cubicBezTo>
                  <a:cubicBezTo>
                    <a:pt x="357" y="586"/>
                    <a:pt x="357" y="586"/>
                    <a:pt x="358" y="586"/>
                  </a:cubicBezTo>
                  <a:cubicBezTo>
                    <a:pt x="359" y="586"/>
                    <a:pt x="359" y="586"/>
                    <a:pt x="360" y="586"/>
                  </a:cubicBezTo>
                  <a:cubicBezTo>
                    <a:pt x="360" y="586"/>
                    <a:pt x="361" y="586"/>
                    <a:pt x="361" y="586"/>
                  </a:cubicBezTo>
                  <a:cubicBezTo>
                    <a:pt x="362" y="586"/>
                    <a:pt x="362" y="586"/>
                    <a:pt x="363" y="586"/>
                  </a:cubicBezTo>
                  <a:cubicBezTo>
                    <a:pt x="363" y="586"/>
                    <a:pt x="364" y="586"/>
                    <a:pt x="365" y="586"/>
                  </a:cubicBezTo>
                  <a:cubicBezTo>
                    <a:pt x="365" y="586"/>
                    <a:pt x="366" y="586"/>
                    <a:pt x="367" y="586"/>
                  </a:cubicBezTo>
                  <a:cubicBezTo>
                    <a:pt x="367" y="586"/>
                    <a:pt x="368" y="586"/>
                    <a:pt x="368" y="586"/>
                  </a:cubicBezTo>
                  <a:cubicBezTo>
                    <a:pt x="368" y="586"/>
                    <a:pt x="369" y="586"/>
                    <a:pt x="369" y="586"/>
                  </a:cubicBezTo>
                  <a:cubicBezTo>
                    <a:pt x="370" y="586"/>
                    <a:pt x="370" y="585"/>
                    <a:pt x="371" y="585"/>
                  </a:cubicBezTo>
                  <a:cubicBezTo>
                    <a:pt x="372" y="585"/>
                    <a:pt x="372" y="585"/>
                    <a:pt x="373" y="585"/>
                  </a:cubicBezTo>
                  <a:cubicBezTo>
                    <a:pt x="374" y="585"/>
                    <a:pt x="374" y="585"/>
                    <a:pt x="374" y="585"/>
                  </a:cubicBezTo>
                  <a:cubicBezTo>
                    <a:pt x="374" y="585"/>
                    <a:pt x="374" y="585"/>
                    <a:pt x="374" y="585"/>
                  </a:cubicBezTo>
                  <a:cubicBezTo>
                    <a:pt x="374" y="585"/>
                    <a:pt x="374" y="585"/>
                    <a:pt x="374" y="585"/>
                  </a:cubicBezTo>
                  <a:cubicBezTo>
                    <a:pt x="374" y="585"/>
                    <a:pt x="374" y="585"/>
                    <a:pt x="374" y="585"/>
                  </a:cubicBezTo>
                  <a:cubicBezTo>
                    <a:pt x="374" y="585"/>
                    <a:pt x="374" y="585"/>
                    <a:pt x="374" y="585"/>
                  </a:cubicBezTo>
                  <a:cubicBezTo>
                    <a:pt x="375" y="585"/>
                    <a:pt x="375" y="585"/>
                    <a:pt x="375" y="585"/>
                  </a:cubicBezTo>
                  <a:cubicBezTo>
                    <a:pt x="375" y="585"/>
                    <a:pt x="375" y="585"/>
                    <a:pt x="375" y="585"/>
                  </a:cubicBezTo>
                  <a:cubicBezTo>
                    <a:pt x="376" y="585"/>
                    <a:pt x="376" y="585"/>
                    <a:pt x="376" y="585"/>
                  </a:cubicBezTo>
                  <a:cubicBezTo>
                    <a:pt x="376" y="585"/>
                    <a:pt x="377" y="585"/>
                    <a:pt x="377" y="585"/>
                  </a:cubicBezTo>
                  <a:cubicBezTo>
                    <a:pt x="378" y="585"/>
                    <a:pt x="378" y="585"/>
                    <a:pt x="378" y="585"/>
                  </a:cubicBezTo>
                  <a:cubicBezTo>
                    <a:pt x="378" y="584"/>
                    <a:pt x="378" y="584"/>
                    <a:pt x="378" y="584"/>
                  </a:cubicBezTo>
                  <a:cubicBezTo>
                    <a:pt x="378" y="584"/>
                    <a:pt x="379" y="584"/>
                    <a:pt x="379" y="584"/>
                  </a:cubicBezTo>
                  <a:cubicBezTo>
                    <a:pt x="380" y="584"/>
                    <a:pt x="380" y="584"/>
                    <a:pt x="380" y="584"/>
                  </a:cubicBezTo>
                  <a:cubicBezTo>
                    <a:pt x="381" y="584"/>
                    <a:pt x="381" y="584"/>
                    <a:pt x="382" y="584"/>
                  </a:cubicBezTo>
                  <a:cubicBezTo>
                    <a:pt x="382" y="584"/>
                    <a:pt x="383" y="584"/>
                    <a:pt x="383" y="584"/>
                  </a:cubicBezTo>
                  <a:cubicBezTo>
                    <a:pt x="384" y="583"/>
                    <a:pt x="385" y="583"/>
                    <a:pt x="386" y="583"/>
                  </a:cubicBezTo>
                  <a:cubicBezTo>
                    <a:pt x="387" y="583"/>
                    <a:pt x="387" y="583"/>
                    <a:pt x="387" y="583"/>
                  </a:cubicBezTo>
                  <a:cubicBezTo>
                    <a:pt x="387" y="583"/>
                    <a:pt x="387" y="583"/>
                    <a:pt x="388" y="583"/>
                  </a:cubicBezTo>
                  <a:cubicBezTo>
                    <a:pt x="388" y="582"/>
                    <a:pt x="389" y="582"/>
                    <a:pt x="389" y="582"/>
                  </a:cubicBezTo>
                  <a:cubicBezTo>
                    <a:pt x="390" y="582"/>
                    <a:pt x="391" y="582"/>
                    <a:pt x="392" y="582"/>
                  </a:cubicBezTo>
                  <a:cubicBezTo>
                    <a:pt x="392" y="582"/>
                    <a:pt x="392" y="581"/>
                    <a:pt x="393" y="581"/>
                  </a:cubicBezTo>
                  <a:cubicBezTo>
                    <a:pt x="393" y="581"/>
                    <a:pt x="393" y="581"/>
                    <a:pt x="394" y="581"/>
                  </a:cubicBezTo>
                  <a:cubicBezTo>
                    <a:pt x="394" y="581"/>
                    <a:pt x="395" y="581"/>
                    <a:pt x="395" y="581"/>
                  </a:cubicBezTo>
                  <a:cubicBezTo>
                    <a:pt x="396" y="580"/>
                    <a:pt x="397" y="580"/>
                    <a:pt x="397" y="580"/>
                  </a:cubicBezTo>
                  <a:cubicBezTo>
                    <a:pt x="397" y="580"/>
                    <a:pt x="397" y="580"/>
                    <a:pt x="397" y="580"/>
                  </a:cubicBezTo>
                  <a:cubicBezTo>
                    <a:pt x="398" y="580"/>
                    <a:pt x="398" y="580"/>
                    <a:pt x="398" y="580"/>
                  </a:cubicBezTo>
                  <a:cubicBezTo>
                    <a:pt x="398" y="580"/>
                    <a:pt x="398" y="580"/>
                    <a:pt x="399" y="579"/>
                  </a:cubicBezTo>
                  <a:cubicBezTo>
                    <a:pt x="399" y="579"/>
                    <a:pt x="399" y="579"/>
                    <a:pt x="399" y="579"/>
                  </a:cubicBezTo>
                  <a:cubicBezTo>
                    <a:pt x="399" y="579"/>
                    <a:pt x="399" y="579"/>
                    <a:pt x="399" y="579"/>
                  </a:cubicBezTo>
                  <a:cubicBezTo>
                    <a:pt x="400" y="579"/>
                    <a:pt x="400" y="579"/>
                    <a:pt x="400" y="579"/>
                  </a:cubicBezTo>
                  <a:cubicBezTo>
                    <a:pt x="400" y="579"/>
                    <a:pt x="400" y="579"/>
                    <a:pt x="400" y="579"/>
                  </a:cubicBezTo>
                  <a:cubicBezTo>
                    <a:pt x="400" y="579"/>
                    <a:pt x="400" y="579"/>
                    <a:pt x="400" y="579"/>
                  </a:cubicBezTo>
                  <a:cubicBezTo>
                    <a:pt x="400" y="579"/>
                    <a:pt x="400" y="579"/>
                    <a:pt x="400" y="579"/>
                  </a:cubicBezTo>
                  <a:cubicBezTo>
                    <a:pt x="401" y="579"/>
                    <a:pt x="401" y="579"/>
                    <a:pt x="402" y="578"/>
                  </a:cubicBezTo>
                  <a:cubicBezTo>
                    <a:pt x="402" y="578"/>
                    <a:pt x="403" y="578"/>
                    <a:pt x="403" y="578"/>
                  </a:cubicBezTo>
                  <a:cubicBezTo>
                    <a:pt x="435" y="566"/>
                    <a:pt x="435" y="566"/>
                    <a:pt x="435" y="566"/>
                  </a:cubicBezTo>
                  <a:cubicBezTo>
                    <a:pt x="568" y="518"/>
                    <a:pt x="568" y="518"/>
                    <a:pt x="568" y="518"/>
                  </a:cubicBezTo>
                  <a:cubicBezTo>
                    <a:pt x="603" y="505"/>
                    <a:pt x="603" y="505"/>
                    <a:pt x="603" y="505"/>
                  </a:cubicBezTo>
                  <a:cubicBezTo>
                    <a:pt x="722" y="461"/>
                    <a:pt x="722" y="461"/>
                    <a:pt x="722" y="461"/>
                  </a:cubicBezTo>
                  <a:cubicBezTo>
                    <a:pt x="780" y="440"/>
                    <a:pt x="780" y="440"/>
                    <a:pt x="780" y="440"/>
                  </a:cubicBezTo>
                  <a:cubicBezTo>
                    <a:pt x="940" y="381"/>
                    <a:pt x="940" y="381"/>
                    <a:pt x="940" y="381"/>
                  </a:cubicBezTo>
                  <a:cubicBezTo>
                    <a:pt x="942" y="381"/>
                    <a:pt x="943" y="380"/>
                    <a:pt x="945" y="379"/>
                  </a:cubicBezTo>
                  <a:cubicBezTo>
                    <a:pt x="946" y="379"/>
                    <a:pt x="946" y="379"/>
                    <a:pt x="946" y="379"/>
                  </a:cubicBezTo>
                  <a:cubicBezTo>
                    <a:pt x="946" y="379"/>
                    <a:pt x="947" y="378"/>
                    <a:pt x="948" y="378"/>
                  </a:cubicBezTo>
                  <a:cubicBezTo>
                    <a:pt x="949" y="378"/>
                    <a:pt x="949" y="377"/>
                    <a:pt x="950" y="377"/>
                  </a:cubicBezTo>
                  <a:cubicBezTo>
                    <a:pt x="951" y="377"/>
                    <a:pt x="951" y="377"/>
                    <a:pt x="951" y="376"/>
                  </a:cubicBezTo>
                  <a:cubicBezTo>
                    <a:pt x="952" y="376"/>
                    <a:pt x="953" y="376"/>
                    <a:pt x="953" y="375"/>
                  </a:cubicBezTo>
                  <a:cubicBezTo>
                    <a:pt x="954" y="375"/>
                    <a:pt x="955" y="375"/>
                    <a:pt x="955" y="374"/>
                  </a:cubicBezTo>
                  <a:cubicBezTo>
                    <a:pt x="956" y="374"/>
                    <a:pt x="956" y="374"/>
                    <a:pt x="957" y="373"/>
                  </a:cubicBezTo>
                  <a:cubicBezTo>
                    <a:pt x="957" y="373"/>
                    <a:pt x="958" y="373"/>
                    <a:pt x="959" y="372"/>
                  </a:cubicBezTo>
                  <a:cubicBezTo>
                    <a:pt x="960" y="372"/>
                    <a:pt x="960" y="372"/>
                    <a:pt x="960" y="372"/>
                  </a:cubicBezTo>
                  <a:cubicBezTo>
                    <a:pt x="960" y="371"/>
                    <a:pt x="961" y="371"/>
                    <a:pt x="961" y="371"/>
                  </a:cubicBezTo>
                  <a:cubicBezTo>
                    <a:pt x="962" y="370"/>
                    <a:pt x="963" y="370"/>
                    <a:pt x="963" y="370"/>
                  </a:cubicBezTo>
                  <a:cubicBezTo>
                    <a:pt x="964" y="369"/>
                    <a:pt x="964" y="369"/>
                    <a:pt x="964" y="369"/>
                  </a:cubicBezTo>
                  <a:cubicBezTo>
                    <a:pt x="965" y="368"/>
                    <a:pt x="966" y="368"/>
                    <a:pt x="967" y="367"/>
                  </a:cubicBezTo>
                  <a:cubicBezTo>
                    <a:pt x="968" y="366"/>
                    <a:pt x="969" y="366"/>
                    <a:pt x="969" y="365"/>
                  </a:cubicBezTo>
                  <a:cubicBezTo>
                    <a:pt x="970" y="365"/>
                    <a:pt x="970" y="364"/>
                    <a:pt x="971" y="364"/>
                  </a:cubicBezTo>
                  <a:cubicBezTo>
                    <a:pt x="971" y="364"/>
                    <a:pt x="971" y="364"/>
                    <a:pt x="972" y="363"/>
                  </a:cubicBezTo>
                  <a:cubicBezTo>
                    <a:pt x="973" y="362"/>
                    <a:pt x="973" y="362"/>
                    <a:pt x="974" y="361"/>
                  </a:cubicBezTo>
                  <a:cubicBezTo>
                    <a:pt x="975" y="360"/>
                    <a:pt x="976" y="360"/>
                    <a:pt x="976" y="359"/>
                  </a:cubicBezTo>
                  <a:cubicBezTo>
                    <a:pt x="977" y="358"/>
                    <a:pt x="978" y="358"/>
                    <a:pt x="979" y="357"/>
                  </a:cubicBezTo>
                  <a:cubicBezTo>
                    <a:pt x="979" y="356"/>
                    <a:pt x="979" y="356"/>
                    <a:pt x="980" y="356"/>
                  </a:cubicBezTo>
                  <a:cubicBezTo>
                    <a:pt x="981" y="355"/>
                    <a:pt x="981" y="355"/>
                    <a:pt x="981" y="355"/>
                  </a:cubicBezTo>
                  <a:cubicBezTo>
                    <a:pt x="981" y="354"/>
                    <a:pt x="981" y="354"/>
                    <a:pt x="981" y="354"/>
                  </a:cubicBezTo>
                  <a:cubicBezTo>
                    <a:pt x="982" y="353"/>
                    <a:pt x="982" y="353"/>
                    <a:pt x="983" y="352"/>
                  </a:cubicBezTo>
                  <a:cubicBezTo>
                    <a:pt x="983" y="352"/>
                    <a:pt x="984" y="351"/>
                    <a:pt x="984" y="350"/>
                  </a:cubicBezTo>
                  <a:cubicBezTo>
                    <a:pt x="985" y="349"/>
                    <a:pt x="986" y="348"/>
                    <a:pt x="986" y="348"/>
                  </a:cubicBezTo>
                  <a:cubicBezTo>
                    <a:pt x="987" y="347"/>
                    <a:pt x="987" y="347"/>
                    <a:pt x="987" y="346"/>
                  </a:cubicBezTo>
                  <a:cubicBezTo>
                    <a:pt x="988" y="346"/>
                    <a:pt x="988" y="346"/>
                    <a:pt x="988" y="346"/>
                  </a:cubicBezTo>
                  <a:cubicBezTo>
                    <a:pt x="988" y="345"/>
                    <a:pt x="989" y="344"/>
                    <a:pt x="990" y="343"/>
                  </a:cubicBezTo>
                  <a:cubicBezTo>
                    <a:pt x="990" y="342"/>
                    <a:pt x="990" y="341"/>
                    <a:pt x="991" y="341"/>
                  </a:cubicBezTo>
                  <a:cubicBezTo>
                    <a:pt x="991" y="340"/>
                    <a:pt x="992" y="339"/>
                    <a:pt x="993" y="337"/>
                  </a:cubicBezTo>
                  <a:cubicBezTo>
                    <a:pt x="993" y="337"/>
                    <a:pt x="993" y="336"/>
                    <a:pt x="993" y="336"/>
                  </a:cubicBezTo>
                  <a:cubicBezTo>
                    <a:pt x="993" y="336"/>
                    <a:pt x="993" y="336"/>
                    <a:pt x="993" y="336"/>
                  </a:cubicBezTo>
                  <a:cubicBezTo>
                    <a:pt x="993" y="336"/>
                    <a:pt x="993" y="336"/>
                    <a:pt x="993" y="336"/>
                  </a:cubicBezTo>
                  <a:cubicBezTo>
                    <a:pt x="994" y="335"/>
                    <a:pt x="994" y="335"/>
                    <a:pt x="994" y="335"/>
                  </a:cubicBezTo>
                  <a:cubicBezTo>
                    <a:pt x="994" y="335"/>
                    <a:pt x="994" y="334"/>
                    <a:pt x="995" y="333"/>
                  </a:cubicBezTo>
                  <a:cubicBezTo>
                    <a:pt x="995" y="332"/>
                    <a:pt x="995" y="331"/>
                    <a:pt x="996" y="331"/>
                  </a:cubicBezTo>
                  <a:cubicBezTo>
                    <a:pt x="996" y="331"/>
                    <a:pt x="996" y="331"/>
                    <a:pt x="996" y="331"/>
                  </a:cubicBezTo>
                  <a:cubicBezTo>
                    <a:pt x="996" y="330"/>
                    <a:pt x="996" y="329"/>
                    <a:pt x="997" y="328"/>
                  </a:cubicBezTo>
                  <a:cubicBezTo>
                    <a:pt x="997" y="327"/>
                    <a:pt x="997" y="326"/>
                    <a:pt x="997" y="326"/>
                  </a:cubicBezTo>
                  <a:cubicBezTo>
                    <a:pt x="997" y="325"/>
                    <a:pt x="997" y="325"/>
                    <a:pt x="997" y="325"/>
                  </a:cubicBezTo>
                  <a:cubicBezTo>
                    <a:pt x="998" y="325"/>
                    <a:pt x="998" y="324"/>
                    <a:pt x="998" y="323"/>
                  </a:cubicBezTo>
                  <a:cubicBezTo>
                    <a:pt x="998" y="322"/>
                    <a:pt x="999" y="321"/>
                    <a:pt x="999" y="320"/>
                  </a:cubicBezTo>
                  <a:cubicBezTo>
                    <a:pt x="999" y="320"/>
                    <a:pt x="999" y="320"/>
                    <a:pt x="999" y="320"/>
                  </a:cubicBezTo>
                  <a:cubicBezTo>
                    <a:pt x="999" y="318"/>
                    <a:pt x="1000" y="317"/>
                    <a:pt x="1000" y="315"/>
                  </a:cubicBezTo>
                  <a:cubicBezTo>
                    <a:pt x="1003" y="293"/>
                    <a:pt x="1006" y="272"/>
                    <a:pt x="1009" y="250"/>
                  </a:cubicBezTo>
                  <a:cubicBezTo>
                    <a:pt x="1009" y="252"/>
                    <a:pt x="1009" y="254"/>
                    <a:pt x="1008" y="256"/>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6" name="Rectangle 187"/>
            <p:cNvSpPr>
              <a:spLocks noChangeArrowheads="true"/>
            </p:cNvSpPr>
            <p:nvPr/>
          </p:nvSpPr>
          <p:spPr bwMode="auto">
            <a:xfrm>
              <a:off x="3167" y="2659"/>
              <a:ext cx="1" cy="1"/>
            </a:xfrm>
            <a:prstGeom prst="rect">
              <a:avLst/>
            </a:prstGeom>
            <a:solidFill>
              <a:srgbClr val="D2C4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147" name="Freeform 188"/>
            <p:cNvSpPr/>
            <p:nvPr/>
          </p:nvSpPr>
          <p:spPr bwMode="auto">
            <a:xfrm>
              <a:off x="3167" y="2659"/>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8" name="Freeform 189"/>
            <p:cNvSpPr/>
            <p:nvPr/>
          </p:nvSpPr>
          <p:spPr bwMode="auto">
            <a:xfrm>
              <a:off x="2581" y="2592"/>
              <a:ext cx="841" cy="1381"/>
            </a:xfrm>
            <a:custGeom>
              <a:avLst/>
              <a:gdLst>
                <a:gd name="T0" fmla="*/ 392 w 513"/>
                <a:gd name="T1" fmla="*/ 2 h 842"/>
                <a:gd name="T2" fmla="*/ 374 w 513"/>
                <a:gd name="T3" fmla="*/ 2 h 842"/>
                <a:gd name="T4" fmla="*/ 361 w 513"/>
                <a:gd name="T5" fmla="*/ 5 h 842"/>
                <a:gd name="T6" fmla="*/ 349 w 513"/>
                <a:gd name="T7" fmla="*/ 7 h 842"/>
                <a:gd name="T8" fmla="*/ 336 w 513"/>
                <a:gd name="T9" fmla="*/ 10 h 842"/>
                <a:gd name="T10" fmla="*/ 321 w 513"/>
                <a:gd name="T11" fmla="*/ 13 h 842"/>
                <a:gd name="T12" fmla="*/ 216 w 513"/>
                <a:gd name="T13" fmla="*/ 236 h 842"/>
                <a:gd name="T14" fmla="*/ 277 w 513"/>
                <a:gd name="T15" fmla="*/ 292 h 842"/>
                <a:gd name="T16" fmla="*/ 418 w 513"/>
                <a:gd name="T17" fmla="*/ 354 h 842"/>
                <a:gd name="T18" fmla="*/ 405 w 513"/>
                <a:gd name="T19" fmla="*/ 420 h 842"/>
                <a:gd name="T20" fmla="*/ 110 w 513"/>
                <a:gd name="T21" fmla="*/ 520 h 842"/>
                <a:gd name="T22" fmla="*/ 0 w 513"/>
                <a:gd name="T23" fmla="*/ 658 h 842"/>
                <a:gd name="T24" fmla="*/ 0 w 513"/>
                <a:gd name="T25" fmla="*/ 658 h 842"/>
                <a:gd name="T26" fmla="*/ 0 w 513"/>
                <a:gd name="T27" fmla="*/ 661 h 842"/>
                <a:gd name="T28" fmla="*/ 8 w 513"/>
                <a:gd name="T29" fmla="*/ 694 h 842"/>
                <a:gd name="T30" fmla="*/ 8 w 513"/>
                <a:gd name="T31" fmla="*/ 694 h 842"/>
                <a:gd name="T32" fmla="*/ 8 w 513"/>
                <a:gd name="T33" fmla="*/ 694 h 842"/>
                <a:gd name="T34" fmla="*/ 15 w 513"/>
                <a:gd name="T35" fmla="*/ 707 h 842"/>
                <a:gd name="T36" fmla="*/ 392 w 513"/>
                <a:gd name="T37" fmla="*/ 1381 h 842"/>
                <a:gd name="T38" fmla="*/ 52 w 513"/>
                <a:gd name="T39" fmla="*/ 554 h 842"/>
                <a:gd name="T40" fmla="*/ 398 w 513"/>
                <a:gd name="T41" fmla="*/ 426 h 842"/>
                <a:gd name="T42" fmla="*/ 438 w 513"/>
                <a:gd name="T43" fmla="*/ 369 h 842"/>
                <a:gd name="T44" fmla="*/ 307 w 513"/>
                <a:gd name="T45" fmla="*/ 303 h 842"/>
                <a:gd name="T46" fmla="*/ 223 w 513"/>
                <a:gd name="T47" fmla="*/ 241 h 842"/>
                <a:gd name="T48" fmla="*/ 252 w 513"/>
                <a:gd name="T49" fmla="*/ 52 h 842"/>
                <a:gd name="T50" fmla="*/ 407 w 513"/>
                <a:gd name="T51" fmla="*/ 3 h 842"/>
                <a:gd name="T52" fmla="*/ 484 w 513"/>
                <a:gd name="T53" fmla="*/ 15 h 842"/>
                <a:gd name="T54" fmla="*/ 543 w 513"/>
                <a:gd name="T55" fmla="*/ 38 h 842"/>
                <a:gd name="T56" fmla="*/ 575 w 513"/>
                <a:gd name="T57" fmla="*/ 62 h 842"/>
                <a:gd name="T58" fmla="*/ 607 w 513"/>
                <a:gd name="T59" fmla="*/ 98 h 842"/>
                <a:gd name="T60" fmla="*/ 625 w 513"/>
                <a:gd name="T61" fmla="*/ 153 h 842"/>
                <a:gd name="T62" fmla="*/ 602 w 513"/>
                <a:gd name="T63" fmla="*/ 253 h 842"/>
                <a:gd name="T64" fmla="*/ 595 w 513"/>
                <a:gd name="T65" fmla="*/ 292 h 842"/>
                <a:gd name="T66" fmla="*/ 602 w 513"/>
                <a:gd name="T67" fmla="*/ 317 h 842"/>
                <a:gd name="T68" fmla="*/ 610 w 513"/>
                <a:gd name="T69" fmla="*/ 326 h 842"/>
                <a:gd name="T70" fmla="*/ 659 w 513"/>
                <a:gd name="T71" fmla="*/ 335 h 842"/>
                <a:gd name="T72" fmla="*/ 697 w 513"/>
                <a:gd name="T73" fmla="*/ 326 h 842"/>
                <a:gd name="T74" fmla="*/ 705 w 513"/>
                <a:gd name="T75" fmla="*/ 321 h 842"/>
                <a:gd name="T76" fmla="*/ 687 w 513"/>
                <a:gd name="T77" fmla="*/ 326 h 842"/>
                <a:gd name="T78" fmla="*/ 671 w 513"/>
                <a:gd name="T79" fmla="*/ 330 h 842"/>
                <a:gd name="T80" fmla="*/ 638 w 513"/>
                <a:gd name="T81" fmla="*/ 328 h 842"/>
                <a:gd name="T82" fmla="*/ 608 w 513"/>
                <a:gd name="T83" fmla="*/ 320 h 842"/>
                <a:gd name="T84" fmla="*/ 603 w 513"/>
                <a:gd name="T85" fmla="*/ 313 h 842"/>
                <a:gd name="T86" fmla="*/ 598 w 513"/>
                <a:gd name="T87" fmla="*/ 297 h 842"/>
                <a:gd name="T88" fmla="*/ 598 w 513"/>
                <a:gd name="T89" fmla="*/ 287 h 842"/>
                <a:gd name="T90" fmla="*/ 598 w 513"/>
                <a:gd name="T91" fmla="*/ 276 h 842"/>
                <a:gd name="T92" fmla="*/ 602 w 513"/>
                <a:gd name="T93" fmla="*/ 259 h 842"/>
                <a:gd name="T94" fmla="*/ 630 w 513"/>
                <a:gd name="T95" fmla="*/ 177 h 842"/>
                <a:gd name="T96" fmla="*/ 613 w 513"/>
                <a:gd name="T97" fmla="*/ 105 h 842"/>
                <a:gd name="T98" fmla="*/ 602 w 513"/>
                <a:gd name="T99" fmla="*/ 87 h 842"/>
                <a:gd name="T100" fmla="*/ 595 w 513"/>
                <a:gd name="T101" fmla="*/ 79 h 842"/>
                <a:gd name="T102" fmla="*/ 589 w 513"/>
                <a:gd name="T103" fmla="*/ 71 h 842"/>
                <a:gd name="T104" fmla="*/ 585 w 513"/>
                <a:gd name="T105" fmla="*/ 67 h 842"/>
                <a:gd name="T106" fmla="*/ 579 w 513"/>
                <a:gd name="T107" fmla="*/ 62 h 842"/>
                <a:gd name="T108" fmla="*/ 569 w 513"/>
                <a:gd name="T109" fmla="*/ 52 h 842"/>
                <a:gd name="T110" fmla="*/ 556 w 513"/>
                <a:gd name="T111" fmla="*/ 44 h 842"/>
                <a:gd name="T112" fmla="*/ 531 w 513"/>
                <a:gd name="T113" fmla="*/ 30 h 842"/>
                <a:gd name="T114" fmla="*/ 518 w 513"/>
                <a:gd name="T115" fmla="*/ 23 h 842"/>
                <a:gd name="T116" fmla="*/ 505 w 513"/>
                <a:gd name="T117" fmla="*/ 18 h 842"/>
                <a:gd name="T118" fmla="*/ 487 w 513"/>
                <a:gd name="T119" fmla="*/ 13 h 842"/>
                <a:gd name="T120" fmla="*/ 474 w 513"/>
                <a:gd name="T121" fmla="*/ 8 h 8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3" h="842">
                  <a:moveTo>
                    <a:pt x="248" y="0"/>
                  </a:moveTo>
                  <a:cubicBezTo>
                    <a:pt x="246" y="0"/>
                    <a:pt x="245" y="0"/>
                    <a:pt x="244" y="0"/>
                  </a:cubicBezTo>
                  <a:cubicBezTo>
                    <a:pt x="243" y="0"/>
                    <a:pt x="243" y="0"/>
                    <a:pt x="242" y="0"/>
                  </a:cubicBezTo>
                  <a:cubicBezTo>
                    <a:pt x="242" y="0"/>
                    <a:pt x="241" y="0"/>
                    <a:pt x="241" y="0"/>
                  </a:cubicBezTo>
                  <a:cubicBezTo>
                    <a:pt x="240" y="0"/>
                    <a:pt x="239" y="1"/>
                    <a:pt x="239" y="1"/>
                  </a:cubicBezTo>
                  <a:cubicBezTo>
                    <a:pt x="238" y="1"/>
                    <a:pt x="237" y="1"/>
                    <a:pt x="236" y="1"/>
                  </a:cubicBezTo>
                  <a:cubicBezTo>
                    <a:pt x="236" y="1"/>
                    <a:pt x="235" y="1"/>
                    <a:pt x="235" y="1"/>
                  </a:cubicBezTo>
                  <a:cubicBezTo>
                    <a:pt x="234" y="1"/>
                    <a:pt x="234" y="1"/>
                    <a:pt x="233" y="1"/>
                  </a:cubicBezTo>
                  <a:cubicBezTo>
                    <a:pt x="233" y="1"/>
                    <a:pt x="232" y="1"/>
                    <a:pt x="231" y="1"/>
                  </a:cubicBezTo>
                  <a:cubicBezTo>
                    <a:pt x="230" y="1"/>
                    <a:pt x="229" y="1"/>
                    <a:pt x="228" y="1"/>
                  </a:cubicBezTo>
                  <a:cubicBezTo>
                    <a:pt x="228" y="1"/>
                    <a:pt x="228" y="2"/>
                    <a:pt x="227" y="2"/>
                  </a:cubicBezTo>
                  <a:cubicBezTo>
                    <a:pt x="227" y="2"/>
                    <a:pt x="226" y="2"/>
                    <a:pt x="226" y="2"/>
                  </a:cubicBezTo>
                  <a:cubicBezTo>
                    <a:pt x="225" y="2"/>
                    <a:pt x="225" y="2"/>
                    <a:pt x="224" y="2"/>
                  </a:cubicBezTo>
                  <a:cubicBezTo>
                    <a:pt x="223" y="2"/>
                    <a:pt x="223" y="2"/>
                    <a:pt x="222" y="2"/>
                  </a:cubicBezTo>
                  <a:cubicBezTo>
                    <a:pt x="221" y="2"/>
                    <a:pt x="221" y="2"/>
                    <a:pt x="220" y="3"/>
                  </a:cubicBezTo>
                  <a:cubicBezTo>
                    <a:pt x="220" y="3"/>
                    <a:pt x="220" y="3"/>
                    <a:pt x="219" y="3"/>
                  </a:cubicBezTo>
                  <a:cubicBezTo>
                    <a:pt x="219" y="3"/>
                    <a:pt x="218" y="3"/>
                    <a:pt x="217" y="3"/>
                  </a:cubicBezTo>
                  <a:cubicBezTo>
                    <a:pt x="217" y="3"/>
                    <a:pt x="216" y="3"/>
                    <a:pt x="215" y="3"/>
                  </a:cubicBezTo>
                  <a:cubicBezTo>
                    <a:pt x="214" y="4"/>
                    <a:pt x="214" y="4"/>
                    <a:pt x="214" y="4"/>
                  </a:cubicBezTo>
                  <a:cubicBezTo>
                    <a:pt x="214" y="4"/>
                    <a:pt x="213" y="4"/>
                    <a:pt x="213" y="4"/>
                  </a:cubicBezTo>
                  <a:cubicBezTo>
                    <a:pt x="212" y="4"/>
                    <a:pt x="212" y="4"/>
                    <a:pt x="211" y="4"/>
                  </a:cubicBezTo>
                  <a:cubicBezTo>
                    <a:pt x="210" y="4"/>
                    <a:pt x="210" y="5"/>
                    <a:pt x="209" y="5"/>
                  </a:cubicBezTo>
                  <a:cubicBezTo>
                    <a:pt x="208" y="5"/>
                    <a:pt x="208" y="5"/>
                    <a:pt x="208" y="5"/>
                  </a:cubicBezTo>
                  <a:cubicBezTo>
                    <a:pt x="207" y="5"/>
                    <a:pt x="207" y="5"/>
                    <a:pt x="206" y="5"/>
                  </a:cubicBezTo>
                  <a:cubicBezTo>
                    <a:pt x="206" y="6"/>
                    <a:pt x="205" y="6"/>
                    <a:pt x="205" y="6"/>
                  </a:cubicBezTo>
                  <a:cubicBezTo>
                    <a:pt x="204" y="6"/>
                    <a:pt x="203" y="6"/>
                    <a:pt x="202" y="6"/>
                  </a:cubicBezTo>
                  <a:cubicBezTo>
                    <a:pt x="202" y="7"/>
                    <a:pt x="201" y="7"/>
                    <a:pt x="201" y="7"/>
                  </a:cubicBezTo>
                  <a:cubicBezTo>
                    <a:pt x="200" y="7"/>
                    <a:pt x="200" y="7"/>
                    <a:pt x="199" y="7"/>
                  </a:cubicBezTo>
                  <a:cubicBezTo>
                    <a:pt x="199" y="8"/>
                    <a:pt x="198" y="8"/>
                    <a:pt x="198" y="8"/>
                  </a:cubicBezTo>
                  <a:cubicBezTo>
                    <a:pt x="197" y="8"/>
                    <a:pt x="197" y="8"/>
                    <a:pt x="196" y="8"/>
                  </a:cubicBezTo>
                  <a:cubicBezTo>
                    <a:pt x="179" y="14"/>
                    <a:pt x="165" y="21"/>
                    <a:pt x="153" y="31"/>
                  </a:cubicBezTo>
                  <a:cubicBezTo>
                    <a:pt x="141" y="40"/>
                    <a:pt x="132" y="51"/>
                    <a:pt x="126" y="63"/>
                  </a:cubicBezTo>
                  <a:cubicBezTo>
                    <a:pt x="120" y="74"/>
                    <a:pt x="117" y="87"/>
                    <a:pt x="117" y="100"/>
                  </a:cubicBezTo>
                  <a:cubicBezTo>
                    <a:pt x="117" y="113"/>
                    <a:pt x="121" y="126"/>
                    <a:pt x="129" y="139"/>
                  </a:cubicBezTo>
                  <a:cubicBezTo>
                    <a:pt x="130" y="141"/>
                    <a:pt x="130" y="142"/>
                    <a:pt x="132" y="144"/>
                  </a:cubicBezTo>
                  <a:cubicBezTo>
                    <a:pt x="133" y="145"/>
                    <a:pt x="134" y="147"/>
                    <a:pt x="135" y="148"/>
                  </a:cubicBezTo>
                  <a:cubicBezTo>
                    <a:pt x="136" y="150"/>
                    <a:pt x="137" y="151"/>
                    <a:pt x="138" y="153"/>
                  </a:cubicBezTo>
                  <a:cubicBezTo>
                    <a:pt x="139" y="154"/>
                    <a:pt x="141" y="155"/>
                    <a:pt x="142" y="157"/>
                  </a:cubicBezTo>
                  <a:cubicBezTo>
                    <a:pt x="146" y="161"/>
                    <a:pt x="150" y="165"/>
                    <a:pt x="155" y="168"/>
                  </a:cubicBezTo>
                  <a:cubicBezTo>
                    <a:pt x="159" y="172"/>
                    <a:pt x="164" y="175"/>
                    <a:pt x="169" y="178"/>
                  </a:cubicBezTo>
                  <a:cubicBezTo>
                    <a:pt x="175" y="181"/>
                    <a:pt x="180" y="184"/>
                    <a:pt x="186" y="186"/>
                  </a:cubicBezTo>
                  <a:cubicBezTo>
                    <a:pt x="191" y="189"/>
                    <a:pt x="197" y="191"/>
                    <a:pt x="203" y="193"/>
                  </a:cubicBezTo>
                  <a:cubicBezTo>
                    <a:pt x="209" y="194"/>
                    <a:pt x="214" y="196"/>
                    <a:pt x="221" y="198"/>
                  </a:cubicBezTo>
                  <a:cubicBezTo>
                    <a:pt x="227" y="201"/>
                    <a:pt x="233" y="203"/>
                    <a:pt x="239" y="206"/>
                  </a:cubicBezTo>
                  <a:cubicBezTo>
                    <a:pt x="245" y="209"/>
                    <a:pt x="250" y="212"/>
                    <a:pt x="255" y="216"/>
                  </a:cubicBezTo>
                  <a:cubicBezTo>
                    <a:pt x="259" y="219"/>
                    <a:pt x="263" y="223"/>
                    <a:pt x="265" y="226"/>
                  </a:cubicBezTo>
                  <a:cubicBezTo>
                    <a:pt x="267" y="229"/>
                    <a:pt x="267" y="231"/>
                    <a:pt x="268" y="233"/>
                  </a:cubicBezTo>
                  <a:cubicBezTo>
                    <a:pt x="268" y="236"/>
                    <a:pt x="267" y="238"/>
                    <a:pt x="266" y="241"/>
                  </a:cubicBezTo>
                  <a:cubicBezTo>
                    <a:pt x="264" y="243"/>
                    <a:pt x="262" y="246"/>
                    <a:pt x="259" y="248"/>
                  </a:cubicBezTo>
                  <a:cubicBezTo>
                    <a:pt x="256" y="251"/>
                    <a:pt x="252" y="253"/>
                    <a:pt x="247" y="256"/>
                  </a:cubicBezTo>
                  <a:cubicBezTo>
                    <a:pt x="246" y="256"/>
                    <a:pt x="244" y="257"/>
                    <a:pt x="243" y="258"/>
                  </a:cubicBezTo>
                  <a:cubicBezTo>
                    <a:pt x="241" y="258"/>
                    <a:pt x="239" y="259"/>
                    <a:pt x="238" y="260"/>
                  </a:cubicBezTo>
                  <a:cubicBezTo>
                    <a:pt x="236" y="261"/>
                    <a:pt x="234" y="261"/>
                    <a:pt x="232" y="262"/>
                  </a:cubicBezTo>
                  <a:cubicBezTo>
                    <a:pt x="230" y="263"/>
                    <a:pt x="228" y="263"/>
                    <a:pt x="226" y="264"/>
                  </a:cubicBezTo>
                  <a:cubicBezTo>
                    <a:pt x="67" y="317"/>
                    <a:pt x="67" y="317"/>
                    <a:pt x="67" y="317"/>
                  </a:cubicBezTo>
                  <a:cubicBezTo>
                    <a:pt x="53" y="322"/>
                    <a:pt x="41" y="329"/>
                    <a:pt x="31" y="337"/>
                  </a:cubicBezTo>
                  <a:cubicBezTo>
                    <a:pt x="21" y="345"/>
                    <a:pt x="13" y="354"/>
                    <a:pt x="8" y="365"/>
                  </a:cubicBezTo>
                  <a:cubicBezTo>
                    <a:pt x="2" y="375"/>
                    <a:pt x="0" y="386"/>
                    <a:pt x="0" y="397"/>
                  </a:cubicBezTo>
                  <a:cubicBezTo>
                    <a:pt x="0" y="398"/>
                    <a:pt x="0" y="400"/>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1"/>
                    <a:pt x="0" y="401"/>
                    <a:pt x="0" y="401"/>
                  </a:cubicBezTo>
                  <a:cubicBezTo>
                    <a:pt x="0" y="402"/>
                    <a:pt x="0" y="403"/>
                    <a:pt x="0" y="403"/>
                  </a:cubicBezTo>
                  <a:cubicBezTo>
                    <a:pt x="0" y="403"/>
                    <a:pt x="0" y="403"/>
                    <a:pt x="0" y="403"/>
                  </a:cubicBezTo>
                  <a:cubicBezTo>
                    <a:pt x="0" y="403"/>
                    <a:pt x="0" y="403"/>
                    <a:pt x="0" y="403"/>
                  </a:cubicBezTo>
                  <a:cubicBezTo>
                    <a:pt x="0" y="403"/>
                    <a:pt x="0" y="403"/>
                    <a:pt x="0" y="403"/>
                  </a:cubicBezTo>
                  <a:cubicBezTo>
                    <a:pt x="0" y="403"/>
                    <a:pt x="0" y="403"/>
                    <a:pt x="0" y="403"/>
                  </a:cubicBezTo>
                  <a:cubicBezTo>
                    <a:pt x="0" y="403"/>
                    <a:pt x="0" y="403"/>
                    <a:pt x="0" y="404"/>
                  </a:cubicBezTo>
                  <a:cubicBezTo>
                    <a:pt x="0" y="404"/>
                    <a:pt x="0" y="404"/>
                    <a:pt x="0" y="404"/>
                  </a:cubicBezTo>
                  <a:cubicBezTo>
                    <a:pt x="0" y="404"/>
                    <a:pt x="0" y="405"/>
                    <a:pt x="0" y="406"/>
                  </a:cubicBezTo>
                  <a:cubicBezTo>
                    <a:pt x="1" y="409"/>
                    <a:pt x="1" y="412"/>
                    <a:pt x="2" y="414"/>
                  </a:cubicBezTo>
                  <a:cubicBezTo>
                    <a:pt x="3" y="417"/>
                    <a:pt x="4" y="420"/>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5" y="423"/>
                    <a:pt x="5" y="423"/>
                    <a:pt x="5" y="423"/>
                  </a:cubicBezTo>
                  <a:cubicBezTo>
                    <a:pt x="6" y="426"/>
                    <a:pt x="8" y="428"/>
                    <a:pt x="9" y="431"/>
                  </a:cubicBezTo>
                  <a:cubicBezTo>
                    <a:pt x="9" y="431"/>
                    <a:pt x="9" y="431"/>
                    <a:pt x="9" y="431"/>
                  </a:cubicBezTo>
                  <a:cubicBezTo>
                    <a:pt x="80" y="558"/>
                    <a:pt x="80" y="558"/>
                    <a:pt x="80" y="558"/>
                  </a:cubicBezTo>
                  <a:cubicBezTo>
                    <a:pt x="175" y="729"/>
                    <a:pt x="175" y="729"/>
                    <a:pt x="175" y="729"/>
                  </a:cubicBezTo>
                  <a:cubicBezTo>
                    <a:pt x="223" y="814"/>
                    <a:pt x="223" y="814"/>
                    <a:pt x="223" y="814"/>
                  </a:cubicBezTo>
                  <a:cubicBezTo>
                    <a:pt x="239" y="842"/>
                    <a:pt x="239" y="842"/>
                    <a:pt x="239" y="842"/>
                  </a:cubicBezTo>
                  <a:cubicBezTo>
                    <a:pt x="240" y="840"/>
                    <a:pt x="240" y="840"/>
                    <a:pt x="240" y="840"/>
                  </a:cubicBezTo>
                  <a:cubicBezTo>
                    <a:pt x="11" y="430"/>
                    <a:pt x="11" y="430"/>
                    <a:pt x="11" y="430"/>
                  </a:cubicBezTo>
                  <a:cubicBezTo>
                    <a:pt x="5" y="419"/>
                    <a:pt x="2" y="408"/>
                    <a:pt x="2" y="397"/>
                  </a:cubicBezTo>
                  <a:cubicBezTo>
                    <a:pt x="2" y="386"/>
                    <a:pt x="4" y="376"/>
                    <a:pt x="9" y="365"/>
                  </a:cubicBezTo>
                  <a:cubicBezTo>
                    <a:pt x="15" y="355"/>
                    <a:pt x="22" y="346"/>
                    <a:pt x="32" y="338"/>
                  </a:cubicBezTo>
                  <a:cubicBezTo>
                    <a:pt x="42" y="330"/>
                    <a:pt x="54" y="324"/>
                    <a:pt x="68" y="319"/>
                  </a:cubicBezTo>
                  <a:cubicBezTo>
                    <a:pt x="227" y="266"/>
                    <a:pt x="227" y="266"/>
                    <a:pt x="227" y="266"/>
                  </a:cubicBezTo>
                  <a:cubicBezTo>
                    <a:pt x="229" y="265"/>
                    <a:pt x="231" y="264"/>
                    <a:pt x="233" y="264"/>
                  </a:cubicBezTo>
                  <a:cubicBezTo>
                    <a:pt x="235" y="263"/>
                    <a:pt x="237" y="262"/>
                    <a:pt x="238" y="262"/>
                  </a:cubicBezTo>
                  <a:cubicBezTo>
                    <a:pt x="240" y="261"/>
                    <a:pt x="242" y="260"/>
                    <a:pt x="243" y="260"/>
                  </a:cubicBezTo>
                  <a:cubicBezTo>
                    <a:pt x="245" y="259"/>
                    <a:pt x="246" y="258"/>
                    <a:pt x="248" y="257"/>
                  </a:cubicBezTo>
                  <a:cubicBezTo>
                    <a:pt x="253" y="255"/>
                    <a:pt x="257" y="252"/>
                    <a:pt x="260" y="250"/>
                  </a:cubicBezTo>
                  <a:cubicBezTo>
                    <a:pt x="264" y="247"/>
                    <a:pt x="266" y="244"/>
                    <a:pt x="267" y="242"/>
                  </a:cubicBezTo>
                  <a:cubicBezTo>
                    <a:pt x="269" y="239"/>
                    <a:pt x="270" y="236"/>
                    <a:pt x="269" y="233"/>
                  </a:cubicBezTo>
                  <a:cubicBezTo>
                    <a:pt x="269" y="231"/>
                    <a:pt x="268" y="228"/>
                    <a:pt x="267" y="225"/>
                  </a:cubicBezTo>
                  <a:cubicBezTo>
                    <a:pt x="265" y="222"/>
                    <a:pt x="261" y="218"/>
                    <a:pt x="256" y="214"/>
                  </a:cubicBezTo>
                  <a:cubicBezTo>
                    <a:pt x="252" y="211"/>
                    <a:pt x="246" y="208"/>
                    <a:pt x="240" y="204"/>
                  </a:cubicBezTo>
                  <a:cubicBezTo>
                    <a:pt x="234" y="202"/>
                    <a:pt x="228" y="199"/>
                    <a:pt x="221" y="197"/>
                  </a:cubicBezTo>
                  <a:cubicBezTo>
                    <a:pt x="216" y="195"/>
                    <a:pt x="210" y="193"/>
                    <a:pt x="204" y="191"/>
                  </a:cubicBezTo>
                  <a:cubicBezTo>
                    <a:pt x="198" y="189"/>
                    <a:pt x="192" y="187"/>
                    <a:pt x="187" y="185"/>
                  </a:cubicBezTo>
                  <a:cubicBezTo>
                    <a:pt x="181" y="182"/>
                    <a:pt x="176" y="180"/>
                    <a:pt x="170" y="177"/>
                  </a:cubicBezTo>
                  <a:cubicBezTo>
                    <a:pt x="165" y="174"/>
                    <a:pt x="160" y="170"/>
                    <a:pt x="156" y="167"/>
                  </a:cubicBezTo>
                  <a:cubicBezTo>
                    <a:pt x="151" y="163"/>
                    <a:pt x="147" y="159"/>
                    <a:pt x="143" y="155"/>
                  </a:cubicBezTo>
                  <a:cubicBezTo>
                    <a:pt x="142" y="154"/>
                    <a:pt x="141" y="153"/>
                    <a:pt x="140" y="151"/>
                  </a:cubicBezTo>
                  <a:cubicBezTo>
                    <a:pt x="139" y="150"/>
                    <a:pt x="137" y="149"/>
                    <a:pt x="136" y="147"/>
                  </a:cubicBezTo>
                  <a:cubicBezTo>
                    <a:pt x="135" y="146"/>
                    <a:pt x="134" y="144"/>
                    <a:pt x="133" y="143"/>
                  </a:cubicBezTo>
                  <a:cubicBezTo>
                    <a:pt x="132" y="141"/>
                    <a:pt x="131" y="140"/>
                    <a:pt x="130" y="138"/>
                  </a:cubicBezTo>
                  <a:cubicBezTo>
                    <a:pt x="123" y="126"/>
                    <a:pt x="119" y="113"/>
                    <a:pt x="119" y="100"/>
                  </a:cubicBezTo>
                  <a:cubicBezTo>
                    <a:pt x="119" y="87"/>
                    <a:pt x="122" y="75"/>
                    <a:pt x="128" y="63"/>
                  </a:cubicBezTo>
                  <a:cubicBezTo>
                    <a:pt x="134" y="52"/>
                    <a:pt x="143" y="41"/>
                    <a:pt x="154" y="32"/>
                  </a:cubicBezTo>
                  <a:cubicBezTo>
                    <a:pt x="166" y="23"/>
                    <a:pt x="181" y="15"/>
                    <a:pt x="197" y="10"/>
                  </a:cubicBezTo>
                  <a:cubicBezTo>
                    <a:pt x="211" y="6"/>
                    <a:pt x="211" y="6"/>
                    <a:pt x="211" y="6"/>
                  </a:cubicBezTo>
                  <a:cubicBezTo>
                    <a:pt x="231" y="3"/>
                    <a:pt x="231" y="3"/>
                    <a:pt x="231" y="3"/>
                  </a:cubicBezTo>
                  <a:cubicBezTo>
                    <a:pt x="244" y="2"/>
                    <a:pt x="244" y="2"/>
                    <a:pt x="244" y="2"/>
                  </a:cubicBezTo>
                  <a:cubicBezTo>
                    <a:pt x="245" y="2"/>
                    <a:pt x="246" y="2"/>
                    <a:pt x="248" y="2"/>
                  </a:cubicBezTo>
                  <a:cubicBezTo>
                    <a:pt x="250" y="2"/>
                    <a:pt x="253" y="2"/>
                    <a:pt x="256" y="2"/>
                  </a:cubicBezTo>
                  <a:cubicBezTo>
                    <a:pt x="259" y="3"/>
                    <a:pt x="263" y="3"/>
                    <a:pt x="267" y="3"/>
                  </a:cubicBezTo>
                  <a:cubicBezTo>
                    <a:pt x="270" y="4"/>
                    <a:pt x="274" y="4"/>
                    <a:pt x="278" y="5"/>
                  </a:cubicBezTo>
                  <a:cubicBezTo>
                    <a:pt x="281" y="5"/>
                    <a:pt x="285" y="6"/>
                    <a:pt x="288" y="7"/>
                  </a:cubicBezTo>
                  <a:cubicBezTo>
                    <a:pt x="295" y="9"/>
                    <a:pt x="295" y="9"/>
                    <a:pt x="295" y="9"/>
                  </a:cubicBezTo>
                  <a:cubicBezTo>
                    <a:pt x="303" y="11"/>
                    <a:pt x="303" y="11"/>
                    <a:pt x="303" y="11"/>
                  </a:cubicBezTo>
                  <a:cubicBezTo>
                    <a:pt x="306" y="12"/>
                    <a:pt x="306" y="12"/>
                    <a:pt x="306" y="12"/>
                  </a:cubicBezTo>
                  <a:cubicBezTo>
                    <a:pt x="323" y="19"/>
                    <a:pt x="323" y="19"/>
                    <a:pt x="323" y="19"/>
                  </a:cubicBezTo>
                  <a:cubicBezTo>
                    <a:pt x="325" y="20"/>
                    <a:pt x="326" y="21"/>
                    <a:pt x="327" y="22"/>
                  </a:cubicBezTo>
                  <a:cubicBezTo>
                    <a:pt x="328" y="22"/>
                    <a:pt x="329" y="23"/>
                    <a:pt x="331" y="23"/>
                  </a:cubicBezTo>
                  <a:cubicBezTo>
                    <a:pt x="332" y="24"/>
                    <a:pt x="333" y="25"/>
                    <a:pt x="334" y="25"/>
                  </a:cubicBezTo>
                  <a:cubicBezTo>
                    <a:pt x="335" y="26"/>
                    <a:pt x="336" y="27"/>
                    <a:pt x="337" y="27"/>
                  </a:cubicBezTo>
                  <a:cubicBezTo>
                    <a:pt x="338" y="28"/>
                    <a:pt x="338" y="28"/>
                    <a:pt x="338" y="28"/>
                  </a:cubicBezTo>
                  <a:cubicBezTo>
                    <a:pt x="349" y="37"/>
                    <a:pt x="349" y="37"/>
                    <a:pt x="349" y="37"/>
                  </a:cubicBezTo>
                  <a:cubicBezTo>
                    <a:pt x="350" y="37"/>
                    <a:pt x="350" y="38"/>
                    <a:pt x="351" y="38"/>
                  </a:cubicBezTo>
                  <a:cubicBezTo>
                    <a:pt x="357" y="44"/>
                    <a:pt x="357" y="44"/>
                    <a:pt x="357" y="44"/>
                  </a:cubicBezTo>
                  <a:cubicBezTo>
                    <a:pt x="359" y="43"/>
                    <a:pt x="359" y="43"/>
                    <a:pt x="359" y="43"/>
                  </a:cubicBezTo>
                  <a:cubicBezTo>
                    <a:pt x="358" y="45"/>
                    <a:pt x="358" y="45"/>
                    <a:pt x="358" y="45"/>
                  </a:cubicBezTo>
                  <a:cubicBezTo>
                    <a:pt x="363" y="51"/>
                    <a:pt x="363" y="51"/>
                    <a:pt x="363" y="51"/>
                  </a:cubicBezTo>
                  <a:cubicBezTo>
                    <a:pt x="370" y="60"/>
                    <a:pt x="370" y="60"/>
                    <a:pt x="370" y="60"/>
                  </a:cubicBezTo>
                  <a:cubicBezTo>
                    <a:pt x="371" y="62"/>
                    <a:pt x="372" y="63"/>
                    <a:pt x="372" y="65"/>
                  </a:cubicBezTo>
                  <a:cubicBezTo>
                    <a:pt x="373" y="66"/>
                    <a:pt x="374" y="68"/>
                    <a:pt x="375" y="70"/>
                  </a:cubicBezTo>
                  <a:cubicBezTo>
                    <a:pt x="375" y="71"/>
                    <a:pt x="376" y="73"/>
                    <a:pt x="377" y="74"/>
                  </a:cubicBezTo>
                  <a:cubicBezTo>
                    <a:pt x="377" y="76"/>
                    <a:pt x="378" y="77"/>
                    <a:pt x="378" y="79"/>
                  </a:cubicBezTo>
                  <a:cubicBezTo>
                    <a:pt x="380" y="84"/>
                    <a:pt x="381" y="88"/>
                    <a:pt x="381" y="93"/>
                  </a:cubicBezTo>
                  <a:cubicBezTo>
                    <a:pt x="382" y="98"/>
                    <a:pt x="382" y="103"/>
                    <a:pt x="382" y="107"/>
                  </a:cubicBezTo>
                  <a:cubicBezTo>
                    <a:pt x="381" y="112"/>
                    <a:pt x="380" y="117"/>
                    <a:pt x="379" y="121"/>
                  </a:cubicBezTo>
                  <a:cubicBezTo>
                    <a:pt x="378" y="126"/>
                    <a:pt x="376" y="130"/>
                    <a:pt x="374" y="135"/>
                  </a:cubicBezTo>
                  <a:cubicBezTo>
                    <a:pt x="372" y="140"/>
                    <a:pt x="370" y="144"/>
                    <a:pt x="369" y="147"/>
                  </a:cubicBezTo>
                  <a:cubicBezTo>
                    <a:pt x="368" y="151"/>
                    <a:pt x="367" y="153"/>
                    <a:pt x="367" y="154"/>
                  </a:cubicBezTo>
                  <a:cubicBezTo>
                    <a:pt x="366" y="156"/>
                    <a:pt x="366" y="157"/>
                    <a:pt x="365" y="158"/>
                  </a:cubicBezTo>
                  <a:cubicBezTo>
                    <a:pt x="365" y="158"/>
                    <a:pt x="365" y="159"/>
                    <a:pt x="365" y="159"/>
                  </a:cubicBezTo>
                  <a:cubicBezTo>
                    <a:pt x="363" y="167"/>
                    <a:pt x="363" y="167"/>
                    <a:pt x="363" y="167"/>
                  </a:cubicBezTo>
                  <a:cubicBezTo>
                    <a:pt x="363" y="177"/>
                    <a:pt x="363" y="177"/>
                    <a:pt x="363" y="177"/>
                  </a:cubicBezTo>
                  <a:cubicBezTo>
                    <a:pt x="363" y="178"/>
                    <a:pt x="363" y="178"/>
                    <a:pt x="363" y="178"/>
                  </a:cubicBezTo>
                  <a:cubicBezTo>
                    <a:pt x="363" y="184"/>
                    <a:pt x="363" y="184"/>
                    <a:pt x="363" y="184"/>
                  </a:cubicBezTo>
                  <a:cubicBezTo>
                    <a:pt x="364" y="186"/>
                    <a:pt x="365" y="187"/>
                    <a:pt x="365" y="188"/>
                  </a:cubicBezTo>
                  <a:cubicBezTo>
                    <a:pt x="365" y="189"/>
                    <a:pt x="366" y="190"/>
                    <a:pt x="366" y="191"/>
                  </a:cubicBezTo>
                  <a:cubicBezTo>
                    <a:pt x="366" y="191"/>
                    <a:pt x="366" y="192"/>
                    <a:pt x="367" y="192"/>
                  </a:cubicBezTo>
                  <a:cubicBezTo>
                    <a:pt x="367" y="193"/>
                    <a:pt x="367" y="193"/>
                    <a:pt x="367" y="193"/>
                  </a:cubicBezTo>
                  <a:cubicBezTo>
                    <a:pt x="369" y="196"/>
                    <a:pt x="369" y="196"/>
                    <a:pt x="369" y="196"/>
                  </a:cubicBezTo>
                  <a:cubicBezTo>
                    <a:pt x="370" y="197"/>
                    <a:pt x="370" y="197"/>
                    <a:pt x="370" y="197"/>
                  </a:cubicBezTo>
                  <a:cubicBezTo>
                    <a:pt x="371" y="198"/>
                    <a:pt x="371" y="198"/>
                    <a:pt x="371" y="198"/>
                  </a:cubicBezTo>
                  <a:cubicBezTo>
                    <a:pt x="371" y="198"/>
                    <a:pt x="371" y="198"/>
                    <a:pt x="371" y="198"/>
                  </a:cubicBezTo>
                  <a:cubicBezTo>
                    <a:pt x="372" y="199"/>
                    <a:pt x="372" y="199"/>
                    <a:pt x="372" y="199"/>
                  </a:cubicBezTo>
                  <a:cubicBezTo>
                    <a:pt x="373" y="199"/>
                    <a:pt x="373" y="199"/>
                    <a:pt x="373" y="199"/>
                  </a:cubicBezTo>
                  <a:cubicBezTo>
                    <a:pt x="380" y="200"/>
                    <a:pt x="385" y="201"/>
                    <a:pt x="389" y="202"/>
                  </a:cubicBezTo>
                  <a:cubicBezTo>
                    <a:pt x="393" y="203"/>
                    <a:pt x="395" y="203"/>
                    <a:pt x="397" y="204"/>
                  </a:cubicBezTo>
                  <a:cubicBezTo>
                    <a:pt x="399" y="204"/>
                    <a:pt x="401" y="204"/>
                    <a:pt x="401" y="204"/>
                  </a:cubicBezTo>
                  <a:cubicBezTo>
                    <a:pt x="402" y="204"/>
                    <a:pt x="402" y="204"/>
                    <a:pt x="402" y="204"/>
                  </a:cubicBezTo>
                  <a:cubicBezTo>
                    <a:pt x="403" y="204"/>
                    <a:pt x="403" y="204"/>
                    <a:pt x="403" y="204"/>
                  </a:cubicBezTo>
                  <a:cubicBezTo>
                    <a:pt x="409" y="203"/>
                    <a:pt x="409" y="203"/>
                    <a:pt x="409" y="203"/>
                  </a:cubicBezTo>
                  <a:cubicBezTo>
                    <a:pt x="411" y="203"/>
                    <a:pt x="412" y="203"/>
                    <a:pt x="413" y="203"/>
                  </a:cubicBezTo>
                  <a:cubicBezTo>
                    <a:pt x="414" y="202"/>
                    <a:pt x="414" y="202"/>
                    <a:pt x="415" y="202"/>
                  </a:cubicBezTo>
                  <a:cubicBezTo>
                    <a:pt x="425" y="199"/>
                    <a:pt x="425" y="199"/>
                    <a:pt x="425" y="199"/>
                  </a:cubicBezTo>
                  <a:cubicBezTo>
                    <a:pt x="426" y="199"/>
                    <a:pt x="427" y="199"/>
                    <a:pt x="428" y="198"/>
                  </a:cubicBezTo>
                  <a:cubicBezTo>
                    <a:pt x="513" y="170"/>
                    <a:pt x="513" y="170"/>
                    <a:pt x="513" y="170"/>
                  </a:cubicBezTo>
                  <a:cubicBezTo>
                    <a:pt x="513" y="168"/>
                    <a:pt x="513" y="168"/>
                    <a:pt x="513" y="168"/>
                  </a:cubicBezTo>
                  <a:cubicBezTo>
                    <a:pt x="431" y="195"/>
                    <a:pt x="431" y="195"/>
                    <a:pt x="431" y="195"/>
                  </a:cubicBezTo>
                  <a:cubicBezTo>
                    <a:pt x="431" y="196"/>
                    <a:pt x="430" y="196"/>
                    <a:pt x="430" y="196"/>
                  </a:cubicBezTo>
                  <a:cubicBezTo>
                    <a:pt x="429" y="196"/>
                    <a:pt x="428" y="196"/>
                    <a:pt x="427" y="197"/>
                  </a:cubicBezTo>
                  <a:cubicBezTo>
                    <a:pt x="427" y="197"/>
                    <a:pt x="426" y="197"/>
                    <a:pt x="425" y="197"/>
                  </a:cubicBezTo>
                  <a:cubicBezTo>
                    <a:pt x="424" y="198"/>
                    <a:pt x="422" y="198"/>
                    <a:pt x="421" y="199"/>
                  </a:cubicBezTo>
                  <a:cubicBezTo>
                    <a:pt x="420" y="199"/>
                    <a:pt x="420" y="199"/>
                    <a:pt x="420" y="199"/>
                  </a:cubicBezTo>
                  <a:cubicBezTo>
                    <a:pt x="420" y="199"/>
                    <a:pt x="419" y="199"/>
                    <a:pt x="419" y="199"/>
                  </a:cubicBezTo>
                  <a:cubicBezTo>
                    <a:pt x="419" y="199"/>
                    <a:pt x="418" y="199"/>
                    <a:pt x="418" y="199"/>
                  </a:cubicBezTo>
                  <a:cubicBezTo>
                    <a:pt x="417" y="199"/>
                    <a:pt x="417" y="200"/>
                    <a:pt x="416" y="200"/>
                  </a:cubicBezTo>
                  <a:cubicBezTo>
                    <a:pt x="416" y="200"/>
                    <a:pt x="415" y="200"/>
                    <a:pt x="414" y="200"/>
                  </a:cubicBezTo>
                  <a:cubicBezTo>
                    <a:pt x="414" y="200"/>
                    <a:pt x="413" y="200"/>
                    <a:pt x="412" y="201"/>
                  </a:cubicBezTo>
                  <a:cubicBezTo>
                    <a:pt x="411" y="201"/>
                    <a:pt x="410" y="201"/>
                    <a:pt x="409" y="201"/>
                  </a:cubicBezTo>
                  <a:cubicBezTo>
                    <a:pt x="407" y="202"/>
                    <a:pt x="405" y="202"/>
                    <a:pt x="403" y="202"/>
                  </a:cubicBezTo>
                  <a:cubicBezTo>
                    <a:pt x="403" y="202"/>
                    <a:pt x="402" y="202"/>
                    <a:pt x="402" y="202"/>
                  </a:cubicBezTo>
                  <a:cubicBezTo>
                    <a:pt x="402" y="202"/>
                    <a:pt x="402" y="202"/>
                    <a:pt x="401" y="202"/>
                  </a:cubicBezTo>
                  <a:cubicBezTo>
                    <a:pt x="401" y="202"/>
                    <a:pt x="400" y="202"/>
                    <a:pt x="398" y="202"/>
                  </a:cubicBezTo>
                  <a:cubicBezTo>
                    <a:pt x="396" y="202"/>
                    <a:pt x="393" y="201"/>
                    <a:pt x="389" y="200"/>
                  </a:cubicBezTo>
                  <a:cubicBezTo>
                    <a:pt x="385" y="200"/>
                    <a:pt x="380" y="199"/>
                    <a:pt x="373" y="197"/>
                  </a:cubicBezTo>
                  <a:cubicBezTo>
                    <a:pt x="373" y="197"/>
                    <a:pt x="373" y="197"/>
                    <a:pt x="373" y="197"/>
                  </a:cubicBezTo>
                  <a:cubicBezTo>
                    <a:pt x="372" y="196"/>
                    <a:pt x="372" y="196"/>
                    <a:pt x="372" y="196"/>
                  </a:cubicBezTo>
                  <a:cubicBezTo>
                    <a:pt x="371" y="196"/>
                    <a:pt x="371" y="196"/>
                    <a:pt x="371" y="196"/>
                  </a:cubicBezTo>
                  <a:cubicBezTo>
                    <a:pt x="371" y="195"/>
                    <a:pt x="371" y="195"/>
                    <a:pt x="371" y="195"/>
                  </a:cubicBezTo>
                  <a:cubicBezTo>
                    <a:pt x="370" y="194"/>
                    <a:pt x="370" y="194"/>
                    <a:pt x="370" y="194"/>
                  </a:cubicBezTo>
                  <a:cubicBezTo>
                    <a:pt x="370" y="194"/>
                    <a:pt x="370" y="194"/>
                    <a:pt x="370" y="194"/>
                  </a:cubicBezTo>
                  <a:cubicBezTo>
                    <a:pt x="369" y="193"/>
                    <a:pt x="369" y="193"/>
                    <a:pt x="369" y="193"/>
                  </a:cubicBezTo>
                  <a:cubicBezTo>
                    <a:pt x="369" y="192"/>
                    <a:pt x="369" y="192"/>
                    <a:pt x="369" y="192"/>
                  </a:cubicBezTo>
                  <a:cubicBezTo>
                    <a:pt x="368" y="191"/>
                    <a:pt x="368" y="191"/>
                    <a:pt x="368" y="191"/>
                  </a:cubicBezTo>
                  <a:cubicBezTo>
                    <a:pt x="368" y="191"/>
                    <a:pt x="368" y="191"/>
                    <a:pt x="368" y="190"/>
                  </a:cubicBezTo>
                  <a:cubicBezTo>
                    <a:pt x="367" y="189"/>
                    <a:pt x="367" y="189"/>
                    <a:pt x="367" y="187"/>
                  </a:cubicBezTo>
                  <a:cubicBezTo>
                    <a:pt x="366" y="186"/>
                    <a:pt x="366" y="185"/>
                    <a:pt x="365" y="183"/>
                  </a:cubicBezTo>
                  <a:cubicBezTo>
                    <a:pt x="365" y="182"/>
                    <a:pt x="365" y="182"/>
                    <a:pt x="365" y="182"/>
                  </a:cubicBezTo>
                  <a:cubicBezTo>
                    <a:pt x="365" y="181"/>
                    <a:pt x="365" y="181"/>
                    <a:pt x="365" y="181"/>
                  </a:cubicBezTo>
                  <a:cubicBezTo>
                    <a:pt x="365" y="181"/>
                    <a:pt x="365" y="181"/>
                    <a:pt x="365" y="180"/>
                  </a:cubicBezTo>
                  <a:cubicBezTo>
                    <a:pt x="365" y="180"/>
                    <a:pt x="365" y="179"/>
                    <a:pt x="365" y="179"/>
                  </a:cubicBezTo>
                  <a:cubicBezTo>
                    <a:pt x="365" y="178"/>
                    <a:pt x="365" y="178"/>
                    <a:pt x="365" y="178"/>
                  </a:cubicBezTo>
                  <a:cubicBezTo>
                    <a:pt x="365" y="178"/>
                    <a:pt x="365" y="177"/>
                    <a:pt x="365" y="177"/>
                  </a:cubicBezTo>
                  <a:cubicBezTo>
                    <a:pt x="365" y="176"/>
                    <a:pt x="365" y="176"/>
                    <a:pt x="365" y="175"/>
                  </a:cubicBezTo>
                  <a:cubicBezTo>
                    <a:pt x="365" y="174"/>
                    <a:pt x="365" y="174"/>
                    <a:pt x="365" y="172"/>
                  </a:cubicBezTo>
                  <a:cubicBezTo>
                    <a:pt x="365" y="172"/>
                    <a:pt x="365" y="172"/>
                    <a:pt x="365" y="172"/>
                  </a:cubicBezTo>
                  <a:cubicBezTo>
                    <a:pt x="365" y="171"/>
                    <a:pt x="365" y="171"/>
                    <a:pt x="365" y="171"/>
                  </a:cubicBezTo>
                  <a:cubicBezTo>
                    <a:pt x="365" y="171"/>
                    <a:pt x="365" y="170"/>
                    <a:pt x="365" y="170"/>
                  </a:cubicBezTo>
                  <a:cubicBezTo>
                    <a:pt x="365" y="169"/>
                    <a:pt x="365" y="169"/>
                    <a:pt x="365" y="168"/>
                  </a:cubicBezTo>
                  <a:cubicBezTo>
                    <a:pt x="365" y="167"/>
                    <a:pt x="365" y="167"/>
                    <a:pt x="365" y="167"/>
                  </a:cubicBezTo>
                  <a:cubicBezTo>
                    <a:pt x="365" y="167"/>
                    <a:pt x="365" y="167"/>
                    <a:pt x="366" y="166"/>
                  </a:cubicBezTo>
                  <a:cubicBezTo>
                    <a:pt x="366" y="166"/>
                    <a:pt x="366" y="165"/>
                    <a:pt x="366" y="164"/>
                  </a:cubicBezTo>
                  <a:cubicBezTo>
                    <a:pt x="366" y="163"/>
                    <a:pt x="367" y="161"/>
                    <a:pt x="367" y="160"/>
                  </a:cubicBezTo>
                  <a:cubicBezTo>
                    <a:pt x="367" y="159"/>
                    <a:pt x="367" y="159"/>
                    <a:pt x="367" y="158"/>
                  </a:cubicBezTo>
                  <a:cubicBezTo>
                    <a:pt x="367" y="158"/>
                    <a:pt x="368" y="157"/>
                    <a:pt x="368" y="155"/>
                  </a:cubicBezTo>
                  <a:cubicBezTo>
                    <a:pt x="369" y="153"/>
                    <a:pt x="370" y="151"/>
                    <a:pt x="371" y="148"/>
                  </a:cubicBezTo>
                  <a:cubicBezTo>
                    <a:pt x="372" y="145"/>
                    <a:pt x="374" y="141"/>
                    <a:pt x="376" y="136"/>
                  </a:cubicBezTo>
                  <a:cubicBezTo>
                    <a:pt x="378" y="131"/>
                    <a:pt x="380" y="127"/>
                    <a:pt x="381" y="122"/>
                  </a:cubicBezTo>
                  <a:cubicBezTo>
                    <a:pt x="382" y="117"/>
                    <a:pt x="383" y="112"/>
                    <a:pt x="384" y="108"/>
                  </a:cubicBezTo>
                  <a:cubicBezTo>
                    <a:pt x="384" y="103"/>
                    <a:pt x="384" y="98"/>
                    <a:pt x="383" y="93"/>
                  </a:cubicBezTo>
                  <a:cubicBezTo>
                    <a:pt x="383" y="88"/>
                    <a:pt x="382" y="83"/>
                    <a:pt x="380" y="78"/>
                  </a:cubicBezTo>
                  <a:cubicBezTo>
                    <a:pt x="380" y="77"/>
                    <a:pt x="379" y="75"/>
                    <a:pt x="379" y="74"/>
                  </a:cubicBezTo>
                  <a:cubicBezTo>
                    <a:pt x="378" y="72"/>
                    <a:pt x="377" y="70"/>
                    <a:pt x="376" y="69"/>
                  </a:cubicBezTo>
                  <a:cubicBezTo>
                    <a:pt x="376" y="67"/>
                    <a:pt x="375" y="66"/>
                    <a:pt x="374" y="64"/>
                  </a:cubicBezTo>
                  <a:cubicBezTo>
                    <a:pt x="373" y="62"/>
                    <a:pt x="372" y="61"/>
                    <a:pt x="371" y="59"/>
                  </a:cubicBezTo>
                  <a:cubicBezTo>
                    <a:pt x="371" y="59"/>
                    <a:pt x="371" y="58"/>
                    <a:pt x="371" y="58"/>
                  </a:cubicBezTo>
                  <a:cubicBezTo>
                    <a:pt x="370" y="58"/>
                    <a:pt x="370" y="57"/>
                    <a:pt x="370" y="57"/>
                  </a:cubicBezTo>
                  <a:cubicBezTo>
                    <a:pt x="369" y="56"/>
                    <a:pt x="369" y="56"/>
                    <a:pt x="369" y="55"/>
                  </a:cubicBezTo>
                  <a:cubicBezTo>
                    <a:pt x="368" y="54"/>
                    <a:pt x="368" y="54"/>
                    <a:pt x="367" y="53"/>
                  </a:cubicBezTo>
                  <a:cubicBezTo>
                    <a:pt x="367" y="52"/>
                    <a:pt x="367" y="52"/>
                    <a:pt x="367" y="52"/>
                  </a:cubicBezTo>
                  <a:cubicBezTo>
                    <a:pt x="366" y="51"/>
                    <a:pt x="366" y="51"/>
                    <a:pt x="366" y="51"/>
                  </a:cubicBezTo>
                  <a:cubicBezTo>
                    <a:pt x="366" y="51"/>
                    <a:pt x="365" y="51"/>
                    <a:pt x="365" y="50"/>
                  </a:cubicBezTo>
                  <a:cubicBezTo>
                    <a:pt x="364" y="50"/>
                    <a:pt x="364" y="49"/>
                    <a:pt x="363" y="48"/>
                  </a:cubicBezTo>
                  <a:cubicBezTo>
                    <a:pt x="363" y="48"/>
                    <a:pt x="363" y="48"/>
                    <a:pt x="363" y="48"/>
                  </a:cubicBezTo>
                  <a:cubicBezTo>
                    <a:pt x="362" y="47"/>
                    <a:pt x="362" y="47"/>
                    <a:pt x="362" y="47"/>
                  </a:cubicBezTo>
                  <a:cubicBezTo>
                    <a:pt x="362" y="46"/>
                    <a:pt x="362" y="46"/>
                    <a:pt x="361" y="46"/>
                  </a:cubicBezTo>
                  <a:cubicBezTo>
                    <a:pt x="361" y="45"/>
                    <a:pt x="360" y="45"/>
                    <a:pt x="360" y="44"/>
                  </a:cubicBezTo>
                  <a:cubicBezTo>
                    <a:pt x="359" y="43"/>
                    <a:pt x="359" y="43"/>
                    <a:pt x="359" y="43"/>
                  </a:cubicBezTo>
                  <a:cubicBezTo>
                    <a:pt x="359" y="43"/>
                    <a:pt x="359" y="43"/>
                    <a:pt x="359" y="43"/>
                  </a:cubicBezTo>
                  <a:cubicBezTo>
                    <a:pt x="358" y="42"/>
                    <a:pt x="358" y="42"/>
                    <a:pt x="358" y="42"/>
                  </a:cubicBezTo>
                  <a:cubicBezTo>
                    <a:pt x="358" y="42"/>
                    <a:pt x="358" y="42"/>
                    <a:pt x="358" y="42"/>
                  </a:cubicBezTo>
                  <a:cubicBezTo>
                    <a:pt x="357" y="41"/>
                    <a:pt x="357" y="41"/>
                    <a:pt x="357" y="41"/>
                  </a:cubicBezTo>
                  <a:cubicBezTo>
                    <a:pt x="357" y="41"/>
                    <a:pt x="357" y="41"/>
                    <a:pt x="357" y="41"/>
                  </a:cubicBezTo>
                  <a:cubicBezTo>
                    <a:pt x="357" y="41"/>
                    <a:pt x="357" y="41"/>
                    <a:pt x="357" y="41"/>
                  </a:cubicBezTo>
                  <a:cubicBezTo>
                    <a:pt x="357" y="41"/>
                    <a:pt x="357" y="41"/>
                    <a:pt x="357" y="41"/>
                  </a:cubicBezTo>
                  <a:cubicBezTo>
                    <a:pt x="356" y="41"/>
                    <a:pt x="356" y="41"/>
                    <a:pt x="356" y="41"/>
                  </a:cubicBezTo>
                  <a:cubicBezTo>
                    <a:pt x="355" y="40"/>
                    <a:pt x="355" y="40"/>
                    <a:pt x="355" y="40"/>
                  </a:cubicBezTo>
                  <a:cubicBezTo>
                    <a:pt x="355" y="39"/>
                    <a:pt x="355" y="39"/>
                    <a:pt x="354" y="39"/>
                  </a:cubicBezTo>
                  <a:cubicBezTo>
                    <a:pt x="353" y="38"/>
                    <a:pt x="353" y="38"/>
                    <a:pt x="353" y="38"/>
                  </a:cubicBezTo>
                  <a:cubicBezTo>
                    <a:pt x="353" y="37"/>
                    <a:pt x="352" y="37"/>
                    <a:pt x="352" y="37"/>
                  </a:cubicBezTo>
                  <a:cubicBezTo>
                    <a:pt x="352" y="36"/>
                    <a:pt x="351" y="36"/>
                    <a:pt x="351" y="35"/>
                  </a:cubicBezTo>
                  <a:cubicBezTo>
                    <a:pt x="350" y="35"/>
                    <a:pt x="350" y="34"/>
                    <a:pt x="349" y="34"/>
                  </a:cubicBezTo>
                  <a:cubicBezTo>
                    <a:pt x="349" y="34"/>
                    <a:pt x="348" y="33"/>
                    <a:pt x="348" y="33"/>
                  </a:cubicBezTo>
                  <a:cubicBezTo>
                    <a:pt x="348" y="33"/>
                    <a:pt x="347" y="32"/>
                    <a:pt x="347" y="32"/>
                  </a:cubicBezTo>
                  <a:cubicBezTo>
                    <a:pt x="346" y="32"/>
                    <a:pt x="346" y="31"/>
                    <a:pt x="345" y="31"/>
                  </a:cubicBezTo>
                  <a:cubicBezTo>
                    <a:pt x="345" y="30"/>
                    <a:pt x="344" y="30"/>
                    <a:pt x="343" y="29"/>
                  </a:cubicBezTo>
                  <a:cubicBezTo>
                    <a:pt x="343" y="29"/>
                    <a:pt x="342" y="29"/>
                    <a:pt x="342" y="29"/>
                  </a:cubicBezTo>
                  <a:cubicBezTo>
                    <a:pt x="342" y="28"/>
                    <a:pt x="341" y="28"/>
                    <a:pt x="341" y="28"/>
                  </a:cubicBezTo>
                  <a:cubicBezTo>
                    <a:pt x="340" y="27"/>
                    <a:pt x="340" y="27"/>
                    <a:pt x="339" y="27"/>
                  </a:cubicBezTo>
                  <a:cubicBezTo>
                    <a:pt x="339" y="26"/>
                    <a:pt x="338" y="26"/>
                    <a:pt x="338" y="25"/>
                  </a:cubicBezTo>
                  <a:cubicBezTo>
                    <a:pt x="337" y="25"/>
                    <a:pt x="336" y="24"/>
                    <a:pt x="335" y="24"/>
                  </a:cubicBezTo>
                  <a:cubicBezTo>
                    <a:pt x="334" y="23"/>
                    <a:pt x="333" y="22"/>
                    <a:pt x="331" y="22"/>
                  </a:cubicBezTo>
                  <a:cubicBezTo>
                    <a:pt x="330" y="21"/>
                    <a:pt x="329" y="20"/>
                    <a:pt x="328" y="20"/>
                  </a:cubicBezTo>
                  <a:cubicBezTo>
                    <a:pt x="327" y="19"/>
                    <a:pt x="325" y="18"/>
                    <a:pt x="324" y="18"/>
                  </a:cubicBezTo>
                  <a:cubicBezTo>
                    <a:pt x="324" y="18"/>
                    <a:pt x="323" y="17"/>
                    <a:pt x="323" y="17"/>
                  </a:cubicBezTo>
                  <a:cubicBezTo>
                    <a:pt x="322" y="17"/>
                    <a:pt x="322" y="17"/>
                    <a:pt x="321" y="16"/>
                  </a:cubicBezTo>
                  <a:cubicBezTo>
                    <a:pt x="321" y="16"/>
                    <a:pt x="320" y="16"/>
                    <a:pt x="320" y="16"/>
                  </a:cubicBezTo>
                  <a:cubicBezTo>
                    <a:pt x="319" y="15"/>
                    <a:pt x="318" y="15"/>
                    <a:pt x="317" y="14"/>
                  </a:cubicBezTo>
                  <a:cubicBezTo>
                    <a:pt x="317" y="14"/>
                    <a:pt x="316" y="14"/>
                    <a:pt x="316" y="14"/>
                  </a:cubicBezTo>
                  <a:cubicBezTo>
                    <a:pt x="316" y="14"/>
                    <a:pt x="315" y="14"/>
                    <a:pt x="315" y="13"/>
                  </a:cubicBezTo>
                  <a:cubicBezTo>
                    <a:pt x="314" y="13"/>
                    <a:pt x="314" y="13"/>
                    <a:pt x="313" y="13"/>
                  </a:cubicBezTo>
                  <a:cubicBezTo>
                    <a:pt x="312" y="12"/>
                    <a:pt x="311" y="12"/>
                    <a:pt x="310" y="12"/>
                  </a:cubicBezTo>
                  <a:cubicBezTo>
                    <a:pt x="310" y="12"/>
                    <a:pt x="310" y="11"/>
                    <a:pt x="309" y="11"/>
                  </a:cubicBezTo>
                  <a:cubicBezTo>
                    <a:pt x="309" y="11"/>
                    <a:pt x="308" y="11"/>
                    <a:pt x="308" y="11"/>
                  </a:cubicBezTo>
                  <a:cubicBezTo>
                    <a:pt x="307" y="11"/>
                    <a:pt x="307" y="10"/>
                    <a:pt x="306" y="10"/>
                  </a:cubicBezTo>
                  <a:cubicBezTo>
                    <a:pt x="306" y="10"/>
                    <a:pt x="305" y="10"/>
                    <a:pt x="304" y="9"/>
                  </a:cubicBezTo>
                  <a:cubicBezTo>
                    <a:pt x="303" y="9"/>
                    <a:pt x="302" y="9"/>
                    <a:pt x="302" y="9"/>
                  </a:cubicBezTo>
                  <a:cubicBezTo>
                    <a:pt x="301" y="9"/>
                    <a:pt x="300" y="8"/>
                    <a:pt x="300" y="8"/>
                  </a:cubicBezTo>
                  <a:cubicBezTo>
                    <a:pt x="299" y="8"/>
                    <a:pt x="298" y="8"/>
                    <a:pt x="297" y="8"/>
                  </a:cubicBezTo>
                  <a:cubicBezTo>
                    <a:pt x="297" y="8"/>
                    <a:pt x="296" y="8"/>
                    <a:pt x="295" y="7"/>
                  </a:cubicBezTo>
                  <a:cubicBezTo>
                    <a:pt x="295" y="7"/>
                    <a:pt x="294" y="7"/>
                    <a:pt x="294" y="7"/>
                  </a:cubicBezTo>
                  <a:cubicBezTo>
                    <a:pt x="293" y="7"/>
                    <a:pt x="292" y="6"/>
                    <a:pt x="292" y="6"/>
                  </a:cubicBezTo>
                  <a:cubicBezTo>
                    <a:pt x="291" y="6"/>
                    <a:pt x="291" y="6"/>
                    <a:pt x="290" y="6"/>
                  </a:cubicBezTo>
                  <a:cubicBezTo>
                    <a:pt x="290" y="5"/>
                    <a:pt x="289" y="5"/>
                    <a:pt x="289" y="5"/>
                  </a:cubicBezTo>
                  <a:cubicBezTo>
                    <a:pt x="285" y="4"/>
                    <a:pt x="282" y="3"/>
                    <a:pt x="278" y="3"/>
                  </a:cubicBezTo>
                  <a:cubicBezTo>
                    <a:pt x="274" y="2"/>
                    <a:pt x="271" y="2"/>
                    <a:pt x="267" y="1"/>
                  </a:cubicBezTo>
                  <a:cubicBezTo>
                    <a:pt x="263" y="1"/>
                    <a:pt x="260" y="1"/>
                    <a:pt x="256" y="0"/>
                  </a:cubicBezTo>
                  <a:cubicBezTo>
                    <a:pt x="253" y="0"/>
                    <a:pt x="250" y="0"/>
                    <a:pt x="248" y="0"/>
                  </a:cubicBezTo>
                </a:path>
              </a:pathLst>
            </a:custGeom>
            <a:solidFill>
              <a:srgbClr val="D2C4C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49" name="Freeform 190"/>
            <p:cNvSpPr>
              <a:spLocks noEditPoints="true"/>
            </p:cNvSpPr>
            <p:nvPr/>
          </p:nvSpPr>
          <p:spPr bwMode="auto">
            <a:xfrm>
              <a:off x="2581" y="3250"/>
              <a:ext cx="15" cy="49"/>
            </a:xfrm>
            <a:custGeom>
              <a:avLst/>
              <a:gdLst>
                <a:gd name="T0" fmla="*/ 8 w 9"/>
                <a:gd name="T1" fmla="*/ 36 h 30"/>
                <a:gd name="T2" fmla="*/ 15 w 9"/>
                <a:gd name="T3" fmla="*/ 49 h 30"/>
                <a:gd name="T4" fmla="*/ 8 w 9"/>
                <a:gd name="T5" fmla="*/ 36 h 30"/>
                <a:gd name="T6" fmla="*/ 8 w 9"/>
                <a:gd name="T7" fmla="*/ 36 h 30"/>
                <a:gd name="T8" fmla="*/ 8 w 9"/>
                <a:gd name="T9" fmla="*/ 36 h 30"/>
                <a:gd name="T10" fmla="*/ 8 w 9"/>
                <a:gd name="T11" fmla="*/ 36 h 30"/>
                <a:gd name="T12" fmla="*/ 8 w 9"/>
                <a:gd name="T13" fmla="*/ 36 h 30"/>
                <a:gd name="T14" fmla="*/ 8 w 9"/>
                <a:gd name="T15" fmla="*/ 36 h 30"/>
                <a:gd name="T16" fmla="*/ 8 w 9"/>
                <a:gd name="T17" fmla="*/ 36 h 30"/>
                <a:gd name="T18" fmla="*/ 8 w 9"/>
                <a:gd name="T19" fmla="*/ 36 h 30"/>
                <a:gd name="T20" fmla="*/ 8 w 9"/>
                <a:gd name="T21" fmla="*/ 36 h 30"/>
                <a:gd name="T22" fmla="*/ 8 w 9"/>
                <a:gd name="T23" fmla="*/ 36 h 30"/>
                <a:gd name="T24" fmla="*/ 8 w 9"/>
                <a:gd name="T25" fmla="*/ 36 h 30"/>
                <a:gd name="T26" fmla="*/ 8 w 9"/>
                <a:gd name="T27" fmla="*/ 36 h 30"/>
                <a:gd name="T28" fmla="*/ 8 w 9"/>
                <a:gd name="T29" fmla="*/ 36 h 30"/>
                <a:gd name="T30" fmla="*/ 8 w 9"/>
                <a:gd name="T31" fmla="*/ 36 h 30"/>
                <a:gd name="T32" fmla="*/ 8 w 9"/>
                <a:gd name="T33" fmla="*/ 36 h 30"/>
                <a:gd name="T34" fmla="*/ 8 w 9"/>
                <a:gd name="T35" fmla="*/ 36 h 30"/>
                <a:gd name="T36" fmla="*/ 8 w 9"/>
                <a:gd name="T37" fmla="*/ 36 h 30"/>
                <a:gd name="T38" fmla="*/ 8 w 9"/>
                <a:gd name="T39" fmla="*/ 36 h 30"/>
                <a:gd name="T40" fmla="*/ 8 w 9"/>
                <a:gd name="T41" fmla="*/ 36 h 30"/>
                <a:gd name="T42" fmla="*/ 0 w 9"/>
                <a:gd name="T43" fmla="*/ 8 h 30"/>
                <a:gd name="T44" fmla="*/ 8 w 9"/>
                <a:gd name="T45" fmla="*/ 36 h 30"/>
                <a:gd name="T46" fmla="*/ 8 w 9"/>
                <a:gd name="T47" fmla="*/ 36 h 30"/>
                <a:gd name="T48" fmla="*/ 3 w 9"/>
                <a:gd name="T49" fmla="*/ 21 h 30"/>
                <a:gd name="T50" fmla="*/ 0 w 9"/>
                <a:gd name="T51" fmla="*/ 8 h 30"/>
                <a:gd name="T52" fmla="*/ 0 w 9"/>
                <a:gd name="T53" fmla="*/ 5 h 30"/>
                <a:gd name="T54" fmla="*/ 0 w 9"/>
                <a:gd name="T55" fmla="*/ 5 h 30"/>
                <a:gd name="T56" fmla="*/ 0 w 9"/>
                <a:gd name="T57" fmla="*/ 5 h 30"/>
                <a:gd name="T58" fmla="*/ 0 w 9"/>
                <a:gd name="T59" fmla="*/ 3 h 30"/>
                <a:gd name="T60" fmla="*/ 0 w 9"/>
                <a:gd name="T61" fmla="*/ 3 h 30"/>
                <a:gd name="T62" fmla="*/ 0 w 9"/>
                <a:gd name="T63" fmla="*/ 3 h 30"/>
                <a:gd name="T64" fmla="*/ 0 w 9"/>
                <a:gd name="T65" fmla="*/ 3 h 30"/>
                <a:gd name="T66" fmla="*/ 0 w 9"/>
                <a:gd name="T67" fmla="*/ 3 h 30"/>
                <a:gd name="T68" fmla="*/ 0 w 9"/>
                <a:gd name="T69" fmla="*/ 3 h 30"/>
                <a:gd name="T70" fmla="*/ 0 w 9"/>
                <a:gd name="T71" fmla="*/ 0 h 30"/>
                <a:gd name="T72" fmla="*/ 0 w 9"/>
                <a:gd name="T73" fmla="*/ 3 h 30"/>
                <a:gd name="T74" fmla="*/ 0 w 9"/>
                <a:gd name="T75" fmla="*/ 0 h 30"/>
                <a:gd name="T76" fmla="*/ 0 w 9"/>
                <a:gd name="T77" fmla="*/ 0 h 30"/>
                <a:gd name="T78" fmla="*/ 0 w 9"/>
                <a:gd name="T79" fmla="*/ 0 h 30"/>
                <a:gd name="T80" fmla="*/ 0 w 9"/>
                <a:gd name="T81" fmla="*/ 0 h 30"/>
                <a:gd name="T82" fmla="*/ 0 w 9"/>
                <a:gd name="T83" fmla="*/ 0 h 30"/>
                <a:gd name="T84" fmla="*/ 0 w 9"/>
                <a:gd name="T85" fmla="*/ 0 h 30"/>
                <a:gd name="T86" fmla="*/ 0 w 9"/>
                <a:gd name="T87" fmla="*/ 0 h 30"/>
                <a:gd name="T88" fmla="*/ 0 w 9"/>
                <a:gd name="T89" fmla="*/ 0 h 30"/>
                <a:gd name="T90" fmla="*/ 0 w 9"/>
                <a:gd name="T91" fmla="*/ 0 h 30"/>
                <a:gd name="T92" fmla="*/ 0 w 9"/>
                <a:gd name="T93" fmla="*/ 0 h 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 h="30">
                  <a:moveTo>
                    <a:pt x="5" y="22"/>
                  </a:moveTo>
                  <a:cubicBezTo>
                    <a:pt x="6" y="25"/>
                    <a:pt x="8" y="27"/>
                    <a:pt x="9" y="30"/>
                  </a:cubicBezTo>
                  <a:cubicBezTo>
                    <a:pt x="8" y="27"/>
                    <a:pt x="6" y="25"/>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5" y="22"/>
                  </a:moveTo>
                  <a:cubicBezTo>
                    <a:pt x="5" y="22"/>
                    <a:pt x="5" y="22"/>
                    <a:pt x="5" y="22"/>
                  </a:cubicBezTo>
                  <a:cubicBezTo>
                    <a:pt x="5" y="22"/>
                    <a:pt x="5" y="22"/>
                    <a:pt x="5" y="22"/>
                  </a:cubicBezTo>
                  <a:moveTo>
                    <a:pt x="0" y="5"/>
                  </a:moveTo>
                  <a:cubicBezTo>
                    <a:pt x="1" y="11"/>
                    <a:pt x="3" y="16"/>
                    <a:pt x="5" y="22"/>
                  </a:cubicBezTo>
                  <a:cubicBezTo>
                    <a:pt x="5" y="22"/>
                    <a:pt x="5" y="22"/>
                    <a:pt x="5" y="22"/>
                  </a:cubicBezTo>
                  <a:cubicBezTo>
                    <a:pt x="4" y="19"/>
                    <a:pt x="3" y="16"/>
                    <a:pt x="2" y="13"/>
                  </a:cubicBezTo>
                  <a:cubicBezTo>
                    <a:pt x="1" y="11"/>
                    <a:pt x="1" y="8"/>
                    <a:pt x="0" y="5"/>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0"/>
                  </a:moveTo>
                  <a:cubicBezTo>
                    <a:pt x="0" y="1"/>
                    <a:pt x="0" y="2"/>
                    <a:pt x="0" y="2"/>
                  </a:cubicBezTo>
                  <a:cubicBezTo>
                    <a:pt x="0" y="2"/>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39303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50" name="Freeform 193"/>
            <p:cNvSpPr/>
            <p:nvPr/>
          </p:nvSpPr>
          <p:spPr bwMode="auto">
            <a:xfrm>
              <a:off x="3924" y="3358"/>
              <a:ext cx="17" cy="33"/>
            </a:xfrm>
            <a:custGeom>
              <a:avLst/>
              <a:gdLst>
                <a:gd name="T0" fmla="*/ 15 w 10"/>
                <a:gd name="T1" fmla="*/ 5 h 20"/>
                <a:gd name="T2" fmla="*/ 14 w 10"/>
                <a:gd name="T3" fmla="*/ 7 h 20"/>
                <a:gd name="T4" fmla="*/ 14 w 10"/>
                <a:gd name="T5" fmla="*/ 8 h 20"/>
                <a:gd name="T6" fmla="*/ 12 w 10"/>
                <a:gd name="T7" fmla="*/ 10 h 20"/>
                <a:gd name="T8" fmla="*/ 10 w 10"/>
                <a:gd name="T9" fmla="*/ 12 h 20"/>
                <a:gd name="T10" fmla="*/ 10 w 10"/>
                <a:gd name="T11" fmla="*/ 13 h 20"/>
                <a:gd name="T12" fmla="*/ 9 w 10"/>
                <a:gd name="T13" fmla="*/ 15 h 20"/>
                <a:gd name="T14" fmla="*/ 9 w 10"/>
                <a:gd name="T15" fmla="*/ 17 h 20"/>
                <a:gd name="T16" fmla="*/ 7 w 10"/>
                <a:gd name="T17" fmla="*/ 18 h 20"/>
                <a:gd name="T18" fmla="*/ 7 w 10"/>
                <a:gd name="T19" fmla="*/ 20 h 20"/>
                <a:gd name="T20" fmla="*/ 7 w 10"/>
                <a:gd name="T21" fmla="*/ 21 h 20"/>
                <a:gd name="T22" fmla="*/ 5 w 10"/>
                <a:gd name="T23" fmla="*/ 23 h 20"/>
                <a:gd name="T24" fmla="*/ 5 w 10"/>
                <a:gd name="T25" fmla="*/ 25 h 20"/>
                <a:gd name="T26" fmla="*/ 3 w 10"/>
                <a:gd name="T27" fmla="*/ 26 h 20"/>
                <a:gd name="T28" fmla="*/ 3 w 10"/>
                <a:gd name="T29" fmla="*/ 28 h 20"/>
                <a:gd name="T30" fmla="*/ 2 w 10"/>
                <a:gd name="T31" fmla="*/ 30 h 20"/>
                <a:gd name="T32" fmla="*/ 2 w 10"/>
                <a:gd name="T33" fmla="*/ 30 h 20"/>
                <a:gd name="T34" fmla="*/ 0 w 10"/>
                <a:gd name="T35" fmla="*/ 33 h 20"/>
                <a:gd name="T36" fmla="*/ 14 w 10"/>
                <a:gd name="T37" fmla="*/ 10 h 20"/>
                <a:gd name="T38" fmla="*/ 14 w 10"/>
                <a:gd name="T39" fmla="*/ 8 h 20"/>
                <a:gd name="T40" fmla="*/ 15 w 10"/>
                <a:gd name="T41" fmla="*/ 7 h 20"/>
                <a:gd name="T42" fmla="*/ 15 w 10"/>
                <a:gd name="T43" fmla="*/ 5 h 20"/>
                <a:gd name="T44" fmla="*/ 15 w 10"/>
                <a:gd name="T45" fmla="*/ 3 h 20"/>
                <a:gd name="T46" fmla="*/ 17 w 10"/>
                <a:gd name="T47" fmla="*/ 2 h 20"/>
                <a:gd name="T48" fmla="*/ 17 w 10"/>
                <a:gd name="T49" fmla="*/ 0 h 20"/>
                <a:gd name="T50" fmla="*/ 17 w 10"/>
                <a:gd name="T51" fmla="*/ 2 h 20"/>
                <a:gd name="T52" fmla="*/ 17 w 10"/>
                <a:gd name="T53" fmla="*/ 3 h 20"/>
                <a:gd name="T54" fmla="*/ 15 w 10"/>
                <a:gd name="T55" fmla="*/ 5 h 2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0" h="20">
                  <a:moveTo>
                    <a:pt x="9" y="3"/>
                  </a:moveTo>
                  <a:cubicBezTo>
                    <a:pt x="8" y="4"/>
                    <a:pt x="8" y="4"/>
                    <a:pt x="8" y="4"/>
                  </a:cubicBezTo>
                  <a:cubicBezTo>
                    <a:pt x="8" y="5"/>
                    <a:pt x="8" y="5"/>
                    <a:pt x="8" y="5"/>
                  </a:cubicBezTo>
                  <a:cubicBezTo>
                    <a:pt x="8" y="5"/>
                    <a:pt x="7" y="6"/>
                    <a:pt x="7" y="6"/>
                  </a:cubicBezTo>
                  <a:cubicBezTo>
                    <a:pt x="7" y="6"/>
                    <a:pt x="7" y="7"/>
                    <a:pt x="6" y="7"/>
                  </a:cubicBezTo>
                  <a:cubicBezTo>
                    <a:pt x="6" y="8"/>
                    <a:pt x="6" y="8"/>
                    <a:pt x="6" y="8"/>
                  </a:cubicBezTo>
                  <a:cubicBezTo>
                    <a:pt x="5" y="9"/>
                    <a:pt x="5" y="9"/>
                    <a:pt x="5" y="9"/>
                  </a:cubicBezTo>
                  <a:cubicBezTo>
                    <a:pt x="5" y="9"/>
                    <a:pt x="5" y="10"/>
                    <a:pt x="5" y="10"/>
                  </a:cubicBezTo>
                  <a:cubicBezTo>
                    <a:pt x="5" y="10"/>
                    <a:pt x="5" y="11"/>
                    <a:pt x="4" y="11"/>
                  </a:cubicBezTo>
                  <a:cubicBezTo>
                    <a:pt x="4" y="12"/>
                    <a:pt x="4" y="12"/>
                    <a:pt x="4" y="12"/>
                  </a:cubicBezTo>
                  <a:cubicBezTo>
                    <a:pt x="4" y="13"/>
                    <a:pt x="4" y="13"/>
                    <a:pt x="4" y="13"/>
                  </a:cubicBezTo>
                  <a:cubicBezTo>
                    <a:pt x="3" y="14"/>
                    <a:pt x="3" y="14"/>
                    <a:pt x="3" y="14"/>
                  </a:cubicBezTo>
                  <a:cubicBezTo>
                    <a:pt x="3" y="14"/>
                    <a:pt x="3" y="15"/>
                    <a:pt x="3" y="15"/>
                  </a:cubicBezTo>
                  <a:cubicBezTo>
                    <a:pt x="2" y="16"/>
                    <a:pt x="2" y="16"/>
                    <a:pt x="2" y="16"/>
                  </a:cubicBezTo>
                  <a:cubicBezTo>
                    <a:pt x="2" y="17"/>
                    <a:pt x="2" y="17"/>
                    <a:pt x="2" y="17"/>
                  </a:cubicBezTo>
                  <a:cubicBezTo>
                    <a:pt x="1" y="18"/>
                    <a:pt x="1" y="18"/>
                    <a:pt x="1" y="18"/>
                  </a:cubicBezTo>
                  <a:cubicBezTo>
                    <a:pt x="1" y="18"/>
                    <a:pt x="1" y="18"/>
                    <a:pt x="1" y="18"/>
                  </a:cubicBezTo>
                  <a:cubicBezTo>
                    <a:pt x="1" y="19"/>
                    <a:pt x="1" y="19"/>
                    <a:pt x="0" y="20"/>
                  </a:cubicBezTo>
                  <a:cubicBezTo>
                    <a:pt x="3" y="15"/>
                    <a:pt x="6" y="11"/>
                    <a:pt x="8" y="6"/>
                  </a:cubicBezTo>
                  <a:cubicBezTo>
                    <a:pt x="8" y="5"/>
                    <a:pt x="8" y="5"/>
                    <a:pt x="8" y="5"/>
                  </a:cubicBezTo>
                  <a:cubicBezTo>
                    <a:pt x="9" y="4"/>
                    <a:pt x="9" y="4"/>
                    <a:pt x="9" y="4"/>
                  </a:cubicBezTo>
                  <a:cubicBezTo>
                    <a:pt x="9" y="3"/>
                    <a:pt x="9" y="3"/>
                    <a:pt x="9" y="3"/>
                  </a:cubicBezTo>
                  <a:cubicBezTo>
                    <a:pt x="9" y="2"/>
                    <a:pt x="9" y="2"/>
                    <a:pt x="9" y="2"/>
                  </a:cubicBezTo>
                  <a:cubicBezTo>
                    <a:pt x="10" y="2"/>
                    <a:pt x="10" y="2"/>
                    <a:pt x="10" y="1"/>
                  </a:cubicBezTo>
                  <a:cubicBezTo>
                    <a:pt x="10" y="0"/>
                    <a:pt x="10" y="0"/>
                    <a:pt x="10" y="0"/>
                  </a:cubicBezTo>
                  <a:cubicBezTo>
                    <a:pt x="10" y="1"/>
                    <a:pt x="10" y="1"/>
                    <a:pt x="10" y="1"/>
                  </a:cubicBezTo>
                  <a:cubicBezTo>
                    <a:pt x="10" y="1"/>
                    <a:pt x="10" y="1"/>
                    <a:pt x="10" y="2"/>
                  </a:cubicBezTo>
                  <a:cubicBezTo>
                    <a:pt x="9" y="2"/>
                    <a:pt x="9" y="2"/>
                    <a:pt x="9" y="3"/>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151" name="Picture 195"/>
            <p:cNvPicPr>
              <a:picLocks noChangeAspect="true" noChangeArrowheads="true"/>
            </p:cNvPicPr>
            <p:nvPr/>
          </p:nvPicPr>
          <p:blipFill>
            <a:blip r:embed="rId2">
              <a:extLst>
                <a:ext uri="{28A0092B-C50C-407E-A947-70E740481C1C}">
                  <a14:useLocalDpi xmlns:a14="http://schemas.microsoft.com/office/drawing/2010/main" val="false"/>
                </a:ext>
              </a:extLst>
            </a:blip>
            <a:srcRect/>
            <a:stretch>
              <a:fillRect/>
            </a:stretch>
          </p:blipFill>
          <p:spPr bwMode="auto">
            <a:xfrm>
              <a:off x="4125" y="3121"/>
              <a:ext cx="15"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2" name="Picture 196"/>
            <p:cNvPicPr>
              <a:picLocks noChangeAspect="true" noChangeArrowheads="true"/>
            </p:cNvPicPr>
            <p:nvPr/>
          </p:nvPicPr>
          <p:blipFill>
            <a:blip r:embed="rId3">
              <a:extLst>
                <a:ext uri="{28A0092B-C50C-407E-A947-70E740481C1C}">
                  <a14:useLocalDpi xmlns:a14="http://schemas.microsoft.com/office/drawing/2010/main" val="false"/>
                </a:ext>
              </a:extLst>
            </a:blip>
            <a:srcRect/>
            <a:stretch>
              <a:fillRect/>
            </a:stretch>
          </p:blipFill>
          <p:spPr bwMode="auto">
            <a:xfrm>
              <a:off x="4132" y="3164"/>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3" name="Picture 197"/>
            <p:cNvPicPr>
              <a:picLocks noChangeAspect="true" noChangeArrowheads="true"/>
            </p:cNvPicPr>
            <p:nvPr/>
          </p:nvPicPr>
          <p:blipFill>
            <a:blip r:embed="rId4">
              <a:extLst>
                <a:ext uri="{28A0092B-C50C-407E-A947-70E740481C1C}">
                  <a14:useLocalDpi xmlns:a14="http://schemas.microsoft.com/office/drawing/2010/main" val="false"/>
                </a:ext>
              </a:extLst>
            </a:blip>
            <a:srcRect/>
            <a:stretch>
              <a:fillRect/>
            </a:stretch>
          </p:blipFill>
          <p:spPr bwMode="auto">
            <a:xfrm>
              <a:off x="4320" y="3308"/>
              <a:ext cx="4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4" name="Picture 198"/>
            <p:cNvPicPr>
              <a:picLocks noChangeAspect="true" noChangeArrowheads="true"/>
            </p:cNvPicPr>
            <p:nvPr/>
          </p:nvPicPr>
          <p:blipFill>
            <a:blip r:embed="rId2">
              <a:extLst>
                <a:ext uri="{28A0092B-C50C-407E-A947-70E740481C1C}">
                  <a14:useLocalDpi xmlns:a14="http://schemas.microsoft.com/office/drawing/2010/main" val="false"/>
                </a:ext>
              </a:extLst>
            </a:blip>
            <a:srcRect/>
            <a:stretch>
              <a:fillRect/>
            </a:stretch>
          </p:blipFill>
          <p:spPr bwMode="auto">
            <a:xfrm>
              <a:off x="4126" y="3130"/>
              <a:ext cx="1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5" name="Picture 199"/>
            <p:cNvPicPr>
              <a:picLocks noChangeAspect="true" noChangeArrowheads="true"/>
            </p:cNvPicPr>
            <p:nvPr/>
          </p:nvPicPr>
          <p:blipFill>
            <a:blip r:embed="rId5">
              <a:extLst>
                <a:ext uri="{28A0092B-C50C-407E-A947-70E740481C1C}">
                  <a14:useLocalDpi xmlns:a14="http://schemas.microsoft.com/office/drawing/2010/main" val="false"/>
                </a:ext>
              </a:extLst>
            </a:blip>
            <a:srcRect/>
            <a:stretch>
              <a:fillRect/>
            </a:stretch>
          </p:blipFill>
          <p:spPr bwMode="auto">
            <a:xfrm>
              <a:off x="4129" y="315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6" name="Picture 200"/>
            <p:cNvPicPr>
              <a:picLocks noChangeAspect="true" noChangeArrowheads="true"/>
            </p:cNvPicPr>
            <p:nvPr/>
          </p:nvPicPr>
          <p:blipFill>
            <a:blip r:embed="rId6">
              <a:extLst>
                <a:ext uri="{28A0092B-C50C-407E-A947-70E740481C1C}">
                  <a14:useLocalDpi xmlns:a14="http://schemas.microsoft.com/office/drawing/2010/main" val="false"/>
                </a:ext>
              </a:extLst>
            </a:blip>
            <a:srcRect/>
            <a:stretch>
              <a:fillRect/>
            </a:stretch>
          </p:blipFill>
          <p:spPr bwMode="auto">
            <a:xfrm>
              <a:off x="4127" y="3145"/>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7" name="Picture 201"/>
            <p:cNvPicPr>
              <a:picLocks noChangeAspect="true" noChangeArrowheads="true"/>
            </p:cNvPicPr>
            <p:nvPr/>
          </p:nvPicPr>
          <p:blipFill>
            <a:blip r:embed="rId7">
              <a:extLst>
                <a:ext uri="{28A0092B-C50C-407E-A947-70E740481C1C}">
                  <a14:useLocalDpi xmlns:a14="http://schemas.microsoft.com/office/drawing/2010/main" val="false"/>
                </a:ext>
              </a:extLst>
            </a:blip>
            <a:srcRect/>
            <a:stretch>
              <a:fillRect/>
            </a:stretch>
          </p:blipFill>
          <p:spPr bwMode="auto">
            <a:xfrm>
              <a:off x="4135" y="3173"/>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8" name="Picture 202"/>
            <p:cNvPicPr>
              <a:picLocks noChangeAspect="true" noChangeArrowheads="true"/>
            </p:cNvPicPr>
            <p:nvPr/>
          </p:nvPicPr>
          <p:blipFill>
            <a:blip r:embed="rId8">
              <a:extLst>
                <a:ext uri="{28A0092B-C50C-407E-A947-70E740481C1C}">
                  <a14:useLocalDpi xmlns:a14="http://schemas.microsoft.com/office/drawing/2010/main" val="false"/>
                </a:ext>
              </a:extLst>
            </a:blip>
            <a:srcRect/>
            <a:stretch>
              <a:fillRect/>
            </a:stretch>
          </p:blipFill>
          <p:spPr bwMode="auto">
            <a:xfrm>
              <a:off x="4139" y="3183"/>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59" name="Picture 203"/>
            <p:cNvPicPr>
              <a:picLocks noChangeAspect="true" noChangeArrowheads="true"/>
            </p:cNvPicPr>
            <p:nvPr/>
          </p:nvPicPr>
          <p:blipFill>
            <a:blip r:embed="rId9">
              <a:extLst>
                <a:ext uri="{28A0092B-C50C-407E-A947-70E740481C1C}">
                  <a14:useLocalDpi xmlns:a14="http://schemas.microsoft.com/office/drawing/2010/main" val="false"/>
                </a:ext>
              </a:extLst>
            </a:blip>
            <a:srcRect/>
            <a:stretch>
              <a:fillRect/>
            </a:stretch>
          </p:blipFill>
          <p:spPr bwMode="auto">
            <a:xfrm>
              <a:off x="4358" y="3315"/>
              <a:ext cx="3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0" name="Picture 204"/>
            <p:cNvPicPr>
              <a:picLocks noChangeAspect="true" noChangeArrowheads="true"/>
            </p:cNvPicPr>
            <p:nvPr/>
          </p:nvPicPr>
          <p:blipFill>
            <a:blip r:embed="rId10">
              <a:extLst>
                <a:ext uri="{28A0092B-C50C-407E-A947-70E740481C1C}">
                  <a14:useLocalDpi xmlns:a14="http://schemas.microsoft.com/office/drawing/2010/main" val="false"/>
                </a:ext>
              </a:extLst>
            </a:blip>
            <a:srcRect/>
            <a:stretch>
              <a:fillRect/>
            </a:stretch>
          </p:blipFill>
          <p:spPr bwMode="auto">
            <a:xfrm>
              <a:off x="4417" y="3313"/>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61" name="Freeform 205"/>
            <p:cNvSpPr/>
            <p:nvPr/>
          </p:nvSpPr>
          <p:spPr bwMode="auto">
            <a:xfrm>
              <a:off x="4059" y="3035"/>
              <a:ext cx="1945" cy="535"/>
            </a:xfrm>
            <a:custGeom>
              <a:avLst/>
              <a:gdLst>
                <a:gd name="T0" fmla="*/ 1924 w 1186"/>
                <a:gd name="T1" fmla="*/ 51 h 326"/>
                <a:gd name="T2" fmla="*/ 1883 w 1186"/>
                <a:gd name="T3" fmla="*/ 89 h 326"/>
                <a:gd name="T4" fmla="*/ 953 w 1186"/>
                <a:gd name="T5" fmla="*/ 425 h 326"/>
                <a:gd name="T6" fmla="*/ 941 w 1186"/>
                <a:gd name="T7" fmla="*/ 425 h 326"/>
                <a:gd name="T8" fmla="*/ 923 w 1186"/>
                <a:gd name="T9" fmla="*/ 428 h 326"/>
                <a:gd name="T10" fmla="*/ 881 w 1186"/>
                <a:gd name="T11" fmla="*/ 428 h 326"/>
                <a:gd name="T12" fmla="*/ 807 w 1186"/>
                <a:gd name="T13" fmla="*/ 409 h 326"/>
                <a:gd name="T14" fmla="*/ 754 w 1186"/>
                <a:gd name="T15" fmla="*/ 374 h 326"/>
                <a:gd name="T16" fmla="*/ 738 w 1186"/>
                <a:gd name="T17" fmla="*/ 356 h 326"/>
                <a:gd name="T18" fmla="*/ 602 w 1186"/>
                <a:gd name="T19" fmla="*/ 123 h 326"/>
                <a:gd name="T20" fmla="*/ 585 w 1186"/>
                <a:gd name="T21" fmla="*/ 98 h 326"/>
                <a:gd name="T22" fmla="*/ 507 w 1186"/>
                <a:gd name="T23" fmla="*/ 79 h 326"/>
                <a:gd name="T24" fmla="*/ 482 w 1186"/>
                <a:gd name="T25" fmla="*/ 98 h 326"/>
                <a:gd name="T26" fmla="*/ 448 w 1186"/>
                <a:gd name="T27" fmla="*/ 149 h 326"/>
                <a:gd name="T28" fmla="*/ 431 w 1186"/>
                <a:gd name="T29" fmla="*/ 177 h 326"/>
                <a:gd name="T30" fmla="*/ 399 w 1186"/>
                <a:gd name="T31" fmla="*/ 212 h 326"/>
                <a:gd name="T32" fmla="*/ 348 w 1186"/>
                <a:gd name="T33" fmla="*/ 246 h 326"/>
                <a:gd name="T34" fmla="*/ 300 w 1186"/>
                <a:gd name="T35" fmla="*/ 263 h 326"/>
                <a:gd name="T36" fmla="*/ 279 w 1186"/>
                <a:gd name="T37" fmla="*/ 268 h 326"/>
                <a:gd name="T38" fmla="*/ 249 w 1186"/>
                <a:gd name="T39" fmla="*/ 271 h 326"/>
                <a:gd name="T40" fmla="*/ 192 w 1186"/>
                <a:gd name="T41" fmla="*/ 269 h 326"/>
                <a:gd name="T42" fmla="*/ 143 w 1186"/>
                <a:gd name="T43" fmla="*/ 258 h 326"/>
                <a:gd name="T44" fmla="*/ 74 w 1186"/>
                <a:gd name="T45" fmla="*/ 223 h 326"/>
                <a:gd name="T46" fmla="*/ 49 w 1186"/>
                <a:gd name="T47" fmla="*/ 202 h 326"/>
                <a:gd name="T48" fmla="*/ 31 w 1186"/>
                <a:gd name="T49" fmla="*/ 182 h 326"/>
                <a:gd name="T50" fmla="*/ 11 w 1186"/>
                <a:gd name="T51" fmla="*/ 146 h 326"/>
                <a:gd name="T52" fmla="*/ 2 w 1186"/>
                <a:gd name="T53" fmla="*/ 112 h 326"/>
                <a:gd name="T54" fmla="*/ 25 w 1186"/>
                <a:gd name="T55" fmla="*/ 274 h 326"/>
                <a:gd name="T56" fmla="*/ 41 w 1186"/>
                <a:gd name="T57" fmla="*/ 299 h 326"/>
                <a:gd name="T58" fmla="*/ 61 w 1186"/>
                <a:gd name="T59" fmla="*/ 318 h 326"/>
                <a:gd name="T60" fmla="*/ 120 w 1186"/>
                <a:gd name="T61" fmla="*/ 356 h 326"/>
                <a:gd name="T62" fmla="*/ 154 w 1186"/>
                <a:gd name="T63" fmla="*/ 368 h 326"/>
                <a:gd name="T64" fmla="*/ 190 w 1186"/>
                <a:gd name="T65" fmla="*/ 376 h 326"/>
                <a:gd name="T66" fmla="*/ 228 w 1186"/>
                <a:gd name="T67" fmla="*/ 377 h 326"/>
                <a:gd name="T68" fmla="*/ 261 w 1186"/>
                <a:gd name="T69" fmla="*/ 376 h 326"/>
                <a:gd name="T70" fmla="*/ 271 w 1186"/>
                <a:gd name="T71" fmla="*/ 376 h 326"/>
                <a:gd name="T72" fmla="*/ 287 w 1186"/>
                <a:gd name="T73" fmla="*/ 373 h 326"/>
                <a:gd name="T74" fmla="*/ 315 w 1186"/>
                <a:gd name="T75" fmla="*/ 366 h 326"/>
                <a:gd name="T76" fmla="*/ 354 w 1186"/>
                <a:gd name="T77" fmla="*/ 350 h 326"/>
                <a:gd name="T78" fmla="*/ 397 w 1186"/>
                <a:gd name="T79" fmla="*/ 322 h 326"/>
                <a:gd name="T80" fmla="*/ 425 w 1186"/>
                <a:gd name="T81" fmla="*/ 290 h 326"/>
                <a:gd name="T82" fmla="*/ 443 w 1186"/>
                <a:gd name="T83" fmla="*/ 261 h 326"/>
                <a:gd name="T84" fmla="*/ 462 w 1186"/>
                <a:gd name="T85" fmla="*/ 228 h 326"/>
                <a:gd name="T86" fmla="*/ 487 w 1186"/>
                <a:gd name="T87" fmla="*/ 200 h 326"/>
                <a:gd name="T88" fmla="*/ 577 w 1186"/>
                <a:gd name="T89" fmla="*/ 200 h 326"/>
                <a:gd name="T90" fmla="*/ 599 w 1186"/>
                <a:gd name="T91" fmla="*/ 228 h 326"/>
                <a:gd name="T92" fmla="*/ 733 w 1186"/>
                <a:gd name="T93" fmla="*/ 461 h 326"/>
                <a:gd name="T94" fmla="*/ 749 w 1186"/>
                <a:gd name="T95" fmla="*/ 479 h 326"/>
                <a:gd name="T96" fmla="*/ 787 w 1186"/>
                <a:gd name="T97" fmla="*/ 507 h 326"/>
                <a:gd name="T98" fmla="*/ 827 w 1186"/>
                <a:gd name="T99" fmla="*/ 524 h 326"/>
                <a:gd name="T100" fmla="*/ 871 w 1186"/>
                <a:gd name="T101" fmla="*/ 533 h 326"/>
                <a:gd name="T102" fmla="*/ 899 w 1186"/>
                <a:gd name="T103" fmla="*/ 535 h 326"/>
                <a:gd name="T104" fmla="*/ 923 w 1186"/>
                <a:gd name="T105" fmla="*/ 533 h 326"/>
                <a:gd name="T106" fmla="*/ 933 w 1186"/>
                <a:gd name="T107" fmla="*/ 532 h 326"/>
                <a:gd name="T108" fmla="*/ 1576 w 1186"/>
                <a:gd name="T109" fmla="*/ 304 h 326"/>
                <a:gd name="T110" fmla="*/ 1865 w 1186"/>
                <a:gd name="T111" fmla="*/ 197 h 326"/>
                <a:gd name="T112" fmla="*/ 1897 w 1186"/>
                <a:gd name="T113" fmla="*/ 171 h 326"/>
                <a:gd name="T114" fmla="*/ 1919 w 1186"/>
                <a:gd name="T115" fmla="*/ 139 h 326"/>
                <a:gd name="T116" fmla="*/ 1929 w 1186"/>
                <a:gd name="T117" fmla="*/ 108 h 32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86" h="326">
                  <a:moveTo>
                    <a:pt x="1185" y="5"/>
                  </a:moveTo>
                  <a:cubicBezTo>
                    <a:pt x="1185" y="6"/>
                    <a:pt x="1185" y="6"/>
                    <a:pt x="1185" y="6"/>
                  </a:cubicBezTo>
                  <a:cubicBezTo>
                    <a:pt x="1184" y="8"/>
                    <a:pt x="1184" y="9"/>
                    <a:pt x="1183" y="10"/>
                  </a:cubicBezTo>
                  <a:cubicBezTo>
                    <a:pt x="1183" y="11"/>
                    <a:pt x="1183" y="12"/>
                    <a:pt x="1183" y="13"/>
                  </a:cubicBezTo>
                  <a:cubicBezTo>
                    <a:pt x="1182" y="14"/>
                    <a:pt x="1182" y="14"/>
                    <a:pt x="1182" y="15"/>
                  </a:cubicBezTo>
                  <a:cubicBezTo>
                    <a:pt x="1182" y="16"/>
                    <a:pt x="1181" y="16"/>
                    <a:pt x="1181" y="17"/>
                  </a:cubicBezTo>
                  <a:cubicBezTo>
                    <a:pt x="1181" y="18"/>
                    <a:pt x="1180" y="19"/>
                    <a:pt x="1180" y="20"/>
                  </a:cubicBezTo>
                  <a:cubicBezTo>
                    <a:pt x="1179" y="22"/>
                    <a:pt x="1178" y="23"/>
                    <a:pt x="1177" y="25"/>
                  </a:cubicBezTo>
                  <a:cubicBezTo>
                    <a:pt x="1177" y="25"/>
                    <a:pt x="1176" y="26"/>
                    <a:pt x="1176" y="26"/>
                  </a:cubicBezTo>
                  <a:cubicBezTo>
                    <a:pt x="1175" y="27"/>
                    <a:pt x="1175" y="28"/>
                    <a:pt x="1174" y="29"/>
                  </a:cubicBezTo>
                  <a:cubicBezTo>
                    <a:pt x="1174" y="30"/>
                    <a:pt x="1173" y="31"/>
                    <a:pt x="1173" y="31"/>
                  </a:cubicBezTo>
                  <a:cubicBezTo>
                    <a:pt x="1172" y="32"/>
                    <a:pt x="1171" y="33"/>
                    <a:pt x="1171" y="34"/>
                  </a:cubicBezTo>
                  <a:cubicBezTo>
                    <a:pt x="1170" y="35"/>
                    <a:pt x="1170" y="35"/>
                    <a:pt x="1169" y="36"/>
                  </a:cubicBezTo>
                  <a:cubicBezTo>
                    <a:pt x="1168" y="37"/>
                    <a:pt x="1168" y="37"/>
                    <a:pt x="1167" y="38"/>
                  </a:cubicBezTo>
                  <a:cubicBezTo>
                    <a:pt x="1166" y="39"/>
                    <a:pt x="1166" y="40"/>
                    <a:pt x="1165" y="40"/>
                  </a:cubicBezTo>
                  <a:cubicBezTo>
                    <a:pt x="1164" y="41"/>
                    <a:pt x="1164" y="42"/>
                    <a:pt x="1163" y="42"/>
                  </a:cubicBezTo>
                  <a:cubicBezTo>
                    <a:pt x="1162" y="43"/>
                    <a:pt x="1162" y="44"/>
                    <a:pt x="1161" y="44"/>
                  </a:cubicBezTo>
                  <a:cubicBezTo>
                    <a:pt x="1160" y="45"/>
                    <a:pt x="1159" y="46"/>
                    <a:pt x="1158" y="46"/>
                  </a:cubicBezTo>
                  <a:cubicBezTo>
                    <a:pt x="1158" y="47"/>
                    <a:pt x="1157" y="48"/>
                    <a:pt x="1156" y="48"/>
                  </a:cubicBezTo>
                  <a:cubicBezTo>
                    <a:pt x="1155" y="49"/>
                    <a:pt x="1154" y="50"/>
                    <a:pt x="1153" y="50"/>
                  </a:cubicBezTo>
                  <a:cubicBezTo>
                    <a:pt x="1153" y="51"/>
                    <a:pt x="1152" y="51"/>
                    <a:pt x="1151" y="52"/>
                  </a:cubicBezTo>
                  <a:cubicBezTo>
                    <a:pt x="1150" y="52"/>
                    <a:pt x="1149" y="53"/>
                    <a:pt x="1148" y="54"/>
                  </a:cubicBezTo>
                  <a:cubicBezTo>
                    <a:pt x="1147" y="54"/>
                    <a:pt x="1146" y="55"/>
                    <a:pt x="1145" y="55"/>
                  </a:cubicBezTo>
                  <a:cubicBezTo>
                    <a:pt x="1145" y="56"/>
                    <a:pt x="1144" y="56"/>
                    <a:pt x="1144" y="56"/>
                  </a:cubicBezTo>
                  <a:cubicBezTo>
                    <a:pt x="1143" y="57"/>
                    <a:pt x="1141" y="58"/>
                    <a:pt x="1140" y="58"/>
                  </a:cubicBezTo>
                  <a:cubicBezTo>
                    <a:pt x="1140" y="58"/>
                    <a:pt x="1139" y="59"/>
                    <a:pt x="1138" y="59"/>
                  </a:cubicBezTo>
                  <a:cubicBezTo>
                    <a:pt x="1137" y="60"/>
                    <a:pt x="1136" y="60"/>
                    <a:pt x="1135" y="61"/>
                  </a:cubicBezTo>
                  <a:cubicBezTo>
                    <a:pt x="1134" y="61"/>
                    <a:pt x="1133" y="61"/>
                    <a:pt x="1133" y="62"/>
                  </a:cubicBezTo>
                  <a:cubicBezTo>
                    <a:pt x="1131" y="62"/>
                    <a:pt x="1129" y="63"/>
                    <a:pt x="1127" y="64"/>
                  </a:cubicBezTo>
                  <a:cubicBezTo>
                    <a:pt x="969" y="120"/>
                    <a:pt x="969" y="120"/>
                    <a:pt x="969" y="120"/>
                  </a:cubicBezTo>
                  <a:cubicBezTo>
                    <a:pt x="759" y="195"/>
                    <a:pt x="759" y="195"/>
                    <a:pt x="759" y="195"/>
                  </a:cubicBezTo>
                  <a:cubicBezTo>
                    <a:pt x="596" y="254"/>
                    <a:pt x="596" y="254"/>
                    <a:pt x="596" y="254"/>
                  </a:cubicBezTo>
                  <a:cubicBezTo>
                    <a:pt x="581" y="259"/>
                    <a:pt x="581" y="259"/>
                    <a:pt x="581" y="259"/>
                  </a:cubicBezTo>
                  <a:cubicBezTo>
                    <a:pt x="580" y="259"/>
                    <a:pt x="580" y="259"/>
                    <a:pt x="579" y="259"/>
                  </a:cubicBezTo>
                  <a:cubicBezTo>
                    <a:pt x="579" y="259"/>
                    <a:pt x="579" y="259"/>
                    <a:pt x="579" y="259"/>
                  </a:cubicBezTo>
                  <a:cubicBezTo>
                    <a:pt x="579" y="259"/>
                    <a:pt x="579" y="259"/>
                    <a:pt x="579" y="259"/>
                  </a:cubicBezTo>
                  <a:cubicBezTo>
                    <a:pt x="578" y="259"/>
                    <a:pt x="578" y="259"/>
                    <a:pt x="578" y="259"/>
                  </a:cubicBezTo>
                  <a:cubicBezTo>
                    <a:pt x="578" y="259"/>
                    <a:pt x="578" y="259"/>
                    <a:pt x="578" y="259"/>
                  </a:cubicBezTo>
                  <a:cubicBezTo>
                    <a:pt x="578" y="259"/>
                    <a:pt x="578" y="259"/>
                    <a:pt x="578" y="259"/>
                  </a:cubicBezTo>
                  <a:cubicBezTo>
                    <a:pt x="577" y="259"/>
                    <a:pt x="577" y="259"/>
                    <a:pt x="576" y="259"/>
                  </a:cubicBezTo>
                  <a:cubicBezTo>
                    <a:pt x="576" y="259"/>
                    <a:pt x="576" y="259"/>
                    <a:pt x="576" y="259"/>
                  </a:cubicBezTo>
                  <a:cubicBezTo>
                    <a:pt x="576" y="259"/>
                    <a:pt x="576" y="259"/>
                    <a:pt x="575" y="259"/>
                  </a:cubicBezTo>
                  <a:cubicBezTo>
                    <a:pt x="575" y="259"/>
                    <a:pt x="575" y="259"/>
                    <a:pt x="575" y="259"/>
                  </a:cubicBezTo>
                  <a:cubicBezTo>
                    <a:pt x="574" y="259"/>
                    <a:pt x="574" y="259"/>
                    <a:pt x="574" y="259"/>
                  </a:cubicBezTo>
                  <a:cubicBezTo>
                    <a:pt x="574" y="259"/>
                    <a:pt x="574" y="259"/>
                    <a:pt x="574" y="259"/>
                  </a:cubicBezTo>
                  <a:cubicBezTo>
                    <a:pt x="573" y="259"/>
                    <a:pt x="573" y="260"/>
                    <a:pt x="573" y="260"/>
                  </a:cubicBezTo>
                  <a:cubicBezTo>
                    <a:pt x="572" y="260"/>
                    <a:pt x="571" y="260"/>
                    <a:pt x="571" y="260"/>
                  </a:cubicBezTo>
                  <a:cubicBezTo>
                    <a:pt x="571" y="260"/>
                    <a:pt x="571" y="260"/>
                    <a:pt x="571" y="260"/>
                  </a:cubicBezTo>
                  <a:cubicBezTo>
                    <a:pt x="571" y="260"/>
                    <a:pt x="571" y="260"/>
                    <a:pt x="571" y="260"/>
                  </a:cubicBezTo>
                  <a:cubicBezTo>
                    <a:pt x="570" y="260"/>
                    <a:pt x="569" y="260"/>
                    <a:pt x="569" y="260"/>
                  </a:cubicBezTo>
                  <a:cubicBezTo>
                    <a:pt x="569" y="260"/>
                    <a:pt x="568" y="260"/>
                    <a:pt x="568" y="260"/>
                  </a:cubicBezTo>
                  <a:cubicBezTo>
                    <a:pt x="568" y="260"/>
                    <a:pt x="568" y="260"/>
                    <a:pt x="568" y="260"/>
                  </a:cubicBezTo>
                  <a:cubicBezTo>
                    <a:pt x="567" y="260"/>
                    <a:pt x="567" y="260"/>
                    <a:pt x="567" y="260"/>
                  </a:cubicBezTo>
                  <a:cubicBezTo>
                    <a:pt x="566" y="261"/>
                    <a:pt x="565" y="261"/>
                    <a:pt x="564" y="261"/>
                  </a:cubicBezTo>
                  <a:cubicBezTo>
                    <a:pt x="564" y="261"/>
                    <a:pt x="563" y="261"/>
                    <a:pt x="563" y="261"/>
                  </a:cubicBezTo>
                  <a:cubicBezTo>
                    <a:pt x="562" y="261"/>
                    <a:pt x="562" y="261"/>
                    <a:pt x="561" y="261"/>
                  </a:cubicBezTo>
                  <a:cubicBezTo>
                    <a:pt x="561" y="261"/>
                    <a:pt x="561" y="261"/>
                    <a:pt x="560" y="261"/>
                  </a:cubicBezTo>
                  <a:cubicBezTo>
                    <a:pt x="559" y="261"/>
                    <a:pt x="559" y="261"/>
                    <a:pt x="558" y="261"/>
                  </a:cubicBezTo>
                  <a:cubicBezTo>
                    <a:pt x="557" y="261"/>
                    <a:pt x="557" y="261"/>
                    <a:pt x="556" y="261"/>
                  </a:cubicBezTo>
                  <a:cubicBezTo>
                    <a:pt x="556" y="261"/>
                    <a:pt x="555" y="261"/>
                    <a:pt x="555" y="261"/>
                  </a:cubicBezTo>
                  <a:cubicBezTo>
                    <a:pt x="554" y="261"/>
                    <a:pt x="554" y="261"/>
                    <a:pt x="553" y="261"/>
                  </a:cubicBezTo>
                  <a:cubicBezTo>
                    <a:pt x="551" y="261"/>
                    <a:pt x="549" y="261"/>
                    <a:pt x="547" y="261"/>
                  </a:cubicBezTo>
                  <a:cubicBezTo>
                    <a:pt x="547" y="261"/>
                    <a:pt x="547" y="261"/>
                    <a:pt x="547" y="261"/>
                  </a:cubicBezTo>
                  <a:cubicBezTo>
                    <a:pt x="545" y="261"/>
                    <a:pt x="543" y="261"/>
                    <a:pt x="541" y="261"/>
                  </a:cubicBezTo>
                  <a:cubicBezTo>
                    <a:pt x="541" y="261"/>
                    <a:pt x="541" y="261"/>
                    <a:pt x="541" y="261"/>
                  </a:cubicBezTo>
                  <a:cubicBezTo>
                    <a:pt x="540" y="261"/>
                    <a:pt x="538" y="261"/>
                    <a:pt x="537" y="261"/>
                  </a:cubicBezTo>
                  <a:cubicBezTo>
                    <a:pt x="537" y="261"/>
                    <a:pt x="537" y="261"/>
                    <a:pt x="537" y="261"/>
                  </a:cubicBezTo>
                  <a:cubicBezTo>
                    <a:pt x="536" y="261"/>
                    <a:pt x="535" y="261"/>
                    <a:pt x="535" y="261"/>
                  </a:cubicBezTo>
                  <a:cubicBezTo>
                    <a:pt x="535" y="261"/>
                    <a:pt x="535" y="261"/>
                    <a:pt x="535" y="261"/>
                  </a:cubicBezTo>
                  <a:cubicBezTo>
                    <a:pt x="533" y="260"/>
                    <a:pt x="532" y="260"/>
                    <a:pt x="531" y="260"/>
                  </a:cubicBezTo>
                  <a:cubicBezTo>
                    <a:pt x="531" y="260"/>
                    <a:pt x="531" y="260"/>
                    <a:pt x="531" y="260"/>
                  </a:cubicBezTo>
                  <a:cubicBezTo>
                    <a:pt x="530" y="260"/>
                    <a:pt x="529" y="260"/>
                    <a:pt x="529" y="260"/>
                  </a:cubicBezTo>
                  <a:cubicBezTo>
                    <a:pt x="520" y="259"/>
                    <a:pt x="513" y="257"/>
                    <a:pt x="505" y="254"/>
                  </a:cubicBezTo>
                  <a:cubicBezTo>
                    <a:pt x="503" y="253"/>
                    <a:pt x="501" y="253"/>
                    <a:pt x="499" y="252"/>
                  </a:cubicBezTo>
                  <a:cubicBezTo>
                    <a:pt x="498" y="252"/>
                    <a:pt x="498" y="252"/>
                    <a:pt x="497" y="251"/>
                  </a:cubicBezTo>
                  <a:cubicBezTo>
                    <a:pt x="497" y="251"/>
                    <a:pt x="497" y="251"/>
                    <a:pt x="497" y="251"/>
                  </a:cubicBezTo>
                  <a:cubicBezTo>
                    <a:pt x="496" y="251"/>
                    <a:pt x="494" y="250"/>
                    <a:pt x="492" y="249"/>
                  </a:cubicBezTo>
                  <a:cubicBezTo>
                    <a:pt x="492" y="249"/>
                    <a:pt x="492" y="249"/>
                    <a:pt x="492" y="249"/>
                  </a:cubicBezTo>
                  <a:cubicBezTo>
                    <a:pt x="491" y="249"/>
                    <a:pt x="491" y="249"/>
                    <a:pt x="491" y="249"/>
                  </a:cubicBezTo>
                  <a:cubicBezTo>
                    <a:pt x="489" y="248"/>
                    <a:pt x="486" y="246"/>
                    <a:pt x="484" y="245"/>
                  </a:cubicBezTo>
                  <a:cubicBezTo>
                    <a:pt x="484" y="245"/>
                    <a:pt x="484" y="245"/>
                    <a:pt x="484" y="245"/>
                  </a:cubicBezTo>
                  <a:cubicBezTo>
                    <a:pt x="484" y="245"/>
                    <a:pt x="484" y="245"/>
                    <a:pt x="484" y="245"/>
                  </a:cubicBezTo>
                  <a:cubicBezTo>
                    <a:pt x="483" y="245"/>
                    <a:pt x="483" y="245"/>
                    <a:pt x="483" y="245"/>
                  </a:cubicBezTo>
                  <a:cubicBezTo>
                    <a:pt x="476" y="241"/>
                    <a:pt x="470" y="237"/>
                    <a:pt x="464" y="232"/>
                  </a:cubicBezTo>
                  <a:cubicBezTo>
                    <a:pt x="464" y="231"/>
                    <a:pt x="464" y="231"/>
                    <a:pt x="463" y="231"/>
                  </a:cubicBezTo>
                  <a:cubicBezTo>
                    <a:pt x="462" y="230"/>
                    <a:pt x="462" y="230"/>
                    <a:pt x="462" y="230"/>
                  </a:cubicBezTo>
                  <a:cubicBezTo>
                    <a:pt x="461" y="229"/>
                    <a:pt x="461" y="229"/>
                    <a:pt x="461" y="229"/>
                  </a:cubicBezTo>
                  <a:cubicBezTo>
                    <a:pt x="460" y="228"/>
                    <a:pt x="460" y="228"/>
                    <a:pt x="460" y="228"/>
                  </a:cubicBezTo>
                  <a:cubicBezTo>
                    <a:pt x="460" y="228"/>
                    <a:pt x="460" y="228"/>
                    <a:pt x="459" y="227"/>
                  </a:cubicBezTo>
                  <a:cubicBezTo>
                    <a:pt x="458" y="226"/>
                    <a:pt x="458" y="226"/>
                    <a:pt x="458" y="226"/>
                  </a:cubicBezTo>
                  <a:cubicBezTo>
                    <a:pt x="457" y="225"/>
                    <a:pt x="457" y="225"/>
                    <a:pt x="457" y="225"/>
                  </a:cubicBezTo>
                  <a:cubicBezTo>
                    <a:pt x="457" y="225"/>
                    <a:pt x="457" y="225"/>
                    <a:pt x="457" y="225"/>
                  </a:cubicBezTo>
                  <a:cubicBezTo>
                    <a:pt x="456" y="224"/>
                    <a:pt x="456" y="224"/>
                    <a:pt x="455" y="223"/>
                  </a:cubicBezTo>
                  <a:cubicBezTo>
                    <a:pt x="455" y="223"/>
                    <a:pt x="455" y="223"/>
                    <a:pt x="455" y="222"/>
                  </a:cubicBezTo>
                  <a:cubicBezTo>
                    <a:pt x="454" y="222"/>
                    <a:pt x="454" y="222"/>
                    <a:pt x="454" y="222"/>
                  </a:cubicBezTo>
                  <a:cubicBezTo>
                    <a:pt x="453" y="221"/>
                    <a:pt x="453" y="221"/>
                    <a:pt x="453" y="221"/>
                  </a:cubicBezTo>
                  <a:cubicBezTo>
                    <a:pt x="453" y="220"/>
                    <a:pt x="452" y="220"/>
                    <a:pt x="452" y="219"/>
                  </a:cubicBezTo>
                  <a:cubicBezTo>
                    <a:pt x="452" y="219"/>
                    <a:pt x="451" y="219"/>
                    <a:pt x="451" y="218"/>
                  </a:cubicBezTo>
                  <a:cubicBezTo>
                    <a:pt x="450" y="217"/>
                    <a:pt x="450" y="217"/>
                    <a:pt x="450" y="217"/>
                  </a:cubicBezTo>
                  <a:cubicBezTo>
                    <a:pt x="450" y="217"/>
                    <a:pt x="450" y="217"/>
                    <a:pt x="450" y="217"/>
                  </a:cubicBezTo>
                  <a:cubicBezTo>
                    <a:pt x="449" y="216"/>
                    <a:pt x="449" y="216"/>
                    <a:pt x="449" y="215"/>
                  </a:cubicBezTo>
                  <a:cubicBezTo>
                    <a:pt x="448" y="215"/>
                    <a:pt x="448" y="214"/>
                    <a:pt x="448" y="214"/>
                  </a:cubicBezTo>
                  <a:cubicBezTo>
                    <a:pt x="447" y="213"/>
                    <a:pt x="447" y="213"/>
                    <a:pt x="447" y="213"/>
                  </a:cubicBezTo>
                  <a:cubicBezTo>
                    <a:pt x="447" y="212"/>
                    <a:pt x="447" y="212"/>
                    <a:pt x="447" y="212"/>
                  </a:cubicBezTo>
                  <a:cubicBezTo>
                    <a:pt x="446" y="212"/>
                    <a:pt x="446" y="211"/>
                    <a:pt x="445" y="210"/>
                  </a:cubicBezTo>
                  <a:cubicBezTo>
                    <a:pt x="445" y="210"/>
                    <a:pt x="445" y="209"/>
                    <a:pt x="444" y="209"/>
                  </a:cubicBezTo>
                  <a:cubicBezTo>
                    <a:pt x="444" y="209"/>
                    <a:pt x="444" y="208"/>
                    <a:pt x="444" y="208"/>
                  </a:cubicBezTo>
                  <a:cubicBezTo>
                    <a:pt x="443" y="207"/>
                    <a:pt x="443" y="207"/>
                    <a:pt x="443" y="207"/>
                  </a:cubicBezTo>
                  <a:cubicBezTo>
                    <a:pt x="368" y="77"/>
                    <a:pt x="368" y="77"/>
                    <a:pt x="368" y="77"/>
                  </a:cubicBezTo>
                  <a:cubicBezTo>
                    <a:pt x="368" y="76"/>
                    <a:pt x="367" y="75"/>
                    <a:pt x="367" y="75"/>
                  </a:cubicBezTo>
                  <a:cubicBezTo>
                    <a:pt x="367" y="74"/>
                    <a:pt x="366" y="74"/>
                    <a:pt x="366" y="74"/>
                  </a:cubicBezTo>
                  <a:cubicBezTo>
                    <a:pt x="366" y="73"/>
                    <a:pt x="366" y="73"/>
                    <a:pt x="365" y="72"/>
                  </a:cubicBezTo>
                  <a:cubicBezTo>
                    <a:pt x="365" y="72"/>
                    <a:pt x="365" y="71"/>
                    <a:pt x="364" y="71"/>
                  </a:cubicBezTo>
                  <a:cubicBezTo>
                    <a:pt x="364" y="70"/>
                    <a:pt x="364" y="70"/>
                    <a:pt x="363" y="69"/>
                  </a:cubicBezTo>
                  <a:cubicBezTo>
                    <a:pt x="363" y="69"/>
                    <a:pt x="363" y="69"/>
                    <a:pt x="363" y="68"/>
                  </a:cubicBezTo>
                  <a:cubicBezTo>
                    <a:pt x="362" y="68"/>
                    <a:pt x="362" y="68"/>
                    <a:pt x="362" y="68"/>
                  </a:cubicBezTo>
                  <a:cubicBezTo>
                    <a:pt x="362" y="67"/>
                    <a:pt x="362" y="67"/>
                    <a:pt x="362" y="67"/>
                  </a:cubicBezTo>
                  <a:cubicBezTo>
                    <a:pt x="361" y="66"/>
                    <a:pt x="360" y="65"/>
                    <a:pt x="360" y="64"/>
                  </a:cubicBezTo>
                  <a:cubicBezTo>
                    <a:pt x="359" y="63"/>
                    <a:pt x="359" y="63"/>
                    <a:pt x="358" y="62"/>
                  </a:cubicBezTo>
                  <a:cubicBezTo>
                    <a:pt x="358" y="62"/>
                    <a:pt x="358" y="61"/>
                    <a:pt x="357" y="61"/>
                  </a:cubicBezTo>
                  <a:cubicBezTo>
                    <a:pt x="357" y="60"/>
                    <a:pt x="357" y="60"/>
                    <a:pt x="357" y="60"/>
                  </a:cubicBezTo>
                  <a:cubicBezTo>
                    <a:pt x="355" y="59"/>
                    <a:pt x="354" y="58"/>
                    <a:pt x="353" y="57"/>
                  </a:cubicBezTo>
                  <a:cubicBezTo>
                    <a:pt x="352" y="56"/>
                    <a:pt x="352" y="55"/>
                    <a:pt x="351" y="54"/>
                  </a:cubicBezTo>
                  <a:cubicBezTo>
                    <a:pt x="351" y="54"/>
                    <a:pt x="350" y="53"/>
                    <a:pt x="350" y="53"/>
                  </a:cubicBezTo>
                  <a:cubicBezTo>
                    <a:pt x="349" y="52"/>
                    <a:pt x="349" y="52"/>
                    <a:pt x="349" y="52"/>
                  </a:cubicBezTo>
                  <a:cubicBezTo>
                    <a:pt x="349" y="52"/>
                    <a:pt x="349" y="52"/>
                    <a:pt x="349" y="52"/>
                  </a:cubicBezTo>
                  <a:cubicBezTo>
                    <a:pt x="349" y="52"/>
                    <a:pt x="349" y="52"/>
                    <a:pt x="349" y="52"/>
                  </a:cubicBezTo>
                  <a:cubicBezTo>
                    <a:pt x="331" y="33"/>
                    <a:pt x="317" y="43"/>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9" y="48"/>
                    <a:pt x="309" y="48"/>
                    <a:pt x="309" y="48"/>
                  </a:cubicBezTo>
                  <a:cubicBezTo>
                    <a:pt x="308" y="48"/>
                    <a:pt x="308" y="48"/>
                    <a:pt x="308" y="48"/>
                  </a:cubicBezTo>
                  <a:cubicBezTo>
                    <a:pt x="307" y="49"/>
                    <a:pt x="307" y="50"/>
                    <a:pt x="306" y="50"/>
                  </a:cubicBezTo>
                  <a:cubicBezTo>
                    <a:pt x="305" y="51"/>
                    <a:pt x="305" y="51"/>
                    <a:pt x="304" y="51"/>
                  </a:cubicBezTo>
                  <a:cubicBezTo>
                    <a:pt x="304" y="51"/>
                    <a:pt x="304" y="52"/>
                    <a:pt x="303" y="52"/>
                  </a:cubicBezTo>
                  <a:cubicBezTo>
                    <a:pt x="303" y="52"/>
                    <a:pt x="303" y="52"/>
                    <a:pt x="303" y="52"/>
                  </a:cubicBezTo>
                  <a:cubicBezTo>
                    <a:pt x="301" y="54"/>
                    <a:pt x="299" y="55"/>
                    <a:pt x="298" y="56"/>
                  </a:cubicBezTo>
                  <a:cubicBezTo>
                    <a:pt x="297" y="57"/>
                    <a:pt x="296" y="58"/>
                    <a:pt x="296" y="59"/>
                  </a:cubicBezTo>
                  <a:cubicBezTo>
                    <a:pt x="295" y="59"/>
                    <a:pt x="295" y="60"/>
                    <a:pt x="294" y="60"/>
                  </a:cubicBezTo>
                  <a:cubicBezTo>
                    <a:pt x="293" y="61"/>
                    <a:pt x="293" y="61"/>
                    <a:pt x="293" y="61"/>
                  </a:cubicBezTo>
                  <a:cubicBezTo>
                    <a:pt x="292" y="63"/>
                    <a:pt x="290" y="64"/>
                    <a:pt x="289" y="66"/>
                  </a:cubicBezTo>
                  <a:cubicBezTo>
                    <a:pt x="288" y="67"/>
                    <a:pt x="288" y="68"/>
                    <a:pt x="287" y="69"/>
                  </a:cubicBezTo>
                  <a:cubicBezTo>
                    <a:pt x="287" y="69"/>
                    <a:pt x="286" y="70"/>
                    <a:pt x="286" y="70"/>
                  </a:cubicBezTo>
                  <a:cubicBezTo>
                    <a:pt x="285" y="71"/>
                    <a:pt x="285" y="71"/>
                    <a:pt x="285" y="71"/>
                  </a:cubicBezTo>
                  <a:cubicBezTo>
                    <a:pt x="285" y="72"/>
                    <a:pt x="285" y="72"/>
                    <a:pt x="285" y="72"/>
                  </a:cubicBezTo>
                  <a:cubicBezTo>
                    <a:pt x="284" y="73"/>
                    <a:pt x="284" y="73"/>
                    <a:pt x="284" y="73"/>
                  </a:cubicBezTo>
                  <a:cubicBezTo>
                    <a:pt x="284" y="73"/>
                    <a:pt x="284" y="73"/>
                    <a:pt x="284" y="73"/>
                  </a:cubicBezTo>
                  <a:cubicBezTo>
                    <a:pt x="283" y="74"/>
                    <a:pt x="283" y="74"/>
                    <a:pt x="283" y="74"/>
                  </a:cubicBezTo>
                  <a:cubicBezTo>
                    <a:pt x="280" y="78"/>
                    <a:pt x="278" y="82"/>
                    <a:pt x="277" y="85"/>
                  </a:cubicBezTo>
                  <a:cubicBezTo>
                    <a:pt x="275" y="88"/>
                    <a:pt x="274" y="90"/>
                    <a:pt x="273" y="91"/>
                  </a:cubicBezTo>
                  <a:cubicBezTo>
                    <a:pt x="273" y="92"/>
                    <a:pt x="272" y="92"/>
                    <a:pt x="272" y="92"/>
                  </a:cubicBezTo>
                  <a:cubicBezTo>
                    <a:pt x="272" y="93"/>
                    <a:pt x="272" y="93"/>
                    <a:pt x="272" y="93"/>
                  </a:cubicBezTo>
                  <a:cubicBezTo>
                    <a:pt x="272" y="93"/>
                    <a:pt x="272" y="93"/>
                    <a:pt x="272" y="93"/>
                  </a:cubicBezTo>
                  <a:cubicBezTo>
                    <a:pt x="271" y="94"/>
                    <a:pt x="271" y="94"/>
                    <a:pt x="271" y="94"/>
                  </a:cubicBezTo>
                  <a:cubicBezTo>
                    <a:pt x="271" y="94"/>
                    <a:pt x="271" y="94"/>
                    <a:pt x="271" y="94"/>
                  </a:cubicBezTo>
                  <a:cubicBezTo>
                    <a:pt x="270" y="96"/>
                    <a:pt x="269" y="98"/>
                    <a:pt x="268" y="99"/>
                  </a:cubicBezTo>
                  <a:cubicBezTo>
                    <a:pt x="268" y="99"/>
                    <a:pt x="268" y="99"/>
                    <a:pt x="268" y="99"/>
                  </a:cubicBezTo>
                  <a:cubicBezTo>
                    <a:pt x="267" y="101"/>
                    <a:pt x="266" y="104"/>
                    <a:pt x="264" y="106"/>
                  </a:cubicBezTo>
                  <a:cubicBezTo>
                    <a:pt x="264" y="106"/>
                    <a:pt x="264" y="106"/>
                    <a:pt x="264" y="106"/>
                  </a:cubicBezTo>
                  <a:cubicBezTo>
                    <a:pt x="264" y="106"/>
                    <a:pt x="264" y="107"/>
                    <a:pt x="263" y="108"/>
                  </a:cubicBezTo>
                  <a:cubicBezTo>
                    <a:pt x="263" y="108"/>
                    <a:pt x="263" y="108"/>
                    <a:pt x="263" y="108"/>
                  </a:cubicBezTo>
                  <a:cubicBezTo>
                    <a:pt x="262" y="109"/>
                    <a:pt x="261" y="111"/>
                    <a:pt x="260" y="112"/>
                  </a:cubicBezTo>
                  <a:cubicBezTo>
                    <a:pt x="260" y="112"/>
                    <a:pt x="260" y="112"/>
                    <a:pt x="260" y="112"/>
                  </a:cubicBezTo>
                  <a:cubicBezTo>
                    <a:pt x="260" y="112"/>
                    <a:pt x="259" y="113"/>
                    <a:pt x="259" y="113"/>
                  </a:cubicBezTo>
                  <a:cubicBezTo>
                    <a:pt x="259" y="113"/>
                    <a:pt x="259" y="113"/>
                    <a:pt x="259" y="113"/>
                  </a:cubicBezTo>
                  <a:cubicBezTo>
                    <a:pt x="259" y="113"/>
                    <a:pt x="259" y="113"/>
                    <a:pt x="259" y="113"/>
                  </a:cubicBezTo>
                  <a:cubicBezTo>
                    <a:pt x="256" y="117"/>
                    <a:pt x="253" y="120"/>
                    <a:pt x="250" y="124"/>
                  </a:cubicBezTo>
                  <a:cubicBezTo>
                    <a:pt x="250" y="124"/>
                    <a:pt x="250" y="124"/>
                    <a:pt x="250" y="124"/>
                  </a:cubicBezTo>
                  <a:cubicBezTo>
                    <a:pt x="249" y="124"/>
                    <a:pt x="249" y="125"/>
                    <a:pt x="248" y="125"/>
                  </a:cubicBezTo>
                  <a:cubicBezTo>
                    <a:pt x="248" y="125"/>
                    <a:pt x="248" y="125"/>
                    <a:pt x="248" y="125"/>
                  </a:cubicBezTo>
                  <a:cubicBezTo>
                    <a:pt x="247" y="127"/>
                    <a:pt x="245" y="128"/>
                    <a:pt x="244" y="129"/>
                  </a:cubicBezTo>
                  <a:cubicBezTo>
                    <a:pt x="243" y="129"/>
                    <a:pt x="243" y="129"/>
                    <a:pt x="243" y="129"/>
                  </a:cubicBezTo>
                  <a:cubicBezTo>
                    <a:pt x="243" y="130"/>
                    <a:pt x="243" y="130"/>
                    <a:pt x="243" y="130"/>
                  </a:cubicBezTo>
                  <a:cubicBezTo>
                    <a:pt x="243" y="130"/>
                    <a:pt x="243" y="130"/>
                    <a:pt x="243" y="130"/>
                  </a:cubicBezTo>
                  <a:cubicBezTo>
                    <a:pt x="242" y="130"/>
                    <a:pt x="242" y="130"/>
                    <a:pt x="242" y="130"/>
                  </a:cubicBezTo>
                  <a:cubicBezTo>
                    <a:pt x="240" y="132"/>
                    <a:pt x="238" y="134"/>
                    <a:pt x="236" y="136"/>
                  </a:cubicBezTo>
                  <a:cubicBezTo>
                    <a:pt x="235" y="136"/>
                    <a:pt x="235" y="136"/>
                    <a:pt x="235" y="136"/>
                  </a:cubicBezTo>
                  <a:cubicBezTo>
                    <a:pt x="235" y="136"/>
                    <a:pt x="235" y="136"/>
                    <a:pt x="235" y="136"/>
                  </a:cubicBezTo>
                  <a:cubicBezTo>
                    <a:pt x="233" y="137"/>
                    <a:pt x="232" y="138"/>
                    <a:pt x="230" y="139"/>
                  </a:cubicBezTo>
                  <a:cubicBezTo>
                    <a:pt x="230" y="139"/>
                    <a:pt x="230" y="139"/>
                    <a:pt x="230" y="139"/>
                  </a:cubicBezTo>
                  <a:cubicBezTo>
                    <a:pt x="230" y="140"/>
                    <a:pt x="229" y="140"/>
                    <a:pt x="229" y="140"/>
                  </a:cubicBezTo>
                  <a:cubicBezTo>
                    <a:pt x="226" y="142"/>
                    <a:pt x="224" y="143"/>
                    <a:pt x="221" y="145"/>
                  </a:cubicBezTo>
                  <a:cubicBezTo>
                    <a:pt x="218" y="147"/>
                    <a:pt x="215" y="148"/>
                    <a:pt x="212" y="150"/>
                  </a:cubicBezTo>
                  <a:cubicBezTo>
                    <a:pt x="212" y="150"/>
                    <a:pt x="212" y="150"/>
                    <a:pt x="212" y="150"/>
                  </a:cubicBezTo>
                  <a:cubicBezTo>
                    <a:pt x="211" y="150"/>
                    <a:pt x="211" y="150"/>
                    <a:pt x="211" y="150"/>
                  </a:cubicBezTo>
                  <a:cubicBezTo>
                    <a:pt x="207" y="152"/>
                    <a:pt x="202" y="154"/>
                    <a:pt x="197" y="156"/>
                  </a:cubicBezTo>
                  <a:cubicBezTo>
                    <a:pt x="196" y="156"/>
                    <a:pt x="195" y="156"/>
                    <a:pt x="195" y="157"/>
                  </a:cubicBezTo>
                  <a:cubicBezTo>
                    <a:pt x="194" y="157"/>
                    <a:pt x="194" y="157"/>
                    <a:pt x="193" y="157"/>
                  </a:cubicBezTo>
                  <a:cubicBezTo>
                    <a:pt x="193" y="157"/>
                    <a:pt x="192" y="157"/>
                    <a:pt x="191" y="158"/>
                  </a:cubicBezTo>
                  <a:cubicBezTo>
                    <a:pt x="191" y="158"/>
                    <a:pt x="190" y="158"/>
                    <a:pt x="190" y="158"/>
                  </a:cubicBezTo>
                  <a:cubicBezTo>
                    <a:pt x="189" y="158"/>
                    <a:pt x="188" y="159"/>
                    <a:pt x="187" y="159"/>
                  </a:cubicBezTo>
                  <a:cubicBezTo>
                    <a:pt x="186" y="159"/>
                    <a:pt x="186" y="159"/>
                    <a:pt x="185" y="159"/>
                  </a:cubicBezTo>
                  <a:cubicBezTo>
                    <a:pt x="185" y="159"/>
                    <a:pt x="184" y="160"/>
                    <a:pt x="184" y="160"/>
                  </a:cubicBezTo>
                  <a:cubicBezTo>
                    <a:pt x="184" y="160"/>
                    <a:pt x="183" y="160"/>
                    <a:pt x="183" y="160"/>
                  </a:cubicBezTo>
                  <a:cubicBezTo>
                    <a:pt x="182" y="160"/>
                    <a:pt x="181" y="160"/>
                    <a:pt x="180" y="161"/>
                  </a:cubicBezTo>
                  <a:cubicBezTo>
                    <a:pt x="179" y="161"/>
                    <a:pt x="179" y="161"/>
                    <a:pt x="178" y="161"/>
                  </a:cubicBezTo>
                  <a:cubicBezTo>
                    <a:pt x="178" y="161"/>
                    <a:pt x="177" y="161"/>
                    <a:pt x="177" y="161"/>
                  </a:cubicBezTo>
                  <a:cubicBezTo>
                    <a:pt x="177" y="161"/>
                    <a:pt x="176" y="162"/>
                    <a:pt x="176" y="162"/>
                  </a:cubicBezTo>
                  <a:cubicBezTo>
                    <a:pt x="175" y="162"/>
                    <a:pt x="175" y="162"/>
                    <a:pt x="175" y="162"/>
                  </a:cubicBezTo>
                  <a:cubicBezTo>
                    <a:pt x="174" y="162"/>
                    <a:pt x="174" y="162"/>
                    <a:pt x="174" y="162"/>
                  </a:cubicBezTo>
                  <a:cubicBezTo>
                    <a:pt x="174" y="162"/>
                    <a:pt x="174" y="162"/>
                    <a:pt x="174" y="162"/>
                  </a:cubicBezTo>
                  <a:cubicBezTo>
                    <a:pt x="173" y="162"/>
                    <a:pt x="173" y="162"/>
                    <a:pt x="173" y="162"/>
                  </a:cubicBezTo>
                  <a:cubicBezTo>
                    <a:pt x="172" y="162"/>
                    <a:pt x="172" y="162"/>
                    <a:pt x="172" y="162"/>
                  </a:cubicBezTo>
                  <a:cubicBezTo>
                    <a:pt x="171" y="163"/>
                    <a:pt x="171" y="163"/>
                    <a:pt x="171" y="163"/>
                  </a:cubicBezTo>
                  <a:cubicBezTo>
                    <a:pt x="170" y="163"/>
                    <a:pt x="170" y="163"/>
                    <a:pt x="170" y="163"/>
                  </a:cubicBezTo>
                  <a:cubicBezTo>
                    <a:pt x="169" y="163"/>
                    <a:pt x="169" y="163"/>
                    <a:pt x="169" y="163"/>
                  </a:cubicBezTo>
                  <a:cubicBezTo>
                    <a:pt x="168" y="163"/>
                    <a:pt x="168" y="163"/>
                    <a:pt x="168" y="163"/>
                  </a:cubicBezTo>
                  <a:cubicBezTo>
                    <a:pt x="167" y="163"/>
                    <a:pt x="167" y="163"/>
                    <a:pt x="167" y="163"/>
                  </a:cubicBezTo>
                  <a:cubicBezTo>
                    <a:pt x="167" y="163"/>
                    <a:pt x="167" y="163"/>
                    <a:pt x="167" y="163"/>
                  </a:cubicBezTo>
                  <a:cubicBezTo>
                    <a:pt x="166" y="163"/>
                    <a:pt x="166" y="163"/>
                    <a:pt x="166" y="163"/>
                  </a:cubicBezTo>
                  <a:cubicBezTo>
                    <a:pt x="165" y="164"/>
                    <a:pt x="164" y="164"/>
                    <a:pt x="163" y="164"/>
                  </a:cubicBezTo>
                  <a:cubicBezTo>
                    <a:pt x="162" y="164"/>
                    <a:pt x="161" y="164"/>
                    <a:pt x="160" y="164"/>
                  </a:cubicBezTo>
                  <a:cubicBezTo>
                    <a:pt x="160" y="164"/>
                    <a:pt x="159" y="164"/>
                    <a:pt x="158" y="164"/>
                  </a:cubicBezTo>
                  <a:cubicBezTo>
                    <a:pt x="158" y="164"/>
                    <a:pt x="157" y="165"/>
                    <a:pt x="157" y="165"/>
                  </a:cubicBezTo>
                  <a:cubicBezTo>
                    <a:pt x="156" y="165"/>
                    <a:pt x="155" y="165"/>
                    <a:pt x="154" y="165"/>
                  </a:cubicBezTo>
                  <a:cubicBezTo>
                    <a:pt x="153" y="165"/>
                    <a:pt x="153" y="165"/>
                    <a:pt x="152" y="165"/>
                  </a:cubicBezTo>
                  <a:cubicBezTo>
                    <a:pt x="151" y="165"/>
                    <a:pt x="151" y="165"/>
                    <a:pt x="150" y="165"/>
                  </a:cubicBezTo>
                  <a:cubicBezTo>
                    <a:pt x="149" y="165"/>
                    <a:pt x="149" y="165"/>
                    <a:pt x="148" y="165"/>
                  </a:cubicBezTo>
                  <a:cubicBezTo>
                    <a:pt x="147" y="165"/>
                    <a:pt x="146" y="165"/>
                    <a:pt x="145" y="165"/>
                  </a:cubicBezTo>
                  <a:cubicBezTo>
                    <a:pt x="144" y="165"/>
                    <a:pt x="144" y="165"/>
                    <a:pt x="143" y="165"/>
                  </a:cubicBezTo>
                  <a:cubicBezTo>
                    <a:pt x="142" y="165"/>
                    <a:pt x="141" y="165"/>
                    <a:pt x="141" y="165"/>
                  </a:cubicBezTo>
                  <a:cubicBezTo>
                    <a:pt x="140" y="165"/>
                    <a:pt x="140" y="165"/>
                    <a:pt x="139" y="165"/>
                  </a:cubicBezTo>
                  <a:cubicBezTo>
                    <a:pt x="135" y="165"/>
                    <a:pt x="131" y="165"/>
                    <a:pt x="128" y="165"/>
                  </a:cubicBezTo>
                  <a:cubicBezTo>
                    <a:pt x="127" y="165"/>
                    <a:pt x="127" y="165"/>
                    <a:pt x="127" y="165"/>
                  </a:cubicBezTo>
                  <a:cubicBezTo>
                    <a:pt x="127" y="165"/>
                    <a:pt x="127" y="165"/>
                    <a:pt x="127" y="165"/>
                  </a:cubicBezTo>
                  <a:cubicBezTo>
                    <a:pt x="125" y="165"/>
                    <a:pt x="123" y="165"/>
                    <a:pt x="122" y="164"/>
                  </a:cubicBezTo>
                  <a:cubicBezTo>
                    <a:pt x="120" y="164"/>
                    <a:pt x="118" y="164"/>
                    <a:pt x="117" y="164"/>
                  </a:cubicBezTo>
                  <a:cubicBezTo>
                    <a:pt x="113" y="163"/>
                    <a:pt x="110" y="163"/>
                    <a:pt x="106" y="162"/>
                  </a:cubicBezTo>
                  <a:cubicBezTo>
                    <a:pt x="106" y="162"/>
                    <a:pt x="106" y="162"/>
                    <a:pt x="106" y="162"/>
                  </a:cubicBezTo>
                  <a:cubicBezTo>
                    <a:pt x="106" y="162"/>
                    <a:pt x="106" y="162"/>
                    <a:pt x="106" y="162"/>
                  </a:cubicBezTo>
                  <a:cubicBezTo>
                    <a:pt x="103" y="161"/>
                    <a:pt x="99" y="161"/>
                    <a:pt x="96" y="160"/>
                  </a:cubicBezTo>
                  <a:cubicBezTo>
                    <a:pt x="95" y="160"/>
                    <a:pt x="95" y="160"/>
                    <a:pt x="94" y="159"/>
                  </a:cubicBezTo>
                  <a:cubicBezTo>
                    <a:pt x="94" y="159"/>
                    <a:pt x="93" y="159"/>
                    <a:pt x="93" y="159"/>
                  </a:cubicBezTo>
                  <a:cubicBezTo>
                    <a:pt x="92" y="159"/>
                    <a:pt x="92" y="159"/>
                    <a:pt x="91" y="159"/>
                  </a:cubicBezTo>
                  <a:cubicBezTo>
                    <a:pt x="91" y="158"/>
                    <a:pt x="90" y="158"/>
                    <a:pt x="90" y="158"/>
                  </a:cubicBezTo>
                  <a:cubicBezTo>
                    <a:pt x="89" y="158"/>
                    <a:pt x="89" y="158"/>
                    <a:pt x="89" y="158"/>
                  </a:cubicBezTo>
                  <a:cubicBezTo>
                    <a:pt x="88" y="158"/>
                    <a:pt x="88" y="158"/>
                    <a:pt x="88" y="158"/>
                  </a:cubicBezTo>
                  <a:cubicBezTo>
                    <a:pt x="87" y="157"/>
                    <a:pt x="87" y="157"/>
                    <a:pt x="87" y="157"/>
                  </a:cubicBezTo>
                  <a:cubicBezTo>
                    <a:pt x="87" y="157"/>
                    <a:pt x="87" y="157"/>
                    <a:pt x="87" y="157"/>
                  </a:cubicBezTo>
                  <a:cubicBezTo>
                    <a:pt x="86" y="157"/>
                    <a:pt x="86" y="157"/>
                    <a:pt x="85" y="157"/>
                  </a:cubicBezTo>
                  <a:cubicBezTo>
                    <a:pt x="85" y="157"/>
                    <a:pt x="84" y="156"/>
                    <a:pt x="84" y="156"/>
                  </a:cubicBezTo>
                  <a:cubicBezTo>
                    <a:pt x="83" y="156"/>
                    <a:pt x="83" y="156"/>
                    <a:pt x="82" y="156"/>
                  </a:cubicBezTo>
                  <a:cubicBezTo>
                    <a:pt x="82" y="156"/>
                    <a:pt x="81" y="155"/>
                    <a:pt x="81" y="155"/>
                  </a:cubicBezTo>
                  <a:cubicBezTo>
                    <a:pt x="78" y="154"/>
                    <a:pt x="75" y="153"/>
                    <a:pt x="72" y="152"/>
                  </a:cubicBezTo>
                  <a:cubicBezTo>
                    <a:pt x="69" y="150"/>
                    <a:pt x="66" y="149"/>
                    <a:pt x="63" y="147"/>
                  </a:cubicBezTo>
                  <a:cubicBezTo>
                    <a:pt x="60" y="146"/>
                    <a:pt x="58" y="145"/>
                    <a:pt x="55" y="143"/>
                  </a:cubicBezTo>
                  <a:cubicBezTo>
                    <a:pt x="53" y="142"/>
                    <a:pt x="50" y="140"/>
                    <a:pt x="48" y="138"/>
                  </a:cubicBezTo>
                  <a:cubicBezTo>
                    <a:pt x="47" y="138"/>
                    <a:pt x="47" y="138"/>
                    <a:pt x="46" y="137"/>
                  </a:cubicBezTo>
                  <a:cubicBezTo>
                    <a:pt x="46" y="137"/>
                    <a:pt x="45" y="137"/>
                    <a:pt x="45" y="136"/>
                  </a:cubicBezTo>
                  <a:cubicBezTo>
                    <a:pt x="44" y="136"/>
                    <a:pt x="44" y="136"/>
                    <a:pt x="43" y="135"/>
                  </a:cubicBezTo>
                  <a:cubicBezTo>
                    <a:pt x="43" y="135"/>
                    <a:pt x="42" y="135"/>
                    <a:pt x="42" y="134"/>
                  </a:cubicBezTo>
                  <a:cubicBezTo>
                    <a:pt x="41" y="134"/>
                    <a:pt x="41" y="133"/>
                    <a:pt x="40" y="133"/>
                  </a:cubicBezTo>
                  <a:cubicBezTo>
                    <a:pt x="39" y="132"/>
                    <a:pt x="39" y="132"/>
                    <a:pt x="38" y="131"/>
                  </a:cubicBezTo>
                  <a:cubicBezTo>
                    <a:pt x="38" y="131"/>
                    <a:pt x="37" y="130"/>
                    <a:pt x="37" y="130"/>
                  </a:cubicBezTo>
                  <a:cubicBezTo>
                    <a:pt x="36" y="130"/>
                    <a:pt x="36" y="129"/>
                    <a:pt x="35" y="129"/>
                  </a:cubicBezTo>
                  <a:cubicBezTo>
                    <a:pt x="34" y="128"/>
                    <a:pt x="34" y="128"/>
                    <a:pt x="34" y="128"/>
                  </a:cubicBezTo>
                  <a:cubicBezTo>
                    <a:pt x="33" y="127"/>
                    <a:pt x="33" y="127"/>
                    <a:pt x="33" y="127"/>
                  </a:cubicBezTo>
                  <a:cubicBezTo>
                    <a:pt x="32" y="126"/>
                    <a:pt x="32" y="126"/>
                    <a:pt x="32" y="126"/>
                  </a:cubicBezTo>
                  <a:cubicBezTo>
                    <a:pt x="31" y="125"/>
                    <a:pt x="31" y="125"/>
                    <a:pt x="31" y="125"/>
                  </a:cubicBezTo>
                  <a:cubicBezTo>
                    <a:pt x="31" y="124"/>
                    <a:pt x="30" y="124"/>
                    <a:pt x="30" y="123"/>
                  </a:cubicBezTo>
                  <a:cubicBezTo>
                    <a:pt x="29" y="123"/>
                    <a:pt x="29" y="123"/>
                    <a:pt x="28" y="122"/>
                  </a:cubicBezTo>
                  <a:cubicBezTo>
                    <a:pt x="28" y="121"/>
                    <a:pt x="28" y="121"/>
                    <a:pt x="28" y="121"/>
                  </a:cubicBezTo>
                  <a:cubicBezTo>
                    <a:pt x="27" y="121"/>
                    <a:pt x="27" y="121"/>
                    <a:pt x="27" y="121"/>
                  </a:cubicBezTo>
                  <a:cubicBezTo>
                    <a:pt x="26" y="120"/>
                    <a:pt x="26" y="119"/>
                    <a:pt x="25" y="119"/>
                  </a:cubicBezTo>
                  <a:cubicBezTo>
                    <a:pt x="25" y="118"/>
                    <a:pt x="25" y="118"/>
                    <a:pt x="24" y="118"/>
                  </a:cubicBezTo>
                  <a:cubicBezTo>
                    <a:pt x="24" y="117"/>
                    <a:pt x="24" y="117"/>
                    <a:pt x="24" y="117"/>
                  </a:cubicBezTo>
                  <a:cubicBezTo>
                    <a:pt x="23" y="116"/>
                    <a:pt x="23" y="116"/>
                    <a:pt x="23" y="116"/>
                  </a:cubicBezTo>
                  <a:cubicBezTo>
                    <a:pt x="22" y="115"/>
                    <a:pt x="22" y="115"/>
                    <a:pt x="21" y="114"/>
                  </a:cubicBezTo>
                  <a:cubicBezTo>
                    <a:pt x="21" y="114"/>
                    <a:pt x="21" y="113"/>
                    <a:pt x="20" y="113"/>
                  </a:cubicBezTo>
                  <a:cubicBezTo>
                    <a:pt x="20" y="112"/>
                    <a:pt x="20" y="112"/>
                    <a:pt x="20" y="112"/>
                  </a:cubicBezTo>
                  <a:cubicBezTo>
                    <a:pt x="19" y="111"/>
                    <a:pt x="19" y="111"/>
                    <a:pt x="19" y="111"/>
                  </a:cubicBezTo>
                  <a:cubicBezTo>
                    <a:pt x="19" y="110"/>
                    <a:pt x="18" y="110"/>
                    <a:pt x="18" y="109"/>
                  </a:cubicBezTo>
                  <a:cubicBezTo>
                    <a:pt x="17" y="109"/>
                    <a:pt x="17" y="108"/>
                    <a:pt x="17" y="108"/>
                  </a:cubicBezTo>
                  <a:cubicBezTo>
                    <a:pt x="17" y="107"/>
                    <a:pt x="16" y="107"/>
                    <a:pt x="16" y="107"/>
                  </a:cubicBezTo>
                  <a:cubicBezTo>
                    <a:pt x="16" y="106"/>
                    <a:pt x="16" y="106"/>
                    <a:pt x="16" y="106"/>
                  </a:cubicBezTo>
                  <a:cubicBezTo>
                    <a:pt x="15" y="105"/>
                    <a:pt x="15" y="104"/>
                    <a:pt x="14" y="104"/>
                  </a:cubicBezTo>
                  <a:cubicBezTo>
                    <a:pt x="14" y="103"/>
                    <a:pt x="13" y="102"/>
                    <a:pt x="13" y="102"/>
                  </a:cubicBezTo>
                  <a:cubicBezTo>
                    <a:pt x="13" y="101"/>
                    <a:pt x="12" y="101"/>
                    <a:pt x="12" y="100"/>
                  </a:cubicBezTo>
                  <a:cubicBezTo>
                    <a:pt x="12" y="100"/>
                    <a:pt x="12" y="100"/>
                    <a:pt x="11" y="99"/>
                  </a:cubicBezTo>
                  <a:cubicBezTo>
                    <a:pt x="11" y="97"/>
                    <a:pt x="10" y="96"/>
                    <a:pt x="9" y="94"/>
                  </a:cubicBezTo>
                  <a:cubicBezTo>
                    <a:pt x="9" y="94"/>
                    <a:pt x="8" y="93"/>
                    <a:pt x="8" y="92"/>
                  </a:cubicBezTo>
                  <a:cubicBezTo>
                    <a:pt x="8" y="91"/>
                    <a:pt x="7" y="90"/>
                    <a:pt x="7" y="89"/>
                  </a:cubicBezTo>
                  <a:cubicBezTo>
                    <a:pt x="7" y="89"/>
                    <a:pt x="7" y="89"/>
                    <a:pt x="7" y="89"/>
                  </a:cubicBezTo>
                  <a:cubicBezTo>
                    <a:pt x="6" y="88"/>
                    <a:pt x="6" y="88"/>
                    <a:pt x="6" y="87"/>
                  </a:cubicBezTo>
                  <a:cubicBezTo>
                    <a:pt x="6" y="86"/>
                    <a:pt x="5" y="85"/>
                    <a:pt x="5" y="84"/>
                  </a:cubicBezTo>
                  <a:cubicBezTo>
                    <a:pt x="5" y="83"/>
                    <a:pt x="4" y="82"/>
                    <a:pt x="4" y="82"/>
                  </a:cubicBezTo>
                  <a:cubicBezTo>
                    <a:pt x="4" y="81"/>
                    <a:pt x="4" y="80"/>
                    <a:pt x="4" y="79"/>
                  </a:cubicBezTo>
                  <a:cubicBezTo>
                    <a:pt x="3" y="79"/>
                    <a:pt x="3" y="79"/>
                    <a:pt x="3" y="79"/>
                  </a:cubicBezTo>
                  <a:cubicBezTo>
                    <a:pt x="3" y="78"/>
                    <a:pt x="3" y="77"/>
                    <a:pt x="3" y="76"/>
                  </a:cubicBezTo>
                  <a:cubicBezTo>
                    <a:pt x="3" y="75"/>
                    <a:pt x="2" y="74"/>
                    <a:pt x="2" y="73"/>
                  </a:cubicBezTo>
                  <a:cubicBezTo>
                    <a:pt x="2" y="73"/>
                    <a:pt x="2" y="72"/>
                    <a:pt x="2" y="71"/>
                  </a:cubicBezTo>
                  <a:cubicBezTo>
                    <a:pt x="2" y="71"/>
                    <a:pt x="1" y="70"/>
                    <a:pt x="1" y="70"/>
                  </a:cubicBezTo>
                  <a:cubicBezTo>
                    <a:pt x="1" y="69"/>
                    <a:pt x="1" y="69"/>
                    <a:pt x="1" y="68"/>
                  </a:cubicBezTo>
                  <a:cubicBezTo>
                    <a:pt x="1" y="68"/>
                    <a:pt x="1" y="67"/>
                    <a:pt x="1" y="66"/>
                  </a:cubicBezTo>
                  <a:cubicBezTo>
                    <a:pt x="1" y="65"/>
                    <a:pt x="1" y="64"/>
                    <a:pt x="1" y="63"/>
                  </a:cubicBezTo>
                  <a:cubicBezTo>
                    <a:pt x="1" y="62"/>
                    <a:pt x="1" y="62"/>
                    <a:pt x="1" y="61"/>
                  </a:cubicBezTo>
                  <a:cubicBezTo>
                    <a:pt x="1" y="60"/>
                    <a:pt x="1" y="60"/>
                    <a:pt x="0" y="60"/>
                  </a:cubicBezTo>
                  <a:cubicBezTo>
                    <a:pt x="1" y="81"/>
                    <a:pt x="2" y="103"/>
                    <a:pt x="3" y="125"/>
                  </a:cubicBezTo>
                  <a:cubicBezTo>
                    <a:pt x="3" y="128"/>
                    <a:pt x="3" y="132"/>
                    <a:pt x="4" y="135"/>
                  </a:cubicBezTo>
                  <a:cubicBezTo>
                    <a:pt x="4" y="138"/>
                    <a:pt x="5" y="142"/>
                    <a:pt x="6" y="145"/>
                  </a:cubicBezTo>
                  <a:cubicBezTo>
                    <a:pt x="6" y="148"/>
                    <a:pt x="8" y="151"/>
                    <a:pt x="9" y="155"/>
                  </a:cubicBezTo>
                  <a:cubicBezTo>
                    <a:pt x="10" y="158"/>
                    <a:pt x="12" y="161"/>
                    <a:pt x="13" y="164"/>
                  </a:cubicBezTo>
                  <a:cubicBezTo>
                    <a:pt x="14" y="165"/>
                    <a:pt x="14" y="165"/>
                    <a:pt x="14" y="166"/>
                  </a:cubicBezTo>
                  <a:cubicBezTo>
                    <a:pt x="14" y="166"/>
                    <a:pt x="15" y="167"/>
                    <a:pt x="15" y="167"/>
                  </a:cubicBezTo>
                  <a:cubicBezTo>
                    <a:pt x="15" y="168"/>
                    <a:pt x="16" y="168"/>
                    <a:pt x="16" y="169"/>
                  </a:cubicBezTo>
                  <a:cubicBezTo>
                    <a:pt x="17" y="170"/>
                    <a:pt x="17" y="170"/>
                    <a:pt x="18" y="171"/>
                  </a:cubicBezTo>
                  <a:cubicBezTo>
                    <a:pt x="18" y="172"/>
                    <a:pt x="18" y="172"/>
                    <a:pt x="18" y="172"/>
                  </a:cubicBezTo>
                  <a:cubicBezTo>
                    <a:pt x="18" y="172"/>
                    <a:pt x="18" y="173"/>
                    <a:pt x="19" y="173"/>
                  </a:cubicBezTo>
                  <a:cubicBezTo>
                    <a:pt x="19" y="173"/>
                    <a:pt x="19" y="174"/>
                    <a:pt x="20" y="174"/>
                  </a:cubicBezTo>
                  <a:cubicBezTo>
                    <a:pt x="20" y="175"/>
                    <a:pt x="21" y="176"/>
                    <a:pt x="21" y="176"/>
                  </a:cubicBezTo>
                  <a:cubicBezTo>
                    <a:pt x="22" y="177"/>
                    <a:pt x="22" y="177"/>
                    <a:pt x="22" y="177"/>
                  </a:cubicBezTo>
                  <a:cubicBezTo>
                    <a:pt x="22" y="178"/>
                    <a:pt x="22" y="178"/>
                    <a:pt x="22" y="178"/>
                  </a:cubicBezTo>
                  <a:cubicBezTo>
                    <a:pt x="23" y="178"/>
                    <a:pt x="23" y="179"/>
                    <a:pt x="23" y="179"/>
                  </a:cubicBezTo>
                  <a:cubicBezTo>
                    <a:pt x="24" y="180"/>
                    <a:pt x="24" y="181"/>
                    <a:pt x="25" y="181"/>
                  </a:cubicBezTo>
                  <a:cubicBezTo>
                    <a:pt x="25" y="182"/>
                    <a:pt x="25" y="182"/>
                    <a:pt x="25" y="182"/>
                  </a:cubicBezTo>
                  <a:cubicBezTo>
                    <a:pt x="26" y="183"/>
                    <a:pt x="26" y="183"/>
                    <a:pt x="26" y="183"/>
                  </a:cubicBezTo>
                  <a:cubicBezTo>
                    <a:pt x="26" y="183"/>
                    <a:pt x="27" y="184"/>
                    <a:pt x="27" y="184"/>
                  </a:cubicBezTo>
                  <a:cubicBezTo>
                    <a:pt x="28" y="185"/>
                    <a:pt x="28" y="185"/>
                    <a:pt x="29" y="186"/>
                  </a:cubicBezTo>
                  <a:cubicBezTo>
                    <a:pt x="29" y="187"/>
                    <a:pt x="29" y="187"/>
                    <a:pt x="29" y="187"/>
                  </a:cubicBezTo>
                  <a:cubicBezTo>
                    <a:pt x="30" y="187"/>
                    <a:pt x="30" y="187"/>
                    <a:pt x="30" y="187"/>
                  </a:cubicBezTo>
                  <a:cubicBezTo>
                    <a:pt x="31" y="188"/>
                    <a:pt x="31" y="188"/>
                    <a:pt x="31" y="189"/>
                  </a:cubicBezTo>
                  <a:cubicBezTo>
                    <a:pt x="32" y="189"/>
                    <a:pt x="32" y="189"/>
                    <a:pt x="33" y="190"/>
                  </a:cubicBezTo>
                  <a:cubicBezTo>
                    <a:pt x="34" y="191"/>
                    <a:pt x="34" y="191"/>
                    <a:pt x="34" y="191"/>
                  </a:cubicBezTo>
                  <a:cubicBezTo>
                    <a:pt x="35" y="192"/>
                    <a:pt x="35" y="192"/>
                    <a:pt x="35" y="192"/>
                  </a:cubicBezTo>
                  <a:cubicBezTo>
                    <a:pt x="36" y="193"/>
                    <a:pt x="36" y="193"/>
                    <a:pt x="36" y="193"/>
                  </a:cubicBezTo>
                  <a:cubicBezTo>
                    <a:pt x="37" y="194"/>
                    <a:pt x="37" y="194"/>
                    <a:pt x="37" y="194"/>
                  </a:cubicBezTo>
                  <a:cubicBezTo>
                    <a:pt x="38" y="194"/>
                    <a:pt x="38" y="195"/>
                    <a:pt x="39" y="195"/>
                  </a:cubicBezTo>
                  <a:cubicBezTo>
                    <a:pt x="39" y="196"/>
                    <a:pt x="40" y="196"/>
                    <a:pt x="40" y="197"/>
                  </a:cubicBezTo>
                  <a:cubicBezTo>
                    <a:pt x="41" y="197"/>
                    <a:pt x="41" y="197"/>
                    <a:pt x="42" y="198"/>
                  </a:cubicBezTo>
                  <a:cubicBezTo>
                    <a:pt x="42" y="198"/>
                    <a:pt x="43" y="199"/>
                    <a:pt x="44" y="199"/>
                  </a:cubicBezTo>
                  <a:cubicBezTo>
                    <a:pt x="44" y="200"/>
                    <a:pt x="44" y="200"/>
                    <a:pt x="45" y="200"/>
                  </a:cubicBezTo>
                  <a:cubicBezTo>
                    <a:pt x="45" y="201"/>
                    <a:pt x="46" y="201"/>
                    <a:pt x="46" y="201"/>
                  </a:cubicBezTo>
                  <a:cubicBezTo>
                    <a:pt x="47" y="202"/>
                    <a:pt x="47" y="202"/>
                    <a:pt x="48" y="202"/>
                  </a:cubicBezTo>
                  <a:cubicBezTo>
                    <a:pt x="48" y="203"/>
                    <a:pt x="49" y="203"/>
                    <a:pt x="49" y="203"/>
                  </a:cubicBezTo>
                  <a:cubicBezTo>
                    <a:pt x="52" y="205"/>
                    <a:pt x="54" y="207"/>
                    <a:pt x="57" y="208"/>
                  </a:cubicBezTo>
                  <a:cubicBezTo>
                    <a:pt x="59" y="210"/>
                    <a:pt x="62" y="211"/>
                    <a:pt x="65" y="213"/>
                  </a:cubicBezTo>
                  <a:cubicBezTo>
                    <a:pt x="67" y="214"/>
                    <a:pt x="70" y="215"/>
                    <a:pt x="73" y="217"/>
                  </a:cubicBezTo>
                  <a:cubicBezTo>
                    <a:pt x="76" y="218"/>
                    <a:pt x="79" y="219"/>
                    <a:pt x="82" y="220"/>
                  </a:cubicBezTo>
                  <a:cubicBezTo>
                    <a:pt x="83" y="221"/>
                    <a:pt x="83" y="221"/>
                    <a:pt x="84" y="221"/>
                  </a:cubicBezTo>
                  <a:cubicBezTo>
                    <a:pt x="84" y="221"/>
                    <a:pt x="85" y="221"/>
                    <a:pt x="85" y="221"/>
                  </a:cubicBezTo>
                  <a:cubicBezTo>
                    <a:pt x="85" y="221"/>
                    <a:pt x="86" y="222"/>
                    <a:pt x="86" y="222"/>
                  </a:cubicBezTo>
                  <a:cubicBezTo>
                    <a:pt x="87" y="222"/>
                    <a:pt x="87" y="222"/>
                    <a:pt x="88" y="222"/>
                  </a:cubicBezTo>
                  <a:cubicBezTo>
                    <a:pt x="89" y="223"/>
                    <a:pt x="89" y="223"/>
                    <a:pt x="89" y="223"/>
                  </a:cubicBezTo>
                  <a:cubicBezTo>
                    <a:pt x="89" y="223"/>
                    <a:pt x="89" y="223"/>
                    <a:pt x="89" y="223"/>
                  </a:cubicBezTo>
                  <a:cubicBezTo>
                    <a:pt x="90" y="223"/>
                    <a:pt x="90" y="223"/>
                    <a:pt x="90" y="223"/>
                  </a:cubicBezTo>
                  <a:cubicBezTo>
                    <a:pt x="91" y="223"/>
                    <a:pt x="91" y="223"/>
                    <a:pt x="91" y="223"/>
                  </a:cubicBezTo>
                  <a:cubicBezTo>
                    <a:pt x="92" y="223"/>
                    <a:pt x="92" y="224"/>
                    <a:pt x="92" y="224"/>
                  </a:cubicBezTo>
                  <a:cubicBezTo>
                    <a:pt x="93" y="224"/>
                    <a:pt x="93" y="224"/>
                    <a:pt x="94" y="224"/>
                  </a:cubicBezTo>
                  <a:cubicBezTo>
                    <a:pt x="94" y="224"/>
                    <a:pt x="95" y="224"/>
                    <a:pt x="95" y="224"/>
                  </a:cubicBezTo>
                  <a:cubicBezTo>
                    <a:pt x="96" y="225"/>
                    <a:pt x="97" y="225"/>
                    <a:pt x="97" y="225"/>
                  </a:cubicBezTo>
                  <a:cubicBezTo>
                    <a:pt x="98" y="225"/>
                    <a:pt x="99" y="225"/>
                    <a:pt x="100" y="225"/>
                  </a:cubicBezTo>
                  <a:cubicBezTo>
                    <a:pt x="100" y="226"/>
                    <a:pt x="101" y="226"/>
                    <a:pt x="102" y="226"/>
                  </a:cubicBezTo>
                  <a:cubicBezTo>
                    <a:pt x="103" y="226"/>
                    <a:pt x="104" y="226"/>
                    <a:pt x="104" y="227"/>
                  </a:cubicBezTo>
                  <a:cubicBezTo>
                    <a:pt x="105" y="227"/>
                    <a:pt x="106" y="227"/>
                    <a:pt x="107" y="227"/>
                  </a:cubicBezTo>
                  <a:cubicBezTo>
                    <a:pt x="107" y="227"/>
                    <a:pt x="107" y="227"/>
                    <a:pt x="107" y="227"/>
                  </a:cubicBezTo>
                  <a:cubicBezTo>
                    <a:pt x="107" y="227"/>
                    <a:pt x="107" y="227"/>
                    <a:pt x="107" y="227"/>
                  </a:cubicBezTo>
                  <a:cubicBezTo>
                    <a:pt x="108" y="227"/>
                    <a:pt x="108" y="227"/>
                    <a:pt x="108" y="227"/>
                  </a:cubicBezTo>
                  <a:cubicBezTo>
                    <a:pt x="110" y="228"/>
                    <a:pt x="112" y="228"/>
                    <a:pt x="114" y="228"/>
                  </a:cubicBezTo>
                  <a:cubicBezTo>
                    <a:pt x="115" y="228"/>
                    <a:pt x="116" y="229"/>
                    <a:pt x="116" y="229"/>
                  </a:cubicBezTo>
                  <a:cubicBezTo>
                    <a:pt x="117" y="229"/>
                    <a:pt x="117" y="229"/>
                    <a:pt x="118" y="229"/>
                  </a:cubicBezTo>
                  <a:cubicBezTo>
                    <a:pt x="118" y="229"/>
                    <a:pt x="119" y="229"/>
                    <a:pt x="119" y="229"/>
                  </a:cubicBezTo>
                  <a:cubicBezTo>
                    <a:pt x="120" y="229"/>
                    <a:pt x="121" y="229"/>
                    <a:pt x="121" y="229"/>
                  </a:cubicBezTo>
                  <a:cubicBezTo>
                    <a:pt x="123" y="230"/>
                    <a:pt x="125" y="230"/>
                    <a:pt x="127" y="230"/>
                  </a:cubicBezTo>
                  <a:cubicBezTo>
                    <a:pt x="128" y="230"/>
                    <a:pt x="128" y="230"/>
                    <a:pt x="128" y="230"/>
                  </a:cubicBezTo>
                  <a:cubicBezTo>
                    <a:pt x="129" y="230"/>
                    <a:pt x="129" y="230"/>
                    <a:pt x="129" y="230"/>
                  </a:cubicBezTo>
                  <a:cubicBezTo>
                    <a:pt x="129" y="230"/>
                    <a:pt x="129" y="230"/>
                    <a:pt x="129" y="230"/>
                  </a:cubicBezTo>
                  <a:cubicBezTo>
                    <a:pt x="132" y="230"/>
                    <a:pt x="134" y="230"/>
                    <a:pt x="137" y="230"/>
                  </a:cubicBezTo>
                  <a:cubicBezTo>
                    <a:pt x="138" y="230"/>
                    <a:pt x="138" y="230"/>
                    <a:pt x="138" y="230"/>
                  </a:cubicBezTo>
                  <a:cubicBezTo>
                    <a:pt x="138" y="230"/>
                    <a:pt x="138" y="230"/>
                    <a:pt x="138" y="230"/>
                  </a:cubicBezTo>
                  <a:cubicBezTo>
                    <a:pt x="139" y="230"/>
                    <a:pt x="139" y="230"/>
                    <a:pt x="139" y="230"/>
                  </a:cubicBezTo>
                  <a:cubicBezTo>
                    <a:pt x="140" y="230"/>
                    <a:pt x="140" y="230"/>
                    <a:pt x="140" y="230"/>
                  </a:cubicBezTo>
                  <a:cubicBezTo>
                    <a:pt x="140" y="230"/>
                    <a:pt x="141" y="230"/>
                    <a:pt x="141" y="230"/>
                  </a:cubicBezTo>
                  <a:cubicBezTo>
                    <a:pt x="142" y="230"/>
                    <a:pt x="143" y="230"/>
                    <a:pt x="143" y="230"/>
                  </a:cubicBezTo>
                  <a:cubicBezTo>
                    <a:pt x="144" y="230"/>
                    <a:pt x="145" y="230"/>
                    <a:pt x="146" y="230"/>
                  </a:cubicBezTo>
                  <a:cubicBezTo>
                    <a:pt x="147" y="230"/>
                    <a:pt x="148" y="230"/>
                    <a:pt x="149" y="230"/>
                  </a:cubicBezTo>
                  <a:cubicBezTo>
                    <a:pt x="149" y="230"/>
                    <a:pt x="150" y="230"/>
                    <a:pt x="151" y="230"/>
                  </a:cubicBezTo>
                  <a:cubicBezTo>
                    <a:pt x="151" y="230"/>
                    <a:pt x="152" y="230"/>
                    <a:pt x="152" y="230"/>
                  </a:cubicBezTo>
                  <a:cubicBezTo>
                    <a:pt x="153" y="230"/>
                    <a:pt x="154" y="230"/>
                    <a:pt x="155" y="230"/>
                  </a:cubicBezTo>
                  <a:cubicBezTo>
                    <a:pt x="155" y="230"/>
                    <a:pt x="156" y="230"/>
                    <a:pt x="157" y="230"/>
                  </a:cubicBezTo>
                  <a:cubicBezTo>
                    <a:pt x="157" y="230"/>
                    <a:pt x="158" y="229"/>
                    <a:pt x="158" y="229"/>
                  </a:cubicBezTo>
                  <a:cubicBezTo>
                    <a:pt x="159" y="229"/>
                    <a:pt x="159" y="229"/>
                    <a:pt x="159" y="229"/>
                  </a:cubicBezTo>
                  <a:cubicBezTo>
                    <a:pt x="159" y="229"/>
                    <a:pt x="159" y="229"/>
                    <a:pt x="159" y="229"/>
                  </a:cubicBezTo>
                  <a:cubicBezTo>
                    <a:pt x="159" y="229"/>
                    <a:pt x="159" y="229"/>
                    <a:pt x="159" y="229"/>
                  </a:cubicBezTo>
                  <a:cubicBezTo>
                    <a:pt x="159" y="229"/>
                    <a:pt x="159" y="229"/>
                    <a:pt x="159" y="229"/>
                  </a:cubicBezTo>
                  <a:cubicBezTo>
                    <a:pt x="160" y="229"/>
                    <a:pt x="160" y="229"/>
                    <a:pt x="161" y="229"/>
                  </a:cubicBezTo>
                  <a:cubicBezTo>
                    <a:pt x="161" y="229"/>
                    <a:pt x="161" y="229"/>
                    <a:pt x="161" y="229"/>
                  </a:cubicBezTo>
                  <a:cubicBezTo>
                    <a:pt x="161" y="229"/>
                    <a:pt x="161" y="229"/>
                    <a:pt x="161" y="229"/>
                  </a:cubicBezTo>
                  <a:cubicBezTo>
                    <a:pt x="161" y="229"/>
                    <a:pt x="161" y="229"/>
                    <a:pt x="161" y="229"/>
                  </a:cubicBezTo>
                  <a:cubicBezTo>
                    <a:pt x="161" y="229"/>
                    <a:pt x="162" y="229"/>
                    <a:pt x="162" y="229"/>
                  </a:cubicBezTo>
                  <a:cubicBezTo>
                    <a:pt x="163" y="229"/>
                    <a:pt x="163" y="229"/>
                    <a:pt x="163" y="229"/>
                  </a:cubicBezTo>
                  <a:cubicBezTo>
                    <a:pt x="164" y="229"/>
                    <a:pt x="164" y="229"/>
                    <a:pt x="164" y="229"/>
                  </a:cubicBezTo>
                  <a:cubicBezTo>
                    <a:pt x="165" y="229"/>
                    <a:pt x="165" y="229"/>
                    <a:pt x="165" y="229"/>
                  </a:cubicBezTo>
                  <a:cubicBezTo>
                    <a:pt x="165" y="229"/>
                    <a:pt x="166" y="229"/>
                    <a:pt x="166" y="228"/>
                  </a:cubicBezTo>
                  <a:cubicBezTo>
                    <a:pt x="167" y="228"/>
                    <a:pt x="167" y="228"/>
                    <a:pt x="167" y="228"/>
                  </a:cubicBezTo>
                  <a:cubicBezTo>
                    <a:pt x="168" y="228"/>
                    <a:pt x="168" y="228"/>
                    <a:pt x="168" y="228"/>
                  </a:cubicBezTo>
                  <a:cubicBezTo>
                    <a:pt x="169" y="228"/>
                    <a:pt x="169" y="228"/>
                    <a:pt x="169" y="228"/>
                  </a:cubicBezTo>
                  <a:cubicBezTo>
                    <a:pt x="169" y="228"/>
                    <a:pt x="169" y="228"/>
                    <a:pt x="169" y="228"/>
                  </a:cubicBezTo>
                  <a:cubicBezTo>
                    <a:pt x="170" y="228"/>
                    <a:pt x="170" y="228"/>
                    <a:pt x="170" y="228"/>
                  </a:cubicBezTo>
                  <a:cubicBezTo>
                    <a:pt x="171" y="228"/>
                    <a:pt x="171" y="228"/>
                    <a:pt x="171" y="228"/>
                  </a:cubicBezTo>
                  <a:cubicBezTo>
                    <a:pt x="172" y="227"/>
                    <a:pt x="172" y="227"/>
                    <a:pt x="172" y="227"/>
                  </a:cubicBezTo>
                  <a:cubicBezTo>
                    <a:pt x="173" y="227"/>
                    <a:pt x="173" y="227"/>
                    <a:pt x="173" y="227"/>
                  </a:cubicBezTo>
                  <a:cubicBezTo>
                    <a:pt x="174" y="227"/>
                    <a:pt x="174" y="227"/>
                    <a:pt x="174" y="227"/>
                  </a:cubicBezTo>
                  <a:cubicBezTo>
                    <a:pt x="175" y="227"/>
                    <a:pt x="175" y="227"/>
                    <a:pt x="175" y="227"/>
                  </a:cubicBezTo>
                  <a:cubicBezTo>
                    <a:pt x="175" y="227"/>
                    <a:pt x="175" y="227"/>
                    <a:pt x="175" y="227"/>
                  </a:cubicBezTo>
                  <a:cubicBezTo>
                    <a:pt x="176" y="227"/>
                    <a:pt x="176" y="227"/>
                    <a:pt x="176" y="227"/>
                  </a:cubicBezTo>
                  <a:cubicBezTo>
                    <a:pt x="177" y="227"/>
                    <a:pt x="177" y="226"/>
                    <a:pt x="177" y="226"/>
                  </a:cubicBezTo>
                  <a:cubicBezTo>
                    <a:pt x="178" y="226"/>
                    <a:pt x="178" y="226"/>
                    <a:pt x="179" y="226"/>
                  </a:cubicBezTo>
                  <a:cubicBezTo>
                    <a:pt x="179" y="226"/>
                    <a:pt x="180" y="226"/>
                    <a:pt x="180" y="226"/>
                  </a:cubicBezTo>
                  <a:cubicBezTo>
                    <a:pt x="181" y="225"/>
                    <a:pt x="182" y="225"/>
                    <a:pt x="183" y="225"/>
                  </a:cubicBezTo>
                  <a:cubicBezTo>
                    <a:pt x="183" y="225"/>
                    <a:pt x="184" y="225"/>
                    <a:pt x="184" y="225"/>
                  </a:cubicBezTo>
                  <a:cubicBezTo>
                    <a:pt x="185" y="225"/>
                    <a:pt x="185" y="225"/>
                    <a:pt x="186" y="224"/>
                  </a:cubicBezTo>
                  <a:cubicBezTo>
                    <a:pt x="186" y="224"/>
                    <a:pt x="187" y="224"/>
                    <a:pt x="187" y="224"/>
                  </a:cubicBezTo>
                  <a:cubicBezTo>
                    <a:pt x="188" y="224"/>
                    <a:pt x="189" y="223"/>
                    <a:pt x="190" y="223"/>
                  </a:cubicBezTo>
                  <a:cubicBezTo>
                    <a:pt x="190" y="223"/>
                    <a:pt x="191" y="223"/>
                    <a:pt x="192" y="223"/>
                  </a:cubicBezTo>
                  <a:cubicBezTo>
                    <a:pt x="192" y="222"/>
                    <a:pt x="193" y="222"/>
                    <a:pt x="193" y="222"/>
                  </a:cubicBezTo>
                  <a:cubicBezTo>
                    <a:pt x="194" y="222"/>
                    <a:pt x="194" y="222"/>
                    <a:pt x="195" y="222"/>
                  </a:cubicBezTo>
                  <a:cubicBezTo>
                    <a:pt x="196" y="221"/>
                    <a:pt x="196" y="221"/>
                    <a:pt x="197" y="221"/>
                  </a:cubicBezTo>
                  <a:cubicBezTo>
                    <a:pt x="199" y="220"/>
                    <a:pt x="201" y="219"/>
                    <a:pt x="203" y="218"/>
                  </a:cubicBezTo>
                  <a:cubicBezTo>
                    <a:pt x="203" y="218"/>
                    <a:pt x="203" y="218"/>
                    <a:pt x="203" y="218"/>
                  </a:cubicBezTo>
                  <a:cubicBezTo>
                    <a:pt x="204" y="218"/>
                    <a:pt x="204" y="218"/>
                    <a:pt x="204" y="218"/>
                  </a:cubicBezTo>
                  <a:cubicBezTo>
                    <a:pt x="206" y="217"/>
                    <a:pt x="208" y="217"/>
                    <a:pt x="210" y="216"/>
                  </a:cubicBezTo>
                  <a:cubicBezTo>
                    <a:pt x="210" y="216"/>
                    <a:pt x="210" y="216"/>
                    <a:pt x="210" y="216"/>
                  </a:cubicBezTo>
                  <a:cubicBezTo>
                    <a:pt x="211" y="215"/>
                    <a:pt x="211" y="215"/>
                    <a:pt x="212" y="214"/>
                  </a:cubicBezTo>
                  <a:cubicBezTo>
                    <a:pt x="213" y="214"/>
                    <a:pt x="215" y="213"/>
                    <a:pt x="216" y="213"/>
                  </a:cubicBezTo>
                  <a:cubicBezTo>
                    <a:pt x="216" y="213"/>
                    <a:pt x="216" y="213"/>
                    <a:pt x="216" y="213"/>
                  </a:cubicBezTo>
                  <a:cubicBezTo>
                    <a:pt x="217" y="212"/>
                    <a:pt x="218" y="212"/>
                    <a:pt x="218" y="211"/>
                  </a:cubicBezTo>
                  <a:cubicBezTo>
                    <a:pt x="219" y="211"/>
                    <a:pt x="220" y="210"/>
                    <a:pt x="221" y="210"/>
                  </a:cubicBezTo>
                  <a:cubicBezTo>
                    <a:pt x="221" y="210"/>
                    <a:pt x="221" y="210"/>
                    <a:pt x="221" y="210"/>
                  </a:cubicBezTo>
                  <a:cubicBezTo>
                    <a:pt x="222" y="210"/>
                    <a:pt x="222" y="210"/>
                    <a:pt x="222" y="210"/>
                  </a:cubicBezTo>
                  <a:cubicBezTo>
                    <a:pt x="222" y="209"/>
                    <a:pt x="222" y="209"/>
                    <a:pt x="222" y="209"/>
                  </a:cubicBezTo>
                  <a:cubicBezTo>
                    <a:pt x="224" y="208"/>
                    <a:pt x="226" y="207"/>
                    <a:pt x="228" y="206"/>
                  </a:cubicBezTo>
                  <a:cubicBezTo>
                    <a:pt x="229" y="205"/>
                    <a:pt x="229" y="205"/>
                    <a:pt x="230" y="204"/>
                  </a:cubicBezTo>
                  <a:cubicBezTo>
                    <a:pt x="232" y="203"/>
                    <a:pt x="233" y="202"/>
                    <a:pt x="235" y="201"/>
                  </a:cubicBezTo>
                  <a:cubicBezTo>
                    <a:pt x="235" y="201"/>
                    <a:pt x="236" y="201"/>
                    <a:pt x="236" y="200"/>
                  </a:cubicBezTo>
                  <a:cubicBezTo>
                    <a:pt x="236" y="200"/>
                    <a:pt x="236" y="200"/>
                    <a:pt x="236" y="200"/>
                  </a:cubicBezTo>
                  <a:cubicBezTo>
                    <a:pt x="238" y="198"/>
                    <a:pt x="240" y="197"/>
                    <a:pt x="242" y="196"/>
                  </a:cubicBezTo>
                  <a:cubicBezTo>
                    <a:pt x="242" y="195"/>
                    <a:pt x="242" y="195"/>
                    <a:pt x="242" y="195"/>
                  </a:cubicBezTo>
                  <a:cubicBezTo>
                    <a:pt x="243" y="195"/>
                    <a:pt x="243" y="195"/>
                    <a:pt x="243" y="195"/>
                  </a:cubicBezTo>
                  <a:cubicBezTo>
                    <a:pt x="245" y="193"/>
                    <a:pt x="246" y="192"/>
                    <a:pt x="248" y="190"/>
                  </a:cubicBezTo>
                  <a:cubicBezTo>
                    <a:pt x="248" y="190"/>
                    <a:pt x="248" y="190"/>
                    <a:pt x="248" y="190"/>
                  </a:cubicBezTo>
                  <a:cubicBezTo>
                    <a:pt x="249" y="189"/>
                    <a:pt x="249" y="189"/>
                    <a:pt x="249" y="189"/>
                  </a:cubicBezTo>
                  <a:cubicBezTo>
                    <a:pt x="250" y="188"/>
                    <a:pt x="252" y="186"/>
                    <a:pt x="253" y="185"/>
                  </a:cubicBezTo>
                  <a:cubicBezTo>
                    <a:pt x="253" y="185"/>
                    <a:pt x="254" y="184"/>
                    <a:pt x="254" y="184"/>
                  </a:cubicBezTo>
                  <a:cubicBezTo>
                    <a:pt x="256" y="182"/>
                    <a:pt x="257" y="180"/>
                    <a:pt x="258" y="179"/>
                  </a:cubicBezTo>
                  <a:cubicBezTo>
                    <a:pt x="259" y="178"/>
                    <a:pt x="259" y="178"/>
                    <a:pt x="259" y="178"/>
                  </a:cubicBezTo>
                  <a:cubicBezTo>
                    <a:pt x="259" y="178"/>
                    <a:pt x="259" y="178"/>
                    <a:pt x="259" y="178"/>
                  </a:cubicBezTo>
                  <a:cubicBezTo>
                    <a:pt x="259" y="177"/>
                    <a:pt x="259" y="177"/>
                    <a:pt x="259" y="177"/>
                  </a:cubicBezTo>
                  <a:cubicBezTo>
                    <a:pt x="260" y="176"/>
                    <a:pt x="262" y="174"/>
                    <a:pt x="263" y="173"/>
                  </a:cubicBezTo>
                  <a:cubicBezTo>
                    <a:pt x="263" y="172"/>
                    <a:pt x="263" y="172"/>
                    <a:pt x="264" y="171"/>
                  </a:cubicBezTo>
                  <a:cubicBezTo>
                    <a:pt x="265" y="170"/>
                    <a:pt x="266" y="168"/>
                    <a:pt x="267" y="167"/>
                  </a:cubicBezTo>
                  <a:cubicBezTo>
                    <a:pt x="267" y="166"/>
                    <a:pt x="267" y="166"/>
                    <a:pt x="267" y="166"/>
                  </a:cubicBezTo>
                  <a:cubicBezTo>
                    <a:pt x="268" y="165"/>
                    <a:pt x="268" y="165"/>
                    <a:pt x="268" y="165"/>
                  </a:cubicBezTo>
                  <a:cubicBezTo>
                    <a:pt x="268" y="164"/>
                    <a:pt x="268" y="164"/>
                    <a:pt x="268" y="164"/>
                  </a:cubicBezTo>
                  <a:cubicBezTo>
                    <a:pt x="268" y="164"/>
                    <a:pt x="268" y="164"/>
                    <a:pt x="268" y="164"/>
                  </a:cubicBezTo>
                  <a:cubicBezTo>
                    <a:pt x="268" y="164"/>
                    <a:pt x="269" y="163"/>
                    <a:pt x="269" y="163"/>
                  </a:cubicBezTo>
                  <a:cubicBezTo>
                    <a:pt x="269" y="162"/>
                    <a:pt x="269" y="162"/>
                    <a:pt x="270" y="161"/>
                  </a:cubicBezTo>
                  <a:cubicBezTo>
                    <a:pt x="270" y="161"/>
                    <a:pt x="270" y="160"/>
                    <a:pt x="270" y="160"/>
                  </a:cubicBezTo>
                  <a:cubicBezTo>
                    <a:pt x="270" y="159"/>
                    <a:pt x="270" y="159"/>
                    <a:pt x="270" y="159"/>
                  </a:cubicBezTo>
                  <a:cubicBezTo>
                    <a:pt x="270" y="159"/>
                    <a:pt x="270" y="159"/>
                    <a:pt x="270" y="159"/>
                  </a:cubicBezTo>
                  <a:cubicBezTo>
                    <a:pt x="271" y="159"/>
                    <a:pt x="271" y="159"/>
                    <a:pt x="271" y="159"/>
                  </a:cubicBezTo>
                  <a:cubicBezTo>
                    <a:pt x="271" y="158"/>
                    <a:pt x="271" y="157"/>
                    <a:pt x="272" y="156"/>
                  </a:cubicBezTo>
                  <a:cubicBezTo>
                    <a:pt x="273" y="156"/>
                    <a:pt x="273" y="155"/>
                    <a:pt x="273" y="154"/>
                  </a:cubicBezTo>
                  <a:cubicBezTo>
                    <a:pt x="274" y="154"/>
                    <a:pt x="274" y="153"/>
                    <a:pt x="274" y="153"/>
                  </a:cubicBezTo>
                  <a:cubicBezTo>
                    <a:pt x="275" y="152"/>
                    <a:pt x="275" y="152"/>
                    <a:pt x="275" y="151"/>
                  </a:cubicBezTo>
                  <a:cubicBezTo>
                    <a:pt x="276" y="150"/>
                    <a:pt x="276" y="150"/>
                    <a:pt x="276" y="150"/>
                  </a:cubicBezTo>
                  <a:cubicBezTo>
                    <a:pt x="277" y="149"/>
                    <a:pt x="277" y="147"/>
                    <a:pt x="278" y="146"/>
                  </a:cubicBezTo>
                  <a:cubicBezTo>
                    <a:pt x="279" y="145"/>
                    <a:pt x="279" y="145"/>
                    <a:pt x="279" y="144"/>
                  </a:cubicBezTo>
                  <a:cubicBezTo>
                    <a:pt x="280" y="143"/>
                    <a:pt x="280" y="143"/>
                    <a:pt x="280" y="143"/>
                  </a:cubicBezTo>
                  <a:cubicBezTo>
                    <a:pt x="281" y="142"/>
                    <a:pt x="282" y="141"/>
                    <a:pt x="282" y="139"/>
                  </a:cubicBezTo>
                  <a:cubicBezTo>
                    <a:pt x="283" y="138"/>
                    <a:pt x="283" y="138"/>
                    <a:pt x="283" y="138"/>
                  </a:cubicBezTo>
                  <a:cubicBezTo>
                    <a:pt x="283" y="138"/>
                    <a:pt x="283" y="138"/>
                    <a:pt x="283" y="138"/>
                  </a:cubicBezTo>
                  <a:cubicBezTo>
                    <a:pt x="284" y="137"/>
                    <a:pt x="284" y="137"/>
                    <a:pt x="284" y="137"/>
                  </a:cubicBezTo>
                  <a:cubicBezTo>
                    <a:pt x="284" y="137"/>
                    <a:pt x="284" y="137"/>
                    <a:pt x="284" y="137"/>
                  </a:cubicBezTo>
                  <a:cubicBezTo>
                    <a:pt x="284" y="136"/>
                    <a:pt x="285" y="136"/>
                    <a:pt x="285" y="136"/>
                  </a:cubicBezTo>
                  <a:cubicBezTo>
                    <a:pt x="285" y="135"/>
                    <a:pt x="286" y="135"/>
                    <a:pt x="286" y="134"/>
                  </a:cubicBezTo>
                  <a:cubicBezTo>
                    <a:pt x="287" y="133"/>
                    <a:pt x="288" y="132"/>
                    <a:pt x="289" y="131"/>
                  </a:cubicBezTo>
                  <a:cubicBezTo>
                    <a:pt x="290" y="130"/>
                    <a:pt x="291" y="128"/>
                    <a:pt x="293" y="126"/>
                  </a:cubicBezTo>
                  <a:cubicBezTo>
                    <a:pt x="293" y="126"/>
                    <a:pt x="293" y="126"/>
                    <a:pt x="293" y="126"/>
                  </a:cubicBezTo>
                  <a:cubicBezTo>
                    <a:pt x="294" y="125"/>
                    <a:pt x="294" y="125"/>
                    <a:pt x="295" y="124"/>
                  </a:cubicBezTo>
                  <a:cubicBezTo>
                    <a:pt x="295" y="124"/>
                    <a:pt x="296" y="123"/>
                    <a:pt x="297" y="122"/>
                  </a:cubicBezTo>
                  <a:cubicBezTo>
                    <a:pt x="298" y="121"/>
                    <a:pt x="300" y="119"/>
                    <a:pt x="302" y="118"/>
                  </a:cubicBezTo>
                  <a:cubicBezTo>
                    <a:pt x="302" y="117"/>
                    <a:pt x="302" y="117"/>
                    <a:pt x="302" y="117"/>
                  </a:cubicBezTo>
                  <a:cubicBezTo>
                    <a:pt x="303" y="117"/>
                    <a:pt x="303" y="117"/>
                    <a:pt x="303" y="117"/>
                  </a:cubicBezTo>
                  <a:cubicBezTo>
                    <a:pt x="304" y="116"/>
                    <a:pt x="304" y="116"/>
                    <a:pt x="305" y="115"/>
                  </a:cubicBezTo>
                  <a:cubicBezTo>
                    <a:pt x="306" y="115"/>
                    <a:pt x="306" y="115"/>
                    <a:pt x="307" y="114"/>
                  </a:cubicBezTo>
                  <a:cubicBezTo>
                    <a:pt x="308" y="114"/>
                    <a:pt x="308" y="114"/>
                    <a:pt x="308" y="114"/>
                  </a:cubicBezTo>
                  <a:cubicBezTo>
                    <a:pt x="308" y="114"/>
                    <a:pt x="308" y="114"/>
                    <a:pt x="308" y="114"/>
                  </a:cubicBezTo>
                  <a:cubicBezTo>
                    <a:pt x="315" y="109"/>
                    <a:pt x="329" y="99"/>
                    <a:pt x="348" y="118"/>
                  </a:cubicBezTo>
                  <a:cubicBezTo>
                    <a:pt x="348" y="118"/>
                    <a:pt x="348" y="118"/>
                    <a:pt x="348" y="118"/>
                  </a:cubicBezTo>
                  <a:cubicBezTo>
                    <a:pt x="349" y="119"/>
                    <a:pt x="349" y="119"/>
                    <a:pt x="350" y="120"/>
                  </a:cubicBezTo>
                  <a:cubicBezTo>
                    <a:pt x="350" y="120"/>
                    <a:pt x="351" y="121"/>
                    <a:pt x="352" y="122"/>
                  </a:cubicBezTo>
                  <a:cubicBezTo>
                    <a:pt x="353" y="123"/>
                    <a:pt x="354" y="124"/>
                    <a:pt x="355" y="126"/>
                  </a:cubicBezTo>
                  <a:cubicBezTo>
                    <a:pt x="356" y="126"/>
                    <a:pt x="356" y="126"/>
                    <a:pt x="356" y="126"/>
                  </a:cubicBezTo>
                  <a:cubicBezTo>
                    <a:pt x="356" y="127"/>
                    <a:pt x="356" y="127"/>
                    <a:pt x="357" y="127"/>
                  </a:cubicBezTo>
                  <a:cubicBezTo>
                    <a:pt x="357" y="128"/>
                    <a:pt x="357" y="128"/>
                    <a:pt x="358" y="129"/>
                  </a:cubicBezTo>
                  <a:cubicBezTo>
                    <a:pt x="359" y="130"/>
                    <a:pt x="359" y="131"/>
                    <a:pt x="360" y="132"/>
                  </a:cubicBezTo>
                  <a:cubicBezTo>
                    <a:pt x="361" y="133"/>
                    <a:pt x="361" y="133"/>
                    <a:pt x="361" y="133"/>
                  </a:cubicBezTo>
                  <a:cubicBezTo>
                    <a:pt x="361" y="134"/>
                    <a:pt x="361" y="134"/>
                    <a:pt x="361" y="134"/>
                  </a:cubicBezTo>
                  <a:cubicBezTo>
                    <a:pt x="361" y="134"/>
                    <a:pt x="362" y="134"/>
                    <a:pt x="362" y="135"/>
                  </a:cubicBezTo>
                  <a:cubicBezTo>
                    <a:pt x="362" y="135"/>
                    <a:pt x="362" y="135"/>
                    <a:pt x="363" y="136"/>
                  </a:cubicBezTo>
                  <a:cubicBezTo>
                    <a:pt x="363" y="136"/>
                    <a:pt x="363" y="137"/>
                    <a:pt x="364" y="137"/>
                  </a:cubicBezTo>
                  <a:cubicBezTo>
                    <a:pt x="364" y="138"/>
                    <a:pt x="364" y="138"/>
                    <a:pt x="365" y="139"/>
                  </a:cubicBezTo>
                  <a:cubicBezTo>
                    <a:pt x="365" y="139"/>
                    <a:pt x="365" y="140"/>
                    <a:pt x="365" y="140"/>
                  </a:cubicBezTo>
                  <a:cubicBezTo>
                    <a:pt x="366" y="141"/>
                    <a:pt x="366" y="141"/>
                    <a:pt x="366" y="142"/>
                  </a:cubicBezTo>
                  <a:cubicBezTo>
                    <a:pt x="440" y="271"/>
                    <a:pt x="440" y="271"/>
                    <a:pt x="440" y="271"/>
                  </a:cubicBezTo>
                  <a:cubicBezTo>
                    <a:pt x="441" y="272"/>
                    <a:pt x="441" y="272"/>
                    <a:pt x="441" y="272"/>
                  </a:cubicBezTo>
                  <a:cubicBezTo>
                    <a:pt x="441" y="273"/>
                    <a:pt x="442" y="273"/>
                    <a:pt x="442" y="274"/>
                  </a:cubicBezTo>
                  <a:cubicBezTo>
                    <a:pt x="442" y="274"/>
                    <a:pt x="443" y="275"/>
                    <a:pt x="443" y="275"/>
                  </a:cubicBezTo>
                  <a:cubicBezTo>
                    <a:pt x="443" y="276"/>
                    <a:pt x="444" y="276"/>
                    <a:pt x="444" y="277"/>
                  </a:cubicBezTo>
                  <a:cubicBezTo>
                    <a:pt x="445" y="278"/>
                    <a:pt x="445" y="278"/>
                    <a:pt x="445" y="278"/>
                  </a:cubicBezTo>
                  <a:cubicBezTo>
                    <a:pt x="445" y="279"/>
                    <a:pt x="445" y="279"/>
                    <a:pt x="445" y="279"/>
                  </a:cubicBezTo>
                  <a:cubicBezTo>
                    <a:pt x="446" y="279"/>
                    <a:pt x="446" y="279"/>
                    <a:pt x="446" y="280"/>
                  </a:cubicBezTo>
                  <a:cubicBezTo>
                    <a:pt x="446" y="280"/>
                    <a:pt x="447" y="281"/>
                    <a:pt x="447" y="281"/>
                  </a:cubicBezTo>
                  <a:cubicBezTo>
                    <a:pt x="448" y="282"/>
                    <a:pt x="448" y="282"/>
                    <a:pt x="448" y="282"/>
                  </a:cubicBezTo>
                  <a:cubicBezTo>
                    <a:pt x="449" y="283"/>
                    <a:pt x="449" y="283"/>
                    <a:pt x="449" y="283"/>
                  </a:cubicBezTo>
                  <a:cubicBezTo>
                    <a:pt x="449" y="283"/>
                    <a:pt x="449" y="284"/>
                    <a:pt x="449" y="284"/>
                  </a:cubicBezTo>
                  <a:cubicBezTo>
                    <a:pt x="450" y="284"/>
                    <a:pt x="450" y="285"/>
                    <a:pt x="451" y="285"/>
                  </a:cubicBezTo>
                  <a:cubicBezTo>
                    <a:pt x="451" y="286"/>
                    <a:pt x="451" y="286"/>
                    <a:pt x="451" y="286"/>
                  </a:cubicBezTo>
                  <a:cubicBezTo>
                    <a:pt x="452" y="287"/>
                    <a:pt x="452" y="287"/>
                    <a:pt x="452" y="287"/>
                  </a:cubicBezTo>
                  <a:cubicBezTo>
                    <a:pt x="452" y="287"/>
                    <a:pt x="453" y="288"/>
                    <a:pt x="453" y="288"/>
                  </a:cubicBezTo>
                  <a:cubicBezTo>
                    <a:pt x="453" y="288"/>
                    <a:pt x="454" y="289"/>
                    <a:pt x="454" y="289"/>
                  </a:cubicBezTo>
                  <a:cubicBezTo>
                    <a:pt x="455" y="290"/>
                    <a:pt x="455" y="290"/>
                    <a:pt x="455" y="290"/>
                  </a:cubicBezTo>
                  <a:cubicBezTo>
                    <a:pt x="456" y="291"/>
                    <a:pt x="456" y="291"/>
                    <a:pt x="456" y="291"/>
                  </a:cubicBezTo>
                  <a:cubicBezTo>
                    <a:pt x="457" y="292"/>
                    <a:pt x="457" y="292"/>
                    <a:pt x="457" y="292"/>
                  </a:cubicBezTo>
                  <a:cubicBezTo>
                    <a:pt x="457" y="292"/>
                    <a:pt x="457" y="293"/>
                    <a:pt x="458" y="293"/>
                  </a:cubicBezTo>
                  <a:cubicBezTo>
                    <a:pt x="459" y="294"/>
                    <a:pt x="459" y="294"/>
                    <a:pt x="459" y="294"/>
                  </a:cubicBezTo>
                  <a:cubicBezTo>
                    <a:pt x="460" y="295"/>
                    <a:pt x="460" y="295"/>
                    <a:pt x="460" y="295"/>
                  </a:cubicBezTo>
                  <a:cubicBezTo>
                    <a:pt x="461" y="295"/>
                    <a:pt x="461" y="295"/>
                    <a:pt x="461" y="295"/>
                  </a:cubicBezTo>
                  <a:cubicBezTo>
                    <a:pt x="461" y="296"/>
                    <a:pt x="461" y="296"/>
                    <a:pt x="462" y="296"/>
                  </a:cubicBezTo>
                  <a:cubicBezTo>
                    <a:pt x="463" y="298"/>
                    <a:pt x="465" y="299"/>
                    <a:pt x="467" y="301"/>
                  </a:cubicBezTo>
                  <a:cubicBezTo>
                    <a:pt x="468" y="301"/>
                    <a:pt x="468" y="301"/>
                    <a:pt x="469" y="302"/>
                  </a:cubicBezTo>
                  <a:cubicBezTo>
                    <a:pt x="470" y="303"/>
                    <a:pt x="472" y="304"/>
                    <a:pt x="473" y="305"/>
                  </a:cubicBezTo>
                  <a:cubicBezTo>
                    <a:pt x="474" y="306"/>
                    <a:pt x="474" y="306"/>
                    <a:pt x="474" y="306"/>
                  </a:cubicBezTo>
                  <a:cubicBezTo>
                    <a:pt x="475" y="306"/>
                    <a:pt x="475" y="306"/>
                    <a:pt x="475" y="306"/>
                  </a:cubicBezTo>
                  <a:cubicBezTo>
                    <a:pt x="477" y="307"/>
                    <a:pt x="478" y="308"/>
                    <a:pt x="480" y="309"/>
                  </a:cubicBezTo>
                  <a:cubicBezTo>
                    <a:pt x="481" y="309"/>
                    <a:pt x="481" y="309"/>
                    <a:pt x="481" y="309"/>
                  </a:cubicBezTo>
                  <a:cubicBezTo>
                    <a:pt x="481" y="310"/>
                    <a:pt x="481" y="310"/>
                    <a:pt x="482" y="310"/>
                  </a:cubicBezTo>
                  <a:cubicBezTo>
                    <a:pt x="484" y="311"/>
                    <a:pt x="485" y="312"/>
                    <a:pt x="487" y="313"/>
                  </a:cubicBezTo>
                  <a:cubicBezTo>
                    <a:pt x="488" y="313"/>
                    <a:pt x="488" y="313"/>
                    <a:pt x="488" y="313"/>
                  </a:cubicBezTo>
                  <a:cubicBezTo>
                    <a:pt x="489" y="314"/>
                    <a:pt x="489" y="314"/>
                    <a:pt x="489" y="314"/>
                  </a:cubicBezTo>
                  <a:cubicBezTo>
                    <a:pt x="491" y="314"/>
                    <a:pt x="493" y="315"/>
                    <a:pt x="494" y="316"/>
                  </a:cubicBezTo>
                  <a:cubicBezTo>
                    <a:pt x="495" y="316"/>
                    <a:pt x="495" y="316"/>
                    <a:pt x="496" y="316"/>
                  </a:cubicBezTo>
                  <a:cubicBezTo>
                    <a:pt x="498" y="317"/>
                    <a:pt x="500" y="318"/>
                    <a:pt x="502" y="319"/>
                  </a:cubicBezTo>
                  <a:cubicBezTo>
                    <a:pt x="503" y="319"/>
                    <a:pt x="503" y="319"/>
                    <a:pt x="503" y="319"/>
                  </a:cubicBezTo>
                  <a:cubicBezTo>
                    <a:pt x="503" y="319"/>
                    <a:pt x="503" y="319"/>
                    <a:pt x="503" y="319"/>
                  </a:cubicBezTo>
                  <a:cubicBezTo>
                    <a:pt x="503" y="319"/>
                    <a:pt x="504" y="319"/>
                    <a:pt x="504" y="319"/>
                  </a:cubicBezTo>
                  <a:cubicBezTo>
                    <a:pt x="506" y="320"/>
                    <a:pt x="508" y="321"/>
                    <a:pt x="510" y="321"/>
                  </a:cubicBezTo>
                  <a:cubicBezTo>
                    <a:pt x="510" y="321"/>
                    <a:pt x="511" y="321"/>
                    <a:pt x="512" y="322"/>
                  </a:cubicBezTo>
                  <a:cubicBezTo>
                    <a:pt x="514" y="322"/>
                    <a:pt x="516" y="323"/>
                    <a:pt x="519" y="323"/>
                  </a:cubicBezTo>
                  <a:cubicBezTo>
                    <a:pt x="519" y="323"/>
                    <a:pt x="519" y="323"/>
                    <a:pt x="519" y="323"/>
                  </a:cubicBezTo>
                  <a:cubicBezTo>
                    <a:pt x="519" y="323"/>
                    <a:pt x="519" y="323"/>
                    <a:pt x="519" y="323"/>
                  </a:cubicBezTo>
                  <a:cubicBezTo>
                    <a:pt x="520" y="323"/>
                    <a:pt x="521" y="324"/>
                    <a:pt x="522" y="324"/>
                  </a:cubicBezTo>
                  <a:cubicBezTo>
                    <a:pt x="523" y="324"/>
                    <a:pt x="524" y="324"/>
                    <a:pt x="525" y="324"/>
                  </a:cubicBezTo>
                  <a:cubicBezTo>
                    <a:pt x="525" y="324"/>
                    <a:pt x="525" y="324"/>
                    <a:pt x="525" y="324"/>
                  </a:cubicBezTo>
                  <a:cubicBezTo>
                    <a:pt x="525" y="324"/>
                    <a:pt x="525" y="324"/>
                    <a:pt x="525" y="324"/>
                  </a:cubicBezTo>
                  <a:cubicBezTo>
                    <a:pt x="526" y="324"/>
                    <a:pt x="527" y="325"/>
                    <a:pt x="528" y="325"/>
                  </a:cubicBezTo>
                  <a:cubicBezTo>
                    <a:pt x="529" y="325"/>
                    <a:pt x="530" y="325"/>
                    <a:pt x="531" y="325"/>
                  </a:cubicBezTo>
                  <a:cubicBezTo>
                    <a:pt x="531" y="325"/>
                    <a:pt x="531" y="325"/>
                    <a:pt x="531" y="325"/>
                  </a:cubicBezTo>
                  <a:cubicBezTo>
                    <a:pt x="532" y="325"/>
                    <a:pt x="533" y="325"/>
                    <a:pt x="534" y="325"/>
                  </a:cubicBezTo>
                  <a:cubicBezTo>
                    <a:pt x="535" y="325"/>
                    <a:pt x="536" y="326"/>
                    <a:pt x="537" y="326"/>
                  </a:cubicBezTo>
                  <a:cubicBezTo>
                    <a:pt x="537" y="326"/>
                    <a:pt x="537" y="326"/>
                    <a:pt x="537" y="326"/>
                  </a:cubicBezTo>
                  <a:cubicBezTo>
                    <a:pt x="538" y="326"/>
                    <a:pt x="539" y="326"/>
                    <a:pt x="540" y="326"/>
                  </a:cubicBezTo>
                  <a:cubicBezTo>
                    <a:pt x="541" y="326"/>
                    <a:pt x="542" y="326"/>
                    <a:pt x="543" y="326"/>
                  </a:cubicBezTo>
                  <a:cubicBezTo>
                    <a:pt x="544" y="326"/>
                    <a:pt x="544" y="326"/>
                    <a:pt x="544" y="326"/>
                  </a:cubicBezTo>
                  <a:cubicBezTo>
                    <a:pt x="544" y="326"/>
                    <a:pt x="544" y="326"/>
                    <a:pt x="544" y="326"/>
                  </a:cubicBezTo>
                  <a:cubicBezTo>
                    <a:pt x="544" y="326"/>
                    <a:pt x="544" y="326"/>
                    <a:pt x="545" y="326"/>
                  </a:cubicBezTo>
                  <a:cubicBezTo>
                    <a:pt x="545" y="326"/>
                    <a:pt x="546" y="326"/>
                    <a:pt x="546" y="326"/>
                  </a:cubicBezTo>
                  <a:cubicBezTo>
                    <a:pt x="547" y="326"/>
                    <a:pt x="548" y="326"/>
                    <a:pt x="548" y="326"/>
                  </a:cubicBezTo>
                  <a:cubicBezTo>
                    <a:pt x="549" y="326"/>
                    <a:pt x="549" y="326"/>
                    <a:pt x="550" y="326"/>
                  </a:cubicBezTo>
                  <a:cubicBezTo>
                    <a:pt x="550" y="326"/>
                    <a:pt x="551" y="326"/>
                    <a:pt x="551" y="326"/>
                  </a:cubicBezTo>
                  <a:cubicBezTo>
                    <a:pt x="552" y="326"/>
                    <a:pt x="552" y="326"/>
                    <a:pt x="553" y="326"/>
                  </a:cubicBezTo>
                  <a:cubicBezTo>
                    <a:pt x="553" y="326"/>
                    <a:pt x="554" y="326"/>
                    <a:pt x="554" y="326"/>
                  </a:cubicBezTo>
                  <a:cubicBezTo>
                    <a:pt x="555" y="326"/>
                    <a:pt x="556" y="326"/>
                    <a:pt x="557" y="326"/>
                  </a:cubicBezTo>
                  <a:cubicBezTo>
                    <a:pt x="557" y="326"/>
                    <a:pt x="557" y="325"/>
                    <a:pt x="558" y="325"/>
                  </a:cubicBezTo>
                  <a:cubicBezTo>
                    <a:pt x="558" y="325"/>
                    <a:pt x="559" y="325"/>
                    <a:pt x="559" y="325"/>
                  </a:cubicBezTo>
                  <a:cubicBezTo>
                    <a:pt x="560" y="325"/>
                    <a:pt x="560" y="325"/>
                    <a:pt x="561" y="325"/>
                  </a:cubicBezTo>
                  <a:cubicBezTo>
                    <a:pt x="561" y="325"/>
                    <a:pt x="562" y="325"/>
                    <a:pt x="563" y="325"/>
                  </a:cubicBezTo>
                  <a:cubicBezTo>
                    <a:pt x="563" y="325"/>
                    <a:pt x="563" y="325"/>
                    <a:pt x="563" y="325"/>
                  </a:cubicBezTo>
                  <a:cubicBezTo>
                    <a:pt x="563" y="325"/>
                    <a:pt x="563" y="325"/>
                    <a:pt x="563" y="325"/>
                  </a:cubicBezTo>
                  <a:cubicBezTo>
                    <a:pt x="564" y="325"/>
                    <a:pt x="564" y="325"/>
                    <a:pt x="564" y="325"/>
                  </a:cubicBezTo>
                  <a:cubicBezTo>
                    <a:pt x="564" y="325"/>
                    <a:pt x="564" y="325"/>
                    <a:pt x="564" y="325"/>
                  </a:cubicBezTo>
                  <a:cubicBezTo>
                    <a:pt x="564" y="325"/>
                    <a:pt x="564" y="325"/>
                    <a:pt x="564" y="325"/>
                  </a:cubicBezTo>
                  <a:cubicBezTo>
                    <a:pt x="564" y="325"/>
                    <a:pt x="564" y="325"/>
                    <a:pt x="564" y="325"/>
                  </a:cubicBezTo>
                  <a:cubicBezTo>
                    <a:pt x="565" y="325"/>
                    <a:pt x="565" y="325"/>
                    <a:pt x="565" y="325"/>
                  </a:cubicBezTo>
                  <a:cubicBezTo>
                    <a:pt x="565" y="325"/>
                    <a:pt x="566" y="325"/>
                    <a:pt x="566" y="325"/>
                  </a:cubicBezTo>
                  <a:cubicBezTo>
                    <a:pt x="567" y="324"/>
                    <a:pt x="567" y="324"/>
                    <a:pt x="567" y="324"/>
                  </a:cubicBezTo>
                  <a:cubicBezTo>
                    <a:pt x="567" y="324"/>
                    <a:pt x="567" y="324"/>
                    <a:pt x="567" y="324"/>
                  </a:cubicBezTo>
                  <a:cubicBezTo>
                    <a:pt x="567" y="324"/>
                    <a:pt x="567" y="324"/>
                    <a:pt x="567" y="324"/>
                  </a:cubicBezTo>
                  <a:cubicBezTo>
                    <a:pt x="567" y="324"/>
                    <a:pt x="567" y="324"/>
                    <a:pt x="567" y="324"/>
                  </a:cubicBezTo>
                  <a:cubicBezTo>
                    <a:pt x="568" y="324"/>
                    <a:pt x="568" y="324"/>
                    <a:pt x="569" y="324"/>
                  </a:cubicBezTo>
                  <a:cubicBezTo>
                    <a:pt x="569" y="324"/>
                    <a:pt x="570" y="324"/>
                    <a:pt x="570" y="324"/>
                  </a:cubicBezTo>
                  <a:cubicBezTo>
                    <a:pt x="570" y="324"/>
                    <a:pt x="571" y="324"/>
                    <a:pt x="571" y="324"/>
                  </a:cubicBezTo>
                  <a:cubicBezTo>
                    <a:pt x="572" y="324"/>
                    <a:pt x="572" y="324"/>
                    <a:pt x="573" y="324"/>
                  </a:cubicBezTo>
                  <a:cubicBezTo>
                    <a:pt x="573" y="324"/>
                    <a:pt x="573" y="324"/>
                    <a:pt x="573" y="324"/>
                  </a:cubicBezTo>
                  <a:cubicBezTo>
                    <a:pt x="574" y="324"/>
                    <a:pt x="574" y="324"/>
                    <a:pt x="574" y="324"/>
                  </a:cubicBezTo>
                  <a:cubicBezTo>
                    <a:pt x="574" y="324"/>
                    <a:pt x="575" y="324"/>
                    <a:pt x="575" y="324"/>
                  </a:cubicBezTo>
                  <a:cubicBezTo>
                    <a:pt x="575" y="324"/>
                    <a:pt x="575" y="324"/>
                    <a:pt x="575" y="324"/>
                  </a:cubicBezTo>
                  <a:cubicBezTo>
                    <a:pt x="576" y="324"/>
                    <a:pt x="577" y="324"/>
                    <a:pt x="577" y="324"/>
                  </a:cubicBezTo>
                  <a:cubicBezTo>
                    <a:pt x="592" y="318"/>
                    <a:pt x="592" y="318"/>
                    <a:pt x="592" y="318"/>
                  </a:cubicBezTo>
                  <a:cubicBezTo>
                    <a:pt x="754" y="260"/>
                    <a:pt x="754" y="260"/>
                    <a:pt x="754" y="260"/>
                  </a:cubicBezTo>
                  <a:cubicBezTo>
                    <a:pt x="961" y="185"/>
                    <a:pt x="961" y="185"/>
                    <a:pt x="961" y="185"/>
                  </a:cubicBezTo>
                  <a:cubicBezTo>
                    <a:pt x="1118" y="129"/>
                    <a:pt x="1118" y="129"/>
                    <a:pt x="1118" y="129"/>
                  </a:cubicBezTo>
                  <a:cubicBezTo>
                    <a:pt x="1119" y="128"/>
                    <a:pt x="1121" y="128"/>
                    <a:pt x="1123" y="127"/>
                  </a:cubicBezTo>
                  <a:cubicBezTo>
                    <a:pt x="1123" y="127"/>
                    <a:pt x="1123" y="127"/>
                    <a:pt x="1123" y="127"/>
                  </a:cubicBezTo>
                  <a:cubicBezTo>
                    <a:pt x="1124" y="126"/>
                    <a:pt x="1124" y="126"/>
                    <a:pt x="1125" y="126"/>
                  </a:cubicBezTo>
                  <a:cubicBezTo>
                    <a:pt x="1126" y="125"/>
                    <a:pt x="1127" y="125"/>
                    <a:pt x="1128" y="125"/>
                  </a:cubicBezTo>
                  <a:cubicBezTo>
                    <a:pt x="1129" y="124"/>
                    <a:pt x="1129" y="124"/>
                    <a:pt x="1129" y="124"/>
                  </a:cubicBezTo>
                  <a:cubicBezTo>
                    <a:pt x="1129" y="124"/>
                    <a:pt x="1130" y="123"/>
                    <a:pt x="1131" y="123"/>
                  </a:cubicBezTo>
                  <a:cubicBezTo>
                    <a:pt x="1131" y="123"/>
                    <a:pt x="1132" y="123"/>
                    <a:pt x="1132" y="122"/>
                  </a:cubicBezTo>
                  <a:cubicBezTo>
                    <a:pt x="1133" y="122"/>
                    <a:pt x="1133" y="122"/>
                    <a:pt x="1134" y="121"/>
                  </a:cubicBezTo>
                  <a:cubicBezTo>
                    <a:pt x="1135" y="121"/>
                    <a:pt x="1135" y="121"/>
                    <a:pt x="1136" y="120"/>
                  </a:cubicBezTo>
                  <a:cubicBezTo>
                    <a:pt x="1137" y="120"/>
                    <a:pt x="1137" y="120"/>
                    <a:pt x="1137" y="120"/>
                  </a:cubicBezTo>
                  <a:cubicBezTo>
                    <a:pt x="1137" y="119"/>
                    <a:pt x="1138" y="119"/>
                    <a:pt x="1138" y="119"/>
                  </a:cubicBezTo>
                  <a:cubicBezTo>
                    <a:pt x="1139" y="118"/>
                    <a:pt x="1140" y="118"/>
                    <a:pt x="1140" y="118"/>
                  </a:cubicBezTo>
                  <a:cubicBezTo>
                    <a:pt x="1141" y="117"/>
                    <a:pt x="1141" y="117"/>
                    <a:pt x="1141" y="117"/>
                  </a:cubicBezTo>
                  <a:cubicBezTo>
                    <a:pt x="1142" y="116"/>
                    <a:pt x="1143" y="116"/>
                    <a:pt x="1144" y="115"/>
                  </a:cubicBezTo>
                  <a:cubicBezTo>
                    <a:pt x="1145" y="115"/>
                    <a:pt x="1146" y="114"/>
                    <a:pt x="1146" y="113"/>
                  </a:cubicBezTo>
                  <a:cubicBezTo>
                    <a:pt x="1148" y="112"/>
                    <a:pt x="1148" y="112"/>
                    <a:pt x="1148" y="112"/>
                  </a:cubicBezTo>
                  <a:cubicBezTo>
                    <a:pt x="1148" y="112"/>
                    <a:pt x="1148" y="112"/>
                    <a:pt x="1148" y="112"/>
                  </a:cubicBezTo>
                  <a:cubicBezTo>
                    <a:pt x="1149" y="111"/>
                    <a:pt x="1150" y="110"/>
                    <a:pt x="1151" y="109"/>
                  </a:cubicBezTo>
                  <a:cubicBezTo>
                    <a:pt x="1152" y="109"/>
                    <a:pt x="1152" y="108"/>
                    <a:pt x="1153" y="108"/>
                  </a:cubicBezTo>
                  <a:cubicBezTo>
                    <a:pt x="1154" y="107"/>
                    <a:pt x="1155" y="106"/>
                    <a:pt x="1155" y="105"/>
                  </a:cubicBezTo>
                  <a:cubicBezTo>
                    <a:pt x="1156" y="105"/>
                    <a:pt x="1156" y="104"/>
                    <a:pt x="1157" y="104"/>
                  </a:cubicBezTo>
                  <a:cubicBezTo>
                    <a:pt x="1157" y="103"/>
                    <a:pt x="1157" y="103"/>
                    <a:pt x="1157" y="103"/>
                  </a:cubicBezTo>
                  <a:cubicBezTo>
                    <a:pt x="1158" y="103"/>
                    <a:pt x="1158" y="103"/>
                    <a:pt x="1158" y="103"/>
                  </a:cubicBezTo>
                  <a:cubicBezTo>
                    <a:pt x="1158" y="102"/>
                    <a:pt x="1159" y="102"/>
                    <a:pt x="1159" y="101"/>
                  </a:cubicBezTo>
                  <a:cubicBezTo>
                    <a:pt x="1160" y="100"/>
                    <a:pt x="1160" y="100"/>
                    <a:pt x="1161" y="99"/>
                  </a:cubicBezTo>
                  <a:cubicBezTo>
                    <a:pt x="1162" y="98"/>
                    <a:pt x="1162" y="97"/>
                    <a:pt x="1163" y="96"/>
                  </a:cubicBezTo>
                  <a:cubicBezTo>
                    <a:pt x="1163" y="96"/>
                    <a:pt x="1164" y="95"/>
                    <a:pt x="1164" y="95"/>
                  </a:cubicBezTo>
                  <a:cubicBezTo>
                    <a:pt x="1164" y="95"/>
                    <a:pt x="1164" y="95"/>
                    <a:pt x="1164" y="95"/>
                  </a:cubicBezTo>
                  <a:cubicBezTo>
                    <a:pt x="1165" y="93"/>
                    <a:pt x="1166" y="92"/>
                    <a:pt x="1166" y="91"/>
                  </a:cubicBezTo>
                  <a:cubicBezTo>
                    <a:pt x="1167" y="91"/>
                    <a:pt x="1167" y="90"/>
                    <a:pt x="1167" y="90"/>
                  </a:cubicBezTo>
                  <a:cubicBezTo>
                    <a:pt x="1168" y="88"/>
                    <a:pt x="1169" y="87"/>
                    <a:pt x="1170" y="85"/>
                  </a:cubicBezTo>
                  <a:cubicBezTo>
                    <a:pt x="1170" y="85"/>
                    <a:pt x="1170" y="85"/>
                    <a:pt x="1170" y="85"/>
                  </a:cubicBezTo>
                  <a:cubicBezTo>
                    <a:pt x="1170" y="85"/>
                    <a:pt x="1170" y="85"/>
                    <a:pt x="1170" y="85"/>
                  </a:cubicBezTo>
                  <a:cubicBezTo>
                    <a:pt x="1170" y="84"/>
                    <a:pt x="1170" y="84"/>
                    <a:pt x="1171" y="83"/>
                  </a:cubicBezTo>
                  <a:cubicBezTo>
                    <a:pt x="1171" y="82"/>
                    <a:pt x="1171" y="81"/>
                    <a:pt x="1172" y="80"/>
                  </a:cubicBezTo>
                  <a:cubicBezTo>
                    <a:pt x="1172" y="80"/>
                    <a:pt x="1172" y="80"/>
                    <a:pt x="1172" y="80"/>
                  </a:cubicBezTo>
                  <a:cubicBezTo>
                    <a:pt x="1172" y="80"/>
                    <a:pt x="1172" y="79"/>
                    <a:pt x="1172" y="79"/>
                  </a:cubicBezTo>
                  <a:cubicBezTo>
                    <a:pt x="1173" y="78"/>
                    <a:pt x="1173" y="77"/>
                    <a:pt x="1174" y="75"/>
                  </a:cubicBezTo>
                  <a:cubicBezTo>
                    <a:pt x="1174" y="75"/>
                    <a:pt x="1174" y="75"/>
                    <a:pt x="1174" y="75"/>
                  </a:cubicBezTo>
                  <a:cubicBezTo>
                    <a:pt x="1174" y="74"/>
                    <a:pt x="1174" y="73"/>
                    <a:pt x="1175" y="72"/>
                  </a:cubicBezTo>
                  <a:cubicBezTo>
                    <a:pt x="1175" y="71"/>
                    <a:pt x="1175" y="71"/>
                    <a:pt x="1175" y="71"/>
                  </a:cubicBezTo>
                  <a:cubicBezTo>
                    <a:pt x="1175" y="71"/>
                    <a:pt x="1175" y="71"/>
                    <a:pt x="1175" y="71"/>
                  </a:cubicBezTo>
                  <a:cubicBezTo>
                    <a:pt x="1175" y="69"/>
                    <a:pt x="1176" y="67"/>
                    <a:pt x="1176" y="66"/>
                  </a:cubicBezTo>
                  <a:cubicBezTo>
                    <a:pt x="1179" y="44"/>
                    <a:pt x="1182" y="22"/>
                    <a:pt x="1186" y="0"/>
                  </a:cubicBezTo>
                  <a:cubicBezTo>
                    <a:pt x="1186" y="2"/>
                    <a:pt x="1185" y="4"/>
                    <a:pt x="1185" y="5"/>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2" name="Freeform 206"/>
            <p:cNvSpPr/>
            <p:nvPr/>
          </p:nvSpPr>
          <p:spPr bwMode="auto">
            <a:xfrm>
              <a:off x="4376" y="2633"/>
              <a:ext cx="147" cy="415"/>
            </a:xfrm>
            <a:custGeom>
              <a:avLst/>
              <a:gdLst>
                <a:gd name="T0" fmla="*/ 147 w 90"/>
                <a:gd name="T1" fmla="*/ 297 h 253"/>
                <a:gd name="T2" fmla="*/ 144 w 90"/>
                <a:gd name="T3" fmla="*/ 285 h 253"/>
                <a:gd name="T4" fmla="*/ 139 w 90"/>
                <a:gd name="T5" fmla="*/ 272 h 253"/>
                <a:gd name="T6" fmla="*/ 131 w 90"/>
                <a:gd name="T7" fmla="*/ 256 h 253"/>
                <a:gd name="T8" fmla="*/ 15 w 90"/>
                <a:gd name="T9" fmla="*/ 56 h 253"/>
                <a:gd name="T10" fmla="*/ 8 w 90"/>
                <a:gd name="T11" fmla="*/ 43 h 253"/>
                <a:gd name="T12" fmla="*/ 3 w 90"/>
                <a:gd name="T13" fmla="*/ 28 h 253"/>
                <a:gd name="T14" fmla="*/ 0 w 90"/>
                <a:gd name="T15" fmla="*/ 15 h 253"/>
                <a:gd name="T16" fmla="*/ 0 w 90"/>
                <a:gd name="T17" fmla="*/ 0 h 253"/>
                <a:gd name="T18" fmla="*/ 0 w 90"/>
                <a:gd name="T19" fmla="*/ 110 h 253"/>
                <a:gd name="T20" fmla="*/ 0 w 90"/>
                <a:gd name="T21" fmla="*/ 123 h 253"/>
                <a:gd name="T22" fmla="*/ 3 w 90"/>
                <a:gd name="T23" fmla="*/ 138 h 253"/>
                <a:gd name="T24" fmla="*/ 8 w 90"/>
                <a:gd name="T25" fmla="*/ 151 h 253"/>
                <a:gd name="T26" fmla="*/ 15 w 90"/>
                <a:gd name="T27" fmla="*/ 164 h 253"/>
                <a:gd name="T28" fmla="*/ 129 w 90"/>
                <a:gd name="T29" fmla="*/ 364 h 253"/>
                <a:gd name="T30" fmla="*/ 137 w 90"/>
                <a:gd name="T31" fmla="*/ 381 h 253"/>
                <a:gd name="T32" fmla="*/ 142 w 90"/>
                <a:gd name="T33" fmla="*/ 394 h 253"/>
                <a:gd name="T34" fmla="*/ 145 w 90"/>
                <a:gd name="T35" fmla="*/ 405 h 253"/>
                <a:gd name="T36" fmla="*/ 147 w 90"/>
                <a:gd name="T37" fmla="*/ 415 h 253"/>
                <a:gd name="T38" fmla="*/ 147 w 90"/>
                <a:gd name="T39" fmla="*/ 307 h 253"/>
                <a:gd name="T40" fmla="*/ 147 w 90"/>
                <a:gd name="T41" fmla="*/ 297 h 2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0" h="253">
                  <a:moveTo>
                    <a:pt x="90" y="181"/>
                  </a:moveTo>
                  <a:cubicBezTo>
                    <a:pt x="89" y="179"/>
                    <a:pt x="89" y="176"/>
                    <a:pt x="88" y="174"/>
                  </a:cubicBezTo>
                  <a:cubicBezTo>
                    <a:pt x="87" y="171"/>
                    <a:pt x="86" y="169"/>
                    <a:pt x="85" y="166"/>
                  </a:cubicBezTo>
                  <a:cubicBezTo>
                    <a:pt x="83" y="163"/>
                    <a:pt x="82" y="160"/>
                    <a:pt x="80" y="156"/>
                  </a:cubicBezTo>
                  <a:cubicBezTo>
                    <a:pt x="9" y="34"/>
                    <a:pt x="9" y="34"/>
                    <a:pt x="9" y="34"/>
                  </a:cubicBezTo>
                  <a:cubicBezTo>
                    <a:pt x="7" y="31"/>
                    <a:pt x="6" y="28"/>
                    <a:pt x="5" y="26"/>
                  </a:cubicBezTo>
                  <a:cubicBezTo>
                    <a:pt x="4" y="23"/>
                    <a:pt x="3" y="20"/>
                    <a:pt x="2" y="17"/>
                  </a:cubicBezTo>
                  <a:cubicBezTo>
                    <a:pt x="1" y="14"/>
                    <a:pt x="1" y="12"/>
                    <a:pt x="0" y="9"/>
                  </a:cubicBezTo>
                  <a:cubicBezTo>
                    <a:pt x="0" y="6"/>
                    <a:pt x="0" y="3"/>
                    <a:pt x="0" y="0"/>
                  </a:cubicBezTo>
                  <a:cubicBezTo>
                    <a:pt x="0" y="22"/>
                    <a:pt x="0" y="45"/>
                    <a:pt x="0" y="67"/>
                  </a:cubicBezTo>
                  <a:cubicBezTo>
                    <a:pt x="0" y="70"/>
                    <a:pt x="0" y="72"/>
                    <a:pt x="0" y="75"/>
                  </a:cubicBezTo>
                  <a:cubicBezTo>
                    <a:pt x="1" y="78"/>
                    <a:pt x="1" y="81"/>
                    <a:pt x="2" y="84"/>
                  </a:cubicBezTo>
                  <a:cubicBezTo>
                    <a:pt x="3" y="86"/>
                    <a:pt x="4" y="89"/>
                    <a:pt x="5" y="92"/>
                  </a:cubicBezTo>
                  <a:cubicBezTo>
                    <a:pt x="6" y="95"/>
                    <a:pt x="8" y="97"/>
                    <a:pt x="9" y="100"/>
                  </a:cubicBezTo>
                  <a:cubicBezTo>
                    <a:pt x="79" y="222"/>
                    <a:pt x="79" y="222"/>
                    <a:pt x="79" y="222"/>
                  </a:cubicBezTo>
                  <a:cubicBezTo>
                    <a:pt x="81" y="226"/>
                    <a:pt x="83" y="229"/>
                    <a:pt x="84" y="232"/>
                  </a:cubicBezTo>
                  <a:cubicBezTo>
                    <a:pt x="85" y="234"/>
                    <a:pt x="86" y="237"/>
                    <a:pt x="87" y="240"/>
                  </a:cubicBezTo>
                  <a:cubicBezTo>
                    <a:pt x="88" y="242"/>
                    <a:pt x="89" y="245"/>
                    <a:pt x="89" y="247"/>
                  </a:cubicBezTo>
                  <a:cubicBezTo>
                    <a:pt x="89" y="249"/>
                    <a:pt x="90" y="251"/>
                    <a:pt x="90" y="253"/>
                  </a:cubicBezTo>
                  <a:cubicBezTo>
                    <a:pt x="90" y="231"/>
                    <a:pt x="90" y="209"/>
                    <a:pt x="90" y="187"/>
                  </a:cubicBezTo>
                  <a:cubicBezTo>
                    <a:pt x="90" y="185"/>
                    <a:pt x="90" y="183"/>
                    <a:pt x="90" y="181"/>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3" name="Freeform 207"/>
            <p:cNvSpPr/>
            <p:nvPr/>
          </p:nvSpPr>
          <p:spPr bwMode="auto">
            <a:xfrm>
              <a:off x="4812" y="2459"/>
              <a:ext cx="34" cy="225"/>
            </a:xfrm>
            <a:custGeom>
              <a:avLst/>
              <a:gdLst>
                <a:gd name="T0" fmla="*/ 34 w 21"/>
                <a:gd name="T1" fmla="*/ 2 h 137"/>
                <a:gd name="T2" fmla="*/ 34 w 21"/>
                <a:gd name="T3" fmla="*/ 7 h 137"/>
                <a:gd name="T4" fmla="*/ 34 w 21"/>
                <a:gd name="T5" fmla="*/ 13 h 137"/>
                <a:gd name="T6" fmla="*/ 32 w 21"/>
                <a:gd name="T7" fmla="*/ 16 h 137"/>
                <a:gd name="T8" fmla="*/ 32 w 21"/>
                <a:gd name="T9" fmla="*/ 18 h 137"/>
                <a:gd name="T10" fmla="*/ 31 w 21"/>
                <a:gd name="T11" fmla="*/ 21 h 137"/>
                <a:gd name="T12" fmla="*/ 31 w 21"/>
                <a:gd name="T13" fmla="*/ 26 h 137"/>
                <a:gd name="T14" fmla="*/ 29 w 21"/>
                <a:gd name="T15" fmla="*/ 28 h 137"/>
                <a:gd name="T16" fmla="*/ 29 w 21"/>
                <a:gd name="T17" fmla="*/ 31 h 137"/>
                <a:gd name="T18" fmla="*/ 28 w 21"/>
                <a:gd name="T19" fmla="*/ 34 h 137"/>
                <a:gd name="T20" fmla="*/ 26 w 21"/>
                <a:gd name="T21" fmla="*/ 38 h 137"/>
                <a:gd name="T22" fmla="*/ 26 w 21"/>
                <a:gd name="T23" fmla="*/ 43 h 137"/>
                <a:gd name="T24" fmla="*/ 24 w 21"/>
                <a:gd name="T25" fmla="*/ 46 h 137"/>
                <a:gd name="T26" fmla="*/ 23 w 21"/>
                <a:gd name="T27" fmla="*/ 49 h 137"/>
                <a:gd name="T28" fmla="*/ 21 w 21"/>
                <a:gd name="T29" fmla="*/ 53 h 137"/>
                <a:gd name="T30" fmla="*/ 21 w 21"/>
                <a:gd name="T31" fmla="*/ 54 h 137"/>
                <a:gd name="T32" fmla="*/ 19 w 21"/>
                <a:gd name="T33" fmla="*/ 57 h 137"/>
                <a:gd name="T34" fmla="*/ 18 w 21"/>
                <a:gd name="T35" fmla="*/ 61 h 137"/>
                <a:gd name="T36" fmla="*/ 15 w 21"/>
                <a:gd name="T37" fmla="*/ 69 h 137"/>
                <a:gd name="T38" fmla="*/ 13 w 21"/>
                <a:gd name="T39" fmla="*/ 72 h 137"/>
                <a:gd name="T40" fmla="*/ 11 w 21"/>
                <a:gd name="T41" fmla="*/ 77 h 137"/>
                <a:gd name="T42" fmla="*/ 10 w 21"/>
                <a:gd name="T43" fmla="*/ 80 h 137"/>
                <a:gd name="T44" fmla="*/ 8 w 21"/>
                <a:gd name="T45" fmla="*/ 89 h 137"/>
                <a:gd name="T46" fmla="*/ 8 w 21"/>
                <a:gd name="T47" fmla="*/ 89 h 137"/>
                <a:gd name="T48" fmla="*/ 5 w 21"/>
                <a:gd name="T49" fmla="*/ 97 h 137"/>
                <a:gd name="T50" fmla="*/ 5 w 21"/>
                <a:gd name="T51" fmla="*/ 102 h 137"/>
                <a:gd name="T52" fmla="*/ 5 w 21"/>
                <a:gd name="T53" fmla="*/ 102 h 137"/>
                <a:gd name="T54" fmla="*/ 3 w 21"/>
                <a:gd name="T55" fmla="*/ 108 h 137"/>
                <a:gd name="T56" fmla="*/ 3 w 21"/>
                <a:gd name="T57" fmla="*/ 112 h 137"/>
                <a:gd name="T58" fmla="*/ 0 w 21"/>
                <a:gd name="T59" fmla="*/ 225 h 137"/>
                <a:gd name="T60" fmla="*/ 0 w 21"/>
                <a:gd name="T61" fmla="*/ 217 h 137"/>
                <a:gd name="T62" fmla="*/ 0 w 21"/>
                <a:gd name="T63" fmla="*/ 212 h 137"/>
                <a:gd name="T64" fmla="*/ 3 w 21"/>
                <a:gd name="T65" fmla="*/ 197 h 137"/>
                <a:gd name="T66" fmla="*/ 6 w 21"/>
                <a:gd name="T67" fmla="*/ 189 h 137"/>
                <a:gd name="T68" fmla="*/ 8 w 21"/>
                <a:gd name="T69" fmla="*/ 181 h 137"/>
                <a:gd name="T70" fmla="*/ 13 w 21"/>
                <a:gd name="T71" fmla="*/ 171 h 137"/>
                <a:gd name="T72" fmla="*/ 15 w 21"/>
                <a:gd name="T73" fmla="*/ 169 h 137"/>
                <a:gd name="T74" fmla="*/ 16 w 21"/>
                <a:gd name="T75" fmla="*/ 166 h 137"/>
                <a:gd name="T76" fmla="*/ 16 w 21"/>
                <a:gd name="T77" fmla="*/ 163 h 137"/>
                <a:gd name="T78" fmla="*/ 18 w 21"/>
                <a:gd name="T79" fmla="*/ 159 h 137"/>
                <a:gd name="T80" fmla="*/ 19 w 21"/>
                <a:gd name="T81" fmla="*/ 156 h 137"/>
                <a:gd name="T82" fmla="*/ 21 w 21"/>
                <a:gd name="T83" fmla="*/ 153 h 137"/>
                <a:gd name="T84" fmla="*/ 21 w 21"/>
                <a:gd name="T85" fmla="*/ 149 h 137"/>
                <a:gd name="T86" fmla="*/ 23 w 21"/>
                <a:gd name="T87" fmla="*/ 146 h 137"/>
                <a:gd name="T88" fmla="*/ 24 w 21"/>
                <a:gd name="T89" fmla="*/ 143 h 137"/>
                <a:gd name="T90" fmla="*/ 26 w 21"/>
                <a:gd name="T91" fmla="*/ 138 h 137"/>
                <a:gd name="T92" fmla="*/ 26 w 21"/>
                <a:gd name="T93" fmla="*/ 136 h 137"/>
                <a:gd name="T94" fmla="*/ 26 w 21"/>
                <a:gd name="T95" fmla="*/ 135 h 137"/>
                <a:gd name="T96" fmla="*/ 28 w 21"/>
                <a:gd name="T97" fmla="*/ 130 h 137"/>
                <a:gd name="T98" fmla="*/ 28 w 21"/>
                <a:gd name="T99" fmla="*/ 128 h 137"/>
                <a:gd name="T100" fmla="*/ 28 w 21"/>
                <a:gd name="T101" fmla="*/ 126 h 137"/>
                <a:gd name="T102" fmla="*/ 28 w 21"/>
                <a:gd name="T103" fmla="*/ 126 h 137"/>
                <a:gd name="T104" fmla="*/ 29 w 21"/>
                <a:gd name="T105" fmla="*/ 125 h 137"/>
                <a:gd name="T106" fmla="*/ 29 w 21"/>
                <a:gd name="T107" fmla="*/ 123 h 137"/>
                <a:gd name="T108" fmla="*/ 29 w 21"/>
                <a:gd name="T109" fmla="*/ 123 h 137"/>
                <a:gd name="T110" fmla="*/ 29 w 21"/>
                <a:gd name="T111" fmla="*/ 120 h 137"/>
                <a:gd name="T112" fmla="*/ 31 w 21"/>
                <a:gd name="T113" fmla="*/ 110 h 137"/>
                <a:gd name="T114" fmla="*/ 31 w 21"/>
                <a:gd name="T115" fmla="*/ 110 h 137"/>
                <a:gd name="T116" fmla="*/ 31 w 21"/>
                <a:gd name="T117" fmla="*/ 110 h 137"/>
                <a:gd name="T118" fmla="*/ 34 w 21"/>
                <a:gd name="T119" fmla="*/ 2 h 137"/>
                <a:gd name="T120" fmla="*/ 34 w 21"/>
                <a:gd name="T121" fmla="*/ 0 h 137"/>
                <a:gd name="T122" fmla="*/ 34 w 21"/>
                <a:gd name="T123" fmla="*/ 0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 h="137">
                  <a:moveTo>
                    <a:pt x="21" y="0"/>
                  </a:moveTo>
                  <a:cubicBezTo>
                    <a:pt x="21" y="1"/>
                    <a:pt x="21" y="1"/>
                    <a:pt x="21" y="1"/>
                  </a:cubicBezTo>
                  <a:cubicBezTo>
                    <a:pt x="21" y="1"/>
                    <a:pt x="21" y="1"/>
                    <a:pt x="21" y="1"/>
                  </a:cubicBezTo>
                  <a:cubicBezTo>
                    <a:pt x="21" y="2"/>
                    <a:pt x="21" y="3"/>
                    <a:pt x="21" y="4"/>
                  </a:cubicBezTo>
                  <a:cubicBezTo>
                    <a:pt x="21" y="5"/>
                    <a:pt x="21" y="6"/>
                    <a:pt x="21" y="6"/>
                  </a:cubicBezTo>
                  <a:cubicBezTo>
                    <a:pt x="21" y="7"/>
                    <a:pt x="21" y="7"/>
                    <a:pt x="21" y="8"/>
                  </a:cubicBezTo>
                  <a:cubicBezTo>
                    <a:pt x="20" y="8"/>
                    <a:pt x="20" y="8"/>
                    <a:pt x="20" y="8"/>
                  </a:cubicBezTo>
                  <a:cubicBezTo>
                    <a:pt x="20" y="9"/>
                    <a:pt x="20" y="9"/>
                    <a:pt x="20" y="10"/>
                  </a:cubicBezTo>
                  <a:cubicBezTo>
                    <a:pt x="20" y="10"/>
                    <a:pt x="20" y="10"/>
                    <a:pt x="20" y="10"/>
                  </a:cubicBezTo>
                  <a:cubicBezTo>
                    <a:pt x="20" y="11"/>
                    <a:pt x="20" y="11"/>
                    <a:pt x="20" y="11"/>
                  </a:cubicBezTo>
                  <a:cubicBezTo>
                    <a:pt x="20" y="11"/>
                    <a:pt x="20" y="12"/>
                    <a:pt x="20" y="12"/>
                  </a:cubicBezTo>
                  <a:cubicBezTo>
                    <a:pt x="20" y="12"/>
                    <a:pt x="19" y="13"/>
                    <a:pt x="19" y="13"/>
                  </a:cubicBezTo>
                  <a:cubicBezTo>
                    <a:pt x="19" y="14"/>
                    <a:pt x="19" y="14"/>
                    <a:pt x="19" y="15"/>
                  </a:cubicBezTo>
                  <a:cubicBezTo>
                    <a:pt x="19" y="16"/>
                    <a:pt x="19" y="16"/>
                    <a:pt x="19" y="16"/>
                  </a:cubicBezTo>
                  <a:cubicBezTo>
                    <a:pt x="19" y="16"/>
                    <a:pt x="19" y="16"/>
                    <a:pt x="19" y="16"/>
                  </a:cubicBezTo>
                  <a:cubicBezTo>
                    <a:pt x="18" y="17"/>
                    <a:pt x="18" y="17"/>
                    <a:pt x="18" y="17"/>
                  </a:cubicBezTo>
                  <a:cubicBezTo>
                    <a:pt x="18" y="18"/>
                    <a:pt x="18" y="18"/>
                    <a:pt x="18" y="18"/>
                  </a:cubicBezTo>
                  <a:cubicBezTo>
                    <a:pt x="18" y="18"/>
                    <a:pt x="18" y="19"/>
                    <a:pt x="18" y="19"/>
                  </a:cubicBezTo>
                  <a:cubicBezTo>
                    <a:pt x="18" y="19"/>
                    <a:pt x="18" y="20"/>
                    <a:pt x="18" y="20"/>
                  </a:cubicBezTo>
                  <a:cubicBezTo>
                    <a:pt x="17" y="21"/>
                    <a:pt x="17" y="21"/>
                    <a:pt x="17" y="21"/>
                  </a:cubicBezTo>
                  <a:cubicBezTo>
                    <a:pt x="17" y="22"/>
                    <a:pt x="17" y="22"/>
                    <a:pt x="17" y="22"/>
                  </a:cubicBezTo>
                  <a:cubicBezTo>
                    <a:pt x="17" y="23"/>
                    <a:pt x="17" y="23"/>
                    <a:pt x="16" y="23"/>
                  </a:cubicBezTo>
                  <a:cubicBezTo>
                    <a:pt x="16" y="24"/>
                    <a:pt x="16" y="24"/>
                    <a:pt x="16" y="25"/>
                  </a:cubicBezTo>
                  <a:cubicBezTo>
                    <a:pt x="16" y="26"/>
                    <a:pt x="16" y="26"/>
                    <a:pt x="16" y="26"/>
                  </a:cubicBezTo>
                  <a:cubicBezTo>
                    <a:pt x="15" y="26"/>
                    <a:pt x="15" y="26"/>
                    <a:pt x="15" y="26"/>
                  </a:cubicBezTo>
                  <a:cubicBezTo>
                    <a:pt x="15" y="27"/>
                    <a:pt x="15" y="27"/>
                    <a:pt x="15" y="28"/>
                  </a:cubicBezTo>
                  <a:cubicBezTo>
                    <a:pt x="15" y="28"/>
                    <a:pt x="15" y="28"/>
                    <a:pt x="15" y="29"/>
                  </a:cubicBezTo>
                  <a:cubicBezTo>
                    <a:pt x="14" y="30"/>
                    <a:pt x="14" y="30"/>
                    <a:pt x="14" y="30"/>
                  </a:cubicBezTo>
                  <a:cubicBezTo>
                    <a:pt x="14" y="30"/>
                    <a:pt x="14" y="30"/>
                    <a:pt x="14" y="30"/>
                  </a:cubicBezTo>
                  <a:cubicBezTo>
                    <a:pt x="14" y="31"/>
                    <a:pt x="13" y="31"/>
                    <a:pt x="13" y="32"/>
                  </a:cubicBezTo>
                  <a:cubicBezTo>
                    <a:pt x="13" y="32"/>
                    <a:pt x="13" y="32"/>
                    <a:pt x="13" y="33"/>
                  </a:cubicBezTo>
                  <a:cubicBezTo>
                    <a:pt x="13" y="33"/>
                    <a:pt x="13" y="33"/>
                    <a:pt x="13" y="33"/>
                  </a:cubicBezTo>
                  <a:cubicBezTo>
                    <a:pt x="12" y="34"/>
                    <a:pt x="12" y="34"/>
                    <a:pt x="12" y="34"/>
                  </a:cubicBezTo>
                  <a:cubicBezTo>
                    <a:pt x="12" y="35"/>
                    <a:pt x="12" y="35"/>
                    <a:pt x="12" y="35"/>
                  </a:cubicBezTo>
                  <a:cubicBezTo>
                    <a:pt x="12" y="36"/>
                    <a:pt x="11" y="36"/>
                    <a:pt x="11" y="36"/>
                  </a:cubicBezTo>
                  <a:cubicBezTo>
                    <a:pt x="11" y="37"/>
                    <a:pt x="11" y="37"/>
                    <a:pt x="11" y="37"/>
                  </a:cubicBezTo>
                  <a:cubicBezTo>
                    <a:pt x="11" y="38"/>
                    <a:pt x="11" y="38"/>
                    <a:pt x="11" y="38"/>
                  </a:cubicBezTo>
                  <a:cubicBezTo>
                    <a:pt x="10" y="39"/>
                    <a:pt x="9" y="41"/>
                    <a:pt x="9" y="42"/>
                  </a:cubicBezTo>
                  <a:cubicBezTo>
                    <a:pt x="8" y="43"/>
                    <a:pt x="8" y="43"/>
                    <a:pt x="8" y="43"/>
                  </a:cubicBezTo>
                  <a:cubicBezTo>
                    <a:pt x="8" y="44"/>
                    <a:pt x="8" y="44"/>
                    <a:pt x="8" y="44"/>
                  </a:cubicBezTo>
                  <a:cubicBezTo>
                    <a:pt x="8" y="44"/>
                    <a:pt x="7" y="45"/>
                    <a:pt x="7" y="46"/>
                  </a:cubicBezTo>
                  <a:cubicBezTo>
                    <a:pt x="7" y="46"/>
                    <a:pt x="7" y="47"/>
                    <a:pt x="7" y="47"/>
                  </a:cubicBezTo>
                  <a:cubicBezTo>
                    <a:pt x="6" y="48"/>
                    <a:pt x="6" y="48"/>
                    <a:pt x="6" y="48"/>
                  </a:cubicBezTo>
                  <a:cubicBezTo>
                    <a:pt x="6" y="49"/>
                    <a:pt x="6" y="49"/>
                    <a:pt x="6" y="49"/>
                  </a:cubicBezTo>
                  <a:cubicBezTo>
                    <a:pt x="6" y="50"/>
                    <a:pt x="5" y="52"/>
                    <a:pt x="5" y="53"/>
                  </a:cubicBezTo>
                  <a:cubicBezTo>
                    <a:pt x="5" y="54"/>
                    <a:pt x="5" y="54"/>
                    <a:pt x="5" y="54"/>
                  </a:cubicBezTo>
                  <a:cubicBezTo>
                    <a:pt x="5" y="54"/>
                    <a:pt x="5" y="54"/>
                    <a:pt x="5" y="54"/>
                  </a:cubicBezTo>
                  <a:cubicBezTo>
                    <a:pt x="5" y="54"/>
                    <a:pt x="5" y="54"/>
                    <a:pt x="5" y="54"/>
                  </a:cubicBezTo>
                  <a:cubicBezTo>
                    <a:pt x="4" y="55"/>
                    <a:pt x="4" y="57"/>
                    <a:pt x="4" y="59"/>
                  </a:cubicBezTo>
                  <a:cubicBezTo>
                    <a:pt x="3" y="59"/>
                    <a:pt x="3" y="59"/>
                    <a:pt x="3" y="59"/>
                  </a:cubicBezTo>
                  <a:cubicBezTo>
                    <a:pt x="3" y="60"/>
                    <a:pt x="3" y="61"/>
                    <a:pt x="3" y="62"/>
                  </a:cubicBezTo>
                  <a:cubicBezTo>
                    <a:pt x="3" y="62"/>
                    <a:pt x="3" y="62"/>
                    <a:pt x="3" y="62"/>
                  </a:cubicBezTo>
                  <a:cubicBezTo>
                    <a:pt x="3" y="62"/>
                    <a:pt x="3" y="62"/>
                    <a:pt x="3" y="62"/>
                  </a:cubicBezTo>
                  <a:cubicBezTo>
                    <a:pt x="3" y="62"/>
                    <a:pt x="3" y="62"/>
                    <a:pt x="3" y="62"/>
                  </a:cubicBezTo>
                  <a:cubicBezTo>
                    <a:pt x="3" y="63"/>
                    <a:pt x="3" y="64"/>
                    <a:pt x="3" y="65"/>
                  </a:cubicBezTo>
                  <a:cubicBezTo>
                    <a:pt x="3" y="65"/>
                    <a:pt x="3" y="65"/>
                    <a:pt x="2" y="66"/>
                  </a:cubicBezTo>
                  <a:cubicBezTo>
                    <a:pt x="2" y="67"/>
                    <a:pt x="2" y="67"/>
                    <a:pt x="2" y="67"/>
                  </a:cubicBezTo>
                  <a:cubicBezTo>
                    <a:pt x="2" y="68"/>
                    <a:pt x="2" y="68"/>
                    <a:pt x="2" y="68"/>
                  </a:cubicBezTo>
                  <a:cubicBezTo>
                    <a:pt x="2" y="69"/>
                    <a:pt x="2" y="70"/>
                    <a:pt x="2" y="71"/>
                  </a:cubicBezTo>
                  <a:cubicBezTo>
                    <a:pt x="1" y="93"/>
                    <a:pt x="0" y="115"/>
                    <a:pt x="0" y="137"/>
                  </a:cubicBezTo>
                  <a:cubicBezTo>
                    <a:pt x="0" y="136"/>
                    <a:pt x="0" y="134"/>
                    <a:pt x="0" y="133"/>
                  </a:cubicBezTo>
                  <a:cubicBezTo>
                    <a:pt x="0" y="132"/>
                    <a:pt x="0" y="132"/>
                    <a:pt x="0" y="132"/>
                  </a:cubicBezTo>
                  <a:cubicBezTo>
                    <a:pt x="0" y="131"/>
                    <a:pt x="0" y="130"/>
                    <a:pt x="0" y="129"/>
                  </a:cubicBezTo>
                  <a:cubicBezTo>
                    <a:pt x="0" y="129"/>
                    <a:pt x="0" y="129"/>
                    <a:pt x="0" y="129"/>
                  </a:cubicBezTo>
                  <a:cubicBezTo>
                    <a:pt x="1" y="127"/>
                    <a:pt x="1" y="126"/>
                    <a:pt x="1" y="125"/>
                  </a:cubicBezTo>
                  <a:cubicBezTo>
                    <a:pt x="1" y="123"/>
                    <a:pt x="2" y="122"/>
                    <a:pt x="2" y="120"/>
                  </a:cubicBezTo>
                  <a:cubicBezTo>
                    <a:pt x="2" y="120"/>
                    <a:pt x="2" y="120"/>
                    <a:pt x="2" y="120"/>
                  </a:cubicBezTo>
                  <a:cubicBezTo>
                    <a:pt x="3" y="118"/>
                    <a:pt x="3" y="117"/>
                    <a:pt x="4" y="115"/>
                  </a:cubicBezTo>
                  <a:cubicBezTo>
                    <a:pt x="4" y="115"/>
                    <a:pt x="4" y="114"/>
                    <a:pt x="4" y="114"/>
                  </a:cubicBezTo>
                  <a:cubicBezTo>
                    <a:pt x="4" y="113"/>
                    <a:pt x="5" y="111"/>
                    <a:pt x="5" y="110"/>
                  </a:cubicBezTo>
                  <a:cubicBezTo>
                    <a:pt x="6" y="110"/>
                    <a:pt x="6" y="109"/>
                    <a:pt x="6" y="109"/>
                  </a:cubicBezTo>
                  <a:cubicBezTo>
                    <a:pt x="7" y="107"/>
                    <a:pt x="7" y="106"/>
                    <a:pt x="8" y="104"/>
                  </a:cubicBezTo>
                  <a:cubicBezTo>
                    <a:pt x="8" y="104"/>
                    <a:pt x="8" y="104"/>
                    <a:pt x="8" y="104"/>
                  </a:cubicBezTo>
                  <a:cubicBezTo>
                    <a:pt x="9" y="103"/>
                    <a:pt x="9" y="103"/>
                    <a:pt x="9" y="103"/>
                  </a:cubicBezTo>
                  <a:cubicBezTo>
                    <a:pt x="9" y="103"/>
                    <a:pt x="9" y="102"/>
                    <a:pt x="9" y="102"/>
                  </a:cubicBezTo>
                  <a:cubicBezTo>
                    <a:pt x="9" y="102"/>
                    <a:pt x="9" y="101"/>
                    <a:pt x="10" y="101"/>
                  </a:cubicBezTo>
                  <a:cubicBezTo>
                    <a:pt x="10" y="100"/>
                    <a:pt x="10" y="100"/>
                    <a:pt x="10" y="100"/>
                  </a:cubicBezTo>
                  <a:cubicBezTo>
                    <a:pt x="10" y="99"/>
                    <a:pt x="10" y="99"/>
                    <a:pt x="10" y="99"/>
                  </a:cubicBezTo>
                  <a:cubicBezTo>
                    <a:pt x="10" y="99"/>
                    <a:pt x="10" y="99"/>
                    <a:pt x="11" y="98"/>
                  </a:cubicBezTo>
                  <a:cubicBezTo>
                    <a:pt x="11" y="98"/>
                    <a:pt x="11" y="97"/>
                    <a:pt x="11" y="97"/>
                  </a:cubicBezTo>
                  <a:cubicBezTo>
                    <a:pt x="12" y="96"/>
                    <a:pt x="12" y="96"/>
                    <a:pt x="12" y="96"/>
                  </a:cubicBezTo>
                  <a:cubicBezTo>
                    <a:pt x="12" y="95"/>
                    <a:pt x="12" y="95"/>
                    <a:pt x="12" y="95"/>
                  </a:cubicBezTo>
                  <a:cubicBezTo>
                    <a:pt x="12" y="94"/>
                    <a:pt x="12" y="94"/>
                    <a:pt x="12" y="94"/>
                  </a:cubicBezTo>
                  <a:cubicBezTo>
                    <a:pt x="12" y="94"/>
                    <a:pt x="13" y="93"/>
                    <a:pt x="13" y="93"/>
                  </a:cubicBezTo>
                  <a:cubicBezTo>
                    <a:pt x="13" y="92"/>
                    <a:pt x="13" y="92"/>
                    <a:pt x="13" y="92"/>
                  </a:cubicBezTo>
                  <a:cubicBezTo>
                    <a:pt x="13" y="91"/>
                    <a:pt x="13" y="91"/>
                    <a:pt x="13" y="91"/>
                  </a:cubicBezTo>
                  <a:cubicBezTo>
                    <a:pt x="13" y="91"/>
                    <a:pt x="14" y="90"/>
                    <a:pt x="14" y="90"/>
                  </a:cubicBezTo>
                  <a:cubicBezTo>
                    <a:pt x="14" y="90"/>
                    <a:pt x="14" y="89"/>
                    <a:pt x="14" y="89"/>
                  </a:cubicBezTo>
                  <a:cubicBezTo>
                    <a:pt x="15" y="88"/>
                    <a:pt x="15" y="88"/>
                    <a:pt x="15" y="88"/>
                  </a:cubicBezTo>
                  <a:cubicBezTo>
                    <a:pt x="15" y="87"/>
                    <a:pt x="15" y="87"/>
                    <a:pt x="15" y="87"/>
                  </a:cubicBezTo>
                  <a:cubicBezTo>
                    <a:pt x="15" y="86"/>
                    <a:pt x="15" y="86"/>
                    <a:pt x="15" y="86"/>
                  </a:cubicBezTo>
                  <a:cubicBezTo>
                    <a:pt x="15" y="85"/>
                    <a:pt x="15" y="85"/>
                    <a:pt x="16" y="84"/>
                  </a:cubicBezTo>
                  <a:cubicBezTo>
                    <a:pt x="16" y="84"/>
                    <a:pt x="16" y="84"/>
                    <a:pt x="16" y="84"/>
                  </a:cubicBezTo>
                  <a:cubicBezTo>
                    <a:pt x="16" y="83"/>
                    <a:pt x="16" y="83"/>
                    <a:pt x="16" y="83"/>
                  </a:cubicBezTo>
                  <a:cubicBezTo>
                    <a:pt x="16" y="82"/>
                    <a:pt x="16" y="82"/>
                    <a:pt x="16" y="82"/>
                  </a:cubicBezTo>
                  <a:cubicBezTo>
                    <a:pt x="16" y="82"/>
                    <a:pt x="16" y="82"/>
                    <a:pt x="16" y="82"/>
                  </a:cubicBezTo>
                  <a:cubicBezTo>
                    <a:pt x="16" y="81"/>
                    <a:pt x="17" y="81"/>
                    <a:pt x="17" y="80"/>
                  </a:cubicBezTo>
                  <a:cubicBezTo>
                    <a:pt x="17" y="80"/>
                    <a:pt x="17" y="79"/>
                    <a:pt x="17" y="79"/>
                  </a:cubicBezTo>
                  <a:cubicBezTo>
                    <a:pt x="17" y="78"/>
                    <a:pt x="17" y="78"/>
                    <a:pt x="17" y="78"/>
                  </a:cubicBezTo>
                  <a:cubicBezTo>
                    <a:pt x="17" y="78"/>
                    <a:pt x="17" y="78"/>
                    <a:pt x="17" y="78"/>
                  </a:cubicBezTo>
                  <a:cubicBezTo>
                    <a:pt x="17" y="78"/>
                    <a:pt x="17" y="78"/>
                    <a:pt x="17" y="78"/>
                  </a:cubicBezTo>
                  <a:cubicBezTo>
                    <a:pt x="17" y="78"/>
                    <a:pt x="17" y="77"/>
                    <a:pt x="17" y="77"/>
                  </a:cubicBezTo>
                  <a:cubicBezTo>
                    <a:pt x="17" y="77"/>
                    <a:pt x="17" y="77"/>
                    <a:pt x="17" y="77"/>
                  </a:cubicBezTo>
                  <a:cubicBezTo>
                    <a:pt x="17" y="77"/>
                    <a:pt x="17" y="77"/>
                    <a:pt x="17" y="77"/>
                  </a:cubicBezTo>
                  <a:cubicBezTo>
                    <a:pt x="17" y="76"/>
                    <a:pt x="17" y="76"/>
                    <a:pt x="17" y="76"/>
                  </a:cubicBezTo>
                  <a:cubicBezTo>
                    <a:pt x="18" y="76"/>
                    <a:pt x="18" y="76"/>
                    <a:pt x="18" y="76"/>
                  </a:cubicBezTo>
                  <a:cubicBezTo>
                    <a:pt x="18" y="75"/>
                    <a:pt x="18" y="75"/>
                    <a:pt x="18" y="75"/>
                  </a:cubicBezTo>
                  <a:cubicBezTo>
                    <a:pt x="18" y="75"/>
                    <a:pt x="18" y="75"/>
                    <a:pt x="18" y="75"/>
                  </a:cubicBezTo>
                  <a:cubicBezTo>
                    <a:pt x="18" y="75"/>
                    <a:pt x="18" y="75"/>
                    <a:pt x="18" y="75"/>
                  </a:cubicBezTo>
                  <a:cubicBezTo>
                    <a:pt x="18" y="75"/>
                    <a:pt x="18" y="75"/>
                    <a:pt x="18" y="75"/>
                  </a:cubicBezTo>
                  <a:cubicBezTo>
                    <a:pt x="18" y="75"/>
                    <a:pt x="18" y="74"/>
                    <a:pt x="18" y="74"/>
                  </a:cubicBezTo>
                  <a:cubicBezTo>
                    <a:pt x="18" y="74"/>
                    <a:pt x="18" y="73"/>
                    <a:pt x="18" y="73"/>
                  </a:cubicBezTo>
                  <a:cubicBezTo>
                    <a:pt x="18" y="72"/>
                    <a:pt x="18" y="72"/>
                    <a:pt x="18" y="71"/>
                  </a:cubicBezTo>
                  <a:cubicBezTo>
                    <a:pt x="18" y="70"/>
                    <a:pt x="18" y="69"/>
                    <a:pt x="19" y="67"/>
                  </a:cubicBezTo>
                  <a:cubicBezTo>
                    <a:pt x="19" y="67"/>
                    <a:pt x="19" y="67"/>
                    <a:pt x="19" y="67"/>
                  </a:cubicBezTo>
                  <a:cubicBezTo>
                    <a:pt x="19" y="67"/>
                    <a:pt x="19" y="67"/>
                    <a:pt x="19" y="67"/>
                  </a:cubicBezTo>
                  <a:cubicBezTo>
                    <a:pt x="19" y="67"/>
                    <a:pt x="19" y="67"/>
                    <a:pt x="19" y="67"/>
                  </a:cubicBezTo>
                  <a:cubicBezTo>
                    <a:pt x="19" y="67"/>
                    <a:pt x="19" y="67"/>
                    <a:pt x="19" y="67"/>
                  </a:cubicBezTo>
                  <a:cubicBezTo>
                    <a:pt x="19" y="45"/>
                    <a:pt x="20" y="23"/>
                    <a:pt x="21" y="1"/>
                  </a:cubicBezTo>
                  <a:cubicBezTo>
                    <a:pt x="21" y="1"/>
                    <a:pt x="21" y="1"/>
                    <a:pt x="21" y="1"/>
                  </a:cubicBezTo>
                  <a:cubicBezTo>
                    <a:pt x="21" y="1"/>
                    <a:pt x="21" y="1"/>
                    <a:pt x="21" y="1"/>
                  </a:cubicBezTo>
                  <a:cubicBezTo>
                    <a:pt x="21" y="0"/>
                    <a:pt x="21" y="0"/>
                    <a:pt x="21" y="0"/>
                  </a:cubicBezTo>
                  <a:cubicBezTo>
                    <a:pt x="21" y="0"/>
                    <a:pt x="21" y="0"/>
                    <a:pt x="21" y="0"/>
                  </a:cubicBezTo>
                  <a:cubicBezTo>
                    <a:pt x="21" y="0"/>
                    <a:pt x="21" y="0"/>
                    <a:pt x="21" y="0"/>
                  </a:cubicBezTo>
                  <a:cubicBezTo>
                    <a:pt x="21" y="0"/>
                    <a:pt x="21" y="0"/>
                    <a:pt x="21" y="0"/>
                  </a:cubicBezTo>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64" name="Freeform 208"/>
            <p:cNvSpPr/>
            <p:nvPr/>
          </p:nvSpPr>
          <p:spPr bwMode="auto">
            <a:xfrm>
              <a:off x="4997" y="2362"/>
              <a:ext cx="259" cy="346"/>
            </a:xfrm>
            <a:custGeom>
              <a:avLst/>
              <a:gdLst>
                <a:gd name="T0" fmla="*/ 259 w 158"/>
                <a:gd name="T1" fmla="*/ 216 h 211"/>
                <a:gd name="T2" fmla="*/ 256 w 158"/>
                <a:gd name="T3" fmla="*/ 195 h 211"/>
                <a:gd name="T4" fmla="*/ 248 w 158"/>
                <a:gd name="T5" fmla="*/ 174 h 211"/>
                <a:gd name="T6" fmla="*/ 236 w 158"/>
                <a:gd name="T7" fmla="*/ 154 h 211"/>
                <a:gd name="T8" fmla="*/ 236 w 158"/>
                <a:gd name="T9" fmla="*/ 153 h 211"/>
                <a:gd name="T10" fmla="*/ 234 w 158"/>
                <a:gd name="T11" fmla="*/ 151 h 211"/>
                <a:gd name="T12" fmla="*/ 233 w 158"/>
                <a:gd name="T13" fmla="*/ 148 h 211"/>
                <a:gd name="T14" fmla="*/ 231 w 158"/>
                <a:gd name="T15" fmla="*/ 146 h 211"/>
                <a:gd name="T16" fmla="*/ 208 w 158"/>
                <a:gd name="T17" fmla="*/ 120 h 211"/>
                <a:gd name="T18" fmla="*/ 180 w 158"/>
                <a:gd name="T19" fmla="*/ 97 h 211"/>
                <a:gd name="T20" fmla="*/ 148 w 158"/>
                <a:gd name="T21" fmla="*/ 80 h 211"/>
                <a:gd name="T22" fmla="*/ 111 w 158"/>
                <a:gd name="T23" fmla="*/ 67 h 211"/>
                <a:gd name="T24" fmla="*/ 84 w 158"/>
                <a:gd name="T25" fmla="*/ 57 h 211"/>
                <a:gd name="T26" fmla="*/ 54 w 158"/>
                <a:gd name="T27" fmla="*/ 44 h 211"/>
                <a:gd name="T28" fmla="*/ 28 w 158"/>
                <a:gd name="T29" fmla="*/ 30 h 211"/>
                <a:gd name="T30" fmla="*/ 10 w 158"/>
                <a:gd name="T31" fmla="*/ 13 h 211"/>
                <a:gd name="T32" fmla="*/ 8 w 158"/>
                <a:gd name="T33" fmla="*/ 10 h 211"/>
                <a:gd name="T34" fmla="*/ 7 w 158"/>
                <a:gd name="T35" fmla="*/ 7 h 211"/>
                <a:gd name="T36" fmla="*/ 7 w 158"/>
                <a:gd name="T37" fmla="*/ 3 h 211"/>
                <a:gd name="T38" fmla="*/ 7 w 158"/>
                <a:gd name="T39" fmla="*/ 2 h 211"/>
                <a:gd name="T40" fmla="*/ 7 w 158"/>
                <a:gd name="T41" fmla="*/ 0 h 211"/>
                <a:gd name="T42" fmla="*/ 7 w 158"/>
                <a:gd name="T43" fmla="*/ 0 h 211"/>
                <a:gd name="T44" fmla="*/ 7 w 158"/>
                <a:gd name="T45" fmla="*/ 0 h 211"/>
                <a:gd name="T46" fmla="*/ 7 w 158"/>
                <a:gd name="T47" fmla="*/ 0 h 211"/>
                <a:gd name="T48" fmla="*/ 0 w 158"/>
                <a:gd name="T49" fmla="*/ 108 h 211"/>
                <a:gd name="T50" fmla="*/ 0 w 158"/>
                <a:gd name="T51" fmla="*/ 110 h 211"/>
                <a:gd name="T52" fmla="*/ 0 w 158"/>
                <a:gd name="T53" fmla="*/ 110 h 211"/>
                <a:gd name="T54" fmla="*/ 0 w 158"/>
                <a:gd name="T55" fmla="*/ 110 h 211"/>
                <a:gd name="T56" fmla="*/ 0 w 158"/>
                <a:gd name="T57" fmla="*/ 110 h 211"/>
                <a:gd name="T58" fmla="*/ 0 w 158"/>
                <a:gd name="T59" fmla="*/ 113 h 211"/>
                <a:gd name="T60" fmla="*/ 2 w 158"/>
                <a:gd name="T61" fmla="*/ 116 h 211"/>
                <a:gd name="T62" fmla="*/ 2 w 158"/>
                <a:gd name="T63" fmla="*/ 120 h 211"/>
                <a:gd name="T64" fmla="*/ 3 w 158"/>
                <a:gd name="T65" fmla="*/ 123 h 211"/>
                <a:gd name="T66" fmla="*/ 21 w 158"/>
                <a:gd name="T67" fmla="*/ 139 h 211"/>
                <a:gd name="T68" fmla="*/ 48 w 158"/>
                <a:gd name="T69" fmla="*/ 154 h 211"/>
                <a:gd name="T70" fmla="*/ 77 w 158"/>
                <a:gd name="T71" fmla="*/ 167 h 211"/>
                <a:gd name="T72" fmla="*/ 103 w 158"/>
                <a:gd name="T73" fmla="*/ 175 h 211"/>
                <a:gd name="T74" fmla="*/ 139 w 158"/>
                <a:gd name="T75" fmla="*/ 189 h 211"/>
                <a:gd name="T76" fmla="*/ 172 w 158"/>
                <a:gd name="T77" fmla="*/ 207 h 211"/>
                <a:gd name="T78" fmla="*/ 200 w 158"/>
                <a:gd name="T79" fmla="*/ 230 h 211"/>
                <a:gd name="T80" fmla="*/ 223 w 158"/>
                <a:gd name="T81" fmla="*/ 256 h 211"/>
                <a:gd name="T82" fmla="*/ 225 w 158"/>
                <a:gd name="T83" fmla="*/ 257 h 211"/>
                <a:gd name="T84" fmla="*/ 226 w 158"/>
                <a:gd name="T85" fmla="*/ 259 h 211"/>
                <a:gd name="T86" fmla="*/ 228 w 158"/>
                <a:gd name="T87" fmla="*/ 261 h 211"/>
                <a:gd name="T88" fmla="*/ 228 w 158"/>
                <a:gd name="T89" fmla="*/ 262 h 211"/>
                <a:gd name="T90" fmla="*/ 239 w 158"/>
                <a:gd name="T91" fmla="*/ 284 h 211"/>
                <a:gd name="T92" fmla="*/ 246 w 158"/>
                <a:gd name="T93" fmla="*/ 305 h 211"/>
                <a:gd name="T94" fmla="*/ 251 w 158"/>
                <a:gd name="T95" fmla="*/ 325 h 211"/>
                <a:gd name="T96" fmla="*/ 251 w 158"/>
                <a:gd name="T97" fmla="*/ 346 h 211"/>
                <a:gd name="T98" fmla="*/ 259 w 158"/>
                <a:gd name="T99" fmla="*/ 238 h 211"/>
                <a:gd name="T100" fmla="*/ 259 w 158"/>
                <a:gd name="T101" fmla="*/ 216 h 21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8" h="211">
                  <a:moveTo>
                    <a:pt x="158" y="132"/>
                  </a:moveTo>
                  <a:cubicBezTo>
                    <a:pt x="157" y="128"/>
                    <a:pt x="157" y="123"/>
                    <a:pt x="156" y="119"/>
                  </a:cubicBezTo>
                  <a:cubicBezTo>
                    <a:pt x="154" y="115"/>
                    <a:pt x="153" y="111"/>
                    <a:pt x="151" y="106"/>
                  </a:cubicBezTo>
                  <a:cubicBezTo>
                    <a:pt x="149" y="102"/>
                    <a:pt x="147" y="98"/>
                    <a:pt x="144" y="94"/>
                  </a:cubicBezTo>
                  <a:cubicBezTo>
                    <a:pt x="144" y="93"/>
                    <a:pt x="144" y="93"/>
                    <a:pt x="144" y="93"/>
                  </a:cubicBezTo>
                  <a:cubicBezTo>
                    <a:pt x="143" y="92"/>
                    <a:pt x="143" y="92"/>
                    <a:pt x="143" y="92"/>
                  </a:cubicBezTo>
                  <a:cubicBezTo>
                    <a:pt x="143" y="91"/>
                    <a:pt x="142" y="91"/>
                    <a:pt x="142" y="90"/>
                  </a:cubicBezTo>
                  <a:cubicBezTo>
                    <a:pt x="142" y="90"/>
                    <a:pt x="141" y="90"/>
                    <a:pt x="141" y="89"/>
                  </a:cubicBezTo>
                  <a:cubicBezTo>
                    <a:pt x="137" y="83"/>
                    <a:pt x="132" y="78"/>
                    <a:pt x="127" y="73"/>
                  </a:cubicBezTo>
                  <a:cubicBezTo>
                    <a:pt x="122" y="68"/>
                    <a:pt x="116" y="64"/>
                    <a:pt x="110" y="59"/>
                  </a:cubicBezTo>
                  <a:cubicBezTo>
                    <a:pt x="103" y="55"/>
                    <a:pt x="97" y="52"/>
                    <a:pt x="90" y="49"/>
                  </a:cubicBezTo>
                  <a:cubicBezTo>
                    <a:pt x="83" y="45"/>
                    <a:pt x="75" y="43"/>
                    <a:pt x="68" y="41"/>
                  </a:cubicBezTo>
                  <a:cubicBezTo>
                    <a:pt x="63" y="39"/>
                    <a:pt x="57" y="37"/>
                    <a:pt x="51" y="35"/>
                  </a:cubicBezTo>
                  <a:cubicBezTo>
                    <a:pt x="45" y="33"/>
                    <a:pt x="38" y="30"/>
                    <a:pt x="33" y="27"/>
                  </a:cubicBezTo>
                  <a:cubicBezTo>
                    <a:pt x="27" y="25"/>
                    <a:pt x="21" y="22"/>
                    <a:pt x="17" y="18"/>
                  </a:cubicBezTo>
                  <a:cubicBezTo>
                    <a:pt x="12" y="15"/>
                    <a:pt x="8" y="12"/>
                    <a:pt x="6" y="8"/>
                  </a:cubicBezTo>
                  <a:cubicBezTo>
                    <a:pt x="6" y="7"/>
                    <a:pt x="5" y="7"/>
                    <a:pt x="5" y="6"/>
                  </a:cubicBezTo>
                  <a:cubicBezTo>
                    <a:pt x="5" y="5"/>
                    <a:pt x="4" y="5"/>
                    <a:pt x="4" y="4"/>
                  </a:cubicBezTo>
                  <a:cubicBezTo>
                    <a:pt x="4" y="4"/>
                    <a:pt x="4" y="3"/>
                    <a:pt x="4" y="2"/>
                  </a:cubicBezTo>
                  <a:cubicBezTo>
                    <a:pt x="4" y="2"/>
                    <a:pt x="4" y="1"/>
                    <a:pt x="4" y="1"/>
                  </a:cubicBezTo>
                  <a:cubicBezTo>
                    <a:pt x="4" y="0"/>
                    <a:pt x="4" y="0"/>
                    <a:pt x="4" y="0"/>
                  </a:cubicBezTo>
                  <a:cubicBezTo>
                    <a:pt x="4" y="0"/>
                    <a:pt x="4" y="0"/>
                    <a:pt x="4" y="0"/>
                  </a:cubicBezTo>
                  <a:cubicBezTo>
                    <a:pt x="4" y="0"/>
                    <a:pt x="4" y="0"/>
                    <a:pt x="4" y="0"/>
                  </a:cubicBezTo>
                  <a:cubicBezTo>
                    <a:pt x="4" y="0"/>
                    <a:pt x="4" y="0"/>
                    <a:pt x="4" y="0"/>
                  </a:cubicBezTo>
                  <a:cubicBezTo>
                    <a:pt x="0" y="66"/>
                    <a:pt x="0" y="66"/>
                    <a:pt x="0" y="66"/>
                  </a:cubicBezTo>
                  <a:cubicBezTo>
                    <a:pt x="0" y="67"/>
                    <a:pt x="0" y="67"/>
                    <a:pt x="0" y="67"/>
                  </a:cubicBezTo>
                  <a:cubicBezTo>
                    <a:pt x="0" y="67"/>
                    <a:pt x="0" y="67"/>
                    <a:pt x="0" y="67"/>
                  </a:cubicBezTo>
                  <a:cubicBezTo>
                    <a:pt x="0" y="67"/>
                    <a:pt x="0" y="67"/>
                    <a:pt x="0" y="67"/>
                  </a:cubicBezTo>
                  <a:cubicBezTo>
                    <a:pt x="0" y="67"/>
                    <a:pt x="0" y="67"/>
                    <a:pt x="0" y="67"/>
                  </a:cubicBezTo>
                  <a:cubicBezTo>
                    <a:pt x="0" y="68"/>
                    <a:pt x="0" y="69"/>
                    <a:pt x="0" y="69"/>
                  </a:cubicBezTo>
                  <a:cubicBezTo>
                    <a:pt x="0" y="70"/>
                    <a:pt x="0" y="70"/>
                    <a:pt x="1" y="71"/>
                  </a:cubicBezTo>
                  <a:cubicBezTo>
                    <a:pt x="1" y="72"/>
                    <a:pt x="1" y="72"/>
                    <a:pt x="1" y="73"/>
                  </a:cubicBezTo>
                  <a:cubicBezTo>
                    <a:pt x="2" y="73"/>
                    <a:pt x="2" y="74"/>
                    <a:pt x="2" y="75"/>
                  </a:cubicBezTo>
                  <a:cubicBezTo>
                    <a:pt x="5" y="78"/>
                    <a:pt x="8" y="82"/>
                    <a:pt x="13" y="85"/>
                  </a:cubicBezTo>
                  <a:cubicBezTo>
                    <a:pt x="17" y="88"/>
                    <a:pt x="23" y="91"/>
                    <a:pt x="29" y="94"/>
                  </a:cubicBezTo>
                  <a:cubicBezTo>
                    <a:pt x="34" y="97"/>
                    <a:pt x="41" y="99"/>
                    <a:pt x="47" y="102"/>
                  </a:cubicBezTo>
                  <a:cubicBezTo>
                    <a:pt x="53" y="104"/>
                    <a:pt x="58" y="106"/>
                    <a:pt x="63" y="107"/>
                  </a:cubicBezTo>
                  <a:cubicBezTo>
                    <a:pt x="71" y="109"/>
                    <a:pt x="78" y="112"/>
                    <a:pt x="85" y="115"/>
                  </a:cubicBezTo>
                  <a:cubicBezTo>
                    <a:pt x="92" y="118"/>
                    <a:pt x="99" y="122"/>
                    <a:pt x="105" y="126"/>
                  </a:cubicBezTo>
                  <a:cubicBezTo>
                    <a:pt x="111" y="130"/>
                    <a:pt x="117" y="135"/>
                    <a:pt x="122" y="140"/>
                  </a:cubicBezTo>
                  <a:cubicBezTo>
                    <a:pt x="127" y="144"/>
                    <a:pt x="132" y="150"/>
                    <a:pt x="136" y="156"/>
                  </a:cubicBezTo>
                  <a:cubicBezTo>
                    <a:pt x="136" y="156"/>
                    <a:pt x="137" y="156"/>
                    <a:pt x="137" y="157"/>
                  </a:cubicBezTo>
                  <a:cubicBezTo>
                    <a:pt x="137" y="157"/>
                    <a:pt x="138" y="158"/>
                    <a:pt x="138" y="158"/>
                  </a:cubicBezTo>
                  <a:cubicBezTo>
                    <a:pt x="138" y="158"/>
                    <a:pt x="138" y="159"/>
                    <a:pt x="139" y="159"/>
                  </a:cubicBezTo>
                  <a:cubicBezTo>
                    <a:pt x="139" y="160"/>
                    <a:pt x="139" y="160"/>
                    <a:pt x="139" y="160"/>
                  </a:cubicBezTo>
                  <a:cubicBezTo>
                    <a:pt x="142" y="164"/>
                    <a:pt x="144" y="169"/>
                    <a:pt x="146" y="173"/>
                  </a:cubicBezTo>
                  <a:cubicBezTo>
                    <a:pt x="148" y="177"/>
                    <a:pt x="149" y="181"/>
                    <a:pt x="150" y="186"/>
                  </a:cubicBezTo>
                  <a:cubicBezTo>
                    <a:pt x="151" y="190"/>
                    <a:pt x="152" y="194"/>
                    <a:pt x="153" y="198"/>
                  </a:cubicBezTo>
                  <a:cubicBezTo>
                    <a:pt x="153" y="203"/>
                    <a:pt x="153" y="207"/>
                    <a:pt x="153" y="211"/>
                  </a:cubicBezTo>
                  <a:cubicBezTo>
                    <a:pt x="154" y="189"/>
                    <a:pt x="156" y="167"/>
                    <a:pt x="158" y="145"/>
                  </a:cubicBezTo>
                  <a:cubicBezTo>
                    <a:pt x="158" y="141"/>
                    <a:pt x="158" y="136"/>
                    <a:pt x="158" y="132"/>
                  </a:cubicBezTo>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165" name="Picture 209"/>
            <p:cNvPicPr>
              <a:picLocks noChangeAspect="true" noChangeArrowheads="true"/>
            </p:cNvPicPr>
            <p:nvPr/>
          </p:nvPicPr>
          <p:blipFill>
            <a:blip r:embed="rId11">
              <a:extLst>
                <a:ext uri="{28A0092B-C50C-407E-A947-70E740481C1C}">
                  <a14:useLocalDpi xmlns:a14="http://schemas.microsoft.com/office/drawing/2010/main" val="false"/>
                </a:ext>
              </a:extLst>
            </a:blip>
            <a:srcRect/>
            <a:stretch>
              <a:fillRect/>
            </a:stretch>
          </p:blipFill>
          <p:spPr bwMode="auto">
            <a:xfrm>
              <a:off x="4860" y="3439"/>
              <a:ext cx="19"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6" name="Picture 210"/>
            <p:cNvPicPr>
              <a:picLocks noChangeAspect="true" noChangeArrowheads="true"/>
            </p:cNvPicPr>
            <p:nvPr/>
          </p:nvPicPr>
          <p:blipFill>
            <a:blip r:embed="rId12">
              <a:extLst>
                <a:ext uri="{28A0092B-C50C-407E-A947-70E740481C1C}">
                  <a14:useLocalDpi xmlns:a14="http://schemas.microsoft.com/office/drawing/2010/main" val="false"/>
                </a:ext>
              </a:extLst>
            </a:blip>
            <a:srcRect/>
            <a:stretch>
              <a:fillRect/>
            </a:stretch>
          </p:blipFill>
          <p:spPr bwMode="auto">
            <a:xfrm>
              <a:off x="4860" y="3439"/>
              <a:ext cx="19"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7" name="Picture 211"/>
            <p:cNvPicPr>
              <a:picLocks noChangeAspect="true" noChangeArrowheads="true"/>
            </p:cNvPicPr>
            <p:nvPr/>
          </p:nvPicPr>
          <p:blipFill>
            <a:blip r:embed="rId13">
              <a:extLst>
                <a:ext uri="{28A0092B-C50C-407E-A947-70E740481C1C}">
                  <a14:useLocalDpi xmlns:a14="http://schemas.microsoft.com/office/drawing/2010/main" val="false"/>
                </a:ext>
              </a:extLst>
            </a:blip>
            <a:srcRect/>
            <a:stretch>
              <a:fillRect/>
            </a:stretch>
          </p:blipFill>
          <p:spPr bwMode="auto">
            <a:xfrm>
              <a:off x="4479" y="3205"/>
              <a:ext cx="15"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8" name="Picture 212"/>
            <p:cNvPicPr>
              <a:picLocks noChangeAspect="true" noChangeArrowheads="true"/>
            </p:cNvPicPr>
            <p:nvPr/>
          </p:nvPicPr>
          <p:blipFill>
            <a:blip r:embed="rId14">
              <a:extLst>
                <a:ext uri="{28A0092B-C50C-407E-A947-70E740481C1C}">
                  <a14:useLocalDpi xmlns:a14="http://schemas.microsoft.com/office/drawing/2010/main" val="false"/>
                </a:ext>
              </a:extLst>
            </a:blip>
            <a:srcRect/>
            <a:stretch>
              <a:fillRect/>
            </a:stretch>
          </p:blipFill>
          <p:spPr bwMode="auto">
            <a:xfrm>
              <a:off x="4479" y="3205"/>
              <a:ext cx="15"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69" name="Picture 213"/>
            <p:cNvPicPr>
              <a:picLocks noChangeAspect="true" noChangeArrowheads="true"/>
            </p:cNvPicPr>
            <p:nvPr/>
          </p:nvPicPr>
          <p:blipFill>
            <a:blip r:embed="rId15">
              <a:extLst>
                <a:ext uri="{28A0092B-C50C-407E-A947-70E740481C1C}">
                  <a14:useLocalDpi xmlns:a14="http://schemas.microsoft.com/office/drawing/2010/main" val="false"/>
                </a:ext>
              </a:extLst>
            </a:blip>
            <a:srcRect/>
            <a:stretch>
              <a:fillRect/>
            </a:stretch>
          </p:blipFill>
          <p:spPr bwMode="auto">
            <a:xfrm>
              <a:off x="4430" y="3250"/>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0" name="Picture 214"/>
            <p:cNvPicPr>
              <a:picLocks noChangeAspect="true" noChangeArrowheads="true"/>
            </p:cNvPicPr>
            <p:nvPr/>
          </p:nvPicPr>
          <p:blipFill>
            <a:blip r:embed="rId16">
              <a:extLst>
                <a:ext uri="{28A0092B-C50C-407E-A947-70E740481C1C}">
                  <a14:useLocalDpi xmlns:a14="http://schemas.microsoft.com/office/drawing/2010/main" val="false"/>
                </a:ext>
              </a:extLst>
            </a:blip>
            <a:srcRect/>
            <a:stretch>
              <a:fillRect/>
            </a:stretch>
          </p:blipFill>
          <p:spPr bwMode="auto">
            <a:xfrm>
              <a:off x="4430" y="3250"/>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1" name="Picture 215"/>
            <p:cNvPicPr>
              <a:picLocks noChangeAspect="true" noChangeArrowheads="true"/>
            </p:cNvPicPr>
            <p:nvPr/>
          </p:nvPicPr>
          <p:blipFill>
            <a:blip r:embed="rId17">
              <a:extLst>
                <a:ext uri="{28A0092B-C50C-407E-A947-70E740481C1C}">
                  <a14:useLocalDpi xmlns:a14="http://schemas.microsoft.com/office/drawing/2010/main" val="false"/>
                </a:ext>
              </a:extLst>
            </a:blip>
            <a:srcRect/>
            <a:stretch>
              <a:fillRect/>
            </a:stretch>
          </p:blipFill>
          <p:spPr bwMode="auto">
            <a:xfrm>
              <a:off x="4452" y="3234"/>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2" name="Picture 216"/>
            <p:cNvPicPr>
              <a:picLocks noChangeAspect="true" noChangeArrowheads="true"/>
            </p:cNvPicPr>
            <p:nvPr/>
          </p:nvPicPr>
          <p:blipFill>
            <a:blip r:embed="rId18">
              <a:extLst>
                <a:ext uri="{28A0092B-C50C-407E-A947-70E740481C1C}">
                  <a14:useLocalDpi xmlns:a14="http://schemas.microsoft.com/office/drawing/2010/main" val="false"/>
                </a:ext>
              </a:extLst>
            </a:blip>
            <a:srcRect/>
            <a:stretch>
              <a:fillRect/>
            </a:stretch>
          </p:blipFill>
          <p:spPr bwMode="auto">
            <a:xfrm>
              <a:off x="4452" y="3234"/>
              <a:ext cx="2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3" name="Picture 217"/>
            <p:cNvPicPr>
              <a:picLocks noChangeAspect="true" noChangeArrowheads="true"/>
            </p:cNvPicPr>
            <p:nvPr/>
          </p:nvPicPr>
          <p:blipFill>
            <a:blip r:embed="rId19">
              <a:extLst>
                <a:ext uri="{28A0092B-C50C-407E-A947-70E740481C1C}">
                  <a14:useLocalDpi xmlns:a14="http://schemas.microsoft.com/office/drawing/2010/main" val="false"/>
                </a:ext>
              </a:extLst>
            </a:blip>
            <a:srcRect/>
            <a:stretch>
              <a:fillRect/>
            </a:stretch>
          </p:blipFill>
          <p:spPr bwMode="auto">
            <a:xfrm>
              <a:off x="4439" y="3244"/>
              <a:ext cx="2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4" name="Picture 218"/>
            <p:cNvPicPr>
              <a:picLocks noChangeAspect="true" noChangeArrowheads="true"/>
            </p:cNvPicPr>
            <p:nvPr/>
          </p:nvPicPr>
          <p:blipFill>
            <a:blip r:embed="rId20">
              <a:extLst>
                <a:ext uri="{28A0092B-C50C-407E-A947-70E740481C1C}">
                  <a14:useLocalDpi xmlns:a14="http://schemas.microsoft.com/office/drawing/2010/main" val="false"/>
                </a:ext>
              </a:extLst>
            </a:blip>
            <a:srcRect/>
            <a:stretch>
              <a:fillRect/>
            </a:stretch>
          </p:blipFill>
          <p:spPr bwMode="auto">
            <a:xfrm>
              <a:off x="4847" y="3429"/>
              <a:ext cx="24"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5" name="Picture 219"/>
            <p:cNvPicPr>
              <a:picLocks noChangeAspect="true" noChangeArrowheads="true"/>
            </p:cNvPicPr>
            <p:nvPr/>
          </p:nvPicPr>
          <p:blipFill>
            <a:blip r:embed="rId21">
              <a:extLst>
                <a:ext uri="{28A0092B-C50C-407E-A947-70E740481C1C}">
                  <a14:useLocalDpi xmlns:a14="http://schemas.microsoft.com/office/drawing/2010/main" val="false"/>
                </a:ext>
              </a:extLst>
            </a:blip>
            <a:srcRect/>
            <a:stretch>
              <a:fillRect/>
            </a:stretch>
          </p:blipFill>
          <p:spPr bwMode="auto">
            <a:xfrm>
              <a:off x="4939" y="3455"/>
              <a:ext cx="2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6" name="Picture 220"/>
            <p:cNvPicPr>
              <a:picLocks noChangeAspect="true" noChangeArrowheads="true"/>
            </p:cNvPicPr>
            <p:nvPr/>
          </p:nvPicPr>
          <p:blipFill>
            <a:blip r:embed="rId22">
              <a:extLst>
                <a:ext uri="{28A0092B-C50C-407E-A947-70E740481C1C}">
                  <a14:useLocalDpi xmlns:a14="http://schemas.microsoft.com/office/drawing/2010/main" val="false"/>
                </a:ext>
              </a:extLst>
            </a:blip>
            <a:srcRect/>
            <a:stretch>
              <a:fillRect/>
            </a:stretch>
          </p:blipFill>
          <p:spPr bwMode="auto">
            <a:xfrm>
              <a:off x="4870" y="3441"/>
              <a:ext cx="54"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7" name="Picture 221"/>
            <p:cNvPicPr>
              <a:picLocks noChangeAspect="true" noChangeArrowheads="true"/>
            </p:cNvPicPr>
            <p:nvPr/>
          </p:nvPicPr>
          <p:blipFill>
            <a:blip r:embed="rId23">
              <a:extLst>
                <a:ext uri="{28A0092B-C50C-407E-A947-70E740481C1C}">
                  <a14:useLocalDpi xmlns:a14="http://schemas.microsoft.com/office/drawing/2010/main" val="false"/>
                </a:ext>
              </a:extLst>
            </a:blip>
            <a:srcRect/>
            <a:stretch>
              <a:fillRect/>
            </a:stretch>
          </p:blipFill>
          <p:spPr bwMode="auto">
            <a:xfrm>
              <a:off x="4814" y="3409"/>
              <a:ext cx="44" cy="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8" name="Picture 222"/>
            <p:cNvPicPr>
              <a:picLocks noChangeAspect="true" noChangeArrowheads="true"/>
            </p:cNvPicPr>
            <p:nvPr/>
          </p:nvPicPr>
          <p:blipFill>
            <a:blip r:embed="rId24">
              <a:extLst>
                <a:ext uri="{28A0092B-C50C-407E-A947-70E740481C1C}">
                  <a14:useLocalDpi xmlns:a14="http://schemas.microsoft.com/office/drawing/2010/main" val="false"/>
                </a:ext>
              </a:extLst>
            </a:blip>
            <a:srcRect/>
            <a:stretch>
              <a:fillRect/>
            </a:stretch>
          </p:blipFill>
          <p:spPr bwMode="auto">
            <a:xfrm>
              <a:off x="4499" y="3178"/>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79" name="Picture 223"/>
            <p:cNvPicPr>
              <a:picLocks noChangeAspect="true" noChangeArrowheads="true"/>
            </p:cNvPicPr>
            <p:nvPr/>
          </p:nvPicPr>
          <p:blipFill>
            <a:blip r:embed="rId25">
              <a:extLst>
                <a:ext uri="{28A0092B-C50C-407E-A947-70E740481C1C}">
                  <a14:useLocalDpi xmlns:a14="http://schemas.microsoft.com/office/drawing/2010/main" val="false"/>
                </a:ext>
              </a:extLst>
            </a:blip>
            <a:srcRect/>
            <a:stretch>
              <a:fillRect/>
            </a:stretch>
          </p:blipFill>
          <p:spPr bwMode="auto">
            <a:xfrm>
              <a:off x="4558" y="3106"/>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0" name="Picture 224"/>
            <p:cNvPicPr>
              <a:picLocks noChangeAspect="true" noChangeArrowheads="true"/>
            </p:cNvPicPr>
            <p:nvPr/>
          </p:nvPicPr>
          <p:blipFill>
            <a:blip r:embed="rId25">
              <a:extLst>
                <a:ext uri="{28A0092B-C50C-407E-A947-70E740481C1C}">
                  <a14:useLocalDpi xmlns:a14="http://schemas.microsoft.com/office/drawing/2010/main" val="false"/>
                </a:ext>
              </a:extLst>
            </a:blip>
            <a:srcRect/>
            <a:stretch>
              <a:fillRect/>
            </a:stretch>
          </p:blipFill>
          <p:spPr bwMode="auto">
            <a:xfrm>
              <a:off x="4559" y="3106"/>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1" name="Picture 225"/>
            <p:cNvPicPr>
              <a:picLocks noChangeAspect="true" noChangeArrowheads="true"/>
            </p:cNvPicPr>
            <p:nvPr/>
          </p:nvPicPr>
          <p:blipFill>
            <a:blip r:embed="rId26">
              <a:extLst>
                <a:ext uri="{28A0092B-C50C-407E-A947-70E740481C1C}">
                  <a14:useLocalDpi xmlns:a14="http://schemas.microsoft.com/office/drawing/2010/main" val="false"/>
                </a:ext>
              </a:extLst>
            </a:blip>
            <a:srcRect/>
            <a:stretch>
              <a:fillRect/>
            </a:stretch>
          </p:blipFill>
          <p:spPr bwMode="auto">
            <a:xfrm>
              <a:off x="5001"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2" name="Picture 226"/>
            <p:cNvPicPr>
              <a:picLocks noChangeAspect="true" noChangeArrowheads="true"/>
            </p:cNvPicPr>
            <p:nvPr/>
          </p:nvPicPr>
          <p:blipFill>
            <a:blip r:embed="rId27">
              <a:extLst>
                <a:ext uri="{28A0092B-C50C-407E-A947-70E740481C1C}">
                  <a14:useLocalDpi xmlns:a14="http://schemas.microsoft.com/office/drawing/2010/main" val="false"/>
                </a:ext>
              </a:extLst>
            </a:blip>
            <a:srcRect/>
            <a:stretch>
              <a:fillRect/>
            </a:stretch>
          </p:blipFill>
          <p:spPr bwMode="auto">
            <a:xfrm>
              <a:off x="4998"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3" name="Picture 227"/>
            <p:cNvPicPr>
              <a:picLocks noChangeAspect="true" noChangeArrowheads="true"/>
            </p:cNvPicPr>
            <p:nvPr/>
          </p:nvPicPr>
          <p:blipFill>
            <a:blip r:embed="rId28">
              <a:extLst>
                <a:ext uri="{28A0092B-C50C-407E-A947-70E740481C1C}">
                  <a14:useLocalDpi xmlns:a14="http://schemas.microsoft.com/office/drawing/2010/main" val="false"/>
                </a:ext>
              </a:extLst>
            </a:blip>
            <a:srcRect/>
            <a:stretch>
              <a:fillRect/>
            </a:stretch>
          </p:blipFill>
          <p:spPr bwMode="auto">
            <a:xfrm>
              <a:off x="4992"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4" name="Picture 228"/>
            <p:cNvPicPr>
              <a:picLocks noChangeAspect="true" noChangeArrowheads="true"/>
            </p:cNvPicPr>
            <p:nvPr/>
          </p:nvPicPr>
          <p:blipFill>
            <a:blip r:embed="rId29">
              <a:extLst>
                <a:ext uri="{28A0092B-C50C-407E-A947-70E740481C1C}">
                  <a14:useLocalDpi xmlns:a14="http://schemas.microsoft.com/office/drawing/2010/main" val="false"/>
                </a:ext>
              </a:extLst>
            </a:blip>
            <a:srcRect/>
            <a:stretch>
              <a:fillRect/>
            </a:stretch>
          </p:blipFill>
          <p:spPr bwMode="auto">
            <a:xfrm>
              <a:off x="4995"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5" name="Picture 229"/>
            <p:cNvPicPr>
              <a:picLocks noChangeAspect="true" noChangeArrowheads="true"/>
            </p:cNvPicPr>
            <p:nvPr/>
          </p:nvPicPr>
          <p:blipFill>
            <a:blip r:embed="rId30">
              <a:extLst>
                <a:ext uri="{28A0092B-C50C-407E-A947-70E740481C1C}">
                  <a14:useLocalDpi xmlns:a14="http://schemas.microsoft.com/office/drawing/2010/main" val="false"/>
                </a:ext>
              </a:extLst>
            </a:blip>
            <a:srcRect/>
            <a:stretch>
              <a:fillRect/>
            </a:stretch>
          </p:blipFill>
          <p:spPr bwMode="auto">
            <a:xfrm>
              <a:off x="4400" y="3257"/>
              <a:ext cx="39"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6" name="Picture 230"/>
            <p:cNvPicPr>
              <a:picLocks noChangeAspect="true" noChangeArrowheads="true"/>
            </p:cNvPicPr>
            <p:nvPr/>
          </p:nvPicPr>
          <p:blipFill>
            <a:blip r:embed="rId31">
              <a:extLst>
                <a:ext uri="{28A0092B-C50C-407E-A947-70E740481C1C}">
                  <a14:useLocalDpi xmlns:a14="http://schemas.microsoft.com/office/drawing/2010/main" val="false"/>
                </a:ext>
              </a:extLst>
            </a:blip>
            <a:srcRect/>
            <a:stretch>
              <a:fillRect/>
            </a:stretch>
          </p:blipFill>
          <p:spPr bwMode="auto">
            <a:xfrm>
              <a:off x="4463" y="3214"/>
              <a:ext cx="29"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7" name="Picture 231"/>
            <p:cNvPicPr>
              <a:picLocks noChangeAspect="true" noChangeArrowheads="true"/>
            </p:cNvPicPr>
            <p:nvPr/>
          </p:nvPicPr>
          <p:blipFill>
            <a:blip r:embed="rId32">
              <a:extLst>
                <a:ext uri="{28A0092B-C50C-407E-A947-70E740481C1C}">
                  <a14:useLocalDpi xmlns:a14="http://schemas.microsoft.com/office/drawing/2010/main" val="false"/>
                </a:ext>
              </a:extLst>
            </a:blip>
            <a:srcRect/>
            <a:stretch>
              <a:fillRect/>
            </a:stretch>
          </p:blipFill>
          <p:spPr bwMode="auto">
            <a:xfrm>
              <a:off x="4497" y="318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8" name="Picture 232"/>
            <p:cNvPicPr>
              <a:picLocks noChangeAspect="true" noChangeArrowheads="true"/>
            </p:cNvPicPr>
            <p:nvPr/>
          </p:nvPicPr>
          <p:blipFill>
            <a:blip r:embed="rId33">
              <a:extLst>
                <a:ext uri="{28A0092B-C50C-407E-A947-70E740481C1C}">
                  <a14:useLocalDpi xmlns:a14="http://schemas.microsoft.com/office/drawing/2010/main" val="false"/>
                </a:ext>
              </a:extLst>
            </a:blip>
            <a:srcRect/>
            <a:stretch>
              <a:fillRect/>
            </a:stretch>
          </p:blipFill>
          <p:spPr bwMode="auto">
            <a:xfrm>
              <a:off x="4486" y="3190"/>
              <a:ext cx="20"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89" name="Picture 233"/>
            <p:cNvPicPr>
              <a:picLocks noChangeAspect="true" noChangeArrowheads="true"/>
            </p:cNvPicPr>
            <p:nvPr/>
          </p:nvPicPr>
          <p:blipFill>
            <a:blip r:embed="rId34">
              <a:extLst>
                <a:ext uri="{28A0092B-C50C-407E-A947-70E740481C1C}">
                  <a14:useLocalDpi xmlns:a14="http://schemas.microsoft.com/office/drawing/2010/main" val="false"/>
                </a:ext>
              </a:extLst>
            </a:blip>
            <a:srcRect/>
            <a:stretch>
              <a:fillRect/>
            </a:stretch>
          </p:blipFill>
          <p:spPr bwMode="auto">
            <a:xfrm>
              <a:off x="4375" y="3272"/>
              <a:ext cx="39"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Freeform 234"/>
            <p:cNvSpPr/>
            <p:nvPr/>
          </p:nvSpPr>
          <p:spPr bwMode="auto">
            <a:xfrm>
              <a:off x="4059" y="2223"/>
              <a:ext cx="1947" cy="1240"/>
            </a:xfrm>
            <a:custGeom>
              <a:avLst/>
              <a:gdLst>
                <a:gd name="T0" fmla="*/ 3 w 1187"/>
                <a:gd name="T1" fmla="*/ 574 h 756"/>
                <a:gd name="T2" fmla="*/ 9 w 1187"/>
                <a:gd name="T3" fmla="*/ 589 h 756"/>
                <a:gd name="T4" fmla="*/ 19 w 1187"/>
                <a:gd name="T5" fmla="*/ 606 h 756"/>
                <a:gd name="T6" fmla="*/ 28 w 1187"/>
                <a:gd name="T7" fmla="*/ 616 h 756"/>
                <a:gd name="T8" fmla="*/ 38 w 1187"/>
                <a:gd name="T9" fmla="*/ 626 h 756"/>
                <a:gd name="T10" fmla="*/ 72 w 1187"/>
                <a:gd name="T11" fmla="*/ 647 h 756"/>
                <a:gd name="T12" fmla="*/ 90 w 1187"/>
                <a:gd name="T13" fmla="*/ 653 h 756"/>
                <a:gd name="T14" fmla="*/ 122 w 1187"/>
                <a:gd name="T15" fmla="*/ 659 h 756"/>
                <a:gd name="T16" fmla="*/ 152 w 1187"/>
                <a:gd name="T17" fmla="*/ 660 h 756"/>
                <a:gd name="T18" fmla="*/ 168 w 1187"/>
                <a:gd name="T19" fmla="*/ 658 h 756"/>
                <a:gd name="T20" fmla="*/ 176 w 1187"/>
                <a:gd name="T21" fmla="*/ 657 h 756"/>
                <a:gd name="T22" fmla="*/ 191 w 1187"/>
                <a:gd name="T23" fmla="*/ 653 h 756"/>
                <a:gd name="T24" fmla="*/ 217 w 1187"/>
                <a:gd name="T25" fmla="*/ 642 h 756"/>
                <a:gd name="T26" fmla="*/ 236 w 1187"/>
                <a:gd name="T27" fmla="*/ 631 h 756"/>
                <a:gd name="T28" fmla="*/ 259 w 1187"/>
                <a:gd name="T29" fmla="*/ 608 h 756"/>
                <a:gd name="T30" fmla="*/ 271 w 1187"/>
                <a:gd name="T31" fmla="*/ 589 h 756"/>
                <a:gd name="T32" fmla="*/ 287 w 1187"/>
                <a:gd name="T33" fmla="*/ 564 h 756"/>
                <a:gd name="T34" fmla="*/ 306 w 1187"/>
                <a:gd name="T35" fmla="*/ 545 h 756"/>
                <a:gd name="T36" fmla="*/ 350 w 1187"/>
                <a:gd name="T37" fmla="*/ 548 h 756"/>
                <a:gd name="T38" fmla="*/ 363 w 1187"/>
                <a:gd name="T39" fmla="*/ 563 h 756"/>
                <a:gd name="T40" fmla="*/ 444 w 1187"/>
                <a:gd name="T41" fmla="*/ 704 h 756"/>
                <a:gd name="T42" fmla="*/ 452 w 1187"/>
                <a:gd name="T43" fmla="*/ 714 h 756"/>
                <a:gd name="T44" fmla="*/ 460 w 1187"/>
                <a:gd name="T45" fmla="*/ 723 h 756"/>
                <a:gd name="T46" fmla="*/ 484 w 1187"/>
                <a:gd name="T47" fmla="*/ 740 h 756"/>
                <a:gd name="T48" fmla="*/ 529 w 1187"/>
                <a:gd name="T49" fmla="*/ 755 h 756"/>
                <a:gd name="T50" fmla="*/ 560 w 1187"/>
                <a:gd name="T51" fmla="*/ 756 h 756"/>
                <a:gd name="T52" fmla="*/ 574 w 1187"/>
                <a:gd name="T53" fmla="*/ 754 h 756"/>
                <a:gd name="T54" fmla="*/ 579 w 1187"/>
                <a:gd name="T55" fmla="*/ 754 h 756"/>
                <a:gd name="T56" fmla="*/ 1138 w 1187"/>
                <a:gd name="T57" fmla="*/ 554 h 756"/>
                <a:gd name="T58" fmla="*/ 1156 w 1187"/>
                <a:gd name="T59" fmla="*/ 543 h 756"/>
                <a:gd name="T60" fmla="*/ 1173 w 1187"/>
                <a:gd name="T61" fmla="*/ 526 h 756"/>
                <a:gd name="T62" fmla="*/ 1182 w 1187"/>
                <a:gd name="T63" fmla="*/ 510 h 756"/>
                <a:gd name="T64" fmla="*/ 1173 w 1187"/>
                <a:gd name="T65" fmla="*/ 443 h 756"/>
                <a:gd name="T66" fmla="*/ 903 w 1187"/>
                <a:gd name="T67" fmla="*/ 39 h 756"/>
                <a:gd name="T68" fmla="*/ 896 w 1187"/>
                <a:gd name="T69" fmla="*/ 31 h 756"/>
                <a:gd name="T70" fmla="*/ 887 w 1187"/>
                <a:gd name="T71" fmla="*/ 24 h 756"/>
                <a:gd name="T72" fmla="*/ 796 w 1187"/>
                <a:gd name="T73" fmla="*/ 1 h 756"/>
                <a:gd name="T74" fmla="*/ 783 w 1187"/>
                <a:gd name="T75" fmla="*/ 3 h 756"/>
                <a:gd name="T76" fmla="*/ 771 w 1187"/>
                <a:gd name="T77" fmla="*/ 6 h 756"/>
                <a:gd name="T78" fmla="*/ 584 w 1187"/>
                <a:gd name="T79" fmla="*/ 71 h 756"/>
                <a:gd name="T80" fmla="*/ 576 w 1187"/>
                <a:gd name="T81" fmla="*/ 89 h 756"/>
                <a:gd name="T82" fmla="*/ 699 w 1187"/>
                <a:gd name="T83" fmla="*/ 158 h 756"/>
                <a:gd name="T84" fmla="*/ 654 w 1187"/>
                <a:gd name="T85" fmla="*/ 314 h 756"/>
                <a:gd name="T86" fmla="*/ 622 w 1187"/>
                <a:gd name="T87" fmla="*/ 321 h 756"/>
                <a:gd name="T88" fmla="*/ 603 w 1187"/>
                <a:gd name="T89" fmla="*/ 322 h 756"/>
                <a:gd name="T90" fmla="*/ 551 w 1187"/>
                <a:gd name="T91" fmla="*/ 315 h 756"/>
                <a:gd name="T92" fmla="*/ 498 w 1187"/>
                <a:gd name="T93" fmla="*/ 288 h 756"/>
                <a:gd name="T94" fmla="*/ 476 w 1187"/>
                <a:gd name="T95" fmla="*/ 264 h 756"/>
                <a:gd name="T96" fmla="*/ 461 w 1187"/>
                <a:gd name="T97" fmla="*/ 218 h 756"/>
                <a:gd name="T98" fmla="*/ 472 w 1187"/>
                <a:gd name="T99" fmla="*/ 176 h 756"/>
                <a:gd name="T100" fmla="*/ 476 w 1187"/>
                <a:gd name="T101" fmla="*/ 166 h 756"/>
                <a:gd name="T102" fmla="*/ 478 w 1187"/>
                <a:gd name="T103" fmla="*/ 157 h 756"/>
                <a:gd name="T104" fmla="*/ 480 w 1187"/>
                <a:gd name="T105" fmla="*/ 144 h 756"/>
                <a:gd name="T106" fmla="*/ 480 w 1187"/>
                <a:gd name="T107" fmla="*/ 135 h 756"/>
                <a:gd name="T108" fmla="*/ 473 w 1187"/>
                <a:gd name="T109" fmla="*/ 122 h 756"/>
                <a:gd name="T110" fmla="*/ 462 w 1187"/>
                <a:gd name="T111" fmla="*/ 117 h 756"/>
                <a:gd name="T112" fmla="*/ 452 w 1187"/>
                <a:gd name="T113" fmla="*/ 116 h 756"/>
                <a:gd name="T114" fmla="*/ 432 w 1187"/>
                <a:gd name="T115" fmla="*/ 118 h 756"/>
                <a:gd name="T116" fmla="*/ 414 w 1187"/>
                <a:gd name="T117" fmla="*/ 123 h 756"/>
                <a:gd name="T118" fmla="*/ 278 w 1187"/>
                <a:gd name="T119" fmla="*/ 451 h 756"/>
                <a:gd name="T120" fmla="*/ 85 w 1187"/>
                <a:gd name="T121" fmla="*/ 45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7" h="756">
                  <a:moveTo>
                    <a:pt x="1" y="558"/>
                  </a:moveTo>
                  <a:cubicBezTo>
                    <a:pt x="1" y="559"/>
                    <a:pt x="1" y="560"/>
                    <a:pt x="1" y="561"/>
                  </a:cubicBezTo>
                  <a:cubicBezTo>
                    <a:pt x="1" y="562"/>
                    <a:pt x="1" y="563"/>
                    <a:pt x="1" y="563"/>
                  </a:cubicBezTo>
                  <a:cubicBezTo>
                    <a:pt x="1" y="563"/>
                    <a:pt x="1" y="563"/>
                    <a:pt x="1" y="563"/>
                  </a:cubicBezTo>
                  <a:cubicBezTo>
                    <a:pt x="1" y="564"/>
                    <a:pt x="2" y="565"/>
                    <a:pt x="2" y="566"/>
                  </a:cubicBezTo>
                  <a:cubicBezTo>
                    <a:pt x="2" y="566"/>
                    <a:pt x="2" y="566"/>
                    <a:pt x="2" y="566"/>
                  </a:cubicBezTo>
                  <a:cubicBezTo>
                    <a:pt x="2" y="567"/>
                    <a:pt x="2" y="568"/>
                    <a:pt x="2" y="568"/>
                  </a:cubicBezTo>
                  <a:cubicBezTo>
                    <a:pt x="2" y="569"/>
                    <a:pt x="3" y="570"/>
                    <a:pt x="3" y="571"/>
                  </a:cubicBezTo>
                  <a:cubicBezTo>
                    <a:pt x="3" y="572"/>
                    <a:pt x="3" y="573"/>
                    <a:pt x="3" y="574"/>
                  </a:cubicBezTo>
                  <a:cubicBezTo>
                    <a:pt x="3" y="574"/>
                    <a:pt x="3" y="574"/>
                    <a:pt x="3" y="574"/>
                  </a:cubicBezTo>
                  <a:cubicBezTo>
                    <a:pt x="4" y="575"/>
                    <a:pt x="4" y="576"/>
                    <a:pt x="4" y="577"/>
                  </a:cubicBezTo>
                  <a:cubicBezTo>
                    <a:pt x="4" y="577"/>
                    <a:pt x="4" y="577"/>
                    <a:pt x="4" y="577"/>
                  </a:cubicBezTo>
                  <a:cubicBezTo>
                    <a:pt x="4" y="577"/>
                    <a:pt x="5" y="578"/>
                    <a:pt x="5" y="579"/>
                  </a:cubicBezTo>
                  <a:cubicBezTo>
                    <a:pt x="5" y="579"/>
                    <a:pt x="5" y="580"/>
                    <a:pt x="5" y="581"/>
                  </a:cubicBezTo>
                  <a:cubicBezTo>
                    <a:pt x="6" y="581"/>
                    <a:pt x="6" y="582"/>
                    <a:pt x="6" y="582"/>
                  </a:cubicBezTo>
                  <a:cubicBezTo>
                    <a:pt x="6" y="583"/>
                    <a:pt x="6" y="583"/>
                    <a:pt x="7" y="584"/>
                  </a:cubicBezTo>
                  <a:cubicBezTo>
                    <a:pt x="7" y="585"/>
                    <a:pt x="8" y="586"/>
                    <a:pt x="8" y="588"/>
                  </a:cubicBezTo>
                  <a:cubicBezTo>
                    <a:pt x="8" y="588"/>
                    <a:pt x="9" y="589"/>
                    <a:pt x="9" y="589"/>
                  </a:cubicBezTo>
                  <a:cubicBezTo>
                    <a:pt x="10" y="591"/>
                    <a:pt x="11" y="592"/>
                    <a:pt x="11" y="594"/>
                  </a:cubicBezTo>
                  <a:cubicBezTo>
                    <a:pt x="12" y="595"/>
                    <a:pt x="12" y="595"/>
                    <a:pt x="12" y="595"/>
                  </a:cubicBezTo>
                  <a:cubicBezTo>
                    <a:pt x="12" y="596"/>
                    <a:pt x="13" y="596"/>
                    <a:pt x="13" y="597"/>
                  </a:cubicBezTo>
                  <a:cubicBezTo>
                    <a:pt x="13" y="597"/>
                    <a:pt x="14" y="598"/>
                    <a:pt x="14" y="599"/>
                  </a:cubicBezTo>
                  <a:cubicBezTo>
                    <a:pt x="15" y="599"/>
                    <a:pt x="15" y="600"/>
                    <a:pt x="16" y="601"/>
                  </a:cubicBezTo>
                  <a:cubicBezTo>
                    <a:pt x="16" y="602"/>
                    <a:pt x="16" y="602"/>
                    <a:pt x="16" y="602"/>
                  </a:cubicBezTo>
                  <a:cubicBezTo>
                    <a:pt x="16" y="602"/>
                    <a:pt x="17" y="602"/>
                    <a:pt x="17" y="603"/>
                  </a:cubicBezTo>
                  <a:cubicBezTo>
                    <a:pt x="17" y="603"/>
                    <a:pt x="17" y="604"/>
                    <a:pt x="18" y="604"/>
                  </a:cubicBezTo>
                  <a:cubicBezTo>
                    <a:pt x="18" y="605"/>
                    <a:pt x="19" y="605"/>
                    <a:pt x="19" y="606"/>
                  </a:cubicBezTo>
                  <a:cubicBezTo>
                    <a:pt x="20" y="607"/>
                    <a:pt x="20" y="607"/>
                    <a:pt x="20" y="607"/>
                  </a:cubicBezTo>
                  <a:cubicBezTo>
                    <a:pt x="20" y="607"/>
                    <a:pt x="20" y="607"/>
                    <a:pt x="20" y="608"/>
                  </a:cubicBezTo>
                  <a:cubicBezTo>
                    <a:pt x="21" y="608"/>
                    <a:pt x="21" y="609"/>
                    <a:pt x="21" y="609"/>
                  </a:cubicBezTo>
                  <a:cubicBezTo>
                    <a:pt x="22" y="610"/>
                    <a:pt x="22" y="610"/>
                    <a:pt x="23" y="611"/>
                  </a:cubicBezTo>
                  <a:cubicBezTo>
                    <a:pt x="24" y="612"/>
                    <a:pt x="24" y="612"/>
                    <a:pt x="24" y="612"/>
                  </a:cubicBezTo>
                  <a:cubicBezTo>
                    <a:pt x="24" y="613"/>
                    <a:pt x="24" y="613"/>
                    <a:pt x="24" y="613"/>
                  </a:cubicBezTo>
                  <a:cubicBezTo>
                    <a:pt x="25" y="613"/>
                    <a:pt x="25" y="613"/>
                    <a:pt x="25" y="614"/>
                  </a:cubicBezTo>
                  <a:cubicBezTo>
                    <a:pt x="26" y="614"/>
                    <a:pt x="26" y="615"/>
                    <a:pt x="27" y="616"/>
                  </a:cubicBezTo>
                  <a:cubicBezTo>
                    <a:pt x="28" y="616"/>
                    <a:pt x="28" y="616"/>
                    <a:pt x="28" y="616"/>
                  </a:cubicBezTo>
                  <a:cubicBezTo>
                    <a:pt x="28" y="617"/>
                    <a:pt x="28" y="617"/>
                    <a:pt x="28" y="617"/>
                  </a:cubicBezTo>
                  <a:cubicBezTo>
                    <a:pt x="29" y="618"/>
                    <a:pt x="29" y="618"/>
                    <a:pt x="30" y="618"/>
                  </a:cubicBezTo>
                  <a:cubicBezTo>
                    <a:pt x="30" y="619"/>
                    <a:pt x="31" y="619"/>
                    <a:pt x="31" y="620"/>
                  </a:cubicBezTo>
                  <a:cubicBezTo>
                    <a:pt x="32" y="621"/>
                    <a:pt x="32" y="621"/>
                    <a:pt x="32" y="621"/>
                  </a:cubicBezTo>
                  <a:cubicBezTo>
                    <a:pt x="33" y="622"/>
                    <a:pt x="33" y="622"/>
                    <a:pt x="33" y="622"/>
                  </a:cubicBezTo>
                  <a:cubicBezTo>
                    <a:pt x="34" y="623"/>
                    <a:pt x="34" y="623"/>
                    <a:pt x="34" y="623"/>
                  </a:cubicBezTo>
                  <a:cubicBezTo>
                    <a:pt x="35" y="624"/>
                    <a:pt x="35" y="624"/>
                    <a:pt x="35" y="624"/>
                  </a:cubicBezTo>
                  <a:cubicBezTo>
                    <a:pt x="36" y="624"/>
                    <a:pt x="36" y="625"/>
                    <a:pt x="37" y="625"/>
                  </a:cubicBezTo>
                  <a:cubicBezTo>
                    <a:pt x="37" y="625"/>
                    <a:pt x="38" y="626"/>
                    <a:pt x="38" y="626"/>
                  </a:cubicBezTo>
                  <a:cubicBezTo>
                    <a:pt x="39" y="627"/>
                    <a:pt x="39" y="627"/>
                    <a:pt x="40" y="628"/>
                  </a:cubicBezTo>
                  <a:cubicBezTo>
                    <a:pt x="41" y="628"/>
                    <a:pt x="41" y="629"/>
                    <a:pt x="42" y="629"/>
                  </a:cubicBezTo>
                  <a:cubicBezTo>
                    <a:pt x="42" y="630"/>
                    <a:pt x="43" y="630"/>
                    <a:pt x="43" y="630"/>
                  </a:cubicBezTo>
                  <a:cubicBezTo>
                    <a:pt x="44" y="631"/>
                    <a:pt x="44" y="631"/>
                    <a:pt x="45" y="631"/>
                  </a:cubicBezTo>
                  <a:cubicBezTo>
                    <a:pt x="45" y="632"/>
                    <a:pt x="46" y="632"/>
                    <a:pt x="46" y="632"/>
                  </a:cubicBezTo>
                  <a:cubicBezTo>
                    <a:pt x="47" y="633"/>
                    <a:pt x="47" y="633"/>
                    <a:pt x="48" y="633"/>
                  </a:cubicBezTo>
                  <a:cubicBezTo>
                    <a:pt x="50" y="635"/>
                    <a:pt x="53" y="637"/>
                    <a:pt x="55" y="638"/>
                  </a:cubicBezTo>
                  <a:cubicBezTo>
                    <a:pt x="58" y="640"/>
                    <a:pt x="60" y="641"/>
                    <a:pt x="63" y="642"/>
                  </a:cubicBezTo>
                  <a:cubicBezTo>
                    <a:pt x="66" y="644"/>
                    <a:pt x="69" y="645"/>
                    <a:pt x="72" y="647"/>
                  </a:cubicBezTo>
                  <a:cubicBezTo>
                    <a:pt x="75" y="648"/>
                    <a:pt x="78" y="649"/>
                    <a:pt x="81" y="650"/>
                  </a:cubicBezTo>
                  <a:cubicBezTo>
                    <a:pt x="81" y="650"/>
                    <a:pt x="82" y="651"/>
                    <a:pt x="82" y="651"/>
                  </a:cubicBezTo>
                  <a:cubicBezTo>
                    <a:pt x="83" y="651"/>
                    <a:pt x="83" y="651"/>
                    <a:pt x="84" y="651"/>
                  </a:cubicBezTo>
                  <a:cubicBezTo>
                    <a:pt x="84" y="651"/>
                    <a:pt x="85" y="652"/>
                    <a:pt x="85" y="652"/>
                  </a:cubicBezTo>
                  <a:cubicBezTo>
                    <a:pt x="86" y="652"/>
                    <a:pt x="86" y="652"/>
                    <a:pt x="87" y="652"/>
                  </a:cubicBezTo>
                  <a:cubicBezTo>
                    <a:pt x="87" y="652"/>
                    <a:pt x="87" y="652"/>
                    <a:pt x="87" y="652"/>
                  </a:cubicBezTo>
                  <a:cubicBezTo>
                    <a:pt x="88" y="653"/>
                    <a:pt x="88" y="653"/>
                    <a:pt x="88" y="653"/>
                  </a:cubicBezTo>
                  <a:cubicBezTo>
                    <a:pt x="89" y="653"/>
                    <a:pt x="89" y="653"/>
                    <a:pt x="89" y="653"/>
                  </a:cubicBezTo>
                  <a:cubicBezTo>
                    <a:pt x="90" y="653"/>
                    <a:pt x="90" y="653"/>
                    <a:pt x="90" y="653"/>
                  </a:cubicBezTo>
                  <a:cubicBezTo>
                    <a:pt x="90" y="653"/>
                    <a:pt x="91" y="653"/>
                    <a:pt x="91" y="654"/>
                  </a:cubicBezTo>
                  <a:cubicBezTo>
                    <a:pt x="92" y="654"/>
                    <a:pt x="92" y="654"/>
                    <a:pt x="93" y="654"/>
                  </a:cubicBezTo>
                  <a:cubicBezTo>
                    <a:pt x="93" y="654"/>
                    <a:pt x="94" y="654"/>
                    <a:pt x="94" y="654"/>
                  </a:cubicBezTo>
                  <a:cubicBezTo>
                    <a:pt x="95" y="655"/>
                    <a:pt x="95" y="655"/>
                    <a:pt x="96" y="655"/>
                  </a:cubicBezTo>
                  <a:cubicBezTo>
                    <a:pt x="99" y="656"/>
                    <a:pt x="103" y="656"/>
                    <a:pt x="106" y="657"/>
                  </a:cubicBezTo>
                  <a:cubicBezTo>
                    <a:pt x="106" y="657"/>
                    <a:pt x="106" y="657"/>
                    <a:pt x="106" y="657"/>
                  </a:cubicBezTo>
                  <a:cubicBezTo>
                    <a:pt x="106" y="657"/>
                    <a:pt x="106" y="657"/>
                    <a:pt x="106" y="657"/>
                  </a:cubicBezTo>
                  <a:cubicBezTo>
                    <a:pt x="110" y="658"/>
                    <a:pt x="113" y="658"/>
                    <a:pt x="117" y="659"/>
                  </a:cubicBezTo>
                  <a:cubicBezTo>
                    <a:pt x="118" y="659"/>
                    <a:pt x="120" y="659"/>
                    <a:pt x="122" y="659"/>
                  </a:cubicBezTo>
                  <a:cubicBezTo>
                    <a:pt x="123" y="659"/>
                    <a:pt x="124" y="660"/>
                    <a:pt x="124" y="660"/>
                  </a:cubicBezTo>
                  <a:cubicBezTo>
                    <a:pt x="125" y="660"/>
                    <a:pt x="127" y="660"/>
                    <a:pt x="128" y="660"/>
                  </a:cubicBezTo>
                  <a:cubicBezTo>
                    <a:pt x="131" y="660"/>
                    <a:pt x="135" y="660"/>
                    <a:pt x="139" y="660"/>
                  </a:cubicBezTo>
                  <a:cubicBezTo>
                    <a:pt x="140" y="660"/>
                    <a:pt x="140" y="660"/>
                    <a:pt x="141" y="660"/>
                  </a:cubicBezTo>
                  <a:cubicBezTo>
                    <a:pt x="141" y="660"/>
                    <a:pt x="142" y="660"/>
                    <a:pt x="143" y="660"/>
                  </a:cubicBezTo>
                  <a:cubicBezTo>
                    <a:pt x="144" y="660"/>
                    <a:pt x="144" y="660"/>
                    <a:pt x="145" y="660"/>
                  </a:cubicBezTo>
                  <a:cubicBezTo>
                    <a:pt x="146" y="660"/>
                    <a:pt x="147" y="660"/>
                    <a:pt x="148" y="660"/>
                  </a:cubicBezTo>
                  <a:cubicBezTo>
                    <a:pt x="149" y="660"/>
                    <a:pt x="149" y="660"/>
                    <a:pt x="150" y="660"/>
                  </a:cubicBezTo>
                  <a:cubicBezTo>
                    <a:pt x="151" y="660"/>
                    <a:pt x="151" y="660"/>
                    <a:pt x="152" y="660"/>
                  </a:cubicBezTo>
                  <a:cubicBezTo>
                    <a:pt x="153" y="660"/>
                    <a:pt x="153" y="660"/>
                    <a:pt x="154" y="660"/>
                  </a:cubicBezTo>
                  <a:cubicBezTo>
                    <a:pt x="155" y="660"/>
                    <a:pt x="156" y="660"/>
                    <a:pt x="157" y="660"/>
                  </a:cubicBezTo>
                  <a:cubicBezTo>
                    <a:pt x="157" y="660"/>
                    <a:pt x="158" y="659"/>
                    <a:pt x="158" y="659"/>
                  </a:cubicBezTo>
                  <a:cubicBezTo>
                    <a:pt x="159" y="659"/>
                    <a:pt x="160" y="659"/>
                    <a:pt x="160" y="659"/>
                  </a:cubicBezTo>
                  <a:cubicBezTo>
                    <a:pt x="161" y="659"/>
                    <a:pt x="162" y="659"/>
                    <a:pt x="163" y="659"/>
                  </a:cubicBezTo>
                  <a:cubicBezTo>
                    <a:pt x="164" y="659"/>
                    <a:pt x="165" y="659"/>
                    <a:pt x="166" y="658"/>
                  </a:cubicBezTo>
                  <a:cubicBezTo>
                    <a:pt x="167" y="658"/>
                    <a:pt x="167" y="658"/>
                    <a:pt x="167" y="658"/>
                  </a:cubicBezTo>
                  <a:cubicBezTo>
                    <a:pt x="167" y="658"/>
                    <a:pt x="167" y="658"/>
                    <a:pt x="167" y="658"/>
                  </a:cubicBezTo>
                  <a:cubicBezTo>
                    <a:pt x="168" y="658"/>
                    <a:pt x="168" y="658"/>
                    <a:pt x="168" y="658"/>
                  </a:cubicBezTo>
                  <a:cubicBezTo>
                    <a:pt x="169" y="658"/>
                    <a:pt x="169" y="658"/>
                    <a:pt x="169" y="658"/>
                  </a:cubicBezTo>
                  <a:cubicBezTo>
                    <a:pt x="170" y="658"/>
                    <a:pt x="170" y="658"/>
                    <a:pt x="170" y="658"/>
                  </a:cubicBezTo>
                  <a:cubicBezTo>
                    <a:pt x="171" y="658"/>
                    <a:pt x="171" y="658"/>
                    <a:pt x="171" y="658"/>
                  </a:cubicBezTo>
                  <a:cubicBezTo>
                    <a:pt x="172" y="657"/>
                    <a:pt x="172" y="657"/>
                    <a:pt x="172" y="657"/>
                  </a:cubicBezTo>
                  <a:cubicBezTo>
                    <a:pt x="173" y="657"/>
                    <a:pt x="173" y="657"/>
                    <a:pt x="173" y="657"/>
                  </a:cubicBezTo>
                  <a:cubicBezTo>
                    <a:pt x="174" y="657"/>
                    <a:pt x="174" y="657"/>
                    <a:pt x="174" y="657"/>
                  </a:cubicBezTo>
                  <a:cubicBezTo>
                    <a:pt x="174" y="657"/>
                    <a:pt x="174" y="657"/>
                    <a:pt x="174" y="657"/>
                  </a:cubicBezTo>
                  <a:cubicBezTo>
                    <a:pt x="175" y="657"/>
                    <a:pt x="175" y="657"/>
                    <a:pt x="175" y="657"/>
                  </a:cubicBezTo>
                  <a:cubicBezTo>
                    <a:pt x="176" y="657"/>
                    <a:pt x="176" y="657"/>
                    <a:pt x="176" y="657"/>
                  </a:cubicBezTo>
                  <a:cubicBezTo>
                    <a:pt x="176" y="657"/>
                    <a:pt x="177" y="656"/>
                    <a:pt x="177" y="656"/>
                  </a:cubicBezTo>
                  <a:cubicBezTo>
                    <a:pt x="177" y="656"/>
                    <a:pt x="178" y="656"/>
                    <a:pt x="178" y="656"/>
                  </a:cubicBezTo>
                  <a:cubicBezTo>
                    <a:pt x="179" y="656"/>
                    <a:pt x="179" y="656"/>
                    <a:pt x="180" y="656"/>
                  </a:cubicBezTo>
                  <a:cubicBezTo>
                    <a:pt x="181" y="655"/>
                    <a:pt x="182" y="655"/>
                    <a:pt x="183" y="655"/>
                  </a:cubicBezTo>
                  <a:cubicBezTo>
                    <a:pt x="183" y="655"/>
                    <a:pt x="184" y="655"/>
                    <a:pt x="184" y="655"/>
                  </a:cubicBezTo>
                  <a:cubicBezTo>
                    <a:pt x="184" y="655"/>
                    <a:pt x="185" y="654"/>
                    <a:pt x="185" y="654"/>
                  </a:cubicBezTo>
                  <a:cubicBezTo>
                    <a:pt x="186" y="654"/>
                    <a:pt x="186" y="654"/>
                    <a:pt x="187" y="654"/>
                  </a:cubicBezTo>
                  <a:cubicBezTo>
                    <a:pt x="188" y="654"/>
                    <a:pt x="189" y="653"/>
                    <a:pt x="190" y="653"/>
                  </a:cubicBezTo>
                  <a:cubicBezTo>
                    <a:pt x="190" y="653"/>
                    <a:pt x="191" y="653"/>
                    <a:pt x="191" y="653"/>
                  </a:cubicBezTo>
                  <a:cubicBezTo>
                    <a:pt x="192" y="652"/>
                    <a:pt x="193" y="652"/>
                    <a:pt x="193" y="652"/>
                  </a:cubicBezTo>
                  <a:cubicBezTo>
                    <a:pt x="194" y="652"/>
                    <a:pt x="194" y="652"/>
                    <a:pt x="195" y="652"/>
                  </a:cubicBezTo>
                  <a:cubicBezTo>
                    <a:pt x="195" y="651"/>
                    <a:pt x="196" y="651"/>
                    <a:pt x="197" y="651"/>
                  </a:cubicBezTo>
                  <a:cubicBezTo>
                    <a:pt x="199" y="650"/>
                    <a:pt x="202" y="649"/>
                    <a:pt x="204" y="648"/>
                  </a:cubicBezTo>
                  <a:cubicBezTo>
                    <a:pt x="204" y="648"/>
                    <a:pt x="204" y="648"/>
                    <a:pt x="204" y="648"/>
                  </a:cubicBezTo>
                  <a:cubicBezTo>
                    <a:pt x="207" y="647"/>
                    <a:pt x="209" y="646"/>
                    <a:pt x="211" y="645"/>
                  </a:cubicBezTo>
                  <a:cubicBezTo>
                    <a:pt x="212" y="645"/>
                    <a:pt x="212" y="645"/>
                    <a:pt x="212" y="645"/>
                  </a:cubicBezTo>
                  <a:cubicBezTo>
                    <a:pt x="212" y="645"/>
                    <a:pt x="212" y="645"/>
                    <a:pt x="212" y="645"/>
                  </a:cubicBezTo>
                  <a:cubicBezTo>
                    <a:pt x="214" y="644"/>
                    <a:pt x="215" y="643"/>
                    <a:pt x="217" y="642"/>
                  </a:cubicBezTo>
                  <a:cubicBezTo>
                    <a:pt x="218" y="642"/>
                    <a:pt x="220" y="641"/>
                    <a:pt x="221" y="640"/>
                  </a:cubicBezTo>
                  <a:cubicBezTo>
                    <a:pt x="224" y="638"/>
                    <a:pt x="226" y="637"/>
                    <a:pt x="229" y="635"/>
                  </a:cubicBezTo>
                  <a:cubicBezTo>
                    <a:pt x="229" y="635"/>
                    <a:pt x="229" y="635"/>
                    <a:pt x="229" y="635"/>
                  </a:cubicBezTo>
                  <a:cubicBezTo>
                    <a:pt x="230" y="635"/>
                    <a:pt x="230" y="635"/>
                    <a:pt x="230" y="634"/>
                  </a:cubicBezTo>
                  <a:cubicBezTo>
                    <a:pt x="230" y="634"/>
                    <a:pt x="230" y="634"/>
                    <a:pt x="230" y="634"/>
                  </a:cubicBezTo>
                  <a:cubicBezTo>
                    <a:pt x="232" y="633"/>
                    <a:pt x="233" y="632"/>
                    <a:pt x="235" y="631"/>
                  </a:cubicBezTo>
                  <a:cubicBezTo>
                    <a:pt x="235" y="631"/>
                    <a:pt x="235" y="631"/>
                    <a:pt x="235" y="631"/>
                  </a:cubicBezTo>
                  <a:cubicBezTo>
                    <a:pt x="235" y="631"/>
                    <a:pt x="235" y="631"/>
                    <a:pt x="235" y="631"/>
                  </a:cubicBezTo>
                  <a:cubicBezTo>
                    <a:pt x="236" y="631"/>
                    <a:pt x="236" y="631"/>
                    <a:pt x="236" y="631"/>
                  </a:cubicBezTo>
                  <a:cubicBezTo>
                    <a:pt x="238" y="629"/>
                    <a:pt x="240" y="627"/>
                    <a:pt x="242" y="625"/>
                  </a:cubicBezTo>
                  <a:cubicBezTo>
                    <a:pt x="243" y="625"/>
                    <a:pt x="243" y="625"/>
                    <a:pt x="243" y="624"/>
                  </a:cubicBezTo>
                  <a:cubicBezTo>
                    <a:pt x="244" y="624"/>
                    <a:pt x="244" y="624"/>
                    <a:pt x="244" y="624"/>
                  </a:cubicBezTo>
                  <a:cubicBezTo>
                    <a:pt x="245" y="623"/>
                    <a:pt x="247" y="622"/>
                    <a:pt x="248" y="620"/>
                  </a:cubicBezTo>
                  <a:cubicBezTo>
                    <a:pt x="248" y="620"/>
                    <a:pt x="248" y="620"/>
                    <a:pt x="248" y="620"/>
                  </a:cubicBezTo>
                  <a:cubicBezTo>
                    <a:pt x="249" y="620"/>
                    <a:pt x="249" y="619"/>
                    <a:pt x="250" y="619"/>
                  </a:cubicBezTo>
                  <a:cubicBezTo>
                    <a:pt x="251" y="617"/>
                    <a:pt x="253" y="616"/>
                    <a:pt x="254" y="614"/>
                  </a:cubicBezTo>
                  <a:cubicBezTo>
                    <a:pt x="255" y="614"/>
                    <a:pt x="255" y="614"/>
                    <a:pt x="255" y="614"/>
                  </a:cubicBezTo>
                  <a:cubicBezTo>
                    <a:pt x="256" y="612"/>
                    <a:pt x="258" y="610"/>
                    <a:pt x="259" y="608"/>
                  </a:cubicBezTo>
                  <a:cubicBezTo>
                    <a:pt x="259" y="608"/>
                    <a:pt x="259" y="608"/>
                    <a:pt x="259" y="608"/>
                  </a:cubicBezTo>
                  <a:cubicBezTo>
                    <a:pt x="259" y="608"/>
                    <a:pt x="260" y="607"/>
                    <a:pt x="260" y="607"/>
                  </a:cubicBezTo>
                  <a:cubicBezTo>
                    <a:pt x="261" y="606"/>
                    <a:pt x="262" y="604"/>
                    <a:pt x="263" y="603"/>
                  </a:cubicBezTo>
                  <a:cubicBezTo>
                    <a:pt x="264" y="602"/>
                    <a:pt x="264" y="601"/>
                    <a:pt x="264" y="601"/>
                  </a:cubicBezTo>
                  <a:cubicBezTo>
                    <a:pt x="264" y="601"/>
                    <a:pt x="264" y="601"/>
                    <a:pt x="264" y="601"/>
                  </a:cubicBezTo>
                  <a:cubicBezTo>
                    <a:pt x="266" y="599"/>
                    <a:pt x="267" y="596"/>
                    <a:pt x="268" y="594"/>
                  </a:cubicBezTo>
                  <a:cubicBezTo>
                    <a:pt x="268" y="594"/>
                    <a:pt x="268" y="594"/>
                    <a:pt x="268" y="594"/>
                  </a:cubicBezTo>
                  <a:cubicBezTo>
                    <a:pt x="269" y="593"/>
                    <a:pt x="270" y="591"/>
                    <a:pt x="271" y="589"/>
                  </a:cubicBezTo>
                  <a:cubicBezTo>
                    <a:pt x="271" y="589"/>
                    <a:pt x="271" y="589"/>
                    <a:pt x="271" y="589"/>
                  </a:cubicBezTo>
                  <a:cubicBezTo>
                    <a:pt x="272" y="588"/>
                    <a:pt x="272" y="587"/>
                    <a:pt x="273" y="586"/>
                  </a:cubicBezTo>
                  <a:cubicBezTo>
                    <a:pt x="274" y="585"/>
                    <a:pt x="275" y="583"/>
                    <a:pt x="277" y="580"/>
                  </a:cubicBezTo>
                  <a:cubicBezTo>
                    <a:pt x="278" y="577"/>
                    <a:pt x="280" y="573"/>
                    <a:pt x="283" y="569"/>
                  </a:cubicBezTo>
                  <a:cubicBezTo>
                    <a:pt x="284" y="568"/>
                    <a:pt x="284" y="568"/>
                    <a:pt x="284" y="568"/>
                  </a:cubicBezTo>
                  <a:cubicBezTo>
                    <a:pt x="284" y="568"/>
                    <a:pt x="284" y="568"/>
                    <a:pt x="284" y="568"/>
                  </a:cubicBezTo>
                  <a:cubicBezTo>
                    <a:pt x="285" y="567"/>
                    <a:pt x="285" y="567"/>
                    <a:pt x="285" y="567"/>
                  </a:cubicBezTo>
                  <a:cubicBezTo>
                    <a:pt x="285" y="566"/>
                    <a:pt x="285" y="566"/>
                    <a:pt x="285" y="566"/>
                  </a:cubicBezTo>
                  <a:cubicBezTo>
                    <a:pt x="285" y="566"/>
                    <a:pt x="285" y="566"/>
                    <a:pt x="286" y="565"/>
                  </a:cubicBezTo>
                  <a:cubicBezTo>
                    <a:pt x="286" y="565"/>
                    <a:pt x="287" y="564"/>
                    <a:pt x="287" y="564"/>
                  </a:cubicBezTo>
                  <a:cubicBezTo>
                    <a:pt x="288" y="563"/>
                    <a:pt x="288" y="562"/>
                    <a:pt x="289" y="561"/>
                  </a:cubicBezTo>
                  <a:cubicBezTo>
                    <a:pt x="290" y="559"/>
                    <a:pt x="292" y="558"/>
                    <a:pt x="293" y="556"/>
                  </a:cubicBezTo>
                  <a:cubicBezTo>
                    <a:pt x="294" y="555"/>
                    <a:pt x="294" y="555"/>
                    <a:pt x="294" y="555"/>
                  </a:cubicBezTo>
                  <a:cubicBezTo>
                    <a:pt x="295" y="555"/>
                    <a:pt x="295" y="554"/>
                    <a:pt x="296" y="554"/>
                  </a:cubicBezTo>
                  <a:cubicBezTo>
                    <a:pt x="296" y="553"/>
                    <a:pt x="297" y="552"/>
                    <a:pt x="298" y="551"/>
                  </a:cubicBezTo>
                  <a:cubicBezTo>
                    <a:pt x="299" y="550"/>
                    <a:pt x="301" y="549"/>
                    <a:pt x="303" y="547"/>
                  </a:cubicBezTo>
                  <a:cubicBezTo>
                    <a:pt x="303" y="547"/>
                    <a:pt x="303" y="547"/>
                    <a:pt x="303" y="547"/>
                  </a:cubicBezTo>
                  <a:cubicBezTo>
                    <a:pt x="304" y="547"/>
                    <a:pt x="304" y="546"/>
                    <a:pt x="304" y="546"/>
                  </a:cubicBezTo>
                  <a:cubicBezTo>
                    <a:pt x="305" y="546"/>
                    <a:pt x="305" y="546"/>
                    <a:pt x="306" y="545"/>
                  </a:cubicBezTo>
                  <a:cubicBezTo>
                    <a:pt x="307" y="545"/>
                    <a:pt x="307" y="544"/>
                    <a:pt x="308" y="543"/>
                  </a:cubicBezTo>
                  <a:cubicBezTo>
                    <a:pt x="309" y="543"/>
                    <a:pt x="309" y="543"/>
                    <a:pt x="309" y="543"/>
                  </a:cubicBezTo>
                  <a:cubicBezTo>
                    <a:pt x="309" y="543"/>
                    <a:pt x="309" y="543"/>
                    <a:pt x="309" y="543"/>
                  </a:cubicBezTo>
                  <a:cubicBezTo>
                    <a:pt x="309" y="543"/>
                    <a:pt x="309" y="543"/>
                    <a:pt x="309" y="543"/>
                  </a:cubicBezTo>
                  <a:cubicBezTo>
                    <a:pt x="309" y="543"/>
                    <a:pt x="309" y="543"/>
                    <a:pt x="309" y="543"/>
                  </a:cubicBezTo>
                  <a:cubicBezTo>
                    <a:pt x="317" y="538"/>
                    <a:pt x="331" y="528"/>
                    <a:pt x="349" y="547"/>
                  </a:cubicBezTo>
                  <a:cubicBezTo>
                    <a:pt x="349" y="547"/>
                    <a:pt x="349" y="547"/>
                    <a:pt x="349" y="547"/>
                  </a:cubicBezTo>
                  <a:cubicBezTo>
                    <a:pt x="349" y="547"/>
                    <a:pt x="349" y="547"/>
                    <a:pt x="349" y="547"/>
                  </a:cubicBezTo>
                  <a:cubicBezTo>
                    <a:pt x="350" y="548"/>
                    <a:pt x="350" y="548"/>
                    <a:pt x="350" y="548"/>
                  </a:cubicBezTo>
                  <a:cubicBezTo>
                    <a:pt x="350" y="548"/>
                    <a:pt x="351" y="549"/>
                    <a:pt x="351" y="549"/>
                  </a:cubicBezTo>
                  <a:cubicBezTo>
                    <a:pt x="352" y="550"/>
                    <a:pt x="352" y="551"/>
                    <a:pt x="353" y="552"/>
                  </a:cubicBezTo>
                  <a:cubicBezTo>
                    <a:pt x="354" y="553"/>
                    <a:pt x="355" y="554"/>
                    <a:pt x="357" y="555"/>
                  </a:cubicBezTo>
                  <a:cubicBezTo>
                    <a:pt x="357" y="556"/>
                    <a:pt x="357" y="556"/>
                    <a:pt x="357" y="556"/>
                  </a:cubicBezTo>
                  <a:cubicBezTo>
                    <a:pt x="358" y="556"/>
                    <a:pt x="358" y="557"/>
                    <a:pt x="358" y="557"/>
                  </a:cubicBezTo>
                  <a:cubicBezTo>
                    <a:pt x="359" y="558"/>
                    <a:pt x="359" y="558"/>
                    <a:pt x="360" y="559"/>
                  </a:cubicBezTo>
                  <a:cubicBezTo>
                    <a:pt x="360" y="560"/>
                    <a:pt x="361" y="561"/>
                    <a:pt x="362" y="562"/>
                  </a:cubicBezTo>
                  <a:cubicBezTo>
                    <a:pt x="362" y="563"/>
                    <a:pt x="362" y="563"/>
                    <a:pt x="362" y="563"/>
                  </a:cubicBezTo>
                  <a:cubicBezTo>
                    <a:pt x="363" y="563"/>
                    <a:pt x="363" y="563"/>
                    <a:pt x="363" y="563"/>
                  </a:cubicBezTo>
                  <a:cubicBezTo>
                    <a:pt x="363" y="564"/>
                    <a:pt x="363" y="564"/>
                    <a:pt x="363" y="564"/>
                  </a:cubicBezTo>
                  <a:cubicBezTo>
                    <a:pt x="364" y="565"/>
                    <a:pt x="364" y="565"/>
                    <a:pt x="364" y="566"/>
                  </a:cubicBezTo>
                  <a:cubicBezTo>
                    <a:pt x="365" y="566"/>
                    <a:pt x="365" y="567"/>
                    <a:pt x="365" y="567"/>
                  </a:cubicBezTo>
                  <a:cubicBezTo>
                    <a:pt x="366" y="568"/>
                    <a:pt x="366" y="568"/>
                    <a:pt x="366" y="569"/>
                  </a:cubicBezTo>
                  <a:cubicBezTo>
                    <a:pt x="366" y="569"/>
                    <a:pt x="367" y="569"/>
                    <a:pt x="367" y="570"/>
                  </a:cubicBezTo>
                  <a:cubicBezTo>
                    <a:pt x="367" y="570"/>
                    <a:pt x="368" y="571"/>
                    <a:pt x="368" y="572"/>
                  </a:cubicBezTo>
                  <a:cubicBezTo>
                    <a:pt x="443" y="702"/>
                    <a:pt x="443" y="702"/>
                    <a:pt x="443" y="702"/>
                  </a:cubicBezTo>
                  <a:cubicBezTo>
                    <a:pt x="443" y="702"/>
                    <a:pt x="443" y="702"/>
                    <a:pt x="444" y="703"/>
                  </a:cubicBezTo>
                  <a:cubicBezTo>
                    <a:pt x="444" y="703"/>
                    <a:pt x="444" y="704"/>
                    <a:pt x="444" y="704"/>
                  </a:cubicBezTo>
                  <a:cubicBezTo>
                    <a:pt x="445" y="704"/>
                    <a:pt x="445" y="705"/>
                    <a:pt x="445" y="705"/>
                  </a:cubicBezTo>
                  <a:cubicBezTo>
                    <a:pt x="446" y="706"/>
                    <a:pt x="446" y="707"/>
                    <a:pt x="447" y="707"/>
                  </a:cubicBezTo>
                  <a:cubicBezTo>
                    <a:pt x="447" y="708"/>
                    <a:pt x="447" y="708"/>
                    <a:pt x="447" y="708"/>
                  </a:cubicBezTo>
                  <a:cubicBezTo>
                    <a:pt x="448" y="709"/>
                    <a:pt x="448" y="709"/>
                    <a:pt x="448" y="709"/>
                  </a:cubicBezTo>
                  <a:cubicBezTo>
                    <a:pt x="448" y="709"/>
                    <a:pt x="448" y="710"/>
                    <a:pt x="449" y="710"/>
                  </a:cubicBezTo>
                  <a:cubicBezTo>
                    <a:pt x="449" y="711"/>
                    <a:pt x="449" y="711"/>
                    <a:pt x="450" y="712"/>
                  </a:cubicBezTo>
                  <a:cubicBezTo>
                    <a:pt x="450" y="712"/>
                    <a:pt x="450" y="712"/>
                    <a:pt x="450" y="712"/>
                  </a:cubicBezTo>
                  <a:cubicBezTo>
                    <a:pt x="451" y="713"/>
                    <a:pt x="451" y="713"/>
                    <a:pt x="451" y="713"/>
                  </a:cubicBezTo>
                  <a:cubicBezTo>
                    <a:pt x="451" y="714"/>
                    <a:pt x="452" y="714"/>
                    <a:pt x="452" y="714"/>
                  </a:cubicBezTo>
                  <a:cubicBezTo>
                    <a:pt x="452" y="715"/>
                    <a:pt x="453" y="715"/>
                    <a:pt x="453" y="716"/>
                  </a:cubicBezTo>
                  <a:cubicBezTo>
                    <a:pt x="454" y="717"/>
                    <a:pt x="454" y="717"/>
                    <a:pt x="454" y="717"/>
                  </a:cubicBezTo>
                  <a:cubicBezTo>
                    <a:pt x="455" y="717"/>
                    <a:pt x="455" y="717"/>
                    <a:pt x="455" y="717"/>
                  </a:cubicBezTo>
                  <a:cubicBezTo>
                    <a:pt x="455" y="718"/>
                    <a:pt x="455" y="718"/>
                    <a:pt x="455" y="718"/>
                  </a:cubicBezTo>
                  <a:cubicBezTo>
                    <a:pt x="456" y="719"/>
                    <a:pt x="456" y="719"/>
                    <a:pt x="457" y="720"/>
                  </a:cubicBezTo>
                  <a:cubicBezTo>
                    <a:pt x="457" y="720"/>
                    <a:pt x="457" y="720"/>
                    <a:pt x="457" y="720"/>
                  </a:cubicBezTo>
                  <a:cubicBezTo>
                    <a:pt x="458" y="721"/>
                    <a:pt x="458" y="721"/>
                    <a:pt x="458" y="721"/>
                  </a:cubicBezTo>
                  <a:cubicBezTo>
                    <a:pt x="459" y="722"/>
                    <a:pt x="459" y="722"/>
                    <a:pt x="459" y="722"/>
                  </a:cubicBezTo>
                  <a:cubicBezTo>
                    <a:pt x="460" y="723"/>
                    <a:pt x="460" y="723"/>
                    <a:pt x="460" y="723"/>
                  </a:cubicBezTo>
                  <a:cubicBezTo>
                    <a:pt x="461" y="724"/>
                    <a:pt x="461" y="724"/>
                    <a:pt x="461" y="724"/>
                  </a:cubicBezTo>
                  <a:cubicBezTo>
                    <a:pt x="462" y="725"/>
                    <a:pt x="462" y="725"/>
                    <a:pt x="462" y="725"/>
                  </a:cubicBezTo>
                  <a:cubicBezTo>
                    <a:pt x="463" y="726"/>
                    <a:pt x="463" y="726"/>
                    <a:pt x="463" y="726"/>
                  </a:cubicBezTo>
                  <a:cubicBezTo>
                    <a:pt x="464" y="726"/>
                    <a:pt x="464" y="726"/>
                    <a:pt x="464" y="727"/>
                  </a:cubicBezTo>
                  <a:cubicBezTo>
                    <a:pt x="470" y="732"/>
                    <a:pt x="476" y="736"/>
                    <a:pt x="483" y="740"/>
                  </a:cubicBezTo>
                  <a:cubicBezTo>
                    <a:pt x="484" y="740"/>
                    <a:pt x="484" y="740"/>
                    <a:pt x="484" y="740"/>
                  </a:cubicBezTo>
                  <a:cubicBezTo>
                    <a:pt x="484" y="740"/>
                    <a:pt x="484" y="740"/>
                    <a:pt x="484" y="740"/>
                  </a:cubicBezTo>
                  <a:cubicBezTo>
                    <a:pt x="484" y="740"/>
                    <a:pt x="484" y="740"/>
                    <a:pt x="484" y="740"/>
                  </a:cubicBezTo>
                  <a:cubicBezTo>
                    <a:pt x="484" y="740"/>
                    <a:pt x="484" y="740"/>
                    <a:pt x="484" y="740"/>
                  </a:cubicBezTo>
                  <a:cubicBezTo>
                    <a:pt x="486" y="741"/>
                    <a:pt x="489" y="743"/>
                    <a:pt x="491" y="744"/>
                  </a:cubicBezTo>
                  <a:cubicBezTo>
                    <a:pt x="492" y="744"/>
                    <a:pt x="492" y="744"/>
                    <a:pt x="492" y="744"/>
                  </a:cubicBezTo>
                  <a:cubicBezTo>
                    <a:pt x="492" y="744"/>
                    <a:pt x="492" y="744"/>
                    <a:pt x="492" y="744"/>
                  </a:cubicBezTo>
                  <a:cubicBezTo>
                    <a:pt x="494" y="745"/>
                    <a:pt x="496" y="746"/>
                    <a:pt x="497" y="746"/>
                  </a:cubicBezTo>
                  <a:cubicBezTo>
                    <a:pt x="497" y="746"/>
                    <a:pt x="497" y="746"/>
                    <a:pt x="497" y="746"/>
                  </a:cubicBezTo>
                  <a:cubicBezTo>
                    <a:pt x="498" y="747"/>
                    <a:pt x="498" y="747"/>
                    <a:pt x="498" y="747"/>
                  </a:cubicBezTo>
                  <a:cubicBezTo>
                    <a:pt x="499" y="747"/>
                    <a:pt x="499" y="747"/>
                    <a:pt x="499" y="747"/>
                  </a:cubicBezTo>
                  <a:cubicBezTo>
                    <a:pt x="501" y="748"/>
                    <a:pt x="503" y="748"/>
                    <a:pt x="505" y="749"/>
                  </a:cubicBezTo>
                  <a:cubicBezTo>
                    <a:pt x="513" y="752"/>
                    <a:pt x="520" y="754"/>
                    <a:pt x="529" y="755"/>
                  </a:cubicBezTo>
                  <a:cubicBezTo>
                    <a:pt x="531" y="755"/>
                    <a:pt x="533" y="755"/>
                    <a:pt x="535" y="756"/>
                  </a:cubicBezTo>
                  <a:cubicBezTo>
                    <a:pt x="535" y="756"/>
                    <a:pt x="536" y="756"/>
                    <a:pt x="536" y="756"/>
                  </a:cubicBezTo>
                  <a:cubicBezTo>
                    <a:pt x="538" y="756"/>
                    <a:pt x="539" y="756"/>
                    <a:pt x="541" y="756"/>
                  </a:cubicBezTo>
                  <a:cubicBezTo>
                    <a:pt x="543" y="756"/>
                    <a:pt x="545" y="756"/>
                    <a:pt x="547" y="756"/>
                  </a:cubicBezTo>
                  <a:cubicBezTo>
                    <a:pt x="549" y="756"/>
                    <a:pt x="551" y="756"/>
                    <a:pt x="553" y="756"/>
                  </a:cubicBezTo>
                  <a:cubicBezTo>
                    <a:pt x="554" y="756"/>
                    <a:pt x="554" y="756"/>
                    <a:pt x="555" y="756"/>
                  </a:cubicBezTo>
                  <a:cubicBezTo>
                    <a:pt x="555" y="756"/>
                    <a:pt x="556" y="756"/>
                    <a:pt x="556" y="756"/>
                  </a:cubicBezTo>
                  <a:cubicBezTo>
                    <a:pt x="557" y="756"/>
                    <a:pt x="557" y="756"/>
                    <a:pt x="558" y="756"/>
                  </a:cubicBezTo>
                  <a:cubicBezTo>
                    <a:pt x="559" y="756"/>
                    <a:pt x="559" y="756"/>
                    <a:pt x="560" y="756"/>
                  </a:cubicBezTo>
                  <a:cubicBezTo>
                    <a:pt x="561" y="756"/>
                    <a:pt x="561" y="756"/>
                    <a:pt x="561" y="756"/>
                  </a:cubicBezTo>
                  <a:cubicBezTo>
                    <a:pt x="562" y="756"/>
                    <a:pt x="562" y="756"/>
                    <a:pt x="563" y="756"/>
                  </a:cubicBezTo>
                  <a:cubicBezTo>
                    <a:pt x="563" y="756"/>
                    <a:pt x="564" y="756"/>
                    <a:pt x="564" y="756"/>
                  </a:cubicBezTo>
                  <a:cubicBezTo>
                    <a:pt x="565" y="756"/>
                    <a:pt x="566" y="756"/>
                    <a:pt x="567" y="755"/>
                  </a:cubicBezTo>
                  <a:cubicBezTo>
                    <a:pt x="567" y="755"/>
                    <a:pt x="567" y="755"/>
                    <a:pt x="568" y="755"/>
                  </a:cubicBezTo>
                  <a:cubicBezTo>
                    <a:pt x="568" y="755"/>
                    <a:pt x="568" y="755"/>
                    <a:pt x="569" y="755"/>
                  </a:cubicBezTo>
                  <a:cubicBezTo>
                    <a:pt x="569" y="755"/>
                    <a:pt x="570" y="755"/>
                    <a:pt x="571" y="755"/>
                  </a:cubicBezTo>
                  <a:cubicBezTo>
                    <a:pt x="571" y="755"/>
                    <a:pt x="572" y="755"/>
                    <a:pt x="573" y="755"/>
                  </a:cubicBezTo>
                  <a:cubicBezTo>
                    <a:pt x="573" y="755"/>
                    <a:pt x="573" y="754"/>
                    <a:pt x="574" y="754"/>
                  </a:cubicBezTo>
                  <a:cubicBezTo>
                    <a:pt x="574" y="754"/>
                    <a:pt x="574" y="754"/>
                    <a:pt x="574" y="754"/>
                  </a:cubicBezTo>
                  <a:cubicBezTo>
                    <a:pt x="574" y="754"/>
                    <a:pt x="574" y="754"/>
                    <a:pt x="574" y="754"/>
                  </a:cubicBezTo>
                  <a:cubicBezTo>
                    <a:pt x="575" y="754"/>
                    <a:pt x="575" y="754"/>
                    <a:pt x="575" y="754"/>
                  </a:cubicBezTo>
                  <a:cubicBezTo>
                    <a:pt x="575" y="754"/>
                    <a:pt x="575" y="754"/>
                    <a:pt x="575" y="754"/>
                  </a:cubicBezTo>
                  <a:cubicBezTo>
                    <a:pt x="575" y="754"/>
                    <a:pt x="575" y="754"/>
                    <a:pt x="575" y="754"/>
                  </a:cubicBezTo>
                  <a:cubicBezTo>
                    <a:pt x="576" y="754"/>
                    <a:pt x="577" y="754"/>
                    <a:pt x="578" y="754"/>
                  </a:cubicBezTo>
                  <a:cubicBezTo>
                    <a:pt x="578" y="754"/>
                    <a:pt x="578" y="754"/>
                    <a:pt x="578" y="754"/>
                  </a:cubicBezTo>
                  <a:cubicBezTo>
                    <a:pt x="578" y="754"/>
                    <a:pt x="578" y="754"/>
                    <a:pt x="578" y="754"/>
                  </a:cubicBezTo>
                  <a:cubicBezTo>
                    <a:pt x="579" y="754"/>
                    <a:pt x="579" y="754"/>
                    <a:pt x="579" y="754"/>
                  </a:cubicBezTo>
                  <a:cubicBezTo>
                    <a:pt x="579" y="754"/>
                    <a:pt x="580" y="754"/>
                    <a:pt x="581" y="754"/>
                  </a:cubicBezTo>
                  <a:cubicBezTo>
                    <a:pt x="596" y="749"/>
                    <a:pt x="596" y="749"/>
                    <a:pt x="596" y="749"/>
                  </a:cubicBezTo>
                  <a:cubicBezTo>
                    <a:pt x="759" y="690"/>
                    <a:pt x="759" y="690"/>
                    <a:pt x="759" y="690"/>
                  </a:cubicBezTo>
                  <a:cubicBezTo>
                    <a:pt x="969" y="615"/>
                    <a:pt x="969" y="615"/>
                    <a:pt x="969" y="615"/>
                  </a:cubicBezTo>
                  <a:cubicBezTo>
                    <a:pt x="1127" y="559"/>
                    <a:pt x="1127" y="559"/>
                    <a:pt x="1127" y="559"/>
                  </a:cubicBezTo>
                  <a:cubicBezTo>
                    <a:pt x="1129" y="558"/>
                    <a:pt x="1131" y="557"/>
                    <a:pt x="1133" y="557"/>
                  </a:cubicBezTo>
                  <a:cubicBezTo>
                    <a:pt x="1133" y="556"/>
                    <a:pt x="1134" y="556"/>
                    <a:pt x="1134" y="556"/>
                  </a:cubicBezTo>
                  <a:cubicBezTo>
                    <a:pt x="1135" y="556"/>
                    <a:pt x="1135" y="556"/>
                    <a:pt x="1135" y="556"/>
                  </a:cubicBezTo>
                  <a:cubicBezTo>
                    <a:pt x="1136" y="555"/>
                    <a:pt x="1137" y="555"/>
                    <a:pt x="1138" y="554"/>
                  </a:cubicBezTo>
                  <a:cubicBezTo>
                    <a:pt x="1139" y="554"/>
                    <a:pt x="1139" y="554"/>
                    <a:pt x="1139" y="554"/>
                  </a:cubicBezTo>
                  <a:cubicBezTo>
                    <a:pt x="1139" y="554"/>
                    <a:pt x="1140" y="553"/>
                    <a:pt x="1140" y="553"/>
                  </a:cubicBezTo>
                  <a:cubicBezTo>
                    <a:pt x="1141" y="553"/>
                    <a:pt x="1142" y="552"/>
                    <a:pt x="1144" y="551"/>
                  </a:cubicBezTo>
                  <a:cubicBezTo>
                    <a:pt x="1144" y="551"/>
                    <a:pt x="1144" y="551"/>
                    <a:pt x="1144" y="551"/>
                  </a:cubicBezTo>
                  <a:cubicBezTo>
                    <a:pt x="1144" y="551"/>
                    <a:pt x="1145" y="551"/>
                    <a:pt x="1145" y="550"/>
                  </a:cubicBezTo>
                  <a:cubicBezTo>
                    <a:pt x="1146" y="550"/>
                    <a:pt x="1147" y="549"/>
                    <a:pt x="1148" y="549"/>
                  </a:cubicBezTo>
                  <a:cubicBezTo>
                    <a:pt x="1149" y="548"/>
                    <a:pt x="1150" y="547"/>
                    <a:pt x="1151" y="547"/>
                  </a:cubicBezTo>
                  <a:cubicBezTo>
                    <a:pt x="1152" y="546"/>
                    <a:pt x="1153" y="546"/>
                    <a:pt x="1153" y="545"/>
                  </a:cubicBezTo>
                  <a:cubicBezTo>
                    <a:pt x="1154" y="545"/>
                    <a:pt x="1155" y="544"/>
                    <a:pt x="1156" y="543"/>
                  </a:cubicBezTo>
                  <a:cubicBezTo>
                    <a:pt x="1157" y="543"/>
                    <a:pt x="1158" y="542"/>
                    <a:pt x="1158" y="541"/>
                  </a:cubicBezTo>
                  <a:cubicBezTo>
                    <a:pt x="1159" y="541"/>
                    <a:pt x="1160" y="540"/>
                    <a:pt x="1161" y="539"/>
                  </a:cubicBezTo>
                  <a:cubicBezTo>
                    <a:pt x="1162" y="539"/>
                    <a:pt x="1162" y="538"/>
                    <a:pt x="1163" y="537"/>
                  </a:cubicBezTo>
                  <a:cubicBezTo>
                    <a:pt x="1164" y="537"/>
                    <a:pt x="1164" y="536"/>
                    <a:pt x="1165" y="535"/>
                  </a:cubicBezTo>
                  <a:cubicBezTo>
                    <a:pt x="1166" y="535"/>
                    <a:pt x="1166" y="534"/>
                    <a:pt x="1167" y="533"/>
                  </a:cubicBezTo>
                  <a:cubicBezTo>
                    <a:pt x="1167" y="533"/>
                    <a:pt x="1167" y="533"/>
                    <a:pt x="1167" y="533"/>
                  </a:cubicBezTo>
                  <a:cubicBezTo>
                    <a:pt x="1168" y="532"/>
                    <a:pt x="1168" y="532"/>
                    <a:pt x="1169" y="531"/>
                  </a:cubicBezTo>
                  <a:cubicBezTo>
                    <a:pt x="1170" y="530"/>
                    <a:pt x="1170" y="530"/>
                    <a:pt x="1171" y="529"/>
                  </a:cubicBezTo>
                  <a:cubicBezTo>
                    <a:pt x="1171" y="528"/>
                    <a:pt x="1172" y="527"/>
                    <a:pt x="1173" y="526"/>
                  </a:cubicBezTo>
                  <a:cubicBezTo>
                    <a:pt x="1173" y="526"/>
                    <a:pt x="1174" y="525"/>
                    <a:pt x="1174" y="524"/>
                  </a:cubicBezTo>
                  <a:cubicBezTo>
                    <a:pt x="1174" y="524"/>
                    <a:pt x="1174" y="524"/>
                    <a:pt x="1174" y="524"/>
                  </a:cubicBezTo>
                  <a:cubicBezTo>
                    <a:pt x="1175" y="523"/>
                    <a:pt x="1175" y="522"/>
                    <a:pt x="1176" y="521"/>
                  </a:cubicBezTo>
                  <a:cubicBezTo>
                    <a:pt x="1177" y="520"/>
                    <a:pt x="1177" y="520"/>
                    <a:pt x="1177" y="520"/>
                  </a:cubicBezTo>
                  <a:cubicBezTo>
                    <a:pt x="1177" y="520"/>
                    <a:pt x="1177" y="519"/>
                    <a:pt x="1177" y="519"/>
                  </a:cubicBezTo>
                  <a:cubicBezTo>
                    <a:pt x="1178" y="518"/>
                    <a:pt x="1179" y="517"/>
                    <a:pt x="1179" y="516"/>
                  </a:cubicBezTo>
                  <a:cubicBezTo>
                    <a:pt x="1179" y="515"/>
                    <a:pt x="1180" y="515"/>
                    <a:pt x="1180" y="515"/>
                  </a:cubicBezTo>
                  <a:cubicBezTo>
                    <a:pt x="1180" y="514"/>
                    <a:pt x="1181" y="513"/>
                    <a:pt x="1181" y="512"/>
                  </a:cubicBezTo>
                  <a:cubicBezTo>
                    <a:pt x="1181" y="511"/>
                    <a:pt x="1182" y="511"/>
                    <a:pt x="1182" y="510"/>
                  </a:cubicBezTo>
                  <a:cubicBezTo>
                    <a:pt x="1182" y="509"/>
                    <a:pt x="1182" y="509"/>
                    <a:pt x="1183" y="508"/>
                  </a:cubicBezTo>
                  <a:cubicBezTo>
                    <a:pt x="1183" y="507"/>
                    <a:pt x="1183" y="506"/>
                    <a:pt x="1183" y="506"/>
                  </a:cubicBezTo>
                  <a:cubicBezTo>
                    <a:pt x="1184" y="505"/>
                    <a:pt x="1184" y="505"/>
                    <a:pt x="1184" y="504"/>
                  </a:cubicBezTo>
                  <a:cubicBezTo>
                    <a:pt x="1184" y="503"/>
                    <a:pt x="1184" y="502"/>
                    <a:pt x="1185" y="501"/>
                  </a:cubicBezTo>
                  <a:cubicBezTo>
                    <a:pt x="1185" y="501"/>
                    <a:pt x="1185" y="501"/>
                    <a:pt x="1185" y="501"/>
                  </a:cubicBezTo>
                  <a:cubicBezTo>
                    <a:pt x="1185" y="501"/>
                    <a:pt x="1185" y="500"/>
                    <a:pt x="1185" y="499"/>
                  </a:cubicBezTo>
                  <a:cubicBezTo>
                    <a:pt x="1185" y="498"/>
                    <a:pt x="1185" y="497"/>
                    <a:pt x="1186" y="496"/>
                  </a:cubicBezTo>
                  <a:cubicBezTo>
                    <a:pt x="1187" y="490"/>
                    <a:pt x="1187" y="484"/>
                    <a:pt x="1186" y="477"/>
                  </a:cubicBezTo>
                  <a:cubicBezTo>
                    <a:pt x="1185" y="466"/>
                    <a:pt x="1181" y="454"/>
                    <a:pt x="1173" y="443"/>
                  </a:cubicBezTo>
                  <a:cubicBezTo>
                    <a:pt x="910" y="48"/>
                    <a:pt x="910" y="48"/>
                    <a:pt x="910" y="48"/>
                  </a:cubicBezTo>
                  <a:cubicBezTo>
                    <a:pt x="910" y="47"/>
                    <a:pt x="910" y="47"/>
                    <a:pt x="910" y="47"/>
                  </a:cubicBezTo>
                  <a:cubicBezTo>
                    <a:pt x="909" y="47"/>
                    <a:pt x="909" y="46"/>
                    <a:pt x="909" y="46"/>
                  </a:cubicBezTo>
                  <a:cubicBezTo>
                    <a:pt x="908" y="45"/>
                    <a:pt x="908" y="45"/>
                    <a:pt x="908" y="44"/>
                  </a:cubicBezTo>
                  <a:cubicBezTo>
                    <a:pt x="907" y="44"/>
                    <a:pt x="907" y="43"/>
                    <a:pt x="906" y="43"/>
                  </a:cubicBezTo>
                  <a:cubicBezTo>
                    <a:pt x="906" y="42"/>
                    <a:pt x="906" y="42"/>
                    <a:pt x="906" y="42"/>
                  </a:cubicBezTo>
                  <a:cubicBezTo>
                    <a:pt x="905" y="41"/>
                    <a:pt x="905" y="41"/>
                    <a:pt x="905" y="41"/>
                  </a:cubicBezTo>
                  <a:cubicBezTo>
                    <a:pt x="905" y="41"/>
                    <a:pt x="905" y="41"/>
                    <a:pt x="904" y="40"/>
                  </a:cubicBezTo>
                  <a:cubicBezTo>
                    <a:pt x="904" y="40"/>
                    <a:pt x="904" y="39"/>
                    <a:pt x="903" y="39"/>
                  </a:cubicBezTo>
                  <a:cubicBezTo>
                    <a:pt x="903" y="38"/>
                    <a:pt x="903" y="38"/>
                    <a:pt x="903" y="38"/>
                  </a:cubicBezTo>
                  <a:cubicBezTo>
                    <a:pt x="902" y="38"/>
                    <a:pt x="902" y="38"/>
                    <a:pt x="902" y="38"/>
                  </a:cubicBezTo>
                  <a:cubicBezTo>
                    <a:pt x="902" y="37"/>
                    <a:pt x="901" y="37"/>
                    <a:pt x="901" y="37"/>
                  </a:cubicBezTo>
                  <a:cubicBezTo>
                    <a:pt x="901" y="36"/>
                    <a:pt x="900" y="36"/>
                    <a:pt x="900" y="35"/>
                  </a:cubicBezTo>
                  <a:cubicBezTo>
                    <a:pt x="899" y="35"/>
                    <a:pt x="899" y="35"/>
                    <a:pt x="899" y="35"/>
                  </a:cubicBezTo>
                  <a:cubicBezTo>
                    <a:pt x="899" y="34"/>
                    <a:pt x="899" y="34"/>
                    <a:pt x="899" y="34"/>
                  </a:cubicBezTo>
                  <a:cubicBezTo>
                    <a:pt x="898" y="34"/>
                    <a:pt x="898" y="33"/>
                    <a:pt x="898" y="33"/>
                  </a:cubicBezTo>
                  <a:cubicBezTo>
                    <a:pt x="897" y="33"/>
                    <a:pt x="897" y="32"/>
                    <a:pt x="896" y="32"/>
                  </a:cubicBezTo>
                  <a:cubicBezTo>
                    <a:pt x="896" y="31"/>
                    <a:pt x="896" y="31"/>
                    <a:pt x="896" y="31"/>
                  </a:cubicBezTo>
                  <a:cubicBezTo>
                    <a:pt x="895" y="31"/>
                    <a:pt x="895" y="31"/>
                    <a:pt x="895" y="31"/>
                  </a:cubicBezTo>
                  <a:cubicBezTo>
                    <a:pt x="895" y="30"/>
                    <a:pt x="894" y="30"/>
                    <a:pt x="894" y="30"/>
                  </a:cubicBezTo>
                  <a:cubicBezTo>
                    <a:pt x="894" y="29"/>
                    <a:pt x="893" y="29"/>
                    <a:pt x="893" y="29"/>
                  </a:cubicBezTo>
                  <a:cubicBezTo>
                    <a:pt x="892" y="28"/>
                    <a:pt x="892" y="28"/>
                    <a:pt x="892" y="28"/>
                  </a:cubicBezTo>
                  <a:cubicBezTo>
                    <a:pt x="891" y="27"/>
                    <a:pt x="891" y="27"/>
                    <a:pt x="891" y="27"/>
                  </a:cubicBezTo>
                  <a:cubicBezTo>
                    <a:pt x="891" y="27"/>
                    <a:pt x="890" y="27"/>
                    <a:pt x="890" y="27"/>
                  </a:cubicBezTo>
                  <a:cubicBezTo>
                    <a:pt x="890" y="26"/>
                    <a:pt x="889" y="26"/>
                    <a:pt x="889" y="26"/>
                  </a:cubicBezTo>
                  <a:cubicBezTo>
                    <a:pt x="888" y="25"/>
                    <a:pt x="888" y="25"/>
                    <a:pt x="888" y="25"/>
                  </a:cubicBezTo>
                  <a:cubicBezTo>
                    <a:pt x="887" y="24"/>
                    <a:pt x="887" y="24"/>
                    <a:pt x="887" y="24"/>
                  </a:cubicBezTo>
                  <a:cubicBezTo>
                    <a:pt x="887" y="24"/>
                    <a:pt x="886" y="24"/>
                    <a:pt x="886" y="23"/>
                  </a:cubicBezTo>
                  <a:cubicBezTo>
                    <a:pt x="885" y="23"/>
                    <a:pt x="885" y="23"/>
                    <a:pt x="885" y="23"/>
                  </a:cubicBezTo>
                  <a:cubicBezTo>
                    <a:pt x="879" y="19"/>
                    <a:pt x="873" y="15"/>
                    <a:pt x="866" y="12"/>
                  </a:cubicBezTo>
                  <a:cubicBezTo>
                    <a:pt x="859" y="9"/>
                    <a:pt x="852" y="7"/>
                    <a:pt x="845" y="5"/>
                  </a:cubicBezTo>
                  <a:cubicBezTo>
                    <a:pt x="838" y="3"/>
                    <a:pt x="830" y="2"/>
                    <a:pt x="823" y="1"/>
                  </a:cubicBezTo>
                  <a:cubicBezTo>
                    <a:pt x="815" y="0"/>
                    <a:pt x="808" y="0"/>
                    <a:pt x="800" y="1"/>
                  </a:cubicBezTo>
                  <a:cubicBezTo>
                    <a:pt x="799" y="1"/>
                    <a:pt x="799" y="1"/>
                    <a:pt x="799" y="1"/>
                  </a:cubicBezTo>
                  <a:cubicBezTo>
                    <a:pt x="798" y="1"/>
                    <a:pt x="798" y="1"/>
                    <a:pt x="797" y="1"/>
                  </a:cubicBezTo>
                  <a:cubicBezTo>
                    <a:pt x="797" y="1"/>
                    <a:pt x="796" y="1"/>
                    <a:pt x="796" y="1"/>
                  </a:cubicBezTo>
                  <a:cubicBezTo>
                    <a:pt x="795" y="1"/>
                    <a:pt x="795" y="1"/>
                    <a:pt x="794" y="1"/>
                  </a:cubicBezTo>
                  <a:cubicBezTo>
                    <a:pt x="794" y="1"/>
                    <a:pt x="793" y="1"/>
                    <a:pt x="793" y="1"/>
                  </a:cubicBezTo>
                  <a:cubicBezTo>
                    <a:pt x="792" y="1"/>
                    <a:pt x="792" y="1"/>
                    <a:pt x="792" y="1"/>
                  </a:cubicBezTo>
                  <a:cubicBezTo>
                    <a:pt x="791" y="1"/>
                    <a:pt x="791" y="2"/>
                    <a:pt x="790" y="2"/>
                  </a:cubicBezTo>
                  <a:cubicBezTo>
                    <a:pt x="790" y="2"/>
                    <a:pt x="789" y="2"/>
                    <a:pt x="788" y="2"/>
                  </a:cubicBezTo>
                  <a:cubicBezTo>
                    <a:pt x="787" y="2"/>
                    <a:pt x="787" y="2"/>
                    <a:pt x="787" y="2"/>
                  </a:cubicBezTo>
                  <a:cubicBezTo>
                    <a:pt x="787" y="2"/>
                    <a:pt x="786" y="2"/>
                    <a:pt x="786" y="2"/>
                  </a:cubicBezTo>
                  <a:cubicBezTo>
                    <a:pt x="786" y="2"/>
                    <a:pt x="785" y="2"/>
                    <a:pt x="785" y="2"/>
                  </a:cubicBezTo>
                  <a:cubicBezTo>
                    <a:pt x="784" y="3"/>
                    <a:pt x="783" y="3"/>
                    <a:pt x="783" y="3"/>
                  </a:cubicBezTo>
                  <a:cubicBezTo>
                    <a:pt x="782" y="3"/>
                    <a:pt x="782" y="3"/>
                    <a:pt x="782" y="3"/>
                  </a:cubicBezTo>
                  <a:cubicBezTo>
                    <a:pt x="781" y="3"/>
                    <a:pt x="781" y="3"/>
                    <a:pt x="781" y="3"/>
                  </a:cubicBezTo>
                  <a:cubicBezTo>
                    <a:pt x="780" y="3"/>
                    <a:pt x="780" y="3"/>
                    <a:pt x="779" y="3"/>
                  </a:cubicBezTo>
                  <a:cubicBezTo>
                    <a:pt x="779" y="4"/>
                    <a:pt x="778" y="4"/>
                    <a:pt x="777" y="4"/>
                  </a:cubicBezTo>
                  <a:cubicBezTo>
                    <a:pt x="776" y="4"/>
                    <a:pt x="776" y="4"/>
                    <a:pt x="776" y="4"/>
                  </a:cubicBezTo>
                  <a:cubicBezTo>
                    <a:pt x="776" y="4"/>
                    <a:pt x="776" y="4"/>
                    <a:pt x="775" y="4"/>
                  </a:cubicBezTo>
                  <a:cubicBezTo>
                    <a:pt x="775" y="5"/>
                    <a:pt x="774" y="5"/>
                    <a:pt x="774" y="5"/>
                  </a:cubicBezTo>
                  <a:cubicBezTo>
                    <a:pt x="773" y="5"/>
                    <a:pt x="773" y="5"/>
                    <a:pt x="772" y="5"/>
                  </a:cubicBezTo>
                  <a:cubicBezTo>
                    <a:pt x="771" y="5"/>
                    <a:pt x="771" y="6"/>
                    <a:pt x="771" y="6"/>
                  </a:cubicBezTo>
                  <a:cubicBezTo>
                    <a:pt x="770" y="6"/>
                    <a:pt x="770" y="6"/>
                    <a:pt x="769" y="6"/>
                  </a:cubicBezTo>
                  <a:cubicBezTo>
                    <a:pt x="769" y="6"/>
                    <a:pt x="768" y="6"/>
                    <a:pt x="768" y="6"/>
                  </a:cubicBezTo>
                  <a:cubicBezTo>
                    <a:pt x="768" y="7"/>
                    <a:pt x="767" y="7"/>
                    <a:pt x="767" y="7"/>
                  </a:cubicBezTo>
                  <a:cubicBezTo>
                    <a:pt x="615" y="57"/>
                    <a:pt x="615" y="57"/>
                    <a:pt x="615" y="57"/>
                  </a:cubicBezTo>
                  <a:cubicBezTo>
                    <a:pt x="612" y="58"/>
                    <a:pt x="609" y="59"/>
                    <a:pt x="606" y="60"/>
                  </a:cubicBezTo>
                  <a:cubicBezTo>
                    <a:pt x="603" y="61"/>
                    <a:pt x="600" y="62"/>
                    <a:pt x="598" y="63"/>
                  </a:cubicBezTo>
                  <a:cubicBezTo>
                    <a:pt x="596" y="64"/>
                    <a:pt x="593" y="66"/>
                    <a:pt x="591" y="67"/>
                  </a:cubicBezTo>
                  <a:cubicBezTo>
                    <a:pt x="589" y="68"/>
                    <a:pt x="588" y="69"/>
                    <a:pt x="586" y="70"/>
                  </a:cubicBezTo>
                  <a:cubicBezTo>
                    <a:pt x="586" y="70"/>
                    <a:pt x="585" y="71"/>
                    <a:pt x="584" y="71"/>
                  </a:cubicBezTo>
                  <a:cubicBezTo>
                    <a:pt x="584" y="72"/>
                    <a:pt x="583" y="72"/>
                    <a:pt x="583" y="73"/>
                  </a:cubicBezTo>
                  <a:cubicBezTo>
                    <a:pt x="582" y="73"/>
                    <a:pt x="582" y="73"/>
                    <a:pt x="581" y="74"/>
                  </a:cubicBezTo>
                  <a:cubicBezTo>
                    <a:pt x="581" y="74"/>
                    <a:pt x="580" y="75"/>
                    <a:pt x="580" y="75"/>
                  </a:cubicBezTo>
                  <a:cubicBezTo>
                    <a:pt x="579" y="76"/>
                    <a:pt x="579" y="77"/>
                    <a:pt x="578" y="78"/>
                  </a:cubicBezTo>
                  <a:cubicBezTo>
                    <a:pt x="577" y="79"/>
                    <a:pt x="577" y="80"/>
                    <a:pt x="577" y="80"/>
                  </a:cubicBezTo>
                  <a:cubicBezTo>
                    <a:pt x="576" y="81"/>
                    <a:pt x="576" y="82"/>
                    <a:pt x="576" y="83"/>
                  </a:cubicBezTo>
                  <a:cubicBezTo>
                    <a:pt x="576" y="84"/>
                    <a:pt x="576" y="85"/>
                    <a:pt x="576" y="86"/>
                  </a:cubicBezTo>
                  <a:cubicBezTo>
                    <a:pt x="576" y="86"/>
                    <a:pt x="576" y="87"/>
                    <a:pt x="576" y="87"/>
                  </a:cubicBezTo>
                  <a:cubicBezTo>
                    <a:pt x="576" y="88"/>
                    <a:pt x="576" y="89"/>
                    <a:pt x="576" y="89"/>
                  </a:cubicBezTo>
                  <a:cubicBezTo>
                    <a:pt x="576" y="90"/>
                    <a:pt x="577" y="90"/>
                    <a:pt x="577" y="91"/>
                  </a:cubicBezTo>
                  <a:cubicBezTo>
                    <a:pt x="577" y="92"/>
                    <a:pt x="578" y="92"/>
                    <a:pt x="578" y="93"/>
                  </a:cubicBezTo>
                  <a:cubicBezTo>
                    <a:pt x="580" y="97"/>
                    <a:pt x="584" y="100"/>
                    <a:pt x="589" y="103"/>
                  </a:cubicBezTo>
                  <a:cubicBezTo>
                    <a:pt x="593" y="107"/>
                    <a:pt x="599" y="110"/>
                    <a:pt x="605" y="112"/>
                  </a:cubicBezTo>
                  <a:cubicBezTo>
                    <a:pt x="610" y="115"/>
                    <a:pt x="617" y="118"/>
                    <a:pt x="623" y="120"/>
                  </a:cubicBezTo>
                  <a:cubicBezTo>
                    <a:pt x="629" y="122"/>
                    <a:pt x="635" y="124"/>
                    <a:pt x="640" y="126"/>
                  </a:cubicBezTo>
                  <a:cubicBezTo>
                    <a:pt x="647" y="128"/>
                    <a:pt x="655" y="130"/>
                    <a:pt x="662" y="134"/>
                  </a:cubicBezTo>
                  <a:cubicBezTo>
                    <a:pt x="669" y="137"/>
                    <a:pt x="675" y="140"/>
                    <a:pt x="682" y="144"/>
                  </a:cubicBezTo>
                  <a:cubicBezTo>
                    <a:pt x="688" y="149"/>
                    <a:pt x="694" y="153"/>
                    <a:pt x="699" y="158"/>
                  </a:cubicBezTo>
                  <a:cubicBezTo>
                    <a:pt x="704" y="163"/>
                    <a:pt x="709" y="168"/>
                    <a:pt x="713" y="174"/>
                  </a:cubicBezTo>
                  <a:cubicBezTo>
                    <a:pt x="713" y="175"/>
                    <a:pt x="714" y="175"/>
                    <a:pt x="714" y="175"/>
                  </a:cubicBezTo>
                  <a:cubicBezTo>
                    <a:pt x="714" y="176"/>
                    <a:pt x="715" y="176"/>
                    <a:pt x="715" y="177"/>
                  </a:cubicBezTo>
                  <a:cubicBezTo>
                    <a:pt x="715" y="177"/>
                    <a:pt x="715" y="177"/>
                    <a:pt x="716" y="178"/>
                  </a:cubicBezTo>
                  <a:cubicBezTo>
                    <a:pt x="716" y="178"/>
                    <a:pt x="716" y="178"/>
                    <a:pt x="716" y="179"/>
                  </a:cubicBezTo>
                  <a:cubicBezTo>
                    <a:pt x="724" y="192"/>
                    <a:pt x="729" y="205"/>
                    <a:pt x="730" y="218"/>
                  </a:cubicBezTo>
                  <a:cubicBezTo>
                    <a:pt x="731" y="231"/>
                    <a:pt x="728" y="244"/>
                    <a:pt x="723" y="257"/>
                  </a:cubicBezTo>
                  <a:cubicBezTo>
                    <a:pt x="717" y="269"/>
                    <a:pt x="708" y="280"/>
                    <a:pt x="697" y="290"/>
                  </a:cubicBezTo>
                  <a:cubicBezTo>
                    <a:pt x="685" y="300"/>
                    <a:pt x="671" y="308"/>
                    <a:pt x="654" y="314"/>
                  </a:cubicBezTo>
                  <a:cubicBezTo>
                    <a:pt x="654" y="314"/>
                    <a:pt x="653" y="314"/>
                    <a:pt x="653" y="314"/>
                  </a:cubicBezTo>
                  <a:cubicBezTo>
                    <a:pt x="652" y="314"/>
                    <a:pt x="651" y="314"/>
                    <a:pt x="651" y="315"/>
                  </a:cubicBezTo>
                  <a:cubicBezTo>
                    <a:pt x="650" y="315"/>
                    <a:pt x="649" y="315"/>
                    <a:pt x="648" y="315"/>
                  </a:cubicBezTo>
                  <a:cubicBezTo>
                    <a:pt x="647" y="316"/>
                    <a:pt x="646" y="316"/>
                    <a:pt x="645" y="316"/>
                  </a:cubicBezTo>
                  <a:cubicBezTo>
                    <a:pt x="645" y="316"/>
                    <a:pt x="645" y="316"/>
                    <a:pt x="644" y="317"/>
                  </a:cubicBezTo>
                  <a:cubicBezTo>
                    <a:pt x="644" y="317"/>
                    <a:pt x="643" y="317"/>
                    <a:pt x="641" y="317"/>
                  </a:cubicBezTo>
                  <a:cubicBezTo>
                    <a:pt x="640" y="317"/>
                    <a:pt x="638" y="318"/>
                    <a:pt x="635" y="318"/>
                  </a:cubicBezTo>
                  <a:cubicBezTo>
                    <a:pt x="632" y="319"/>
                    <a:pt x="628" y="320"/>
                    <a:pt x="623" y="321"/>
                  </a:cubicBezTo>
                  <a:cubicBezTo>
                    <a:pt x="622" y="321"/>
                    <a:pt x="622" y="321"/>
                    <a:pt x="622" y="321"/>
                  </a:cubicBezTo>
                  <a:cubicBezTo>
                    <a:pt x="621" y="321"/>
                    <a:pt x="621" y="321"/>
                    <a:pt x="620" y="321"/>
                  </a:cubicBezTo>
                  <a:cubicBezTo>
                    <a:pt x="619" y="321"/>
                    <a:pt x="618" y="321"/>
                    <a:pt x="617" y="321"/>
                  </a:cubicBezTo>
                  <a:cubicBezTo>
                    <a:pt x="615" y="322"/>
                    <a:pt x="614" y="322"/>
                    <a:pt x="611" y="322"/>
                  </a:cubicBezTo>
                  <a:cubicBezTo>
                    <a:pt x="610" y="322"/>
                    <a:pt x="610" y="322"/>
                    <a:pt x="610" y="322"/>
                  </a:cubicBezTo>
                  <a:cubicBezTo>
                    <a:pt x="610" y="322"/>
                    <a:pt x="610" y="322"/>
                    <a:pt x="609" y="322"/>
                  </a:cubicBezTo>
                  <a:cubicBezTo>
                    <a:pt x="609" y="322"/>
                    <a:pt x="609" y="322"/>
                    <a:pt x="608" y="322"/>
                  </a:cubicBezTo>
                  <a:cubicBezTo>
                    <a:pt x="608" y="322"/>
                    <a:pt x="607" y="322"/>
                    <a:pt x="606" y="322"/>
                  </a:cubicBezTo>
                  <a:cubicBezTo>
                    <a:pt x="606" y="322"/>
                    <a:pt x="605" y="322"/>
                    <a:pt x="604" y="322"/>
                  </a:cubicBezTo>
                  <a:cubicBezTo>
                    <a:pt x="604" y="322"/>
                    <a:pt x="603" y="322"/>
                    <a:pt x="603" y="322"/>
                  </a:cubicBezTo>
                  <a:cubicBezTo>
                    <a:pt x="602" y="322"/>
                    <a:pt x="601" y="322"/>
                    <a:pt x="601" y="322"/>
                  </a:cubicBezTo>
                  <a:cubicBezTo>
                    <a:pt x="600" y="322"/>
                    <a:pt x="599" y="322"/>
                    <a:pt x="599" y="322"/>
                  </a:cubicBezTo>
                  <a:cubicBezTo>
                    <a:pt x="595" y="322"/>
                    <a:pt x="592" y="322"/>
                    <a:pt x="588" y="322"/>
                  </a:cubicBezTo>
                  <a:cubicBezTo>
                    <a:pt x="585" y="322"/>
                    <a:pt x="582" y="321"/>
                    <a:pt x="578" y="321"/>
                  </a:cubicBezTo>
                  <a:cubicBezTo>
                    <a:pt x="575" y="320"/>
                    <a:pt x="571" y="320"/>
                    <a:pt x="568" y="319"/>
                  </a:cubicBezTo>
                  <a:cubicBezTo>
                    <a:pt x="565" y="319"/>
                    <a:pt x="561" y="318"/>
                    <a:pt x="558" y="317"/>
                  </a:cubicBezTo>
                  <a:cubicBezTo>
                    <a:pt x="557" y="317"/>
                    <a:pt x="557" y="317"/>
                    <a:pt x="556" y="317"/>
                  </a:cubicBezTo>
                  <a:cubicBezTo>
                    <a:pt x="555" y="317"/>
                    <a:pt x="555" y="316"/>
                    <a:pt x="554" y="316"/>
                  </a:cubicBezTo>
                  <a:cubicBezTo>
                    <a:pt x="553" y="316"/>
                    <a:pt x="552" y="316"/>
                    <a:pt x="551" y="315"/>
                  </a:cubicBezTo>
                  <a:cubicBezTo>
                    <a:pt x="551" y="315"/>
                    <a:pt x="550" y="315"/>
                    <a:pt x="549" y="315"/>
                  </a:cubicBezTo>
                  <a:cubicBezTo>
                    <a:pt x="548" y="315"/>
                    <a:pt x="548" y="314"/>
                    <a:pt x="547" y="314"/>
                  </a:cubicBezTo>
                  <a:cubicBezTo>
                    <a:pt x="546" y="314"/>
                    <a:pt x="546" y="314"/>
                    <a:pt x="545" y="314"/>
                  </a:cubicBezTo>
                  <a:cubicBezTo>
                    <a:pt x="545" y="313"/>
                    <a:pt x="544" y="313"/>
                    <a:pt x="543" y="313"/>
                  </a:cubicBezTo>
                  <a:cubicBezTo>
                    <a:pt x="543" y="313"/>
                    <a:pt x="542" y="312"/>
                    <a:pt x="541" y="312"/>
                  </a:cubicBezTo>
                  <a:cubicBezTo>
                    <a:pt x="537" y="311"/>
                    <a:pt x="534" y="309"/>
                    <a:pt x="530" y="308"/>
                  </a:cubicBezTo>
                  <a:cubicBezTo>
                    <a:pt x="526" y="306"/>
                    <a:pt x="523" y="304"/>
                    <a:pt x="519" y="302"/>
                  </a:cubicBezTo>
                  <a:cubicBezTo>
                    <a:pt x="516" y="300"/>
                    <a:pt x="512" y="298"/>
                    <a:pt x="509" y="296"/>
                  </a:cubicBezTo>
                  <a:cubicBezTo>
                    <a:pt x="505" y="293"/>
                    <a:pt x="502" y="291"/>
                    <a:pt x="498" y="288"/>
                  </a:cubicBezTo>
                  <a:cubicBezTo>
                    <a:pt x="498" y="288"/>
                    <a:pt x="498" y="288"/>
                    <a:pt x="497" y="287"/>
                  </a:cubicBezTo>
                  <a:cubicBezTo>
                    <a:pt x="496" y="287"/>
                    <a:pt x="496" y="286"/>
                    <a:pt x="494" y="285"/>
                  </a:cubicBezTo>
                  <a:cubicBezTo>
                    <a:pt x="493" y="283"/>
                    <a:pt x="492" y="282"/>
                    <a:pt x="489" y="279"/>
                  </a:cubicBezTo>
                  <a:cubicBezTo>
                    <a:pt x="487" y="277"/>
                    <a:pt x="484" y="274"/>
                    <a:pt x="480" y="269"/>
                  </a:cubicBezTo>
                  <a:cubicBezTo>
                    <a:pt x="479" y="269"/>
                    <a:pt x="479" y="269"/>
                    <a:pt x="479" y="269"/>
                  </a:cubicBezTo>
                  <a:cubicBezTo>
                    <a:pt x="479" y="268"/>
                    <a:pt x="479" y="268"/>
                    <a:pt x="479" y="268"/>
                  </a:cubicBezTo>
                  <a:cubicBezTo>
                    <a:pt x="478" y="267"/>
                    <a:pt x="478" y="267"/>
                    <a:pt x="478" y="267"/>
                  </a:cubicBezTo>
                  <a:cubicBezTo>
                    <a:pt x="477" y="266"/>
                    <a:pt x="477" y="266"/>
                    <a:pt x="477" y="265"/>
                  </a:cubicBezTo>
                  <a:cubicBezTo>
                    <a:pt x="476" y="265"/>
                    <a:pt x="476" y="264"/>
                    <a:pt x="476" y="264"/>
                  </a:cubicBezTo>
                  <a:cubicBezTo>
                    <a:pt x="476" y="263"/>
                    <a:pt x="475" y="263"/>
                    <a:pt x="475" y="263"/>
                  </a:cubicBezTo>
                  <a:cubicBezTo>
                    <a:pt x="475" y="262"/>
                    <a:pt x="475" y="262"/>
                    <a:pt x="474" y="262"/>
                  </a:cubicBezTo>
                  <a:cubicBezTo>
                    <a:pt x="474" y="261"/>
                    <a:pt x="474" y="261"/>
                    <a:pt x="474" y="260"/>
                  </a:cubicBezTo>
                  <a:cubicBezTo>
                    <a:pt x="473" y="260"/>
                    <a:pt x="473" y="260"/>
                    <a:pt x="473" y="259"/>
                  </a:cubicBezTo>
                  <a:cubicBezTo>
                    <a:pt x="473" y="259"/>
                    <a:pt x="472" y="258"/>
                    <a:pt x="472" y="258"/>
                  </a:cubicBezTo>
                  <a:cubicBezTo>
                    <a:pt x="472" y="258"/>
                    <a:pt x="472" y="257"/>
                    <a:pt x="471" y="257"/>
                  </a:cubicBezTo>
                  <a:cubicBezTo>
                    <a:pt x="471" y="256"/>
                    <a:pt x="471" y="256"/>
                    <a:pt x="471" y="256"/>
                  </a:cubicBezTo>
                  <a:cubicBezTo>
                    <a:pt x="468" y="249"/>
                    <a:pt x="465" y="243"/>
                    <a:pt x="464" y="237"/>
                  </a:cubicBezTo>
                  <a:cubicBezTo>
                    <a:pt x="462" y="231"/>
                    <a:pt x="461" y="224"/>
                    <a:pt x="461" y="218"/>
                  </a:cubicBezTo>
                  <a:cubicBezTo>
                    <a:pt x="461" y="212"/>
                    <a:pt x="462" y="206"/>
                    <a:pt x="463" y="200"/>
                  </a:cubicBezTo>
                  <a:cubicBezTo>
                    <a:pt x="465" y="193"/>
                    <a:pt x="467" y="187"/>
                    <a:pt x="470" y="182"/>
                  </a:cubicBezTo>
                  <a:cubicBezTo>
                    <a:pt x="470" y="181"/>
                    <a:pt x="470" y="181"/>
                    <a:pt x="470" y="181"/>
                  </a:cubicBezTo>
                  <a:cubicBezTo>
                    <a:pt x="470" y="180"/>
                    <a:pt x="470" y="180"/>
                    <a:pt x="470" y="180"/>
                  </a:cubicBezTo>
                  <a:cubicBezTo>
                    <a:pt x="470" y="180"/>
                    <a:pt x="471" y="180"/>
                    <a:pt x="471" y="179"/>
                  </a:cubicBezTo>
                  <a:cubicBezTo>
                    <a:pt x="471" y="179"/>
                    <a:pt x="471" y="179"/>
                    <a:pt x="471" y="178"/>
                  </a:cubicBezTo>
                  <a:cubicBezTo>
                    <a:pt x="472" y="177"/>
                    <a:pt x="472" y="177"/>
                    <a:pt x="472" y="177"/>
                  </a:cubicBezTo>
                  <a:cubicBezTo>
                    <a:pt x="472" y="177"/>
                    <a:pt x="472" y="177"/>
                    <a:pt x="472" y="177"/>
                  </a:cubicBezTo>
                  <a:cubicBezTo>
                    <a:pt x="472" y="176"/>
                    <a:pt x="472" y="176"/>
                    <a:pt x="472" y="176"/>
                  </a:cubicBezTo>
                  <a:cubicBezTo>
                    <a:pt x="472" y="175"/>
                    <a:pt x="473" y="175"/>
                    <a:pt x="473" y="174"/>
                  </a:cubicBezTo>
                  <a:cubicBezTo>
                    <a:pt x="473" y="174"/>
                    <a:pt x="473" y="174"/>
                    <a:pt x="473" y="174"/>
                  </a:cubicBezTo>
                  <a:cubicBezTo>
                    <a:pt x="474" y="173"/>
                    <a:pt x="474" y="173"/>
                    <a:pt x="474" y="173"/>
                  </a:cubicBezTo>
                  <a:cubicBezTo>
                    <a:pt x="474" y="172"/>
                    <a:pt x="474" y="172"/>
                    <a:pt x="474" y="172"/>
                  </a:cubicBezTo>
                  <a:cubicBezTo>
                    <a:pt x="474" y="171"/>
                    <a:pt x="474" y="171"/>
                    <a:pt x="474" y="170"/>
                  </a:cubicBezTo>
                  <a:cubicBezTo>
                    <a:pt x="475" y="170"/>
                    <a:pt x="475" y="170"/>
                    <a:pt x="475" y="170"/>
                  </a:cubicBezTo>
                  <a:cubicBezTo>
                    <a:pt x="475" y="169"/>
                    <a:pt x="475" y="169"/>
                    <a:pt x="475" y="169"/>
                  </a:cubicBezTo>
                  <a:cubicBezTo>
                    <a:pt x="475" y="168"/>
                    <a:pt x="475" y="168"/>
                    <a:pt x="475" y="167"/>
                  </a:cubicBezTo>
                  <a:cubicBezTo>
                    <a:pt x="476" y="167"/>
                    <a:pt x="476" y="167"/>
                    <a:pt x="476" y="166"/>
                  </a:cubicBezTo>
                  <a:cubicBezTo>
                    <a:pt x="476" y="165"/>
                    <a:pt x="476" y="165"/>
                    <a:pt x="476" y="165"/>
                  </a:cubicBezTo>
                  <a:cubicBezTo>
                    <a:pt x="477" y="164"/>
                    <a:pt x="477" y="164"/>
                    <a:pt x="477" y="164"/>
                  </a:cubicBezTo>
                  <a:cubicBezTo>
                    <a:pt x="477" y="164"/>
                    <a:pt x="477" y="163"/>
                    <a:pt x="477" y="163"/>
                  </a:cubicBezTo>
                  <a:cubicBezTo>
                    <a:pt x="477" y="163"/>
                    <a:pt x="477" y="162"/>
                    <a:pt x="477" y="162"/>
                  </a:cubicBezTo>
                  <a:cubicBezTo>
                    <a:pt x="477" y="161"/>
                    <a:pt x="477" y="161"/>
                    <a:pt x="477" y="161"/>
                  </a:cubicBezTo>
                  <a:cubicBezTo>
                    <a:pt x="478" y="160"/>
                    <a:pt x="478" y="160"/>
                    <a:pt x="478" y="160"/>
                  </a:cubicBezTo>
                  <a:cubicBezTo>
                    <a:pt x="478" y="160"/>
                    <a:pt x="478" y="160"/>
                    <a:pt x="478" y="160"/>
                  </a:cubicBezTo>
                  <a:cubicBezTo>
                    <a:pt x="478" y="159"/>
                    <a:pt x="478" y="159"/>
                    <a:pt x="478" y="159"/>
                  </a:cubicBezTo>
                  <a:cubicBezTo>
                    <a:pt x="478" y="158"/>
                    <a:pt x="478" y="158"/>
                    <a:pt x="478" y="157"/>
                  </a:cubicBezTo>
                  <a:cubicBezTo>
                    <a:pt x="478" y="157"/>
                    <a:pt x="479" y="156"/>
                    <a:pt x="479" y="156"/>
                  </a:cubicBezTo>
                  <a:cubicBezTo>
                    <a:pt x="479" y="155"/>
                    <a:pt x="479" y="155"/>
                    <a:pt x="479" y="154"/>
                  </a:cubicBezTo>
                  <a:cubicBezTo>
                    <a:pt x="479" y="154"/>
                    <a:pt x="479" y="153"/>
                    <a:pt x="479" y="152"/>
                  </a:cubicBezTo>
                  <a:cubicBezTo>
                    <a:pt x="479" y="152"/>
                    <a:pt x="479" y="152"/>
                    <a:pt x="480" y="152"/>
                  </a:cubicBezTo>
                  <a:cubicBezTo>
                    <a:pt x="480" y="151"/>
                    <a:pt x="480" y="151"/>
                    <a:pt x="480" y="150"/>
                  </a:cubicBezTo>
                  <a:cubicBezTo>
                    <a:pt x="480" y="150"/>
                    <a:pt x="480" y="149"/>
                    <a:pt x="480" y="148"/>
                  </a:cubicBezTo>
                  <a:cubicBezTo>
                    <a:pt x="480" y="147"/>
                    <a:pt x="480" y="146"/>
                    <a:pt x="480" y="145"/>
                  </a:cubicBezTo>
                  <a:cubicBezTo>
                    <a:pt x="480" y="144"/>
                    <a:pt x="480" y="144"/>
                    <a:pt x="480" y="144"/>
                  </a:cubicBezTo>
                  <a:cubicBezTo>
                    <a:pt x="480" y="144"/>
                    <a:pt x="480" y="144"/>
                    <a:pt x="480" y="144"/>
                  </a:cubicBezTo>
                  <a:cubicBezTo>
                    <a:pt x="480" y="143"/>
                    <a:pt x="480" y="143"/>
                    <a:pt x="480" y="143"/>
                  </a:cubicBezTo>
                  <a:cubicBezTo>
                    <a:pt x="480" y="142"/>
                    <a:pt x="480" y="142"/>
                    <a:pt x="480" y="142"/>
                  </a:cubicBezTo>
                  <a:cubicBezTo>
                    <a:pt x="480" y="141"/>
                    <a:pt x="480" y="141"/>
                    <a:pt x="480" y="141"/>
                  </a:cubicBezTo>
                  <a:cubicBezTo>
                    <a:pt x="480" y="140"/>
                    <a:pt x="480" y="140"/>
                    <a:pt x="480" y="140"/>
                  </a:cubicBezTo>
                  <a:cubicBezTo>
                    <a:pt x="480" y="140"/>
                    <a:pt x="480" y="140"/>
                    <a:pt x="480" y="140"/>
                  </a:cubicBezTo>
                  <a:cubicBezTo>
                    <a:pt x="480" y="139"/>
                    <a:pt x="480" y="139"/>
                    <a:pt x="480" y="139"/>
                  </a:cubicBezTo>
                  <a:cubicBezTo>
                    <a:pt x="480" y="138"/>
                    <a:pt x="480" y="138"/>
                    <a:pt x="480" y="138"/>
                  </a:cubicBezTo>
                  <a:cubicBezTo>
                    <a:pt x="480" y="138"/>
                    <a:pt x="480" y="138"/>
                    <a:pt x="480" y="137"/>
                  </a:cubicBezTo>
                  <a:cubicBezTo>
                    <a:pt x="480" y="137"/>
                    <a:pt x="480" y="136"/>
                    <a:pt x="480" y="135"/>
                  </a:cubicBezTo>
                  <a:cubicBezTo>
                    <a:pt x="480" y="135"/>
                    <a:pt x="479" y="134"/>
                    <a:pt x="479" y="133"/>
                  </a:cubicBezTo>
                  <a:cubicBezTo>
                    <a:pt x="479" y="132"/>
                    <a:pt x="479" y="132"/>
                    <a:pt x="479" y="132"/>
                  </a:cubicBezTo>
                  <a:cubicBezTo>
                    <a:pt x="479" y="132"/>
                    <a:pt x="479" y="131"/>
                    <a:pt x="479" y="131"/>
                  </a:cubicBezTo>
                  <a:cubicBezTo>
                    <a:pt x="478" y="130"/>
                    <a:pt x="478" y="130"/>
                    <a:pt x="477" y="129"/>
                  </a:cubicBezTo>
                  <a:cubicBezTo>
                    <a:pt x="477" y="128"/>
                    <a:pt x="476" y="127"/>
                    <a:pt x="476" y="125"/>
                  </a:cubicBezTo>
                  <a:cubicBezTo>
                    <a:pt x="475" y="124"/>
                    <a:pt x="475" y="124"/>
                    <a:pt x="475" y="124"/>
                  </a:cubicBezTo>
                  <a:cubicBezTo>
                    <a:pt x="474" y="124"/>
                    <a:pt x="474" y="124"/>
                    <a:pt x="474" y="124"/>
                  </a:cubicBezTo>
                  <a:cubicBezTo>
                    <a:pt x="474" y="123"/>
                    <a:pt x="474" y="123"/>
                    <a:pt x="474" y="123"/>
                  </a:cubicBezTo>
                  <a:cubicBezTo>
                    <a:pt x="473" y="122"/>
                    <a:pt x="473" y="122"/>
                    <a:pt x="473" y="122"/>
                  </a:cubicBezTo>
                  <a:cubicBezTo>
                    <a:pt x="472" y="122"/>
                    <a:pt x="472" y="122"/>
                    <a:pt x="472" y="122"/>
                  </a:cubicBezTo>
                  <a:cubicBezTo>
                    <a:pt x="472" y="121"/>
                    <a:pt x="472" y="121"/>
                    <a:pt x="471" y="121"/>
                  </a:cubicBezTo>
                  <a:cubicBezTo>
                    <a:pt x="471" y="121"/>
                    <a:pt x="470" y="120"/>
                    <a:pt x="469" y="120"/>
                  </a:cubicBezTo>
                  <a:cubicBezTo>
                    <a:pt x="469" y="119"/>
                    <a:pt x="468" y="119"/>
                    <a:pt x="467" y="118"/>
                  </a:cubicBezTo>
                  <a:cubicBezTo>
                    <a:pt x="466" y="118"/>
                    <a:pt x="466" y="118"/>
                    <a:pt x="466" y="118"/>
                  </a:cubicBezTo>
                  <a:cubicBezTo>
                    <a:pt x="465" y="118"/>
                    <a:pt x="465" y="118"/>
                    <a:pt x="465" y="118"/>
                  </a:cubicBezTo>
                  <a:cubicBezTo>
                    <a:pt x="464" y="117"/>
                    <a:pt x="464" y="117"/>
                    <a:pt x="464" y="117"/>
                  </a:cubicBezTo>
                  <a:cubicBezTo>
                    <a:pt x="463" y="117"/>
                    <a:pt x="463" y="117"/>
                    <a:pt x="463" y="117"/>
                  </a:cubicBezTo>
                  <a:cubicBezTo>
                    <a:pt x="462" y="117"/>
                    <a:pt x="462" y="117"/>
                    <a:pt x="462" y="117"/>
                  </a:cubicBezTo>
                  <a:cubicBezTo>
                    <a:pt x="461" y="116"/>
                    <a:pt x="461" y="116"/>
                    <a:pt x="461" y="116"/>
                  </a:cubicBezTo>
                  <a:cubicBezTo>
                    <a:pt x="460" y="116"/>
                    <a:pt x="460" y="116"/>
                    <a:pt x="460" y="116"/>
                  </a:cubicBezTo>
                  <a:cubicBezTo>
                    <a:pt x="460" y="116"/>
                    <a:pt x="459" y="116"/>
                    <a:pt x="459" y="116"/>
                  </a:cubicBezTo>
                  <a:cubicBezTo>
                    <a:pt x="458" y="116"/>
                    <a:pt x="458" y="116"/>
                    <a:pt x="458" y="116"/>
                  </a:cubicBezTo>
                  <a:cubicBezTo>
                    <a:pt x="457" y="116"/>
                    <a:pt x="457" y="116"/>
                    <a:pt x="457" y="116"/>
                  </a:cubicBezTo>
                  <a:cubicBezTo>
                    <a:pt x="456" y="116"/>
                    <a:pt x="456" y="116"/>
                    <a:pt x="455" y="116"/>
                  </a:cubicBezTo>
                  <a:cubicBezTo>
                    <a:pt x="455" y="116"/>
                    <a:pt x="455" y="116"/>
                    <a:pt x="454" y="116"/>
                  </a:cubicBezTo>
                  <a:cubicBezTo>
                    <a:pt x="453" y="116"/>
                    <a:pt x="453" y="116"/>
                    <a:pt x="453" y="116"/>
                  </a:cubicBezTo>
                  <a:cubicBezTo>
                    <a:pt x="452" y="116"/>
                    <a:pt x="452" y="116"/>
                    <a:pt x="452" y="116"/>
                  </a:cubicBezTo>
                  <a:cubicBezTo>
                    <a:pt x="451" y="116"/>
                    <a:pt x="451" y="116"/>
                    <a:pt x="451" y="116"/>
                  </a:cubicBezTo>
                  <a:cubicBezTo>
                    <a:pt x="451" y="116"/>
                    <a:pt x="451" y="116"/>
                    <a:pt x="450" y="116"/>
                  </a:cubicBezTo>
                  <a:cubicBezTo>
                    <a:pt x="449" y="116"/>
                    <a:pt x="448" y="116"/>
                    <a:pt x="447" y="116"/>
                  </a:cubicBezTo>
                  <a:cubicBezTo>
                    <a:pt x="446" y="116"/>
                    <a:pt x="445" y="116"/>
                    <a:pt x="444" y="116"/>
                  </a:cubicBezTo>
                  <a:cubicBezTo>
                    <a:pt x="443" y="116"/>
                    <a:pt x="442" y="116"/>
                    <a:pt x="441" y="116"/>
                  </a:cubicBezTo>
                  <a:cubicBezTo>
                    <a:pt x="440" y="117"/>
                    <a:pt x="438" y="117"/>
                    <a:pt x="437" y="117"/>
                  </a:cubicBezTo>
                  <a:cubicBezTo>
                    <a:pt x="436" y="117"/>
                    <a:pt x="436" y="117"/>
                    <a:pt x="436" y="117"/>
                  </a:cubicBezTo>
                  <a:cubicBezTo>
                    <a:pt x="436" y="117"/>
                    <a:pt x="435" y="117"/>
                    <a:pt x="434" y="118"/>
                  </a:cubicBezTo>
                  <a:cubicBezTo>
                    <a:pt x="434" y="118"/>
                    <a:pt x="433" y="118"/>
                    <a:pt x="432" y="118"/>
                  </a:cubicBezTo>
                  <a:cubicBezTo>
                    <a:pt x="431" y="118"/>
                    <a:pt x="430" y="119"/>
                    <a:pt x="428" y="119"/>
                  </a:cubicBezTo>
                  <a:cubicBezTo>
                    <a:pt x="427" y="119"/>
                    <a:pt x="427" y="119"/>
                    <a:pt x="427" y="119"/>
                  </a:cubicBezTo>
                  <a:cubicBezTo>
                    <a:pt x="426" y="119"/>
                    <a:pt x="426" y="120"/>
                    <a:pt x="425" y="120"/>
                  </a:cubicBezTo>
                  <a:cubicBezTo>
                    <a:pt x="425" y="120"/>
                    <a:pt x="424" y="120"/>
                    <a:pt x="424" y="120"/>
                  </a:cubicBezTo>
                  <a:cubicBezTo>
                    <a:pt x="423" y="120"/>
                    <a:pt x="422" y="121"/>
                    <a:pt x="421" y="121"/>
                  </a:cubicBezTo>
                  <a:cubicBezTo>
                    <a:pt x="421" y="121"/>
                    <a:pt x="420" y="121"/>
                    <a:pt x="419" y="121"/>
                  </a:cubicBezTo>
                  <a:cubicBezTo>
                    <a:pt x="419" y="122"/>
                    <a:pt x="418" y="122"/>
                    <a:pt x="418" y="122"/>
                  </a:cubicBezTo>
                  <a:cubicBezTo>
                    <a:pt x="417" y="122"/>
                    <a:pt x="417" y="122"/>
                    <a:pt x="416" y="122"/>
                  </a:cubicBezTo>
                  <a:cubicBezTo>
                    <a:pt x="415" y="123"/>
                    <a:pt x="415" y="123"/>
                    <a:pt x="414" y="123"/>
                  </a:cubicBezTo>
                  <a:cubicBezTo>
                    <a:pt x="258" y="174"/>
                    <a:pt x="258" y="174"/>
                    <a:pt x="258" y="174"/>
                  </a:cubicBezTo>
                  <a:cubicBezTo>
                    <a:pt x="244" y="179"/>
                    <a:pt x="232" y="185"/>
                    <a:pt x="223" y="193"/>
                  </a:cubicBezTo>
                  <a:cubicBezTo>
                    <a:pt x="213" y="201"/>
                    <a:pt x="205" y="210"/>
                    <a:pt x="200" y="220"/>
                  </a:cubicBezTo>
                  <a:cubicBezTo>
                    <a:pt x="195" y="230"/>
                    <a:pt x="193" y="240"/>
                    <a:pt x="193" y="251"/>
                  </a:cubicBezTo>
                  <a:cubicBezTo>
                    <a:pt x="193" y="262"/>
                    <a:pt x="196" y="273"/>
                    <a:pt x="202" y="284"/>
                  </a:cubicBezTo>
                  <a:cubicBezTo>
                    <a:pt x="273" y="406"/>
                    <a:pt x="273" y="406"/>
                    <a:pt x="273" y="406"/>
                  </a:cubicBezTo>
                  <a:cubicBezTo>
                    <a:pt x="277" y="414"/>
                    <a:pt x="280" y="421"/>
                    <a:pt x="282" y="426"/>
                  </a:cubicBezTo>
                  <a:cubicBezTo>
                    <a:pt x="283" y="432"/>
                    <a:pt x="284" y="437"/>
                    <a:pt x="283" y="441"/>
                  </a:cubicBezTo>
                  <a:cubicBezTo>
                    <a:pt x="282" y="445"/>
                    <a:pt x="281" y="448"/>
                    <a:pt x="278" y="451"/>
                  </a:cubicBezTo>
                  <a:cubicBezTo>
                    <a:pt x="276" y="453"/>
                    <a:pt x="272" y="455"/>
                    <a:pt x="268" y="456"/>
                  </a:cubicBezTo>
                  <a:cubicBezTo>
                    <a:pt x="263" y="458"/>
                    <a:pt x="257" y="459"/>
                    <a:pt x="251" y="459"/>
                  </a:cubicBezTo>
                  <a:cubicBezTo>
                    <a:pt x="244" y="459"/>
                    <a:pt x="237" y="459"/>
                    <a:pt x="230" y="458"/>
                  </a:cubicBezTo>
                  <a:cubicBezTo>
                    <a:pt x="223" y="457"/>
                    <a:pt x="216" y="455"/>
                    <a:pt x="210" y="454"/>
                  </a:cubicBezTo>
                  <a:cubicBezTo>
                    <a:pt x="203" y="452"/>
                    <a:pt x="197" y="451"/>
                    <a:pt x="192" y="449"/>
                  </a:cubicBezTo>
                  <a:cubicBezTo>
                    <a:pt x="183" y="447"/>
                    <a:pt x="175" y="445"/>
                    <a:pt x="166" y="444"/>
                  </a:cubicBezTo>
                  <a:cubicBezTo>
                    <a:pt x="157" y="442"/>
                    <a:pt x="148" y="442"/>
                    <a:pt x="139" y="442"/>
                  </a:cubicBezTo>
                  <a:cubicBezTo>
                    <a:pt x="130" y="442"/>
                    <a:pt x="121" y="443"/>
                    <a:pt x="112" y="444"/>
                  </a:cubicBezTo>
                  <a:cubicBezTo>
                    <a:pt x="103" y="446"/>
                    <a:pt x="94" y="448"/>
                    <a:pt x="85" y="451"/>
                  </a:cubicBezTo>
                  <a:cubicBezTo>
                    <a:pt x="68" y="457"/>
                    <a:pt x="53" y="465"/>
                    <a:pt x="40" y="475"/>
                  </a:cubicBezTo>
                  <a:cubicBezTo>
                    <a:pt x="27" y="486"/>
                    <a:pt x="18" y="498"/>
                    <a:pt x="11" y="510"/>
                  </a:cubicBezTo>
                  <a:cubicBezTo>
                    <a:pt x="4" y="523"/>
                    <a:pt x="1" y="537"/>
                    <a:pt x="0" y="552"/>
                  </a:cubicBezTo>
                  <a:cubicBezTo>
                    <a:pt x="0" y="553"/>
                    <a:pt x="1" y="554"/>
                    <a:pt x="1" y="556"/>
                  </a:cubicBezTo>
                  <a:cubicBezTo>
                    <a:pt x="1" y="557"/>
                    <a:pt x="1" y="557"/>
                    <a:pt x="1" y="558"/>
                  </a:cubicBezTo>
                </a:path>
              </a:pathLst>
            </a:custGeom>
            <a:solidFill>
              <a:srgbClr val="C0392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132191" name="Rectangle 235"/>
            <p:cNvSpPr>
              <a:spLocks noChangeArrowheads="true"/>
            </p:cNvSpPr>
            <p:nvPr/>
          </p:nvSpPr>
          <p:spPr bwMode="auto">
            <a:xfrm>
              <a:off x="4595" y="3102"/>
              <a:ext cx="12"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192" name="Freeform 236"/>
            <p:cNvSpPr/>
            <p:nvPr/>
          </p:nvSpPr>
          <p:spPr bwMode="auto">
            <a:xfrm>
              <a:off x="4567" y="3102"/>
              <a:ext cx="38" cy="10"/>
            </a:xfrm>
            <a:custGeom>
              <a:avLst/>
              <a:gdLst>
                <a:gd name="T0" fmla="*/ 28 w 23"/>
                <a:gd name="T1" fmla="*/ 0 h 6"/>
                <a:gd name="T2" fmla="*/ 28 w 23"/>
                <a:gd name="T3" fmla="*/ 0 h 6"/>
                <a:gd name="T4" fmla="*/ 0 w 23"/>
                <a:gd name="T5" fmla="*/ 10 h 6"/>
                <a:gd name="T6" fmla="*/ 28 w 23"/>
                <a:gd name="T7" fmla="*/ 0 h 6"/>
                <a:gd name="T8" fmla="*/ 38 w 23"/>
                <a:gd name="T9" fmla="*/ 2 h 6"/>
                <a:gd name="T10" fmla="*/ 28 w 23"/>
                <a:gd name="T11" fmla="*/ 0 h 6"/>
                <a:gd name="T12" fmla="*/ 28 w 23"/>
                <a:gd name="T13" fmla="*/ 0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6">
                  <a:moveTo>
                    <a:pt x="17" y="0"/>
                  </a:moveTo>
                  <a:cubicBezTo>
                    <a:pt x="17" y="0"/>
                    <a:pt x="17" y="0"/>
                    <a:pt x="17" y="0"/>
                  </a:cubicBezTo>
                  <a:cubicBezTo>
                    <a:pt x="10" y="0"/>
                    <a:pt x="4" y="4"/>
                    <a:pt x="0" y="6"/>
                  </a:cubicBezTo>
                  <a:cubicBezTo>
                    <a:pt x="4" y="4"/>
                    <a:pt x="10" y="0"/>
                    <a:pt x="17" y="0"/>
                  </a:cubicBezTo>
                  <a:cubicBezTo>
                    <a:pt x="19" y="0"/>
                    <a:pt x="21" y="0"/>
                    <a:pt x="23" y="1"/>
                  </a:cubicBezTo>
                  <a:cubicBezTo>
                    <a:pt x="21" y="0"/>
                    <a:pt x="19" y="0"/>
                    <a:pt x="17" y="0"/>
                  </a:cubicBezTo>
                  <a:cubicBezTo>
                    <a:pt x="17" y="0"/>
                    <a:pt x="17" y="0"/>
                    <a:pt x="17"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3" name="Freeform 237"/>
            <p:cNvSpPr/>
            <p:nvPr/>
          </p:nvSpPr>
          <p:spPr bwMode="auto">
            <a:xfrm>
              <a:off x="4566" y="3113"/>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4" name="Freeform 238"/>
            <p:cNvSpPr>
              <a:spLocks noEditPoints="true"/>
            </p:cNvSpPr>
            <p:nvPr/>
          </p:nvSpPr>
          <p:spPr bwMode="auto">
            <a:xfrm>
              <a:off x="4566" y="3113"/>
              <a:ext cx="0" cy="0"/>
            </a:xfrm>
            <a:custGeom>
              <a:avLst/>
              <a:gdLst>
                <a:gd name="T0" fmla="*/ 0 60000 65536"/>
                <a:gd name="T1" fmla="*/ 0 60000 65536"/>
                <a:gd name="T2" fmla="*/ 0 60000 65536"/>
                <a:gd name="T3" fmla="*/ 0 60000 65536"/>
                <a:gd name="T4" fmla="*/ 0 60000 65536"/>
                <a:gd name="T5" fmla="*/ 0 60000 65536"/>
                <a:gd name="T6" fmla="*/ 0 60000 65536"/>
                <a:gd name="T7" fmla="*/ 0 60000 65536"/>
                <a:gd name="T8" fmla="*/ 0 60000 65536"/>
                <a:gd name="T9" fmla="*/ 0 60000 65536"/>
              </a:gdLst>
              <a:ahLst/>
              <a:cxnLst>
                <a:cxn ang="T0">
                  <a:pos x="0" y="0"/>
                </a:cxn>
                <a:cxn ang="T1">
                  <a:pos x="0" y="0"/>
                </a:cxn>
                <a:cxn ang="T2">
                  <a:pos x="0" y="0"/>
                </a:cxn>
                <a:cxn ang="T3">
                  <a:pos x="0" y="0"/>
                </a:cxn>
                <a:cxn ang="T4">
                  <a:pos x="0" y="0"/>
                </a:cxn>
                <a:cxn ang="T5">
                  <a:pos x="0" y="0"/>
                </a:cxn>
                <a:cxn ang="T6">
                  <a:pos x="0" y="0"/>
                </a:cxn>
                <a:cxn ang="T7">
                  <a:pos x="0" y="0"/>
                </a:cxn>
                <a:cxn ang="T8">
                  <a:pos x="0" y="0"/>
                </a:cxn>
                <a:cxn ang="T9">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5" name="Freeform 239"/>
            <p:cNvSpPr/>
            <p:nvPr/>
          </p:nvSpPr>
          <p:spPr bwMode="auto">
            <a:xfrm>
              <a:off x="4566" y="3113"/>
              <a:ext cx="0" cy="0"/>
            </a:xfrm>
            <a:custGeom>
              <a:avLst/>
              <a:gdLst>
                <a:gd name="T0" fmla="*/ 0 60000 65536"/>
                <a:gd name="T1" fmla="*/ 0 60000 65536"/>
                <a:gd name="T2" fmla="*/ 0 60000 65536"/>
                <a:gd name="T3" fmla="*/ 0 60000 65536"/>
                <a:gd name="T4" fmla="*/ 0 60000 65536"/>
                <a:gd name="T5" fmla="*/ 0 60000 65536"/>
              </a:gdLst>
              <a:ahLst/>
              <a:cxnLst>
                <a:cxn ang="T0">
                  <a:pos x="0" y="0"/>
                </a:cxn>
                <a:cxn ang="T1">
                  <a:pos x="0" y="0"/>
                </a:cxn>
                <a:cxn ang="T2">
                  <a:pos x="0" y="0"/>
                </a:cxn>
                <a:cxn ang="T3">
                  <a:pos x="0" y="0"/>
                </a:cxn>
                <a:cxn ang="T4">
                  <a:pos x="0" y="0"/>
                </a:cxn>
                <a:cxn ang="T5">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6" name="Oval 240"/>
            <p:cNvSpPr>
              <a:spLocks noChangeArrowheads="true"/>
            </p:cNvSpPr>
            <p:nvPr/>
          </p:nvSpPr>
          <p:spPr bwMode="auto">
            <a:xfrm>
              <a:off x="4564" y="3113"/>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pic>
          <p:nvPicPr>
            <p:cNvPr id="132197" name="Picture 241"/>
            <p:cNvPicPr>
              <a:picLocks noChangeAspect="true" noChangeArrowheads="true"/>
            </p:cNvPicPr>
            <p:nvPr/>
          </p:nvPicPr>
          <p:blipFill>
            <a:blip r:embed="rId35">
              <a:extLst>
                <a:ext uri="{28A0092B-C50C-407E-A947-70E740481C1C}">
                  <a14:useLocalDpi xmlns:a14="http://schemas.microsoft.com/office/drawing/2010/main" val="false"/>
                </a:ext>
              </a:extLst>
            </a:blip>
            <a:srcRect/>
            <a:stretch>
              <a:fillRect/>
            </a:stretch>
          </p:blipFill>
          <p:spPr bwMode="auto">
            <a:xfrm>
              <a:off x="4558" y="3106"/>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98" name="Freeform 242"/>
            <p:cNvSpPr>
              <a:spLocks noEditPoints="true"/>
            </p:cNvSpPr>
            <p:nvPr/>
          </p:nvSpPr>
          <p:spPr bwMode="auto">
            <a:xfrm>
              <a:off x="4061" y="3138"/>
              <a:ext cx="0" cy="10"/>
            </a:xfrm>
            <a:custGeom>
              <a:avLst/>
              <a:gdLst>
                <a:gd name="T0" fmla="*/ 8 h 6"/>
                <a:gd name="T1" fmla="*/ 8 h 6"/>
                <a:gd name="T2" fmla="*/ 8 h 6"/>
                <a:gd name="T3" fmla="*/ 10 h 6"/>
                <a:gd name="T4" fmla="*/ 8 h 6"/>
                <a:gd name="T5" fmla="*/ 8 h 6"/>
                <a:gd name="T6" fmla="*/ 0 h 6"/>
                <a:gd name="T7" fmla="*/ 0 h 6"/>
                <a:gd name="T8" fmla="*/ 2 h 6"/>
                <a:gd name="T9" fmla="*/ 0 h 6"/>
                <a:gd name="T10" fmla="*/ 0 h 6"/>
                <a:gd name="T11" fmla="*/ 0 60000 65536"/>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Lst>
              <a:ahLst/>
              <a:cxnLst>
                <a:cxn ang="T11">
                  <a:pos x="0" y="T0"/>
                </a:cxn>
                <a:cxn ang="T12">
                  <a:pos x="0" y="T1"/>
                </a:cxn>
                <a:cxn ang="T13">
                  <a:pos x="0" y="T2"/>
                </a:cxn>
                <a:cxn ang="T14">
                  <a:pos x="0" y="T3"/>
                </a:cxn>
                <a:cxn ang="T15">
                  <a:pos x="0" y="T4"/>
                </a:cxn>
                <a:cxn ang="T16">
                  <a:pos x="0" y="T5"/>
                </a:cxn>
                <a:cxn ang="T17">
                  <a:pos x="0" y="T6"/>
                </a:cxn>
                <a:cxn ang="T18">
                  <a:pos x="0" y="T7"/>
                </a:cxn>
                <a:cxn ang="T19">
                  <a:pos x="0" y="T8"/>
                </a:cxn>
                <a:cxn ang="T20">
                  <a:pos x="0" y="T9"/>
                </a:cxn>
                <a:cxn ang="T21">
                  <a:pos x="0" y="T10"/>
                </a:cxn>
              </a:cxnLst>
              <a:rect l="0" t="0" r="r" b="b"/>
              <a:pathLst>
                <a:path h="6">
                  <a:moveTo>
                    <a:pt x="0" y="5"/>
                  </a:moveTo>
                  <a:cubicBezTo>
                    <a:pt x="0" y="5"/>
                    <a:pt x="0" y="5"/>
                    <a:pt x="0" y="5"/>
                  </a:cubicBezTo>
                  <a:cubicBezTo>
                    <a:pt x="0" y="5"/>
                    <a:pt x="0" y="5"/>
                    <a:pt x="0" y="5"/>
                  </a:cubicBezTo>
                  <a:cubicBezTo>
                    <a:pt x="0" y="6"/>
                    <a:pt x="0" y="6"/>
                    <a:pt x="0" y="6"/>
                  </a:cubicBezTo>
                  <a:cubicBezTo>
                    <a:pt x="0" y="6"/>
                    <a:pt x="0" y="6"/>
                    <a:pt x="0" y="5"/>
                  </a:cubicBezTo>
                  <a:cubicBezTo>
                    <a:pt x="0" y="5"/>
                    <a:pt x="0" y="5"/>
                    <a:pt x="0" y="5"/>
                  </a:cubicBezTo>
                  <a:moveTo>
                    <a:pt x="0" y="0"/>
                  </a:moveTo>
                  <a:cubicBezTo>
                    <a:pt x="0" y="0"/>
                    <a:pt x="0" y="0"/>
                    <a:pt x="0" y="0"/>
                  </a:cubicBezTo>
                  <a:cubicBezTo>
                    <a:pt x="0" y="0"/>
                    <a:pt x="0" y="1"/>
                    <a:pt x="0" y="1"/>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199" name="Freeform 243"/>
            <p:cNvSpPr/>
            <p:nvPr/>
          </p:nvSpPr>
          <p:spPr bwMode="auto">
            <a:xfrm>
              <a:off x="4061" y="3146"/>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0" name="Freeform 244"/>
            <p:cNvSpPr>
              <a:spLocks noEditPoints="true"/>
            </p:cNvSpPr>
            <p:nvPr/>
          </p:nvSpPr>
          <p:spPr bwMode="auto">
            <a:xfrm>
              <a:off x="4062" y="3151"/>
              <a:ext cx="5" cy="22"/>
            </a:xfrm>
            <a:custGeom>
              <a:avLst/>
              <a:gdLst>
                <a:gd name="T0" fmla="*/ 3 w 3"/>
                <a:gd name="T1" fmla="*/ 19 h 13"/>
                <a:gd name="T2" fmla="*/ 3 w 3"/>
                <a:gd name="T3" fmla="*/ 19 h 13"/>
                <a:gd name="T4" fmla="*/ 5 w 3"/>
                <a:gd name="T5" fmla="*/ 22 h 13"/>
                <a:gd name="T6" fmla="*/ 3 w 3"/>
                <a:gd name="T7" fmla="*/ 19 h 13"/>
                <a:gd name="T8" fmla="*/ 3 w 3"/>
                <a:gd name="T9" fmla="*/ 19 h 13"/>
                <a:gd name="T10" fmla="*/ 3 w 3"/>
                <a:gd name="T11" fmla="*/ 19 h 13"/>
                <a:gd name="T12" fmla="*/ 3 w 3"/>
                <a:gd name="T13" fmla="*/ 19 h 13"/>
                <a:gd name="T14" fmla="*/ 3 w 3"/>
                <a:gd name="T15" fmla="*/ 19 h 13"/>
                <a:gd name="T16" fmla="*/ 0 w 3"/>
                <a:gd name="T17" fmla="*/ 0 h 13"/>
                <a:gd name="T18" fmla="*/ 0 w 3"/>
                <a:gd name="T19" fmla="*/ 0 h 13"/>
                <a:gd name="T20" fmla="*/ 0 w 3"/>
                <a:gd name="T21" fmla="*/ 0 h 13"/>
                <a:gd name="T22" fmla="*/ 0 w 3"/>
                <a:gd name="T23" fmla="*/ 0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13">
                  <a:moveTo>
                    <a:pt x="2" y="11"/>
                  </a:moveTo>
                  <a:cubicBezTo>
                    <a:pt x="2" y="11"/>
                    <a:pt x="2" y="11"/>
                    <a:pt x="2" y="11"/>
                  </a:cubicBezTo>
                  <a:cubicBezTo>
                    <a:pt x="2" y="11"/>
                    <a:pt x="3" y="12"/>
                    <a:pt x="3" y="13"/>
                  </a:cubicBezTo>
                  <a:cubicBezTo>
                    <a:pt x="3" y="12"/>
                    <a:pt x="2" y="11"/>
                    <a:pt x="2" y="11"/>
                  </a:cubicBezTo>
                  <a:moveTo>
                    <a:pt x="2" y="11"/>
                  </a:moveTo>
                  <a:cubicBezTo>
                    <a:pt x="2" y="11"/>
                    <a:pt x="2" y="11"/>
                    <a:pt x="2" y="11"/>
                  </a:cubicBezTo>
                  <a:cubicBezTo>
                    <a:pt x="2" y="11"/>
                    <a:pt x="2" y="11"/>
                    <a:pt x="2" y="11"/>
                  </a:cubicBezTo>
                  <a:cubicBezTo>
                    <a:pt x="2" y="11"/>
                    <a:pt x="2" y="11"/>
                    <a:pt x="2" y="11"/>
                  </a:cubicBezTo>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1" name="Freeform 245"/>
            <p:cNvSpPr/>
            <p:nvPr/>
          </p:nvSpPr>
          <p:spPr bwMode="auto">
            <a:xfrm>
              <a:off x="4065" y="3169"/>
              <a:ext cx="2" cy="4"/>
            </a:xfrm>
            <a:custGeom>
              <a:avLst/>
              <a:gdLst>
                <a:gd name="T0" fmla="*/ 0 w 1"/>
                <a:gd name="T1" fmla="*/ 0 h 2"/>
                <a:gd name="T2" fmla="*/ 2 w 1"/>
                <a:gd name="T3" fmla="*/ 4 h 2"/>
                <a:gd name="T4" fmla="*/ 2 w 1"/>
                <a:gd name="T5" fmla="*/ 4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cubicBezTo>
                    <a:pt x="0" y="0"/>
                    <a:pt x="1" y="1"/>
                    <a:pt x="1" y="2"/>
                  </a:cubicBezTo>
                  <a:cubicBezTo>
                    <a:pt x="1" y="2"/>
                    <a:pt x="1" y="2"/>
                    <a:pt x="1" y="2"/>
                  </a:cubicBezTo>
                  <a:cubicBezTo>
                    <a:pt x="1" y="1"/>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2" name="Freeform 246"/>
            <p:cNvSpPr>
              <a:spLocks noEditPoints="true"/>
            </p:cNvSpPr>
            <p:nvPr/>
          </p:nvSpPr>
          <p:spPr bwMode="auto">
            <a:xfrm>
              <a:off x="4067" y="3173"/>
              <a:ext cx="440" cy="14"/>
            </a:xfrm>
            <a:custGeom>
              <a:avLst/>
              <a:gdLst>
                <a:gd name="T0" fmla="*/ 438 w 268"/>
                <a:gd name="T1" fmla="*/ 12 h 9"/>
                <a:gd name="T2" fmla="*/ 437 w 268"/>
                <a:gd name="T3" fmla="*/ 14 h 9"/>
                <a:gd name="T4" fmla="*/ 438 w 268"/>
                <a:gd name="T5" fmla="*/ 14 h 9"/>
                <a:gd name="T6" fmla="*/ 438 w 268"/>
                <a:gd name="T7" fmla="*/ 14 h 9"/>
                <a:gd name="T8" fmla="*/ 438 w 268"/>
                <a:gd name="T9" fmla="*/ 14 h 9"/>
                <a:gd name="T10" fmla="*/ 438 w 268"/>
                <a:gd name="T11" fmla="*/ 12 h 9"/>
                <a:gd name="T12" fmla="*/ 438 w 268"/>
                <a:gd name="T13" fmla="*/ 12 h 9"/>
                <a:gd name="T14" fmla="*/ 438 w 268"/>
                <a:gd name="T15" fmla="*/ 12 h 9"/>
                <a:gd name="T16" fmla="*/ 440 w 268"/>
                <a:gd name="T17" fmla="*/ 11 h 9"/>
                <a:gd name="T18" fmla="*/ 438 w 268"/>
                <a:gd name="T19" fmla="*/ 12 h 9"/>
                <a:gd name="T20" fmla="*/ 440 w 268"/>
                <a:gd name="T21" fmla="*/ 11 h 9"/>
                <a:gd name="T22" fmla="*/ 2 w 268"/>
                <a:gd name="T23" fmla="*/ 5 h 9"/>
                <a:gd name="T24" fmla="*/ 3 w 268"/>
                <a:gd name="T25" fmla="*/ 8 h 9"/>
                <a:gd name="T26" fmla="*/ 3 w 268"/>
                <a:gd name="T27" fmla="*/ 9 h 9"/>
                <a:gd name="T28" fmla="*/ 3 w 268"/>
                <a:gd name="T29" fmla="*/ 8 h 9"/>
                <a:gd name="T30" fmla="*/ 2 w 268"/>
                <a:gd name="T31" fmla="*/ 5 h 9"/>
                <a:gd name="T32" fmla="*/ 0 w 268"/>
                <a:gd name="T33" fmla="*/ 0 h 9"/>
                <a:gd name="T34" fmla="*/ 2 w 268"/>
                <a:gd name="T35" fmla="*/ 5 h 9"/>
                <a:gd name="T36" fmla="*/ 0 w 268"/>
                <a:gd name="T37" fmla="*/ 3 h 9"/>
                <a:gd name="T38" fmla="*/ 0 w 268"/>
                <a:gd name="T39" fmla="*/ 0 h 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8" h="9">
                  <a:moveTo>
                    <a:pt x="267" y="8"/>
                  </a:moveTo>
                  <a:cubicBezTo>
                    <a:pt x="267" y="9"/>
                    <a:pt x="267" y="9"/>
                    <a:pt x="266" y="9"/>
                  </a:cubicBezTo>
                  <a:cubicBezTo>
                    <a:pt x="267" y="9"/>
                    <a:pt x="267" y="9"/>
                    <a:pt x="267" y="9"/>
                  </a:cubicBezTo>
                  <a:cubicBezTo>
                    <a:pt x="267" y="9"/>
                    <a:pt x="267" y="9"/>
                    <a:pt x="267" y="9"/>
                  </a:cubicBezTo>
                  <a:cubicBezTo>
                    <a:pt x="267" y="9"/>
                    <a:pt x="267" y="9"/>
                    <a:pt x="267" y="9"/>
                  </a:cubicBezTo>
                  <a:cubicBezTo>
                    <a:pt x="267" y="8"/>
                    <a:pt x="267" y="8"/>
                    <a:pt x="267" y="8"/>
                  </a:cubicBezTo>
                  <a:cubicBezTo>
                    <a:pt x="267" y="8"/>
                    <a:pt x="267" y="8"/>
                    <a:pt x="267" y="8"/>
                  </a:cubicBezTo>
                  <a:cubicBezTo>
                    <a:pt x="267" y="8"/>
                    <a:pt x="267" y="8"/>
                    <a:pt x="267" y="8"/>
                  </a:cubicBezTo>
                  <a:moveTo>
                    <a:pt x="268" y="7"/>
                  </a:moveTo>
                  <a:cubicBezTo>
                    <a:pt x="268" y="7"/>
                    <a:pt x="267" y="8"/>
                    <a:pt x="267" y="8"/>
                  </a:cubicBezTo>
                  <a:cubicBezTo>
                    <a:pt x="267" y="8"/>
                    <a:pt x="268" y="7"/>
                    <a:pt x="268" y="7"/>
                  </a:cubicBezTo>
                  <a:moveTo>
                    <a:pt x="1" y="3"/>
                  </a:moveTo>
                  <a:cubicBezTo>
                    <a:pt x="1" y="4"/>
                    <a:pt x="1" y="4"/>
                    <a:pt x="2" y="5"/>
                  </a:cubicBezTo>
                  <a:cubicBezTo>
                    <a:pt x="2" y="5"/>
                    <a:pt x="2" y="6"/>
                    <a:pt x="2" y="6"/>
                  </a:cubicBezTo>
                  <a:cubicBezTo>
                    <a:pt x="2" y="6"/>
                    <a:pt x="2" y="5"/>
                    <a:pt x="2" y="5"/>
                  </a:cubicBezTo>
                  <a:cubicBezTo>
                    <a:pt x="1" y="4"/>
                    <a:pt x="1" y="4"/>
                    <a:pt x="1" y="3"/>
                  </a:cubicBezTo>
                  <a:moveTo>
                    <a:pt x="0" y="0"/>
                  </a:moveTo>
                  <a:cubicBezTo>
                    <a:pt x="0" y="1"/>
                    <a:pt x="1" y="2"/>
                    <a:pt x="1" y="3"/>
                  </a:cubicBezTo>
                  <a:cubicBezTo>
                    <a:pt x="1" y="2"/>
                    <a:pt x="1" y="2"/>
                    <a:pt x="0" y="2"/>
                  </a:cubicBezTo>
                  <a:cubicBezTo>
                    <a:pt x="0" y="1"/>
                    <a:pt x="0" y="1"/>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3" name="Rectangle 247"/>
            <p:cNvSpPr>
              <a:spLocks noChangeArrowheads="true"/>
            </p:cNvSpPr>
            <p:nvPr/>
          </p:nvSpPr>
          <p:spPr bwMode="auto">
            <a:xfrm>
              <a:off x="4505" y="3186"/>
              <a:ext cx="1" cy="1"/>
            </a:xfrm>
            <a:prstGeom prst="rect">
              <a:avLst/>
            </a:prstGeom>
            <a:solidFill>
              <a:srgbClr val="48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04" name="Freeform 248"/>
            <p:cNvSpPr/>
            <p:nvPr/>
          </p:nvSpPr>
          <p:spPr bwMode="auto">
            <a:xfrm>
              <a:off x="4505" y="3186"/>
              <a:ext cx="0" cy="1"/>
            </a:xfrm>
            <a:custGeom>
              <a:avLst/>
              <a:gdLst>
                <a:gd name="T0" fmla="*/ 0 h 1"/>
                <a:gd name="T1" fmla="*/ 1 h 1"/>
                <a:gd name="T2" fmla="*/ 1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05" name="Picture 249"/>
            <p:cNvPicPr>
              <a:picLocks noChangeAspect="true" noChangeArrowheads="true"/>
            </p:cNvPicPr>
            <p:nvPr/>
          </p:nvPicPr>
          <p:blipFill>
            <a:blip r:embed="rId36">
              <a:extLst>
                <a:ext uri="{28A0092B-C50C-407E-A947-70E740481C1C}">
                  <a14:useLocalDpi xmlns:a14="http://schemas.microsoft.com/office/drawing/2010/main" val="false"/>
                </a:ext>
              </a:extLst>
            </a:blip>
            <a:srcRect/>
            <a:stretch>
              <a:fillRect/>
            </a:stretch>
          </p:blipFill>
          <p:spPr bwMode="auto">
            <a:xfrm>
              <a:off x="4499" y="3178"/>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06" name="Freeform 250"/>
            <p:cNvSpPr/>
            <p:nvPr/>
          </p:nvSpPr>
          <p:spPr bwMode="auto">
            <a:xfrm>
              <a:off x="4072" y="3187"/>
              <a:ext cx="2" cy="2"/>
            </a:xfrm>
            <a:custGeom>
              <a:avLst/>
              <a:gdLst>
                <a:gd name="T0" fmla="*/ 0 w 1"/>
                <a:gd name="T1" fmla="*/ 0 h 1"/>
                <a:gd name="T2" fmla="*/ 2 w 1"/>
                <a:gd name="T3" fmla="*/ 2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07" name="Freeform 251"/>
            <p:cNvSpPr/>
            <p:nvPr/>
          </p:nvSpPr>
          <p:spPr bwMode="auto">
            <a:xfrm>
              <a:off x="4502" y="3189"/>
              <a:ext cx="1" cy="5"/>
            </a:xfrm>
            <a:custGeom>
              <a:avLst/>
              <a:gdLst>
                <a:gd name="T0" fmla="*/ 1 w 1"/>
                <a:gd name="T1" fmla="*/ 0 h 3"/>
                <a:gd name="T2" fmla="*/ 0 w 1"/>
                <a:gd name="T3" fmla="*/ 5 h 3"/>
                <a:gd name="T4" fmla="*/ 1 w 1"/>
                <a:gd name="T5" fmla="*/ 0 h 3"/>
                <a:gd name="T6" fmla="*/ 0 60000 65536"/>
                <a:gd name="T7" fmla="*/ 0 60000 65536"/>
                <a:gd name="T8" fmla="*/ 0 60000 65536"/>
              </a:gdLst>
              <a:ahLst/>
              <a:cxnLst>
                <a:cxn ang="T6">
                  <a:pos x="T0" y="T1"/>
                </a:cxn>
                <a:cxn ang="T7">
                  <a:pos x="T2" y="T3"/>
                </a:cxn>
                <a:cxn ang="T8">
                  <a:pos x="T4" y="T5"/>
                </a:cxn>
              </a:cxnLst>
              <a:rect l="0" t="0" r="r" b="b"/>
              <a:pathLst>
                <a:path w="1" h="3">
                  <a:moveTo>
                    <a:pt x="1" y="0"/>
                  </a:moveTo>
                  <a:cubicBezTo>
                    <a:pt x="1" y="1"/>
                    <a:pt x="0" y="2"/>
                    <a:pt x="0" y="3"/>
                  </a:cubicBezTo>
                  <a:cubicBezTo>
                    <a:pt x="0" y="2"/>
                    <a:pt x="1" y="1"/>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08" name="Picture 252"/>
            <p:cNvPicPr>
              <a:picLocks noChangeAspect="true" noChangeArrowheads="true"/>
            </p:cNvPicPr>
            <p:nvPr/>
          </p:nvPicPr>
          <p:blipFill>
            <a:blip r:embed="rId37">
              <a:extLst>
                <a:ext uri="{28A0092B-C50C-407E-A947-70E740481C1C}">
                  <a14:useLocalDpi xmlns:a14="http://schemas.microsoft.com/office/drawing/2010/main" val="false"/>
                </a:ext>
              </a:extLst>
            </a:blip>
            <a:srcRect/>
            <a:stretch>
              <a:fillRect/>
            </a:stretch>
          </p:blipFill>
          <p:spPr bwMode="auto">
            <a:xfrm>
              <a:off x="4492" y="3190"/>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09" name="Picture 253"/>
            <p:cNvPicPr>
              <a:picLocks noChangeAspect="true" noChangeArrowheads="true"/>
            </p:cNvPicPr>
            <p:nvPr/>
          </p:nvPicPr>
          <p:blipFill>
            <a:blip r:embed="rId38">
              <a:extLst>
                <a:ext uri="{28A0092B-C50C-407E-A947-70E740481C1C}">
                  <a14:useLocalDpi xmlns:a14="http://schemas.microsoft.com/office/drawing/2010/main" val="false"/>
                </a:ext>
              </a:extLst>
            </a:blip>
            <a:srcRect/>
            <a:stretch>
              <a:fillRect/>
            </a:stretch>
          </p:blipFill>
          <p:spPr bwMode="auto">
            <a:xfrm>
              <a:off x="4486" y="3200"/>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0" name="Freeform 254"/>
            <p:cNvSpPr>
              <a:spLocks noEditPoints="true"/>
            </p:cNvSpPr>
            <p:nvPr/>
          </p:nvSpPr>
          <p:spPr bwMode="auto">
            <a:xfrm>
              <a:off x="4476" y="3210"/>
              <a:ext cx="16" cy="20"/>
            </a:xfrm>
            <a:custGeom>
              <a:avLst/>
              <a:gdLst>
                <a:gd name="T0" fmla="*/ 2 w 10"/>
                <a:gd name="T1" fmla="*/ 18 h 12"/>
                <a:gd name="T2" fmla="*/ 2 w 10"/>
                <a:gd name="T3" fmla="*/ 20 h 12"/>
                <a:gd name="T4" fmla="*/ 0 w 10"/>
                <a:gd name="T5" fmla="*/ 20 h 12"/>
                <a:gd name="T6" fmla="*/ 0 w 10"/>
                <a:gd name="T7" fmla="*/ 20 h 12"/>
                <a:gd name="T8" fmla="*/ 0 w 10"/>
                <a:gd name="T9" fmla="*/ 20 h 12"/>
                <a:gd name="T10" fmla="*/ 2 w 10"/>
                <a:gd name="T11" fmla="*/ 18 h 12"/>
                <a:gd name="T12" fmla="*/ 2 w 10"/>
                <a:gd name="T13" fmla="*/ 18 h 12"/>
                <a:gd name="T14" fmla="*/ 13 w 10"/>
                <a:gd name="T15" fmla="*/ 3 h 12"/>
                <a:gd name="T16" fmla="*/ 10 w 10"/>
                <a:gd name="T17" fmla="*/ 8 h 12"/>
                <a:gd name="T18" fmla="*/ 10 w 10"/>
                <a:gd name="T19" fmla="*/ 8 h 12"/>
                <a:gd name="T20" fmla="*/ 10 w 10"/>
                <a:gd name="T21" fmla="*/ 8 h 12"/>
                <a:gd name="T22" fmla="*/ 13 w 10"/>
                <a:gd name="T23" fmla="*/ 3 h 12"/>
                <a:gd name="T24" fmla="*/ 16 w 10"/>
                <a:gd name="T25" fmla="*/ 0 h 12"/>
                <a:gd name="T26" fmla="*/ 16 w 10"/>
                <a:gd name="T27" fmla="*/ 0 h 12"/>
                <a:gd name="T28" fmla="*/ 16 w 10"/>
                <a:gd name="T29" fmla="*/ 0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2">
                  <a:moveTo>
                    <a:pt x="1" y="11"/>
                  </a:moveTo>
                  <a:cubicBezTo>
                    <a:pt x="1" y="11"/>
                    <a:pt x="1" y="11"/>
                    <a:pt x="1" y="12"/>
                  </a:cubicBezTo>
                  <a:cubicBezTo>
                    <a:pt x="0" y="12"/>
                    <a:pt x="0" y="12"/>
                    <a:pt x="0" y="12"/>
                  </a:cubicBezTo>
                  <a:cubicBezTo>
                    <a:pt x="0" y="12"/>
                    <a:pt x="0" y="12"/>
                    <a:pt x="0" y="12"/>
                  </a:cubicBezTo>
                  <a:cubicBezTo>
                    <a:pt x="0" y="12"/>
                    <a:pt x="0" y="12"/>
                    <a:pt x="0" y="12"/>
                  </a:cubicBezTo>
                  <a:cubicBezTo>
                    <a:pt x="1" y="12"/>
                    <a:pt x="1" y="11"/>
                    <a:pt x="1" y="11"/>
                  </a:cubicBezTo>
                  <a:cubicBezTo>
                    <a:pt x="1" y="11"/>
                    <a:pt x="1" y="11"/>
                    <a:pt x="1" y="11"/>
                  </a:cubicBezTo>
                  <a:moveTo>
                    <a:pt x="8" y="2"/>
                  </a:moveTo>
                  <a:cubicBezTo>
                    <a:pt x="7" y="3"/>
                    <a:pt x="7" y="4"/>
                    <a:pt x="6" y="5"/>
                  </a:cubicBezTo>
                  <a:cubicBezTo>
                    <a:pt x="6" y="5"/>
                    <a:pt x="6" y="5"/>
                    <a:pt x="6" y="5"/>
                  </a:cubicBezTo>
                  <a:cubicBezTo>
                    <a:pt x="6" y="5"/>
                    <a:pt x="6" y="5"/>
                    <a:pt x="6" y="5"/>
                  </a:cubicBezTo>
                  <a:cubicBezTo>
                    <a:pt x="7" y="4"/>
                    <a:pt x="7" y="3"/>
                    <a:pt x="8" y="2"/>
                  </a:cubicBezTo>
                  <a:moveTo>
                    <a:pt x="10" y="0"/>
                  </a:moveTo>
                  <a:cubicBezTo>
                    <a:pt x="10" y="0"/>
                    <a:pt x="10" y="0"/>
                    <a:pt x="10" y="0"/>
                  </a:cubicBezTo>
                  <a:cubicBezTo>
                    <a:pt x="10" y="0"/>
                    <a:pt x="10"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1" name="Picture 255"/>
            <p:cNvPicPr>
              <a:picLocks noChangeAspect="true" noChangeArrowheads="true"/>
            </p:cNvPicPr>
            <p:nvPr/>
          </p:nvPicPr>
          <p:blipFill>
            <a:blip r:embed="rId39">
              <a:extLst>
                <a:ext uri="{28A0092B-C50C-407E-A947-70E740481C1C}">
                  <a14:useLocalDpi xmlns:a14="http://schemas.microsoft.com/office/drawing/2010/main" val="false"/>
                </a:ext>
              </a:extLst>
            </a:blip>
            <a:srcRect/>
            <a:stretch>
              <a:fillRect/>
            </a:stretch>
          </p:blipFill>
          <p:spPr bwMode="auto">
            <a:xfrm>
              <a:off x="4470" y="322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2" name="Freeform 256"/>
            <p:cNvSpPr>
              <a:spLocks noEditPoints="true"/>
            </p:cNvSpPr>
            <p:nvPr/>
          </p:nvSpPr>
          <p:spPr bwMode="auto">
            <a:xfrm>
              <a:off x="4456" y="3246"/>
              <a:ext cx="2" cy="2"/>
            </a:xfrm>
            <a:custGeom>
              <a:avLst/>
              <a:gdLst>
                <a:gd name="T0" fmla="*/ 2 w 1"/>
                <a:gd name="T1" fmla="*/ 2 h 1"/>
                <a:gd name="T2" fmla="*/ 0 w 1"/>
                <a:gd name="T3" fmla="*/ 2 h 1"/>
                <a:gd name="T4" fmla="*/ 2 w 1"/>
                <a:gd name="T5" fmla="*/ 2 h 1"/>
                <a:gd name="T6" fmla="*/ 2 w 1"/>
                <a:gd name="T7" fmla="*/ 2 h 1"/>
                <a:gd name="T8" fmla="*/ 2 w 1"/>
                <a:gd name="T9" fmla="*/ 0 h 1"/>
                <a:gd name="T10" fmla="*/ 2 w 1"/>
                <a:gd name="T11" fmla="*/ 2 h 1"/>
                <a:gd name="T12" fmla="*/ 2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1" y="1"/>
                  </a:moveTo>
                  <a:cubicBezTo>
                    <a:pt x="1" y="1"/>
                    <a:pt x="1" y="1"/>
                    <a:pt x="0" y="1"/>
                  </a:cubicBezTo>
                  <a:cubicBezTo>
                    <a:pt x="1" y="1"/>
                    <a:pt x="1" y="1"/>
                    <a:pt x="1" y="1"/>
                  </a:cubicBezTo>
                  <a:cubicBezTo>
                    <a:pt x="1" y="1"/>
                    <a:pt x="1" y="1"/>
                    <a:pt x="1" y="1"/>
                  </a:cubicBezTo>
                  <a:moveTo>
                    <a:pt x="1" y="0"/>
                  </a:moveTo>
                  <a:cubicBezTo>
                    <a:pt x="1" y="1"/>
                    <a:pt x="1" y="1"/>
                    <a:pt x="1" y="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13" name="Oval 257"/>
            <p:cNvSpPr>
              <a:spLocks noChangeArrowheads="true"/>
            </p:cNvSpPr>
            <p:nvPr/>
          </p:nvSpPr>
          <p:spPr bwMode="auto">
            <a:xfrm>
              <a:off x="4458" y="3248"/>
              <a:ext cx="1" cy="1"/>
            </a:xfrm>
            <a:prstGeom prst="ellipse">
              <a:avLst/>
            </a:pr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14" name="Freeform 259"/>
            <p:cNvSpPr>
              <a:spLocks noEditPoints="true"/>
            </p:cNvSpPr>
            <p:nvPr/>
          </p:nvSpPr>
          <p:spPr bwMode="auto">
            <a:xfrm>
              <a:off x="4435" y="3258"/>
              <a:ext cx="11" cy="6"/>
            </a:xfrm>
            <a:custGeom>
              <a:avLst/>
              <a:gdLst>
                <a:gd name="T0" fmla="*/ 2 w 7"/>
                <a:gd name="T1" fmla="*/ 6 h 4"/>
                <a:gd name="T2" fmla="*/ 0 w 7"/>
                <a:gd name="T3" fmla="*/ 6 h 4"/>
                <a:gd name="T4" fmla="*/ 0 w 7"/>
                <a:gd name="T5" fmla="*/ 6 h 4"/>
                <a:gd name="T6" fmla="*/ 0 w 7"/>
                <a:gd name="T7" fmla="*/ 6 h 4"/>
                <a:gd name="T8" fmla="*/ 2 w 7"/>
                <a:gd name="T9" fmla="*/ 6 h 4"/>
                <a:gd name="T10" fmla="*/ 2 w 7"/>
                <a:gd name="T11" fmla="*/ 5 h 4"/>
                <a:gd name="T12" fmla="*/ 2 w 7"/>
                <a:gd name="T13" fmla="*/ 5 h 4"/>
                <a:gd name="T14" fmla="*/ 2 w 7"/>
                <a:gd name="T15" fmla="*/ 5 h 4"/>
                <a:gd name="T16" fmla="*/ 2 w 7"/>
                <a:gd name="T17" fmla="*/ 5 h 4"/>
                <a:gd name="T18" fmla="*/ 2 w 7"/>
                <a:gd name="T19" fmla="*/ 5 h 4"/>
                <a:gd name="T20" fmla="*/ 11 w 7"/>
                <a:gd name="T21" fmla="*/ 0 h 4"/>
                <a:gd name="T22" fmla="*/ 9 w 7"/>
                <a:gd name="T23" fmla="*/ 0 h 4"/>
                <a:gd name="T24" fmla="*/ 9 w 7"/>
                <a:gd name="T25" fmla="*/ 0 h 4"/>
                <a:gd name="T26" fmla="*/ 11 w 7"/>
                <a:gd name="T27" fmla="*/ 0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 h="4">
                  <a:moveTo>
                    <a:pt x="1" y="4"/>
                  </a:moveTo>
                  <a:cubicBezTo>
                    <a:pt x="1" y="4"/>
                    <a:pt x="0" y="4"/>
                    <a:pt x="0" y="4"/>
                  </a:cubicBezTo>
                  <a:cubicBezTo>
                    <a:pt x="0" y="4"/>
                    <a:pt x="0" y="4"/>
                    <a:pt x="0" y="4"/>
                  </a:cubicBezTo>
                  <a:cubicBezTo>
                    <a:pt x="0" y="4"/>
                    <a:pt x="0" y="4"/>
                    <a:pt x="0" y="4"/>
                  </a:cubicBezTo>
                  <a:cubicBezTo>
                    <a:pt x="1" y="4"/>
                    <a:pt x="1" y="4"/>
                    <a:pt x="1" y="4"/>
                  </a:cubicBezTo>
                  <a:moveTo>
                    <a:pt x="1" y="3"/>
                  </a:moveTo>
                  <a:cubicBezTo>
                    <a:pt x="1" y="3"/>
                    <a:pt x="1" y="3"/>
                    <a:pt x="1" y="3"/>
                  </a:cubicBezTo>
                  <a:cubicBezTo>
                    <a:pt x="1" y="3"/>
                    <a:pt x="1" y="3"/>
                    <a:pt x="1" y="3"/>
                  </a:cubicBezTo>
                  <a:cubicBezTo>
                    <a:pt x="1" y="3"/>
                    <a:pt x="1" y="3"/>
                    <a:pt x="1" y="3"/>
                  </a:cubicBezTo>
                  <a:cubicBezTo>
                    <a:pt x="1" y="3"/>
                    <a:pt x="1" y="3"/>
                    <a:pt x="1" y="3"/>
                  </a:cubicBezTo>
                  <a:moveTo>
                    <a:pt x="7" y="0"/>
                  </a:moveTo>
                  <a:cubicBezTo>
                    <a:pt x="6" y="0"/>
                    <a:pt x="6" y="0"/>
                    <a:pt x="6" y="0"/>
                  </a:cubicBezTo>
                  <a:cubicBezTo>
                    <a:pt x="6" y="0"/>
                    <a:pt x="6" y="0"/>
                    <a:pt x="6" y="0"/>
                  </a:cubicBezTo>
                  <a:cubicBezTo>
                    <a:pt x="7" y="0"/>
                    <a:pt x="7" y="0"/>
                    <a:pt x="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15" name="Freeform 260"/>
            <p:cNvSpPr/>
            <p:nvPr/>
          </p:nvSpPr>
          <p:spPr bwMode="auto">
            <a:xfrm>
              <a:off x="4435" y="3263"/>
              <a:ext cx="1" cy="1"/>
            </a:xfrm>
            <a:custGeom>
              <a:avLst/>
              <a:gdLst>
                <a:gd name="T0" fmla="*/ 1 w 1"/>
                <a:gd name="T1" fmla="*/ 0 h 1"/>
                <a:gd name="T2" fmla="*/ 1 w 1"/>
                <a:gd name="T3" fmla="*/ 0 h 1"/>
                <a:gd name="T4" fmla="*/ 1 w 1"/>
                <a:gd name="T5" fmla="*/ 1 h 1"/>
                <a:gd name="T6" fmla="*/ 0 w 1"/>
                <a:gd name="T7" fmla="*/ 1 h 1"/>
                <a:gd name="T8" fmla="*/ 1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1" y="0"/>
                    <a:pt x="1" y="0"/>
                  </a:cubicBezTo>
                  <a:cubicBezTo>
                    <a:pt x="1" y="0"/>
                    <a:pt x="1" y="1"/>
                    <a:pt x="1" y="1"/>
                  </a:cubicBezTo>
                  <a:cubicBezTo>
                    <a:pt x="1" y="1"/>
                    <a:pt x="1" y="1"/>
                    <a:pt x="0" y="1"/>
                  </a:cubicBezTo>
                  <a:cubicBezTo>
                    <a:pt x="1" y="1"/>
                    <a:pt x="1" y="1"/>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6" name="Picture 261"/>
            <p:cNvPicPr>
              <a:picLocks noChangeAspect="true" noChangeArrowheads="true"/>
            </p:cNvPicPr>
            <p:nvPr/>
          </p:nvPicPr>
          <p:blipFill>
            <a:blip r:embed="rId40">
              <a:extLst>
                <a:ext uri="{28A0092B-C50C-407E-A947-70E740481C1C}">
                  <a14:useLocalDpi xmlns:a14="http://schemas.microsoft.com/office/drawing/2010/main" val="false"/>
                </a:ext>
              </a:extLst>
            </a:blip>
            <a:srcRect/>
            <a:stretch>
              <a:fillRect/>
            </a:stretch>
          </p:blipFill>
          <p:spPr bwMode="auto">
            <a:xfrm>
              <a:off x="4424" y="3259"/>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7" name="Freeform 262"/>
            <p:cNvSpPr/>
            <p:nvPr/>
          </p:nvSpPr>
          <p:spPr bwMode="auto">
            <a:xfrm>
              <a:off x="4407" y="3276"/>
              <a:ext cx="8" cy="5"/>
            </a:xfrm>
            <a:custGeom>
              <a:avLst/>
              <a:gdLst>
                <a:gd name="T0" fmla="*/ 8 w 5"/>
                <a:gd name="T1" fmla="*/ 0 h 3"/>
                <a:gd name="T2" fmla="*/ 8 w 5"/>
                <a:gd name="T3" fmla="*/ 0 h 3"/>
                <a:gd name="T4" fmla="*/ 0 w 5"/>
                <a:gd name="T5" fmla="*/ 5 h 3"/>
                <a:gd name="T6" fmla="*/ 0 w 5"/>
                <a:gd name="T7" fmla="*/ 5 h 3"/>
                <a:gd name="T8" fmla="*/ 8 w 5"/>
                <a:gd name="T9" fmla="*/ 0 h 3"/>
                <a:gd name="T10" fmla="*/ 8 w 5"/>
                <a:gd name="T11" fmla="*/ 0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3">
                  <a:moveTo>
                    <a:pt x="5" y="0"/>
                  </a:moveTo>
                  <a:cubicBezTo>
                    <a:pt x="5" y="0"/>
                    <a:pt x="5" y="0"/>
                    <a:pt x="5" y="0"/>
                  </a:cubicBezTo>
                  <a:cubicBezTo>
                    <a:pt x="3" y="1"/>
                    <a:pt x="2" y="2"/>
                    <a:pt x="0" y="3"/>
                  </a:cubicBezTo>
                  <a:cubicBezTo>
                    <a:pt x="0" y="3"/>
                    <a:pt x="0" y="3"/>
                    <a:pt x="0" y="3"/>
                  </a:cubicBezTo>
                  <a:cubicBezTo>
                    <a:pt x="2" y="2"/>
                    <a:pt x="3" y="1"/>
                    <a:pt x="5" y="0"/>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18" name="Picture 263"/>
            <p:cNvPicPr>
              <a:picLocks noChangeAspect="true" noChangeArrowheads="true"/>
            </p:cNvPicPr>
            <p:nvPr/>
          </p:nvPicPr>
          <p:blipFill>
            <a:blip r:embed="rId41">
              <a:extLst>
                <a:ext uri="{28A0092B-C50C-407E-A947-70E740481C1C}">
                  <a14:useLocalDpi xmlns:a14="http://schemas.microsoft.com/office/drawing/2010/main" val="false"/>
                </a:ext>
              </a:extLst>
            </a:blip>
            <a:srcRect/>
            <a:stretch>
              <a:fillRect/>
            </a:stretch>
          </p:blipFill>
          <p:spPr bwMode="auto">
            <a:xfrm>
              <a:off x="4400" y="3272"/>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19" name="Freeform 264"/>
            <p:cNvSpPr>
              <a:spLocks noEditPoints="true"/>
            </p:cNvSpPr>
            <p:nvPr/>
          </p:nvSpPr>
          <p:spPr bwMode="auto">
            <a:xfrm>
              <a:off x="4216" y="3282"/>
              <a:ext cx="186" cy="17"/>
            </a:xfrm>
            <a:custGeom>
              <a:avLst/>
              <a:gdLst>
                <a:gd name="T0" fmla="*/ 0 w 113"/>
                <a:gd name="T1" fmla="*/ 15 h 10"/>
                <a:gd name="T2" fmla="*/ 5 w 113"/>
                <a:gd name="T3" fmla="*/ 17 h 10"/>
                <a:gd name="T4" fmla="*/ 7 w 113"/>
                <a:gd name="T5" fmla="*/ 17 h 10"/>
                <a:gd name="T6" fmla="*/ 0 w 113"/>
                <a:gd name="T7" fmla="*/ 15 h 10"/>
                <a:gd name="T8" fmla="*/ 174 w 113"/>
                <a:gd name="T9" fmla="*/ 5 h 10"/>
                <a:gd name="T10" fmla="*/ 174 w 113"/>
                <a:gd name="T11" fmla="*/ 5 h 10"/>
                <a:gd name="T12" fmla="*/ 174 w 113"/>
                <a:gd name="T13" fmla="*/ 5 h 10"/>
                <a:gd name="T14" fmla="*/ 179 w 113"/>
                <a:gd name="T15" fmla="*/ 3 h 10"/>
                <a:gd name="T16" fmla="*/ 178 w 113"/>
                <a:gd name="T17" fmla="*/ 3 h 10"/>
                <a:gd name="T18" fmla="*/ 178 w 113"/>
                <a:gd name="T19" fmla="*/ 3 h 10"/>
                <a:gd name="T20" fmla="*/ 179 w 113"/>
                <a:gd name="T21" fmla="*/ 3 h 10"/>
                <a:gd name="T22" fmla="*/ 179 w 113"/>
                <a:gd name="T23" fmla="*/ 3 h 10"/>
                <a:gd name="T24" fmla="*/ 186 w 113"/>
                <a:gd name="T25" fmla="*/ 0 h 10"/>
                <a:gd name="T26" fmla="*/ 183 w 113"/>
                <a:gd name="T27" fmla="*/ 2 h 10"/>
                <a:gd name="T28" fmla="*/ 183 w 113"/>
                <a:gd name="T29" fmla="*/ 2 h 10"/>
                <a:gd name="T30" fmla="*/ 186 w 113"/>
                <a:gd name="T31" fmla="*/ 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3" h="10">
                  <a:moveTo>
                    <a:pt x="0" y="9"/>
                  </a:moveTo>
                  <a:cubicBezTo>
                    <a:pt x="1" y="9"/>
                    <a:pt x="2" y="9"/>
                    <a:pt x="3" y="10"/>
                  </a:cubicBezTo>
                  <a:cubicBezTo>
                    <a:pt x="3" y="10"/>
                    <a:pt x="4" y="10"/>
                    <a:pt x="4" y="10"/>
                  </a:cubicBezTo>
                  <a:cubicBezTo>
                    <a:pt x="3" y="10"/>
                    <a:pt x="1" y="9"/>
                    <a:pt x="0" y="9"/>
                  </a:cubicBezTo>
                  <a:moveTo>
                    <a:pt x="106" y="3"/>
                  </a:moveTo>
                  <a:cubicBezTo>
                    <a:pt x="106" y="3"/>
                    <a:pt x="106" y="3"/>
                    <a:pt x="106" y="3"/>
                  </a:cubicBezTo>
                  <a:cubicBezTo>
                    <a:pt x="106" y="3"/>
                    <a:pt x="106" y="3"/>
                    <a:pt x="106" y="3"/>
                  </a:cubicBezTo>
                  <a:moveTo>
                    <a:pt x="109" y="2"/>
                  </a:moveTo>
                  <a:cubicBezTo>
                    <a:pt x="109" y="2"/>
                    <a:pt x="109" y="2"/>
                    <a:pt x="108" y="2"/>
                  </a:cubicBezTo>
                  <a:cubicBezTo>
                    <a:pt x="108" y="2"/>
                    <a:pt x="108" y="2"/>
                    <a:pt x="108" y="2"/>
                  </a:cubicBezTo>
                  <a:cubicBezTo>
                    <a:pt x="108" y="2"/>
                    <a:pt x="108" y="2"/>
                    <a:pt x="109" y="2"/>
                  </a:cubicBezTo>
                  <a:cubicBezTo>
                    <a:pt x="109" y="2"/>
                    <a:pt x="109" y="2"/>
                    <a:pt x="109" y="2"/>
                  </a:cubicBezTo>
                  <a:moveTo>
                    <a:pt x="113" y="0"/>
                  </a:moveTo>
                  <a:cubicBezTo>
                    <a:pt x="113" y="0"/>
                    <a:pt x="112" y="0"/>
                    <a:pt x="111" y="1"/>
                  </a:cubicBezTo>
                  <a:cubicBezTo>
                    <a:pt x="111" y="1"/>
                    <a:pt x="111" y="1"/>
                    <a:pt x="111" y="1"/>
                  </a:cubicBezTo>
                  <a:cubicBezTo>
                    <a:pt x="112" y="0"/>
                    <a:pt x="113" y="0"/>
                    <a:pt x="11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0" name="Freeform 265"/>
            <p:cNvSpPr/>
            <p:nvPr/>
          </p:nvSpPr>
          <p:spPr bwMode="auto">
            <a:xfrm>
              <a:off x="4221" y="3299"/>
              <a:ext cx="7" cy="2"/>
            </a:xfrm>
            <a:custGeom>
              <a:avLst/>
              <a:gdLst>
                <a:gd name="T0" fmla="*/ 0 w 4"/>
                <a:gd name="T1" fmla="*/ 0 h 1"/>
                <a:gd name="T2" fmla="*/ 7 w 4"/>
                <a:gd name="T3" fmla="*/ 2 h 1"/>
                <a:gd name="T4" fmla="*/ 2 w 4"/>
                <a:gd name="T5" fmla="*/ 0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cubicBezTo>
                    <a:pt x="1" y="0"/>
                    <a:pt x="3" y="0"/>
                    <a:pt x="4" y="1"/>
                  </a:cubicBezTo>
                  <a:cubicBezTo>
                    <a:pt x="3" y="0"/>
                    <a:pt x="2" y="0"/>
                    <a:pt x="1" y="0"/>
                  </a:cubicBezTo>
                  <a:cubicBezTo>
                    <a:pt x="1"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1" name="Freeform 266"/>
            <p:cNvSpPr/>
            <p:nvPr/>
          </p:nvSpPr>
          <p:spPr bwMode="auto">
            <a:xfrm>
              <a:off x="4321" y="3304"/>
              <a:ext cx="5" cy="0"/>
            </a:xfrm>
            <a:custGeom>
              <a:avLst/>
              <a:gdLst>
                <a:gd name="T0" fmla="*/ 5 w 3"/>
                <a:gd name="T1" fmla="*/ 0 w 3"/>
                <a:gd name="T2" fmla="*/ 0 w 3"/>
                <a:gd name="T3" fmla="*/ 0 w 3"/>
                <a:gd name="T4" fmla="*/ 5 w 3"/>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3">
                  <a:moveTo>
                    <a:pt x="3" y="0"/>
                  </a:moveTo>
                  <a:cubicBezTo>
                    <a:pt x="2" y="0"/>
                    <a:pt x="1" y="0"/>
                    <a:pt x="0" y="0"/>
                  </a:cubicBezTo>
                  <a:cubicBezTo>
                    <a:pt x="0" y="0"/>
                    <a:pt x="0" y="0"/>
                    <a:pt x="0" y="0"/>
                  </a:cubicBezTo>
                  <a:cubicBezTo>
                    <a:pt x="0" y="0"/>
                    <a:pt x="0" y="0"/>
                    <a:pt x="0" y="0"/>
                  </a:cubicBezTo>
                  <a:cubicBezTo>
                    <a:pt x="1" y="0"/>
                    <a:pt x="2" y="0"/>
                    <a:pt x="3"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2" name="Freeform 267"/>
            <p:cNvSpPr/>
            <p:nvPr/>
          </p:nvSpPr>
          <p:spPr bwMode="auto">
            <a:xfrm>
              <a:off x="4320" y="3304"/>
              <a:ext cx="1" cy="0"/>
            </a:xfrm>
            <a:custGeom>
              <a:avLst/>
              <a:gdLst>
                <a:gd name="T0" fmla="*/ 1 w 1"/>
                <a:gd name="T1" fmla="*/ 0 w 1"/>
                <a:gd name="T2" fmla="*/ 1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3" name="Freeform 268"/>
            <p:cNvSpPr/>
            <p:nvPr/>
          </p:nvSpPr>
          <p:spPr bwMode="auto">
            <a:xfrm>
              <a:off x="4259" y="3304"/>
              <a:ext cx="7" cy="1"/>
            </a:xfrm>
            <a:custGeom>
              <a:avLst/>
              <a:gdLst>
                <a:gd name="T0" fmla="*/ 0 w 4"/>
                <a:gd name="T1" fmla="*/ 0 h 1"/>
                <a:gd name="T2" fmla="*/ 7 w 4"/>
                <a:gd name="T3" fmla="*/ 1 h 1"/>
                <a:gd name="T4" fmla="*/ 7 w 4"/>
                <a:gd name="T5" fmla="*/ 1 h 1"/>
                <a:gd name="T6" fmla="*/ 4 w 4"/>
                <a:gd name="T7" fmla="*/ 1 h 1"/>
                <a:gd name="T8" fmla="*/ 0 w 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0" y="0"/>
                  </a:moveTo>
                  <a:cubicBezTo>
                    <a:pt x="1" y="0"/>
                    <a:pt x="3" y="1"/>
                    <a:pt x="4" y="1"/>
                  </a:cubicBezTo>
                  <a:cubicBezTo>
                    <a:pt x="4" y="1"/>
                    <a:pt x="4" y="1"/>
                    <a:pt x="4" y="1"/>
                  </a:cubicBezTo>
                  <a:cubicBezTo>
                    <a:pt x="4" y="1"/>
                    <a:pt x="3" y="1"/>
                    <a:pt x="2" y="1"/>
                  </a:cubicBezTo>
                  <a:cubicBezTo>
                    <a:pt x="2" y="1"/>
                    <a:pt x="1"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4" name="Freeform 269"/>
            <p:cNvSpPr/>
            <p:nvPr/>
          </p:nvSpPr>
          <p:spPr bwMode="auto">
            <a:xfrm>
              <a:off x="4266" y="3305"/>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25" name="Picture 270"/>
            <p:cNvPicPr>
              <a:picLocks noChangeAspect="true" noChangeArrowheads="true"/>
            </p:cNvPicPr>
            <p:nvPr/>
          </p:nvPicPr>
          <p:blipFill>
            <a:blip r:embed="rId42">
              <a:extLst>
                <a:ext uri="{28A0092B-C50C-407E-A947-70E740481C1C}">
                  <a14:useLocalDpi xmlns:a14="http://schemas.microsoft.com/office/drawing/2010/main" val="false"/>
                </a:ext>
              </a:extLst>
            </a:blip>
            <a:srcRect/>
            <a:stretch>
              <a:fillRect/>
            </a:stretch>
          </p:blipFill>
          <p:spPr bwMode="auto">
            <a:xfrm>
              <a:off x="4854" y="343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26" name="Freeform 271"/>
            <p:cNvSpPr/>
            <p:nvPr/>
          </p:nvSpPr>
          <p:spPr bwMode="auto">
            <a:xfrm>
              <a:off x="5037" y="3442"/>
              <a:ext cx="24" cy="9"/>
            </a:xfrm>
            <a:custGeom>
              <a:avLst/>
              <a:gdLst>
                <a:gd name="T0" fmla="*/ 24 w 24"/>
                <a:gd name="T1" fmla="*/ 0 h 9"/>
                <a:gd name="T2" fmla="*/ 0 w 24"/>
                <a:gd name="T3" fmla="*/ 9 h 9"/>
                <a:gd name="T4" fmla="*/ 24 w 24"/>
                <a:gd name="T5" fmla="*/ 0 h 9"/>
                <a:gd name="T6" fmla="*/ 0 60000 65536"/>
                <a:gd name="T7" fmla="*/ 0 60000 65536"/>
                <a:gd name="T8" fmla="*/ 0 60000 65536"/>
              </a:gdLst>
              <a:ahLst/>
              <a:cxnLst>
                <a:cxn ang="T6">
                  <a:pos x="T0" y="T1"/>
                </a:cxn>
                <a:cxn ang="T7">
                  <a:pos x="T2" y="T3"/>
                </a:cxn>
                <a:cxn ang="T8">
                  <a:pos x="T4" y="T5"/>
                </a:cxn>
              </a:cxnLst>
              <a:rect l="0" t="0" r="r" b="b"/>
              <a:pathLst>
                <a:path w="24" h="9">
                  <a:moveTo>
                    <a:pt x="24" y="0"/>
                  </a:moveTo>
                  <a:lnTo>
                    <a:pt x="0" y="9"/>
                  </a:lnTo>
                  <a:lnTo>
                    <a:pt x="24" y="0"/>
                  </a:lnTo>
                  <a:close/>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7" name="Freeform 272"/>
            <p:cNvSpPr/>
            <p:nvPr/>
          </p:nvSpPr>
          <p:spPr bwMode="auto">
            <a:xfrm>
              <a:off x="5037" y="3442"/>
              <a:ext cx="24" cy="9"/>
            </a:xfrm>
            <a:custGeom>
              <a:avLst/>
              <a:gdLst>
                <a:gd name="T0" fmla="*/ 24 w 24"/>
                <a:gd name="T1" fmla="*/ 0 h 9"/>
                <a:gd name="T2" fmla="*/ 0 w 24"/>
                <a:gd name="T3" fmla="*/ 9 h 9"/>
                <a:gd name="T4" fmla="*/ 24 w 24"/>
                <a:gd name="T5" fmla="*/ 0 h 9"/>
                <a:gd name="T6" fmla="*/ 0 60000 65536"/>
                <a:gd name="T7" fmla="*/ 0 60000 65536"/>
                <a:gd name="T8" fmla="*/ 0 60000 65536"/>
              </a:gdLst>
              <a:ahLst/>
              <a:cxnLst>
                <a:cxn ang="T6">
                  <a:pos x="T0" y="T1"/>
                </a:cxn>
                <a:cxn ang="T7">
                  <a:pos x="T2" y="T3"/>
                </a:cxn>
                <a:cxn ang="T8">
                  <a:pos x="T4" y="T5"/>
                </a:cxn>
              </a:cxnLst>
              <a:rect l="0" t="0" r="r" b="b"/>
              <a:pathLst>
                <a:path w="24" h="9">
                  <a:moveTo>
                    <a:pt x="24" y="0"/>
                  </a:moveTo>
                  <a:lnTo>
                    <a:pt x="0" y="9"/>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8" name="Freeform 273"/>
            <p:cNvSpPr/>
            <p:nvPr/>
          </p:nvSpPr>
          <p:spPr bwMode="auto">
            <a:xfrm>
              <a:off x="4876" y="3448"/>
              <a:ext cx="1" cy="0"/>
            </a:xfrm>
            <a:custGeom>
              <a:avLst/>
              <a:gdLst>
                <a:gd name="T0" fmla="*/ 0 w 1"/>
                <a:gd name="T1" fmla="*/ 1 w 1"/>
                <a:gd name="T2" fmla="*/ 1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0" y="0"/>
                    <a:pt x="1" y="0"/>
                  </a:cubicBezTo>
                  <a:cubicBezTo>
                    <a:pt x="1" y="0"/>
                    <a:pt x="1" y="0"/>
                    <a:pt x="1"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29" name="Freeform 274"/>
            <p:cNvSpPr/>
            <p:nvPr/>
          </p:nvSpPr>
          <p:spPr bwMode="auto">
            <a:xfrm>
              <a:off x="4876" y="3448"/>
              <a:ext cx="1" cy="0"/>
            </a:xfrm>
            <a:custGeom>
              <a:avLst/>
              <a:gdLst>
                <a:gd name="T0" fmla="*/ 0 w 1"/>
                <a:gd name="T1" fmla="*/ 1 w 1"/>
                <a:gd name="T2" fmla="*/ 0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1" y="0"/>
                  </a:cubicBezTo>
                  <a:cubicBezTo>
                    <a:pt x="0" y="0"/>
                    <a:pt x="0" y="0"/>
                    <a:pt x="0"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30" name="Picture 275"/>
            <p:cNvPicPr>
              <a:picLocks noChangeAspect="true" noChangeArrowheads="true"/>
            </p:cNvPicPr>
            <p:nvPr/>
          </p:nvPicPr>
          <p:blipFill>
            <a:blip r:embed="rId43">
              <a:extLst>
                <a:ext uri="{28A0092B-C50C-407E-A947-70E740481C1C}">
                  <a14:useLocalDpi xmlns:a14="http://schemas.microsoft.com/office/drawing/2010/main" val="false"/>
                </a:ext>
              </a:extLst>
            </a:blip>
            <a:srcRect/>
            <a:stretch>
              <a:fillRect/>
            </a:stretch>
          </p:blipFill>
          <p:spPr bwMode="auto">
            <a:xfrm>
              <a:off x="4870" y="3441"/>
              <a:ext cx="20"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31" name="Picture 276"/>
            <p:cNvPicPr>
              <a:picLocks noChangeAspect="true" noChangeArrowheads="true"/>
            </p:cNvPicPr>
            <p:nvPr/>
          </p:nvPicPr>
          <p:blipFill>
            <a:blip r:embed="rId44">
              <a:extLst>
                <a:ext uri="{28A0092B-C50C-407E-A947-70E740481C1C}">
                  <a14:useLocalDpi xmlns:a14="http://schemas.microsoft.com/office/drawing/2010/main" val="false"/>
                </a:ext>
              </a:extLst>
            </a:blip>
            <a:srcRect/>
            <a:stretch>
              <a:fillRect/>
            </a:stretch>
          </p:blipFill>
          <p:spPr bwMode="auto">
            <a:xfrm>
              <a:off x="4909" y="3451"/>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32" name="Freeform 277"/>
            <p:cNvSpPr/>
            <p:nvPr/>
          </p:nvSpPr>
          <p:spPr bwMode="auto">
            <a:xfrm>
              <a:off x="5010" y="3460"/>
              <a:ext cx="2" cy="0"/>
            </a:xfrm>
            <a:custGeom>
              <a:avLst/>
              <a:gdLst>
                <a:gd name="T0" fmla="*/ 2 w 1"/>
                <a:gd name="T1" fmla="*/ 0 w 1"/>
                <a:gd name="T2" fmla="*/ 2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3" name="Freeform 278"/>
            <p:cNvSpPr/>
            <p:nvPr/>
          </p:nvSpPr>
          <p:spPr bwMode="auto">
            <a:xfrm>
              <a:off x="5005" y="3460"/>
              <a:ext cx="2" cy="0"/>
            </a:xfrm>
            <a:custGeom>
              <a:avLst/>
              <a:gdLst>
                <a:gd name="T0" fmla="*/ 2 w 1"/>
                <a:gd name="T1" fmla="*/ 0 w 1"/>
                <a:gd name="T2" fmla="*/ 0 w 1"/>
                <a:gd name="T3" fmla="*/ 2 w 1"/>
                <a:gd name="T4" fmla="*/ 2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1" y="0"/>
                  </a:moveTo>
                  <a:cubicBezTo>
                    <a:pt x="0" y="0"/>
                    <a:pt x="0" y="0"/>
                    <a:pt x="0" y="0"/>
                  </a:cubicBezTo>
                  <a:cubicBezTo>
                    <a:pt x="0" y="0"/>
                    <a:pt x="0" y="0"/>
                    <a:pt x="0" y="0"/>
                  </a:cubicBezTo>
                  <a:cubicBezTo>
                    <a:pt x="0" y="0"/>
                    <a:pt x="0"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34" name="Picture 279"/>
            <p:cNvPicPr>
              <a:picLocks noChangeAspect="true" noChangeArrowheads="true"/>
            </p:cNvPicPr>
            <p:nvPr/>
          </p:nvPicPr>
          <p:blipFill>
            <a:blip r:embed="rId45">
              <a:extLst>
                <a:ext uri="{28A0092B-C50C-407E-A947-70E740481C1C}">
                  <a14:useLocalDpi xmlns:a14="http://schemas.microsoft.com/office/drawing/2010/main" val="false"/>
                </a:ext>
              </a:extLst>
            </a:blip>
            <a:srcRect/>
            <a:stretch>
              <a:fillRect/>
            </a:stretch>
          </p:blipFill>
          <p:spPr bwMode="auto">
            <a:xfrm>
              <a:off x="4998" y="3452"/>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35" name="Freeform 280"/>
            <p:cNvSpPr/>
            <p:nvPr/>
          </p:nvSpPr>
          <p:spPr bwMode="auto">
            <a:xfrm>
              <a:off x="5002" y="3460"/>
              <a:ext cx="2" cy="0"/>
            </a:xfrm>
            <a:custGeom>
              <a:avLst/>
              <a:gdLst>
                <a:gd name="T0" fmla="*/ 2 w 1"/>
                <a:gd name="T1" fmla="*/ 0 w 1"/>
                <a:gd name="T2" fmla="*/ 0 w 1"/>
                <a:gd name="T3" fmla="*/ 2 w 1"/>
                <a:gd name="T4" fmla="*/ 2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1" y="0"/>
                  </a:moveTo>
                  <a:cubicBezTo>
                    <a:pt x="1" y="0"/>
                    <a:pt x="1" y="0"/>
                    <a:pt x="0" y="0"/>
                  </a:cubicBezTo>
                  <a:cubicBezTo>
                    <a:pt x="0" y="0"/>
                    <a:pt x="0" y="0"/>
                    <a:pt x="0" y="0"/>
                  </a:cubicBezTo>
                  <a:cubicBezTo>
                    <a:pt x="0" y="0"/>
                    <a:pt x="1"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6" name="Freeform 281"/>
            <p:cNvSpPr/>
            <p:nvPr/>
          </p:nvSpPr>
          <p:spPr bwMode="auto">
            <a:xfrm>
              <a:off x="5002" y="3460"/>
              <a:ext cx="2" cy="0"/>
            </a:xfrm>
            <a:custGeom>
              <a:avLst/>
              <a:gdLst>
                <a:gd name="T0" fmla="*/ 2 w 1"/>
                <a:gd name="T1" fmla="*/ 0 w 1"/>
                <a:gd name="T2" fmla="*/ 2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0" y="0"/>
                    <a:pt x="0" y="0"/>
                  </a:cubicBezTo>
                  <a:cubicBezTo>
                    <a:pt x="0" y="0"/>
                    <a:pt x="1" y="0"/>
                    <a:pt x="1"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37" name="Rectangle 282"/>
            <p:cNvSpPr>
              <a:spLocks noChangeArrowheads="true"/>
            </p:cNvSpPr>
            <p:nvPr/>
          </p:nvSpPr>
          <p:spPr bwMode="auto">
            <a:xfrm>
              <a:off x="5000" y="3460"/>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sp>
          <p:nvSpPr>
            <p:cNvPr id="132238" name="Rectangle 283"/>
            <p:cNvSpPr>
              <a:spLocks noChangeArrowheads="true"/>
            </p:cNvSpPr>
            <p:nvPr/>
          </p:nvSpPr>
          <p:spPr bwMode="auto">
            <a:xfrm>
              <a:off x="5000" y="346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endParaRPr lang="zh-CN" altLang="zh-CN">
                <a:solidFill>
                  <a:schemeClr val="tx1"/>
                </a:solidFill>
              </a:endParaRPr>
            </a:p>
          </p:txBody>
        </p:sp>
        <p:pic>
          <p:nvPicPr>
            <p:cNvPr id="132239" name="Picture 284"/>
            <p:cNvPicPr>
              <a:picLocks noChangeAspect="true" noChangeArrowheads="true"/>
            </p:cNvPicPr>
            <p:nvPr/>
          </p:nvPicPr>
          <p:blipFill>
            <a:blip r:embed="rId46">
              <a:extLst>
                <a:ext uri="{28A0092B-C50C-407E-A947-70E740481C1C}">
                  <a14:useLocalDpi xmlns:a14="http://schemas.microsoft.com/office/drawing/2010/main" val="false"/>
                </a:ext>
              </a:extLst>
            </a:blip>
            <a:srcRect/>
            <a:stretch>
              <a:fillRect/>
            </a:stretch>
          </p:blipFill>
          <p:spPr bwMode="auto">
            <a:xfrm>
              <a:off x="4993" y="3452"/>
              <a:ext cx="14"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40" name="Picture 285"/>
            <p:cNvPicPr>
              <a:picLocks noChangeAspect="true" noChangeArrowheads="true"/>
            </p:cNvPicPr>
            <p:nvPr/>
          </p:nvPicPr>
          <p:blipFill>
            <a:blip r:embed="rId46">
              <a:extLst>
                <a:ext uri="{28A0092B-C50C-407E-A947-70E740481C1C}">
                  <a14:useLocalDpi xmlns:a14="http://schemas.microsoft.com/office/drawing/2010/main" val="false"/>
                </a:ext>
              </a:extLst>
            </a:blip>
            <a:srcRect/>
            <a:stretch>
              <a:fillRect/>
            </a:stretch>
          </p:blipFill>
          <p:spPr bwMode="auto">
            <a:xfrm>
              <a:off x="4992" y="3452"/>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241" name="Picture 286"/>
            <p:cNvPicPr>
              <a:picLocks noChangeAspect="true" noChangeArrowheads="true"/>
            </p:cNvPicPr>
            <p:nvPr/>
          </p:nvPicPr>
          <p:blipFill>
            <a:blip r:embed="rId47">
              <a:extLst>
                <a:ext uri="{28A0092B-C50C-407E-A947-70E740481C1C}">
                  <a14:useLocalDpi xmlns:a14="http://schemas.microsoft.com/office/drawing/2010/main" val="false"/>
                </a:ext>
              </a:extLst>
            </a:blip>
            <a:srcRect/>
            <a:stretch>
              <a:fillRect/>
            </a:stretch>
          </p:blipFill>
          <p:spPr bwMode="auto">
            <a:xfrm>
              <a:off x="4984" y="3454"/>
              <a:ext cx="15" cy="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42" name="Freeform 287"/>
            <p:cNvSpPr/>
            <p:nvPr/>
          </p:nvSpPr>
          <p:spPr bwMode="auto">
            <a:xfrm>
              <a:off x="4937" y="3463"/>
              <a:ext cx="1" cy="0"/>
            </a:xfrm>
            <a:custGeom>
              <a:avLst/>
              <a:gdLst>
                <a:gd name="T0" fmla="*/ 0 w 1"/>
                <a:gd name="T1" fmla="*/ 0 w 1"/>
                <a:gd name="T2" fmla="*/ 1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0" y="0"/>
                    <a:pt x="1"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pic>
          <p:nvPicPr>
            <p:cNvPr id="132243" name="Picture 288"/>
            <p:cNvPicPr>
              <a:picLocks noChangeAspect="true" noChangeArrowheads="true"/>
            </p:cNvPicPr>
            <p:nvPr/>
          </p:nvPicPr>
          <p:blipFill>
            <a:blip r:embed="rId48">
              <a:extLst>
                <a:ext uri="{28A0092B-C50C-407E-A947-70E740481C1C}">
                  <a14:useLocalDpi xmlns:a14="http://schemas.microsoft.com/office/drawing/2010/main" val="false"/>
                </a:ext>
              </a:extLst>
            </a:blip>
            <a:srcRect/>
            <a:stretch>
              <a:fillRect/>
            </a:stretch>
          </p:blipFill>
          <p:spPr bwMode="auto">
            <a:xfrm>
              <a:off x="4929" y="3454"/>
              <a:ext cx="15" cy="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244" name="Freeform 289"/>
            <p:cNvSpPr/>
            <p:nvPr/>
          </p:nvSpPr>
          <p:spPr bwMode="auto">
            <a:xfrm>
              <a:off x="4946" y="3463"/>
              <a:ext cx="0" cy="0"/>
            </a:xfrm>
            <a:custGeom>
              <a:avLst/>
              <a:gdLst>
                <a:gd name="T0" fmla="*/ 0 60000 65536"/>
                <a:gd name="T1" fmla="*/ 0 60000 65536"/>
                <a:gd name="T2" fmla="*/ 0 60000 65536"/>
                <a:gd name="T3" fmla="*/ 0 60000 65536"/>
                <a:gd name="T4" fmla="*/ 0 60000 65536"/>
                <a:gd name="T5" fmla="*/ 0 60000 65536"/>
                <a:gd name="T6" fmla="*/ 0 60000 65536"/>
              </a:gdLst>
              <a:ahLst/>
              <a:cxnLst>
                <a:cxn ang="T0">
                  <a:pos x="0" y="0"/>
                </a:cxn>
                <a:cxn ang="T1">
                  <a:pos x="0" y="0"/>
                </a:cxn>
                <a:cxn ang="T2">
                  <a:pos x="0" y="0"/>
                </a:cxn>
                <a:cxn ang="T3">
                  <a:pos x="0" y="0"/>
                </a:cxn>
                <a:cxn ang="T4">
                  <a:pos x="0" y="0"/>
                </a:cxn>
                <a:cxn ang="T5">
                  <a:pos x="0" y="0"/>
                </a:cxn>
                <a:cxn ang="T6">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5" name="Freeform 290"/>
            <p:cNvSpPr/>
            <p:nvPr/>
          </p:nvSpPr>
          <p:spPr bwMode="auto">
            <a:xfrm>
              <a:off x="4945" y="3463"/>
              <a:ext cx="1" cy="0"/>
            </a:xfrm>
            <a:custGeom>
              <a:avLst/>
              <a:gdLst>
                <a:gd name="T0" fmla="*/ 0 w 1"/>
                <a:gd name="T1" fmla="*/ 1 w 1"/>
                <a:gd name="T2" fmla="*/ 1 w 1"/>
                <a:gd name="T3" fmla="*/ 1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1" y="0"/>
                    <a:pt x="1" y="0"/>
                  </a:cubicBezTo>
                  <a:cubicBezTo>
                    <a:pt x="1" y="0"/>
                    <a:pt x="1" y="0"/>
                    <a:pt x="1" y="0"/>
                  </a:cubicBezTo>
                  <a:cubicBezTo>
                    <a:pt x="1" y="0"/>
                    <a:pt x="1" y="0"/>
                    <a:pt x="1" y="0"/>
                  </a:cubicBezTo>
                  <a:cubicBezTo>
                    <a:pt x="0" y="0"/>
                    <a:pt x="0"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6" name="Freeform 291"/>
            <p:cNvSpPr/>
            <p:nvPr/>
          </p:nvSpPr>
          <p:spPr bwMode="auto">
            <a:xfrm>
              <a:off x="4955" y="3463"/>
              <a:ext cx="11" cy="0"/>
            </a:xfrm>
            <a:custGeom>
              <a:avLst/>
              <a:gdLst>
                <a:gd name="T0" fmla="*/ 0 w 7"/>
                <a:gd name="T1" fmla="*/ 2 w 7"/>
                <a:gd name="T2" fmla="*/ 2 w 7"/>
                <a:gd name="T3" fmla="*/ 2 w 7"/>
                <a:gd name="T4" fmla="*/ 2 w 7"/>
                <a:gd name="T5" fmla="*/ 6 w 7"/>
                <a:gd name="T6" fmla="*/ 11 w 7"/>
                <a:gd name="T7" fmla="*/ 11 w 7"/>
                <a:gd name="T8" fmla="*/ 8 w 7"/>
                <a:gd name="T9" fmla="*/ 2 w 7"/>
                <a:gd name="T10" fmla="*/ 0 w 7"/>
                <a:gd name="T11" fmla="*/ 0 60000 65536"/>
                <a:gd name="T12" fmla="*/ 0 60000 65536"/>
                <a:gd name="T13" fmla="*/ 0 60000 65536"/>
                <a:gd name="T14" fmla="*/ 0 60000 65536"/>
                <a:gd name="T15" fmla="*/ 0 60000 65536"/>
                <a:gd name="T16" fmla="*/ 0 60000 65536"/>
                <a:gd name="T17" fmla="*/ 0 60000 65536"/>
                <a:gd name="T18" fmla="*/ 0 60000 65536"/>
                <a:gd name="T19" fmla="*/ 0 60000 65536"/>
                <a:gd name="T20" fmla="*/ 0 60000 65536"/>
                <a:gd name="T21" fmla="*/ 0 60000 65536"/>
              </a:gdLst>
              <a:ahLst/>
              <a:cxnLst>
                <a:cxn ang="T11">
                  <a:pos x="T0" y="0"/>
                </a:cxn>
                <a:cxn ang="T12">
                  <a:pos x="T1" y="0"/>
                </a:cxn>
                <a:cxn ang="T13">
                  <a:pos x="T2" y="0"/>
                </a:cxn>
                <a:cxn ang="T14">
                  <a:pos x="T3" y="0"/>
                </a:cxn>
                <a:cxn ang="T15">
                  <a:pos x="T4" y="0"/>
                </a:cxn>
                <a:cxn ang="T16">
                  <a:pos x="T5" y="0"/>
                </a:cxn>
                <a:cxn ang="T17">
                  <a:pos x="T6" y="0"/>
                </a:cxn>
                <a:cxn ang="T18">
                  <a:pos x="T7" y="0"/>
                </a:cxn>
                <a:cxn ang="T19">
                  <a:pos x="T8" y="0"/>
                </a:cxn>
                <a:cxn ang="T20">
                  <a:pos x="T9" y="0"/>
                </a:cxn>
                <a:cxn ang="T21">
                  <a:pos x="T10" y="0"/>
                </a:cxn>
              </a:cxnLst>
              <a:rect l="0" t="0" r="r" b="b"/>
              <a:pathLst>
                <a:path w="7">
                  <a:moveTo>
                    <a:pt x="0" y="0"/>
                  </a:moveTo>
                  <a:cubicBezTo>
                    <a:pt x="0" y="0"/>
                    <a:pt x="1" y="0"/>
                    <a:pt x="1" y="0"/>
                  </a:cubicBezTo>
                  <a:cubicBezTo>
                    <a:pt x="1" y="0"/>
                    <a:pt x="1" y="0"/>
                    <a:pt x="1" y="0"/>
                  </a:cubicBezTo>
                  <a:cubicBezTo>
                    <a:pt x="1" y="0"/>
                    <a:pt x="1" y="0"/>
                    <a:pt x="1" y="0"/>
                  </a:cubicBezTo>
                  <a:cubicBezTo>
                    <a:pt x="1" y="0"/>
                    <a:pt x="1" y="0"/>
                    <a:pt x="1" y="0"/>
                  </a:cubicBezTo>
                  <a:cubicBezTo>
                    <a:pt x="2" y="0"/>
                    <a:pt x="3" y="0"/>
                    <a:pt x="4" y="0"/>
                  </a:cubicBezTo>
                  <a:cubicBezTo>
                    <a:pt x="5" y="0"/>
                    <a:pt x="6" y="0"/>
                    <a:pt x="7" y="0"/>
                  </a:cubicBezTo>
                  <a:cubicBezTo>
                    <a:pt x="7" y="0"/>
                    <a:pt x="7" y="0"/>
                    <a:pt x="7" y="0"/>
                  </a:cubicBezTo>
                  <a:cubicBezTo>
                    <a:pt x="6" y="0"/>
                    <a:pt x="6" y="0"/>
                    <a:pt x="5" y="0"/>
                  </a:cubicBezTo>
                  <a:cubicBezTo>
                    <a:pt x="3" y="0"/>
                    <a:pt x="2" y="0"/>
                    <a:pt x="1"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7" name="Freeform 292"/>
            <p:cNvSpPr/>
            <p:nvPr/>
          </p:nvSpPr>
          <p:spPr bwMode="auto">
            <a:xfrm>
              <a:off x="4956" y="3463"/>
              <a:ext cx="10" cy="0"/>
            </a:xfrm>
            <a:custGeom>
              <a:avLst/>
              <a:gdLst>
                <a:gd name="T0" fmla="*/ 0 w 6"/>
                <a:gd name="T1" fmla="*/ 0 w 6"/>
                <a:gd name="T2" fmla="*/ 5 w 6"/>
                <a:gd name="T3" fmla="*/ 10 w 6"/>
                <a:gd name="T4" fmla="*/ 5 w 6"/>
                <a:gd name="T5" fmla="*/ 0 w 6"/>
                <a:gd name="T6" fmla="*/ 0 60000 65536"/>
                <a:gd name="T7" fmla="*/ 0 60000 65536"/>
                <a:gd name="T8" fmla="*/ 0 60000 65536"/>
                <a:gd name="T9" fmla="*/ 0 60000 65536"/>
                <a:gd name="T10" fmla="*/ 0 60000 65536"/>
                <a:gd name="T11" fmla="*/ 0 60000 65536"/>
              </a:gdLst>
              <a:ahLst/>
              <a:cxnLst>
                <a:cxn ang="T6">
                  <a:pos x="T0" y="0"/>
                </a:cxn>
                <a:cxn ang="T7">
                  <a:pos x="T1" y="0"/>
                </a:cxn>
                <a:cxn ang="T8">
                  <a:pos x="T2" y="0"/>
                </a:cxn>
                <a:cxn ang="T9">
                  <a:pos x="T3" y="0"/>
                </a:cxn>
                <a:cxn ang="T10">
                  <a:pos x="T4" y="0"/>
                </a:cxn>
                <a:cxn ang="T11">
                  <a:pos x="T5" y="0"/>
                </a:cxn>
              </a:cxnLst>
              <a:rect l="0" t="0" r="r" b="b"/>
              <a:pathLst>
                <a:path w="6">
                  <a:moveTo>
                    <a:pt x="0" y="0"/>
                  </a:moveTo>
                  <a:cubicBezTo>
                    <a:pt x="0" y="0"/>
                    <a:pt x="0" y="0"/>
                    <a:pt x="0" y="0"/>
                  </a:cubicBezTo>
                  <a:cubicBezTo>
                    <a:pt x="1" y="0"/>
                    <a:pt x="2" y="0"/>
                    <a:pt x="3" y="0"/>
                  </a:cubicBezTo>
                  <a:cubicBezTo>
                    <a:pt x="4" y="0"/>
                    <a:pt x="5" y="0"/>
                    <a:pt x="6" y="0"/>
                  </a:cubicBezTo>
                  <a:cubicBezTo>
                    <a:pt x="5" y="0"/>
                    <a:pt x="4" y="0"/>
                    <a:pt x="3" y="0"/>
                  </a:cubicBezTo>
                  <a:cubicBezTo>
                    <a:pt x="2" y="0"/>
                    <a:pt x="1" y="0"/>
                    <a:pt x="0" y="0"/>
                  </a:cubicBezTo>
                </a:path>
              </a:pathLst>
            </a:custGeom>
            <a:solidFill>
              <a:srgbClr val="48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8" name="Freeform 295"/>
            <p:cNvSpPr/>
            <p:nvPr/>
          </p:nvSpPr>
          <p:spPr bwMode="auto">
            <a:xfrm>
              <a:off x="5004" y="2354"/>
              <a:ext cx="252" cy="228"/>
            </a:xfrm>
            <a:custGeom>
              <a:avLst/>
              <a:gdLst>
                <a:gd name="T0" fmla="*/ 0 w 154"/>
                <a:gd name="T1" fmla="*/ 15 h 139"/>
                <a:gd name="T2" fmla="*/ 2 w 154"/>
                <a:gd name="T3" fmla="*/ 18 h 139"/>
                <a:gd name="T4" fmla="*/ 3 w 154"/>
                <a:gd name="T5" fmla="*/ 21 h 139"/>
                <a:gd name="T6" fmla="*/ 21 w 154"/>
                <a:gd name="T7" fmla="*/ 38 h 139"/>
                <a:gd name="T8" fmla="*/ 47 w 154"/>
                <a:gd name="T9" fmla="*/ 52 h 139"/>
                <a:gd name="T10" fmla="*/ 77 w 154"/>
                <a:gd name="T11" fmla="*/ 66 h 139"/>
                <a:gd name="T12" fmla="*/ 105 w 154"/>
                <a:gd name="T13" fmla="*/ 75 h 139"/>
                <a:gd name="T14" fmla="*/ 141 w 154"/>
                <a:gd name="T15" fmla="*/ 89 h 139"/>
                <a:gd name="T16" fmla="*/ 173 w 154"/>
                <a:gd name="T17" fmla="*/ 105 h 139"/>
                <a:gd name="T18" fmla="*/ 201 w 154"/>
                <a:gd name="T19" fmla="*/ 128 h 139"/>
                <a:gd name="T20" fmla="*/ 224 w 154"/>
                <a:gd name="T21" fmla="*/ 154 h 139"/>
                <a:gd name="T22" fmla="*/ 226 w 154"/>
                <a:gd name="T23" fmla="*/ 156 h 139"/>
                <a:gd name="T24" fmla="*/ 227 w 154"/>
                <a:gd name="T25" fmla="*/ 159 h 139"/>
                <a:gd name="T26" fmla="*/ 229 w 154"/>
                <a:gd name="T27" fmla="*/ 161 h 139"/>
                <a:gd name="T28" fmla="*/ 229 w 154"/>
                <a:gd name="T29" fmla="*/ 162 h 139"/>
                <a:gd name="T30" fmla="*/ 252 w 154"/>
                <a:gd name="T31" fmla="*/ 226 h 139"/>
                <a:gd name="T32" fmla="*/ 252 w 154"/>
                <a:gd name="T33" fmla="*/ 228 h 139"/>
                <a:gd name="T34" fmla="*/ 252 w 154"/>
                <a:gd name="T35" fmla="*/ 212 h 139"/>
                <a:gd name="T36" fmla="*/ 229 w 154"/>
                <a:gd name="T37" fmla="*/ 146 h 139"/>
                <a:gd name="T38" fmla="*/ 229 w 154"/>
                <a:gd name="T39" fmla="*/ 144 h 139"/>
                <a:gd name="T40" fmla="*/ 227 w 154"/>
                <a:gd name="T41" fmla="*/ 143 h 139"/>
                <a:gd name="T42" fmla="*/ 226 w 154"/>
                <a:gd name="T43" fmla="*/ 141 h 139"/>
                <a:gd name="T44" fmla="*/ 224 w 154"/>
                <a:gd name="T45" fmla="*/ 139 h 139"/>
                <a:gd name="T46" fmla="*/ 201 w 154"/>
                <a:gd name="T47" fmla="*/ 113 h 139"/>
                <a:gd name="T48" fmla="*/ 173 w 154"/>
                <a:gd name="T49" fmla="*/ 90 h 139"/>
                <a:gd name="T50" fmla="*/ 141 w 154"/>
                <a:gd name="T51" fmla="*/ 72 h 139"/>
                <a:gd name="T52" fmla="*/ 105 w 154"/>
                <a:gd name="T53" fmla="*/ 59 h 139"/>
                <a:gd name="T54" fmla="*/ 77 w 154"/>
                <a:gd name="T55" fmla="*/ 49 h 139"/>
                <a:gd name="T56" fmla="*/ 47 w 154"/>
                <a:gd name="T57" fmla="*/ 38 h 139"/>
                <a:gd name="T58" fmla="*/ 21 w 154"/>
                <a:gd name="T59" fmla="*/ 23 h 139"/>
                <a:gd name="T60" fmla="*/ 3 w 154"/>
                <a:gd name="T61" fmla="*/ 5 h 139"/>
                <a:gd name="T62" fmla="*/ 2 w 154"/>
                <a:gd name="T63" fmla="*/ 3 h 139"/>
                <a:gd name="T64" fmla="*/ 2 w 154"/>
                <a:gd name="T65" fmla="*/ 0 h 139"/>
                <a:gd name="T66" fmla="*/ 0 w 154"/>
                <a:gd name="T67" fmla="*/ 5 h 139"/>
                <a:gd name="T68" fmla="*/ 0 w 154"/>
                <a:gd name="T69" fmla="*/ 10 h 139"/>
                <a:gd name="T70" fmla="*/ 0 w 154"/>
                <a:gd name="T71" fmla="*/ 11 h 139"/>
                <a:gd name="T72" fmla="*/ 0 w 154"/>
                <a:gd name="T73" fmla="*/ 15 h 1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4" h="139">
                  <a:moveTo>
                    <a:pt x="0" y="9"/>
                  </a:moveTo>
                  <a:cubicBezTo>
                    <a:pt x="0" y="10"/>
                    <a:pt x="1" y="10"/>
                    <a:pt x="1" y="11"/>
                  </a:cubicBezTo>
                  <a:cubicBezTo>
                    <a:pt x="1" y="12"/>
                    <a:pt x="2" y="12"/>
                    <a:pt x="2" y="13"/>
                  </a:cubicBezTo>
                  <a:cubicBezTo>
                    <a:pt x="4" y="17"/>
                    <a:pt x="8" y="20"/>
                    <a:pt x="13" y="23"/>
                  </a:cubicBezTo>
                  <a:cubicBezTo>
                    <a:pt x="17" y="27"/>
                    <a:pt x="23" y="30"/>
                    <a:pt x="29" y="32"/>
                  </a:cubicBezTo>
                  <a:cubicBezTo>
                    <a:pt x="34" y="35"/>
                    <a:pt x="41" y="38"/>
                    <a:pt x="47" y="40"/>
                  </a:cubicBezTo>
                  <a:cubicBezTo>
                    <a:pt x="53" y="42"/>
                    <a:pt x="59" y="44"/>
                    <a:pt x="64" y="46"/>
                  </a:cubicBezTo>
                  <a:cubicBezTo>
                    <a:pt x="71" y="48"/>
                    <a:pt x="79" y="50"/>
                    <a:pt x="86" y="54"/>
                  </a:cubicBezTo>
                  <a:cubicBezTo>
                    <a:pt x="93" y="57"/>
                    <a:pt x="99" y="60"/>
                    <a:pt x="106" y="64"/>
                  </a:cubicBezTo>
                  <a:cubicBezTo>
                    <a:pt x="112" y="69"/>
                    <a:pt x="118" y="73"/>
                    <a:pt x="123" y="78"/>
                  </a:cubicBezTo>
                  <a:cubicBezTo>
                    <a:pt x="128" y="83"/>
                    <a:pt x="133" y="88"/>
                    <a:pt x="137" y="94"/>
                  </a:cubicBezTo>
                  <a:cubicBezTo>
                    <a:pt x="137" y="95"/>
                    <a:pt x="138" y="95"/>
                    <a:pt x="138" y="95"/>
                  </a:cubicBezTo>
                  <a:cubicBezTo>
                    <a:pt x="138" y="96"/>
                    <a:pt x="139" y="96"/>
                    <a:pt x="139" y="97"/>
                  </a:cubicBezTo>
                  <a:cubicBezTo>
                    <a:pt x="139" y="97"/>
                    <a:pt x="139" y="97"/>
                    <a:pt x="140" y="98"/>
                  </a:cubicBezTo>
                  <a:cubicBezTo>
                    <a:pt x="140" y="98"/>
                    <a:pt x="140" y="98"/>
                    <a:pt x="140" y="99"/>
                  </a:cubicBezTo>
                  <a:cubicBezTo>
                    <a:pt x="148" y="112"/>
                    <a:pt x="153" y="125"/>
                    <a:pt x="154" y="138"/>
                  </a:cubicBezTo>
                  <a:cubicBezTo>
                    <a:pt x="154" y="139"/>
                    <a:pt x="154" y="139"/>
                    <a:pt x="154" y="139"/>
                  </a:cubicBezTo>
                  <a:cubicBezTo>
                    <a:pt x="154" y="136"/>
                    <a:pt x="154" y="132"/>
                    <a:pt x="154" y="129"/>
                  </a:cubicBezTo>
                  <a:cubicBezTo>
                    <a:pt x="153" y="115"/>
                    <a:pt x="148" y="102"/>
                    <a:pt x="140" y="89"/>
                  </a:cubicBezTo>
                  <a:cubicBezTo>
                    <a:pt x="140" y="89"/>
                    <a:pt x="140" y="89"/>
                    <a:pt x="140" y="88"/>
                  </a:cubicBezTo>
                  <a:cubicBezTo>
                    <a:pt x="139" y="88"/>
                    <a:pt x="139" y="87"/>
                    <a:pt x="139" y="87"/>
                  </a:cubicBezTo>
                  <a:cubicBezTo>
                    <a:pt x="139" y="87"/>
                    <a:pt x="138" y="86"/>
                    <a:pt x="138" y="86"/>
                  </a:cubicBezTo>
                  <a:cubicBezTo>
                    <a:pt x="138" y="85"/>
                    <a:pt x="137" y="85"/>
                    <a:pt x="137" y="85"/>
                  </a:cubicBezTo>
                  <a:cubicBezTo>
                    <a:pt x="133" y="79"/>
                    <a:pt x="128" y="73"/>
                    <a:pt x="123" y="69"/>
                  </a:cubicBezTo>
                  <a:cubicBezTo>
                    <a:pt x="118" y="64"/>
                    <a:pt x="112" y="59"/>
                    <a:pt x="106" y="55"/>
                  </a:cubicBezTo>
                  <a:cubicBezTo>
                    <a:pt x="99" y="51"/>
                    <a:pt x="93" y="47"/>
                    <a:pt x="86" y="44"/>
                  </a:cubicBezTo>
                  <a:cubicBezTo>
                    <a:pt x="79" y="41"/>
                    <a:pt x="71" y="38"/>
                    <a:pt x="64" y="36"/>
                  </a:cubicBezTo>
                  <a:cubicBezTo>
                    <a:pt x="59" y="35"/>
                    <a:pt x="53" y="33"/>
                    <a:pt x="47" y="30"/>
                  </a:cubicBezTo>
                  <a:cubicBezTo>
                    <a:pt x="41" y="28"/>
                    <a:pt x="34" y="26"/>
                    <a:pt x="29" y="23"/>
                  </a:cubicBezTo>
                  <a:cubicBezTo>
                    <a:pt x="23" y="20"/>
                    <a:pt x="17" y="17"/>
                    <a:pt x="13" y="14"/>
                  </a:cubicBezTo>
                  <a:cubicBezTo>
                    <a:pt x="8" y="10"/>
                    <a:pt x="4" y="7"/>
                    <a:pt x="2" y="3"/>
                  </a:cubicBezTo>
                  <a:cubicBezTo>
                    <a:pt x="2" y="3"/>
                    <a:pt x="1" y="2"/>
                    <a:pt x="1" y="2"/>
                  </a:cubicBezTo>
                  <a:cubicBezTo>
                    <a:pt x="1" y="0"/>
                    <a:pt x="1" y="0"/>
                    <a:pt x="1" y="0"/>
                  </a:cubicBezTo>
                  <a:cubicBezTo>
                    <a:pt x="0" y="1"/>
                    <a:pt x="0" y="2"/>
                    <a:pt x="0" y="3"/>
                  </a:cubicBezTo>
                  <a:cubicBezTo>
                    <a:pt x="0" y="4"/>
                    <a:pt x="0" y="5"/>
                    <a:pt x="0" y="6"/>
                  </a:cubicBezTo>
                  <a:cubicBezTo>
                    <a:pt x="0" y="6"/>
                    <a:pt x="0" y="7"/>
                    <a:pt x="0" y="7"/>
                  </a:cubicBezTo>
                  <a:cubicBezTo>
                    <a:pt x="0" y="8"/>
                    <a:pt x="0" y="9"/>
                    <a:pt x="0" y="9"/>
                  </a:cubicBez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32249" name="Freeform 297"/>
            <p:cNvSpPr/>
            <p:nvPr/>
          </p:nvSpPr>
          <p:spPr bwMode="auto">
            <a:xfrm>
              <a:off x="4376" y="2626"/>
              <a:ext cx="149" cy="305"/>
            </a:xfrm>
            <a:custGeom>
              <a:avLst/>
              <a:gdLst>
                <a:gd name="T0" fmla="*/ 131 w 91"/>
                <a:gd name="T1" fmla="*/ 262 h 186"/>
                <a:gd name="T2" fmla="*/ 146 w 91"/>
                <a:gd name="T3" fmla="*/ 295 h 186"/>
                <a:gd name="T4" fmla="*/ 147 w 91"/>
                <a:gd name="T5" fmla="*/ 305 h 186"/>
                <a:gd name="T6" fmla="*/ 147 w 91"/>
                <a:gd name="T7" fmla="*/ 303 h 186"/>
                <a:gd name="T8" fmla="*/ 146 w 91"/>
                <a:gd name="T9" fmla="*/ 280 h 186"/>
                <a:gd name="T10" fmla="*/ 131 w 91"/>
                <a:gd name="T11" fmla="*/ 248 h 186"/>
                <a:gd name="T12" fmla="*/ 15 w 91"/>
                <a:gd name="T13" fmla="*/ 46 h 186"/>
                <a:gd name="T14" fmla="*/ 0 w 91"/>
                <a:gd name="T15" fmla="*/ 0 h 186"/>
                <a:gd name="T16" fmla="*/ 0 w 91"/>
                <a:gd name="T17" fmla="*/ 8 h 186"/>
                <a:gd name="T18" fmla="*/ 15 w 91"/>
                <a:gd name="T19" fmla="*/ 62 h 186"/>
                <a:gd name="T20" fmla="*/ 131 w 91"/>
                <a:gd name="T21" fmla="*/ 262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1" h="186">
                  <a:moveTo>
                    <a:pt x="80" y="160"/>
                  </a:moveTo>
                  <a:cubicBezTo>
                    <a:pt x="84" y="168"/>
                    <a:pt x="87" y="175"/>
                    <a:pt x="89" y="180"/>
                  </a:cubicBezTo>
                  <a:cubicBezTo>
                    <a:pt x="89" y="182"/>
                    <a:pt x="90" y="184"/>
                    <a:pt x="90" y="186"/>
                  </a:cubicBezTo>
                  <a:cubicBezTo>
                    <a:pt x="90" y="185"/>
                    <a:pt x="90" y="185"/>
                    <a:pt x="90" y="185"/>
                  </a:cubicBezTo>
                  <a:cubicBezTo>
                    <a:pt x="91" y="181"/>
                    <a:pt x="90" y="176"/>
                    <a:pt x="89" y="171"/>
                  </a:cubicBezTo>
                  <a:cubicBezTo>
                    <a:pt x="87" y="165"/>
                    <a:pt x="84" y="159"/>
                    <a:pt x="80" y="151"/>
                  </a:cubicBezTo>
                  <a:cubicBezTo>
                    <a:pt x="9" y="28"/>
                    <a:pt x="9" y="28"/>
                    <a:pt x="9" y="28"/>
                  </a:cubicBezTo>
                  <a:cubicBezTo>
                    <a:pt x="4" y="19"/>
                    <a:pt x="1" y="9"/>
                    <a:pt x="0" y="0"/>
                  </a:cubicBezTo>
                  <a:cubicBezTo>
                    <a:pt x="0" y="2"/>
                    <a:pt x="0" y="3"/>
                    <a:pt x="0" y="5"/>
                  </a:cubicBezTo>
                  <a:cubicBezTo>
                    <a:pt x="0" y="16"/>
                    <a:pt x="3" y="27"/>
                    <a:pt x="9" y="38"/>
                  </a:cubicBezTo>
                  <a:lnTo>
                    <a:pt x="80" y="160"/>
                  </a:lnTo>
                  <a:close/>
                </a:path>
              </a:pathLst>
            </a:custGeom>
            <a:solidFill>
              <a:srgbClr val="2D282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32108" name="Freeform 26"/>
          <p:cNvSpPr>
            <a:spLocks noEditPoints="true"/>
          </p:cNvSpPr>
          <p:nvPr/>
        </p:nvSpPr>
        <p:spPr bwMode="auto">
          <a:xfrm>
            <a:off x="3773488" y="2820988"/>
            <a:ext cx="533400" cy="512762"/>
          </a:xfrm>
          <a:custGeom>
            <a:avLst/>
            <a:gdLst>
              <a:gd name="T0" fmla="*/ 381060 w 263"/>
              <a:gd name="T1" fmla="*/ 0 h 256"/>
              <a:gd name="T2" fmla="*/ 224988 w 263"/>
              <a:gd name="T3" fmla="*/ 108219 h 256"/>
              <a:gd name="T4" fmla="*/ 224988 w 263"/>
              <a:gd name="T5" fmla="*/ 110223 h 256"/>
              <a:gd name="T6" fmla="*/ 56754 w 263"/>
              <a:gd name="T7" fmla="*/ 276560 h 256"/>
              <a:gd name="T8" fmla="*/ 2027 w 263"/>
              <a:gd name="T9" fmla="*/ 440893 h 256"/>
              <a:gd name="T10" fmla="*/ 56754 w 263"/>
              <a:gd name="T11" fmla="*/ 513039 h 256"/>
              <a:gd name="T12" fmla="*/ 212826 w 263"/>
              <a:gd name="T13" fmla="*/ 474962 h 256"/>
              <a:gd name="T14" fmla="*/ 488487 w 263"/>
              <a:gd name="T15" fmla="*/ 210426 h 256"/>
              <a:gd name="T16" fmla="*/ 259445 w 263"/>
              <a:gd name="T17" fmla="*/ 380771 h 256"/>
              <a:gd name="T18" fmla="*/ 401329 w 263"/>
              <a:gd name="T19" fmla="*/ 188382 h 256"/>
              <a:gd name="T20" fmla="*/ 385114 w 263"/>
              <a:gd name="T21" fmla="*/ 268544 h 256"/>
              <a:gd name="T22" fmla="*/ 259445 w 263"/>
              <a:gd name="T23" fmla="*/ 392795 h 256"/>
              <a:gd name="T24" fmla="*/ 239176 w 263"/>
              <a:gd name="T25" fmla="*/ 324657 h 256"/>
              <a:gd name="T26" fmla="*/ 184449 w 263"/>
              <a:gd name="T27" fmla="*/ 272552 h 256"/>
              <a:gd name="T28" fmla="*/ 372953 w 263"/>
              <a:gd name="T29" fmla="*/ 144292 h 256"/>
              <a:gd name="T30" fmla="*/ 239176 w 263"/>
              <a:gd name="T31" fmla="*/ 324657 h 256"/>
              <a:gd name="T32" fmla="*/ 123642 w 263"/>
              <a:gd name="T33" fmla="*/ 256520 h 256"/>
              <a:gd name="T34" fmla="*/ 322280 w 263"/>
              <a:gd name="T35" fmla="*/ 114231 h 256"/>
              <a:gd name="T36" fmla="*/ 66888 w 263"/>
              <a:gd name="T37" fmla="*/ 478970 h 256"/>
              <a:gd name="T38" fmla="*/ 32431 w 263"/>
              <a:gd name="T39" fmla="*/ 456925 h 256"/>
              <a:gd name="T40" fmla="*/ 50673 w 263"/>
              <a:gd name="T41" fmla="*/ 386783 h 256"/>
              <a:gd name="T42" fmla="*/ 127696 w 263"/>
              <a:gd name="T43" fmla="*/ 462938 h 256"/>
              <a:gd name="T44" fmla="*/ 143911 w 263"/>
              <a:gd name="T45" fmla="*/ 458929 h 256"/>
              <a:gd name="T46" fmla="*/ 54727 w 263"/>
              <a:gd name="T47" fmla="*/ 370751 h 256"/>
              <a:gd name="T48" fmla="*/ 79050 w 263"/>
              <a:gd name="T49" fmla="*/ 300609 h 256"/>
              <a:gd name="T50" fmla="*/ 208772 w 263"/>
              <a:gd name="T51" fmla="*/ 440893 h 256"/>
              <a:gd name="T52" fmla="*/ 143911 w 263"/>
              <a:gd name="T53" fmla="*/ 458929 h 256"/>
              <a:gd name="T54" fmla="*/ 437814 w 263"/>
              <a:gd name="T55" fmla="*/ 216438 h 256"/>
              <a:gd name="T56" fmla="*/ 397276 w 263"/>
              <a:gd name="T57" fmla="*/ 120244 h 256"/>
              <a:gd name="T58" fmla="*/ 328360 w 263"/>
              <a:gd name="T59" fmla="*/ 52106 h 256"/>
              <a:gd name="T60" fmla="*/ 454029 w 263"/>
              <a:gd name="T61" fmla="*/ 64130 h 256"/>
              <a:gd name="T62" fmla="*/ 466191 w 263"/>
              <a:gd name="T63" fmla="*/ 188382 h 2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342" name="Group 341"/>
          <p:cNvGrpSpPr/>
          <p:nvPr/>
        </p:nvGrpSpPr>
        <p:grpSpPr>
          <a:xfrm>
            <a:off x="6811865" y="2084956"/>
            <a:ext cx="465346" cy="544729"/>
            <a:chOff x="6980238" y="-342900"/>
            <a:chExt cx="1150937" cy="1311275"/>
          </a:xfrm>
          <a:solidFill>
            <a:sysClr val="window" lastClr="FFFFFF"/>
          </a:solidFill>
        </p:grpSpPr>
        <p:sp>
          <p:nvSpPr>
            <p:cNvPr id="343" name="Freeform 30"/>
            <p:cNvSpPr>
              <a:spLocks noEditPoints="true"/>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4" name="Oval 31"/>
            <p:cNvSpPr>
              <a:spLocks noChangeArrowheads="true"/>
            </p:cNvSpPr>
            <p:nvPr/>
          </p:nvSpPr>
          <p:spPr bwMode="auto">
            <a:xfrm>
              <a:off x="7885113" y="681038"/>
              <a:ext cx="82550" cy="84138"/>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5" name="Oval 32"/>
            <p:cNvSpPr>
              <a:spLocks noChangeArrowheads="true"/>
            </p:cNvSpPr>
            <p:nvPr/>
          </p:nvSpPr>
          <p:spPr bwMode="auto">
            <a:xfrm>
              <a:off x="7885113" y="434975"/>
              <a:ext cx="82550" cy="84138"/>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46" name="Oval 33"/>
            <p:cNvSpPr>
              <a:spLocks noChangeArrowheads="true"/>
            </p:cNvSpPr>
            <p:nvPr/>
          </p:nvSpPr>
          <p:spPr bwMode="auto">
            <a:xfrm>
              <a:off x="7885113" y="190500"/>
              <a:ext cx="82550" cy="82550"/>
            </a:xfrm>
            <a:prstGeom prst="ellipse">
              <a:avLst/>
            </a:pr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grpSp>
      <p:grpSp>
        <p:nvGrpSpPr>
          <p:cNvPr id="347" name="Group 346"/>
          <p:cNvGrpSpPr/>
          <p:nvPr/>
        </p:nvGrpSpPr>
        <p:grpSpPr>
          <a:xfrm>
            <a:off x="4553995" y="5407449"/>
            <a:ext cx="599791" cy="446348"/>
            <a:chOff x="8236208" y="2550087"/>
            <a:chExt cx="188218" cy="175580"/>
          </a:xfrm>
          <a:solidFill>
            <a:sysClr val="window" lastClr="FFFFFF"/>
          </a:solidFill>
        </p:grpSpPr>
        <p:sp>
          <p:nvSpPr>
            <p:cNvPr id="348" name="Freeform 597"/>
            <p:cNvSpPr>
              <a:spLocks noEditPoints="true"/>
            </p:cNvSpPr>
            <p:nvPr/>
          </p:nvSpPr>
          <p:spPr bwMode="auto">
            <a:xfrm>
              <a:off x="8236208" y="2550087"/>
              <a:ext cx="188218" cy="175580"/>
            </a:xfrm>
            <a:custGeom>
              <a:avLst/>
              <a:gdLst>
                <a:gd name="T0" fmla="*/ 124 w 125"/>
                <a:gd name="T1" fmla="*/ 19 h 121"/>
                <a:gd name="T2" fmla="*/ 121 w 125"/>
                <a:gd name="T3" fmla="*/ 17 h 121"/>
                <a:gd name="T4" fmla="*/ 52 w 125"/>
                <a:gd name="T5" fmla="*/ 1 h 121"/>
                <a:gd name="T6" fmla="*/ 47 w 125"/>
                <a:gd name="T7" fmla="*/ 4 h 121"/>
                <a:gd name="T8" fmla="*/ 20 w 125"/>
                <a:gd name="T9" fmla="*/ 70 h 121"/>
                <a:gd name="T10" fmla="*/ 29 w 125"/>
                <a:gd name="T11" fmla="*/ 74 h 121"/>
                <a:gd name="T12" fmla="*/ 54 w 125"/>
                <a:gd name="T13" fmla="*/ 10 h 121"/>
                <a:gd name="T14" fmla="*/ 114 w 125"/>
                <a:gd name="T15" fmla="*/ 25 h 121"/>
                <a:gd name="T16" fmla="*/ 93 w 125"/>
                <a:gd name="T17" fmla="*/ 84 h 121"/>
                <a:gd name="T18" fmla="*/ 73 w 125"/>
                <a:gd name="T19" fmla="*/ 112 h 121"/>
                <a:gd name="T20" fmla="*/ 73 w 125"/>
                <a:gd name="T21" fmla="*/ 112 h 121"/>
                <a:gd name="T22" fmla="*/ 57 w 125"/>
                <a:gd name="T23" fmla="*/ 93 h 121"/>
                <a:gd name="T24" fmla="*/ 3 w 125"/>
                <a:gd name="T25" fmla="*/ 71 h 121"/>
                <a:gd name="T26" fmla="*/ 18 w 125"/>
                <a:gd name="T27" fmla="*/ 101 h 121"/>
                <a:gd name="T28" fmla="*/ 57 w 125"/>
                <a:gd name="T29" fmla="*/ 119 h 121"/>
                <a:gd name="T30" fmla="*/ 70 w 125"/>
                <a:gd name="T31" fmla="*/ 121 h 121"/>
                <a:gd name="T32" fmla="*/ 102 w 125"/>
                <a:gd name="T33" fmla="*/ 87 h 121"/>
                <a:gd name="T34" fmla="*/ 124 w 125"/>
                <a:gd name="T35" fmla="*/ 23 h 121"/>
                <a:gd name="T36" fmla="*/ 124 w 125"/>
                <a:gd name="T37" fmla="*/ 19 h 121"/>
                <a:gd name="T38" fmla="*/ 124 w 125"/>
                <a:gd name="T39" fmla="*/ 19 h 121"/>
                <a:gd name="T40" fmla="*/ 124 w 125"/>
                <a:gd name="T41" fmla="*/ 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1">
                  <a:moveTo>
                    <a:pt x="124" y="19"/>
                  </a:moveTo>
                  <a:cubicBezTo>
                    <a:pt x="123" y="18"/>
                    <a:pt x="122" y="17"/>
                    <a:pt x="121" y="17"/>
                  </a:cubicBezTo>
                  <a:cubicBezTo>
                    <a:pt x="52" y="1"/>
                    <a:pt x="52" y="1"/>
                    <a:pt x="52" y="1"/>
                  </a:cubicBezTo>
                  <a:cubicBezTo>
                    <a:pt x="50" y="0"/>
                    <a:pt x="47" y="1"/>
                    <a:pt x="47" y="4"/>
                  </a:cubicBezTo>
                  <a:cubicBezTo>
                    <a:pt x="20" y="70"/>
                    <a:pt x="20" y="70"/>
                    <a:pt x="20" y="70"/>
                  </a:cubicBezTo>
                  <a:cubicBezTo>
                    <a:pt x="29" y="74"/>
                    <a:pt x="29" y="74"/>
                    <a:pt x="29" y="74"/>
                  </a:cubicBezTo>
                  <a:cubicBezTo>
                    <a:pt x="54" y="10"/>
                    <a:pt x="54" y="10"/>
                    <a:pt x="54" y="10"/>
                  </a:cubicBezTo>
                  <a:cubicBezTo>
                    <a:pt x="114" y="25"/>
                    <a:pt x="114" y="25"/>
                    <a:pt x="114" y="25"/>
                  </a:cubicBezTo>
                  <a:cubicBezTo>
                    <a:pt x="110" y="37"/>
                    <a:pt x="101" y="61"/>
                    <a:pt x="93" y="84"/>
                  </a:cubicBezTo>
                  <a:cubicBezTo>
                    <a:pt x="85" y="103"/>
                    <a:pt x="81" y="110"/>
                    <a:pt x="73" y="112"/>
                  </a:cubicBezTo>
                  <a:cubicBezTo>
                    <a:pt x="73" y="112"/>
                    <a:pt x="73" y="112"/>
                    <a:pt x="73" y="112"/>
                  </a:cubicBezTo>
                  <a:cubicBezTo>
                    <a:pt x="56" y="114"/>
                    <a:pt x="57" y="93"/>
                    <a:pt x="57" y="93"/>
                  </a:cubicBezTo>
                  <a:cubicBezTo>
                    <a:pt x="3" y="71"/>
                    <a:pt x="3" y="71"/>
                    <a:pt x="3" y="71"/>
                  </a:cubicBezTo>
                  <a:cubicBezTo>
                    <a:pt x="0" y="95"/>
                    <a:pt x="18" y="101"/>
                    <a:pt x="18" y="101"/>
                  </a:cubicBezTo>
                  <a:cubicBezTo>
                    <a:pt x="57" y="119"/>
                    <a:pt x="57" y="119"/>
                    <a:pt x="57" y="119"/>
                  </a:cubicBezTo>
                  <a:cubicBezTo>
                    <a:pt x="57" y="119"/>
                    <a:pt x="63" y="121"/>
                    <a:pt x="70" y="121"/>
                  </a:cubicBezTo>
                  <a:cubicBezTo>
                    <a:pt x="87" y="121"/>
                    <a:pt x="94" y="108"/>
                    <a:pt x="102" y="87"/>
                  </a:cubicBezTo>
                  <a:cubicBezTo>
                    <a:pt x="113" y="57"/>
                    <a:pt x="124" y="24"/>
                    <a:pt x="124" y="23"/>
                  </a:cubicBezTo>
                  <a:cubicBezTo>
                    <a:pt x="125" y="22"/>
                    <a:pt x="125" y="21"/>
                    <a:pt x="124" y="19"/>
                  </a:cubicBezTo>
                  <a:close/>
                  <a:moveTo>
                    <a:pt x="124" y="19"/>
                  </a:moveTo>
                  <a:cubicBezTo>
                    <a:pt x="124" y="19"/>
                    <a:pt x="124" y="19"/>
                    <a:pt x="124" y="1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49" name="Freeform 598"/>
            <p:cNvSpPr>
              <a:spLocks noEditPoints="true"/>
            </p:cNvSpPr>
            <p:nvPr/>
          </p:nvSpPr>
          <p:spPr bwMode="auto">
            <a:xfrm>
              <a:off x="8337556" y="2594679"/>
              <a:ext cx="46331" cy="25083"/>
            </a:xfrm>
            <a:custGeom>
              <a:avLst/>
              <a:gdLst>
                <a:gd name="T0" fmla="*/ 25 w 31"/>
                <a:gd name="T1" fmla="*/ 16 h 17"/>
                <a:gd name="T2" fmla="*/ 26 w 31"/>
                <a:gd name="T3" fmla="*/ 17 h 17"/>
                <a:gd name="T4" fmla="*/ 30 w 31"/>
                <a:gd name="T5" fmla="*/ 13 h 17"/>
                <a:gd name="T6" fmla="*/ 27 w 31"/>
                <a:gd name="T7" fmla="*/ 7 h 17"/>
                <a:gd name="T8" fmla="*/ 7 w 31"/>
                <a:gd name="T9" fmla="*/ 1 h 17"/>
                <a:gd name="T10" fmla="*/ 1 w 31"/>
                <a:gd name="T11" fmla="*/ 4 h 17"/>
                <a:gd name="T12" fmla="*/ 4 w 31"/>
                <a:gd name="T13" fmla="*/ 10 h 17"/>
                <a:gd name="T14" fmla="*/ 25 w 31"/>
                <a:gd name="T15" fmla="*/ 16 h 17"/>
                <a:gd name="T16" fmla="*/ 25 w 31"/>
                <a:gd name="T17" fmla="*/ 16 h 17"/>
                <a:gd name="T18" fmla="*/ 25 w 31"/>
                <a:gd name="T1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25" y="16"/>
                  </a:moveTo>
                  <a:cubicBezTo>
                    <a:pt x="25" y="16"/>
                    <a:pt x="25" y="17"/>
                    <a:pt x="26" y="17"/>
                  </a:cubicBezTo>
                  <a:cubicBezTo>
                    <a:pt x="28" y="17"/>
                    <a:pt x="30" y="15"/>
                    <a:pt x="30" y="13"/>
                  </a:cubicBezTo>
                  <a:cubicBezTo>
                    <a:pt x="31" y="11"/>
                    <a:pt x="30" y="8"/>
                    <a:pt x="27" y="7"/>
                  </a:cubicBezTo>
                  <a:cubicBezTo>
                    <a:pt x="7" y="1"/>
                    <a:pt x="7" y="1"/>
                    <a:pt x="7" y="1"/>
                  </a:cubicBezTo>
                  <a:cubicBezTo>
                    <a:pt x="4" y="0"/>
                    <a:pt x="2" y="2"/>
                    <a:pt x="1" y="4"/>
                  </a:cubicBezTo>
                  <a:cubicBezTo>
                    <a:pt x="0" y="7"/>
                    <a:pt x="2" y="9"/>
                    <a:pt x="4" y="10"/>
                  </a:cubicBezTo>
                  <a:lnTo>
                    <a:pt x="25" y="16"/>
                  </a:lnTo>
                  <a:close/>
                  <a:moveTo>
                    <a:pt x="25" y="16"/>
                  </a:moveTo>
                  <a:cubicBezTo>
                    <a:pt x="25" y="16"/>
                    <a:pt x="25" y="16"/>
                    <a:pt x="25" y="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0" name="Freeform 599"/>
            <p:cNvSpPr>
              <a:spLocks noEditPoints="true"/>
            </p:cNvSpPr>
            <p:nvPr/>
          </p:nvSpPr>
          <p:spPr bwMode="auto">
            <a:xfrm>
              <a:off x="8325974" y="2622549"/>
              <a:ext cx="46331" cy="22296"/>
            </a:xfrm>
            <a:custGeom>
              <a:avLst/>
              <a:gdLst>
                <a:gd name="T0" fmla="*/ 1 w 31"/>
                <a:gd name="T1" fmla="*/ 4 h 17"/>
                <a:gd name="T2" fmla="*/ 4 w 31"/>
                <a:gd name="T3" fmla="*/ 10 h 17"/>
                <a:gd name="T4" fmla="*/ 24 w 31"/>
                <a:gd name="T5" fmla="*/ 17 h 17"/>
                <a:gd name="T6" fmla="*/ 25 w 31"/>
                <a:gd name="T7" fmla="*/ 17 h 17"/>
                <a:gd name="T8" fmla="*/ 30 w 31"/>
                <a:gd name="T9" fmla="*/ 14 h 17"/>
                <a:gd name="T10" fmla="*/ 27 w 31"/>
                <a:gd name="T11" fmla="*/ 8 h 17"/>
                <a:gd name="T12" fmla="*/ 7 w 31"/>
                <a:gd name="T13" fmla="*/ 1 h 17"/>
                <a:gd name="T14" fmla="*/ 1 w 31"/>
                <a:gd name="T15" fmla="*/ 4 h 17"/>
                <a:gd name="T16" fmla="*/ 1 w 31"/>
                <a:gd name="T17" fmla="*/ 4 h 17"/>
                <a:gd name="T18" fmla="*/ 1 w 31"/>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1" y="4"/>
                  </a:moveTo>
                  <a:cubicBezTo>
                    <a:pt x="0" y="7"/>
                    <a:pt x="1" y="9"/>
                    <a:pt x="4" y="10"/>
                  </a:cubicBezTo>
                  <a:cubicBezTo>
                    <a:pt x="24" y="17"/>
                    <a:pt x="24" y="17"/>
                    <a:pt x="24" y="17"/>
                  </a:cubicBezTo>
                  <a:cubicBezTo>
                    <a:pt x="25" y="17"/>
                    <a:pt x="25" y="17"/>
                    <a:pt x="25" y="17"/>
                  </a:cubicBezTo>
                  <a:cubicBezTo>
                    <a:pt x="27" y="17"/>
                    <a:pt x="29" y="16"/>
                    <a:pt x="30" y="14"/>
                  </a:cubicBezTo>
                  <a:cubicBezTo>
                    <a:pt x="31" y="12"/>
                    <a:pt x="29" y="9"/>
                    <a:pt x="27" y="8"/>
                  </a:cubicBezTo>
                  <a:cubicBezTo>
                    <a:pt x="7" y="1"/>
                    <a:pt x="7" y="1"/>
                    <a:pt x="7" y="1"/>
                  </a:cubicBezTo>
                  <a:cubicBezTo>
                    <a:pt x="4" y="0"/>
                    <a:pt x="2" y="2"/>
                    <a:pt x="1" y="4"/>
                  </a:cubicBezTo>
                  <a:close/>
                  <a:moveTo>
                    <a:pt x="1" y="4"/>
                  </a:moveTo>
                  <a:cubicBezTo>
                    <a:pt x="1" y="4"/>
                    <a:pt x="1" y="4"/>
                    <a:pt x="1"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1" name="Freeform 600"/>
            <p:cNvSpPr>
              <a:spLocks noEditPoints="true"/>
            </p:cNvSpPr>
            <p:nvPr/>
          </p:nvSpPr>
          <p:spPr bwMode="auto">
            <a:xfrm>
              <a:off x="8314390" y="2650418"/>
              <a:ext cx="46331" cy="25083"/>
            </a:xfrm>
            <a:custGeom>
              <a:avLst/>
              <a:gdLst>
                <a:gd name="T0" fmla="*/ 7 w 31"/>
                <a:gd name="T1" fmla="*/ 1 h 17"/>
                <a:gd name="T2" fmla="*/ 1 w 31"/>
                <a:gd name="T3" fmla="*/ 4 h 17"/>
                <a:gd name="T4" fmla="*/ 4 w 31"/>
                <a:gd name="T5" fmla="*/ 10 h 17"/>
                <a:gd name="T6" fmla="*/ 24 w 31"/>
                <a:gd name="T7" fmla="*/ 17 h 17"/>
                <a:gd name="T8" fmla="*/ 26 w 31"/>
                <a:gd name="T9" fmla="*/ 17 h 17"/>
                <a:gd name="T10" fmla="*/ 30 w 31"/>
                <a:gd name="T11" fmla="*/ 14 h 17"/>
                <a:gd name="T12" fmla="*/ 27 w 31"/>
                <a:gd name="T13" fmla="*/ 8 h 17"/>
                <a:gd name="T14" fmla="*/ 7 w 31"/>
                <a:gd name="T15" fmla="*/ 1 h 17"/>
                <a:gd name="T16" fmla="*/ 7 w 31"/>
                <a:gd name="T17" fmla="*/ 1 h 17"/>
                <a:gd name="T18" fmla="*/ 7 w 31"/>
                <a:gd name="T19"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
                  <a:moveTo>
                    <a:pt x="7" y="1"/>
                  </a:moveTo>
                  <a:cubicBezTo>
                    <a:pt x="5" y="0"/>
                    <a:pt x="2" y="1"/>
                    <a:pt x="1" y="4"/>
                  </a:cubicBezTo>
                  <a:cubicBezTo>
                    <a:pt x="0" y="6"/>
                    <a:pt x="2" y="9"/>
                    <a:pt x="4" y="10"/>
                  </a:cubicBezTo>
                  <a:cubicBezTo>
                    <a:pt x="24" y="17"/>
                    <a:pt x="24" y="17"/>
                    <a:pt x="24" y="17"/>
                  </a:cubicBezTo>
                  <a:cubicBezTo>
                    <a:pt x="25" y="17"/>
                    <a:pt x="25" y="17"/>
                    <a:pt x="26" y="17"/>
                  </a:cubicBezTo>
                  <a:cubicBezTo>
                    <a:pt x="28" y="17"/>
                    <a:pt x="30" y="16"/>
                    <a:pt x="30" y="14"/>
                  </a:cubicBezTo>
                  <a:cubicBezTo>
                    <a:pt x="31" y="11"/>
                    <a:pt x="30" y="9"/>
                    <a:pt x="27" y="8"/>
                  </a:cubicBezTo>
                  <a:lnTo>
                    <a:pt x="7" y="1"/>
                  </a:lnTo>
                  <a:close/>
                  <a:moveTo>
                    <a:pt x="7" y="1"/>
                  </a:moveTo>
                  <a:cubicBezTo>
                    <a:pt x="7" y="1"/>
                    <a:pt x="7" y="1"/>
                    <a:pt x="7"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2" name="Freeform 601"/>
            <p:cNvSpPr>
              <a:spLocks noEditPoints="true"/>
            </p:cNvSpPr>
            <p:nvPr/>
          </p:nvSpPr>
          <p:spPr bwMode="auto">
            <a:xfrm>
              <a:off x="8314390" y="2589106"/>
              <a:ext cx="17374" cy="13935"/>
            </a:xfrm>
            <a:custGeom>
              <a:avLst/>
              <a:gdLst>
                <a:gd name="T0" fmla="*/ 5 w 11"/>
                <a:gd name="T1" fmla="*/ 0 h 10"/>
                <a:gd name="T2" fmla="*/ 11 w 11"/>
                <a:gd name="T3" fmla="*/ 5 h 10"/>
                <a:gd name="T4" fmla="*/ 5 w 11"/>
                <a:gd name="T5" fmla="*/ 10 h 10"/>
                <a:gd name="T6" fmla="*/ 0 w 11"/>
                <a:gd name="T7" fmla="*/ 5 h 10"/>
                <a:gd name="T8" fmla="*/ 5 w 11"/>
                <a:gd name="T9" fmla="*/ 0 h 10"/>
                <a:gd name="T10" fmla="*/ 5 w 11"/>
                <a:gd name="T11" fmla="*/ 0 h 10"/>
                <a:gd name="T12" fmla="*/ 5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0"/>
                  </a:moveTo>
                  <a:cubicBezTo>
                    <a:pt x="8" y="0"/>
                    <a:pt x="11" y="2"/>
                    <a:pt x="11" y="5"/>
                  </a:cubicBezTo>
                  <a:cubicBezTo>
                    <a:pt x="11" y="7"/>
                    <a:pt x="8" y="10"/>
                    <a:pt x="5" y="10"/>
                  </a:cubicBezTo>
                  <a:cubicBezTo>
                    <a:pt x="3" y="10"/>
                    <a:pt x="0" y="7"/>
                    <a:pt x="0" y="5"/>
                  </a:cubicBezTo>
                  <a:cubicBezTo>
                    <a:pt x="0" y="2"/>
                    <a:pt x="3"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3" name="Freeform 602"/>
            <p:cNvSpPr>
              <a:spLocks noEditPoints="true"/>
            </p:cNvSpPr>
            <p:nvPr/>
          </p:nvSpPr>
          <p:spPr bwMode="auto">
            <a:xfrm>
              <a:off x="8305704" y="2614187"/>
              <a:ext cx="14479" cy="13935"/>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3"/>
                    <a:pt x="10" y="5"/>
                  </a:cubicBezTo>
                  <a:cubicBezTo>
                    <a:pt x="10" y="8"/>
                    <a:pt x="8" y="10"/>
                    <a:pt x="5" y="10"/>
                  </a:cubicBezTo>
                  <a:cubicBezTo>
                    <a:pt x="2" y="10"/>
                    <a:pt x="0" y="8"/>
                    <a:pt x="0" y="5"/>
                  </a:cubicBezTo>
                  <a:cubicBezTo>
                    <a:pt x="0" y="3"/>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sp>
          <p:nvSpPr>
            <p:cNvPr id="354" name="Freeform 603"/>
            <p:cNvSpPr>
              <a:spLocks noEditPoints="true"/>
            </p:cNvSpPr>
            <p:nvPr/>
          </p:nvSpPr>
          <p:spPr bwMode="auto">
            <a:xfrm>
              <a:off x="8291225" y="2642058"/>
              <a:ext cx="17374" cy="16722"/>
            </a:xfrm>
            <a:custGeom>
              <a:avLst/>
              <a:gdLst>
                <a:gd name="T0" fmla="*/ 5 w 10"/>
                <a:gd name="T1" fmla="*/ 0 h 10"/>
                <a:gd name="T2" fmla="*/ 10 w 10"/>
                <a:gd name="T3" fmla="*/ 5 h 10"/>
                <a:gd name="T4" fmla="*/ 5 w 10"/>
                <a:gd name="T5" fmla="*/ 10 h 10"/>
                <a:gd name="T6" fmla="*/ 0 w 10"/>
                <a:gd name="T7" fmla="*/ 5 h 10"/>
                <a:gd name="T8" fmla="*/ 5 w 10"/>
                <a:gd name="T9" fmla="*/ 0 h 10"/>
                <a:gd name="T10" fmla="*/ 5 w 10"/>
                <a:gd name="T11" fmla="*/ 0 h 10"/>
                <a:gd name="T12" fmla="*/ 5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5" y="0"/>
                  </a:moveTo>
                  <a:cubicBezTo>
                    <a:pt x="8" y="0"/>
                    <a:pt x="10" y="2"/>
                    <a:pt x="10" y="5"/>
                  </a:cubicBezTo>
                  <a:cubicBezTo>
                    <a:pt x="10" y="8"/>
                    <a:pt x="8" y="10"/>
                    <a:pt x="5" y="10"/>
                  </a:cubicBezTo>
                  <a:cubicBezTo>
                    <a:pt x="2" y="10"/>
                    <a:pt x="0" y="8"/>
                    <a:pt x="0" y="5"/>
                  </a:cubicBezTo>
                  <a:cubicBezTo>
                    <a:pt x="0" y="2"/>
                    <a:pt x="2" y="0"/>
                    <a:pt x="5" y="0"/>
                  </a:cubicBezTo>
                  <a:close/>
                  <a:moveTo>
                    <a:pt x="5" y="0"/>
                  </a:move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solidFill>
                  <a:schemeClr val="tx1"/>
                </a:solidFill>
                <a:latin typeface="+mn-lt"/>
              </a:endParaRPr>
            </a:p>
          </p:txBody>
        </p:sp>
      </p:grpSp>
      <p:grpSp>
        <p:nvGrpSpPr>
          <p:cNvPr id="355" name="Group 354"/>
          <p:cNvGrpSpPr/>
          <p:nvPr/>
        </p:nvGrpSpPr>
        <p:grpSpPr>
          <a:xfrm rot="20444475">
            <a:off x="7818912" y="4646981"/>
            <a:ext cx="498308" cy="497158"/>
            <a:chOff x="6294438" y="-201613"/>
            <a:chExt cx="687387" cy="685801"/>
          </a:xfrm>
          <a:solidFill>
            <a:sysClr val="window" lastClr="FFFFFF"/>
          </a:solidFill>
        </p:grpSpPr>
        <p:sp>
          <p:nvSpPr>
            <p:cNvPr id="356" name="Freeform 10"/>
            <p:cNvSpPr>
              <a:spLocks noEditPoints="true"/>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7" name="Freeform 11"/>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8" name="Freeform 12"/>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59" name="Freeform 13"/>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0" name="Freeform 14"/>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1" name="Freeform 15"/>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2" name="Freeform 16"/>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3" name="Freeform 17"/>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4" name="Freeform 18"/>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5" name="Freeform 19"/>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6" name="Freeform 20"/>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7" name="Freeform 21"/>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sp>
          <p:nvSpPr>
            <p:cNvPr id="368" name="Freeform 22"/>
            <p:cNvSpPr>
              <a:spLocks noEditPoints="true"/>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p:spPr>
          <p:txBody>
            <a:bodyPr/>
            <a:lstStyle/>
            <a:p>
              <a:pPr eaLnBrk="1" fontAlgn="auto" hangingPunct="1">
                <a:spcBef>
                  <a:spcPts val="0"/>
                </a:spcBef>
                <a:spcAft>
                  <a:spcPts val="0"/>
                </a:spcAft>
                <a:defRPr/>
              </a:pPr>
              <a:endParaRPr lang="id-ID">
                <a:solidFill>
                  <a:schemeClr val="tx1"/>
                </a:solidFill>
                <a:latin typeface="+mn-lt"/>
              </a:endParaRPr>
            </a:p>
          </p:txBody>
        </p:sp>
      </p:grpSp>
      <p:sp>
        <p:nvSpPr>
          <p:cNvPr id="369" name="TextBox 368"/>
          <p:cNvSpPr txBox="true"/>
          <p:nvPr/>
        </p:nvSpPr>
        <p:spPr>
          <a:xfrm>
            <a:off x="542290" y="2058670"/>
            <a:ext cx="3055620" cy="737235"/>
          </a:xfrm>
          <a:prstGeom prst="rect">
            <a:avLst/>
          </a:prstGeom>
          <a:noFill/>
        </p:spPr>
        <p:txBody>
          <a:bodyPr wrap="square">
            <a:spAutoFit/>
          </a:bodyPr>
          <a:lstStyle/>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自动化</a:t>
            </a:r>
            <a:r>
              <a:rPr lang="en-US" altLang="zh-CN" sz="1400" b="1" dirty="0">
                <a:solidFill>
                  <a:schemeClr val="tx1"/>
                </a:solidFill>
                <a:latin typeface="Arial" panose="02080604020202020204" pitchFamily="34" charset="0"/>
                <a:cs typeface="Arial" panose="02080604020202020204" pitchFamily="34" charset="0"/>
              </a:rPr>
              <a:t>ML</a:t>
            </a:r>
            <a:r>
              <a:rPr lang="zh-CN" altLang="en-US" sz="1400" b="1" dirty="0">
                <a:solidFill>
                  <a:schemeClr val="tx1"/>
                </a:solidFill>
                <a:latin typeface="Arial" panose="02080604020202020204" pitchFamily="34" charset="0"/>
                <a:cs typeface="Arial" panose="02080604020202020204" pitchFamily="34" charset="0"/>
              </a:rPr>
              <a:t>的</a:t>
            </a:r>
            <a:r>
              <a:rPr lang="en-US" altLang="zh-CN" sz="1400" b="1" dirty="0">
                <a:solidFill>
                  <a:schemeClr val="tx1"/>
                </a:solidFill>
                <a:latin typeface="Arial" panose="02080604020202020204" pitchFamily="34" charset="0"/>
                <a:cs typeface="Arial" panose="02080604020202020204" pitchFamily="34" charset="0"/>
              </a:rPr>
              <a:t>pipeline</a:t>
            </a:r>
            <a:endParaRPr lang="en-US" altLang="zh-CN"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en-US" altLang="zh-CN" sz="1400" b="1" dirty="0">
                <a:solidFill>
                  <a:schemeClr val="tx1"/>
                </a:solidFill>
                <a:latin typeface="Arial" panose="02080604020202020204" pitchFamily="34" charset="0"/>
                <a:cs typeface="Arial" panose="02080604020202020204" pitchFamily="34" charset="0"/>
              </a:rPr>
              <a:t>Continuous CI, CD, CM</a:t>
            </a:r>
            <a:r>
              <a:rPr lang="zh-CN" altLang="en-US" sz="1400" b="1" dirty="0">
                <a:solidFill>
                  <a:schemeClr val="tx1"/>
                </a:solidFill>
                <a:latin typeface="Arial" panose="02080604020202020204" pitchFamily="34" charset="0"/>
                <a:cs typeface="Arial" panose="02080604020202020204" pitchFamily="34" charset="0"/>
              </a:rPr>
              <a:t>，</a:t>
            </a:r>
            <a:r>
              <a:rPr lang="en-US" altLang="zh-CN" sz="1400" b="1" dirty="0">
                <a:solidFill>
                  <a:schemeClr val="tx1"/>
                </a:solidFill>
                <a:latin typeface="Arial" panose="02080604020202020204" pitchFamily="34" charset="0"/>
                <a:cs typeface="Arial" panose="02080604020202020204" pitchFamily="34" charset="0"/>
              </a:rPr>
              <a:t>CT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370" name="TextBox 369"/>
          <p:cNvSpPr txBox="true"/>
          <p:nvPr/>
        </p:nvSpPr>
        <p:spPr>
          <a:xfrm>
            <a:off x="946997" y="1719365"/>
            <a:ext cx="2486025" cy="460375"/>
          </a:xfrm>
          <a:prstGeom prst="rect">
            <a:avLst/>
          </a:prstGeom>
          <a:noFill/>
        </p:spPr>
        <p:txBody>
          <a:bodyPr wrap="none">
            <a:spAutoFit/>
          </a:bodyPr>
          <a:lstStyle/>
          <a:p>
            <a:pPr algn="r" eaLnBrk="1" fontAlgn="auto" hangingPunct="1">
              <a:spcBef>
                <a:spcPts val="0"/>
              </a:spcBef>
              <a:spcAft>
                <a:spcPts val="0"/>
              </a:spcAft>
              <a:defRPr/>
            </a:pPr>
            <a:r>
              <a:rPr lang="zh-CN" altLang="en-US" sz="2400">
                <a:solidFill>
                  <a:schemeClr val="tx1"/>
                </a:solidFill>
                <a:uFillTx/>
                <a:latin typeface="Arial" panose="02080604020202020204" pitchFamily="34" charset="0"/>
                <a:ea typeface="微软雅黑" charset="-122"/>
                <a:cs typeface="Arial" panose="02080604020202020204" pitchFamily="34" charset="0"/>
                <a:sym typeface="+mn-ea"/>
              </a:rPr>
              <a:t>自动化</a:t>
            </a:r>
            <a:r>
              <a:rPr lang="en-US" altLang="zh-CN" sz="2400">
                <a:solidFill>
                  <a:schemeClr val="tx1"/>
                </a:solidFill>
                <a:uFillTx/>
                <a:latin typeface="Arial" panose="02080604020202020204" pitchFamily="34" charset="0"/>
                <a:ea typeface="微软雅黑" charset="-122"/>
                <a:cs typeface="Arial" panose="02080604020202020204" pitchFamily="34" charset="0"/>
                <a:sym typeface="+mn-ea"/>
              </a:rPr>
              <a:t>&amp; DevOps</a:t>
            </a:r>
            <a:endParaRPr lang="en-US" altLang="zh-CN" sz="2400" b="1" dirty="0">
              <a:solidFill>
                <a:schemeClr val="tx1"/>
              </a:solidFill>
              <a:uFillTx/>
              <a:latin typeface="Arial" panose="02080604020202020204" pitchFamily="34" charset="0"/>
              <a:ea typeface="微软雅黑" charset="-122"/>
              <a:cs typeface="Arial" panose="02080604020202020204" pitchFamily="34" charset="0"/>
              <a:sym typeface="+mn-ea"/>
            </a:endParaRPr>
          </a:p>
        </p:txBody>
      </p:sp>
      <p:sp>
        <p:nvSpPr>
          <p:cNvPr id="132120" name="TextBox 384"/>
          <p:cNvSpPr txBox="true">
            <a:spLocks noChangeArrowheads="true"/>
          </p:cNvSpPr>
          <p:nvPr/>
        </p:nvSpPr>
        <p:spPr bwMode="auto">
          <a:xfrm>
            <a:off x="5162550" y="279400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01</a:t>
            </a:r>
            <a:endParaRPr lang="id-ID" altLang="zh-CN" b="1">
              <a:solidFill>
                <a:schemeClr val="tx1"/>
              </a:solidFill>
            </a:endParaRPr>
          </a:p>
        </p:txBody>
      </p:sp>
      <p:sp>
        <p:nvSpPr>
          <p:cNvPr id="132121" name="TextBox 385"/>
          <p:cNvSpPr txBox="true">
            <a:spLocks noChangeArrowheads="true"/>
          </p:cNvSpPr>
          <p:nvPr/>
        </p:nvSpPr>
        <p:spPr bwMode="auto">
          <a:xfrm>
            <a:off x="7050088" y="3335338"/>
            <a:ext cx="417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02</a:t>
            </a:r>
            <a:endParaRPr lang="id-ID" altLang="zh-CN" b="1">
              <a:solidFill>
                <a:schemeClr val="tx1"/>
              </a:solidFill>
            </a:endParaRPr>
          </a:p>
        </p:txBody>
      </p:sp>
      <p:sp>
        <p:nvSpPr>
          <p:cNvPr id="132122" name="TextBox 386"/>
          <p:cNvSpPr txBox="true">
            <a:spLocks noChangeArrowheads="true"/>
          </p:cNvSpPr>
          <p:nvPr/>
        </p:nvSpPr>
        <p:spPr bwMode="auto">
          <a:xfrm>
            <a:off x="4483100" y="43465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03</a:t>
            </a:r>
            <a:endParaRPr lang="id-ID" altLang="zh-CN" b="1">
              <a:solidFill>
                <a:schemeClr val="tx1"/>
              </a:solidFill>
            </a:endParaRPr>
          </a:p>
        </p:txBody>
      </p:sp>
      <p:sp>
        <p:nvSpPr>
          <p:cNvPr id="132123" name="TextBox 387"/>
          <p:cNvSpPr txBox="true">
            <a:spLocks noChangeArrowheads="true"/>
          </p:cNvSpPr>
          <p:nvPr/>
        </p:nvSpPr>
        <p:spPr bwMode="auto">
          <a:xfrm>
            <a:off x="6383338" y="4876800"/>
            <a:ext cx="419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ysClr val="windowText" lastClr="000000"/>
                </a:solidFill>
                <a:latin typeface="Calibri" charset="0"/>
              </a:defRPr>
            </a:lvl1pPr>
            <a:lvl2pPr marL="742950" indent="-285750">
              <a:defRPr>
                <a:solidFill>
                  <a:sysClr val="windowText" lastClr="000000"/>
                </a:solidFill>
                <a:latin typeface="Calibri" charset="0"/>
              </a:defRPr>
            </a:lvl2pPr>
            <a:lvl3pPr marL="1143000" indent="-228600">
              <a:defRPr>
                <a:solidFill>
                  <a:sysClr val="windowText" lastClr="000000"/>
                </a:solidFill>
                <a:latin typeface="Calibri" charset="0"/>
              </a:defRPr>
            </a:lvl3pPr>
            <a:lvl4pPr marL="1600200" indent="-228600">
              <a:defRPr>
                <a:solidFill>
                  <a:sysClr val="windowText" lastClr="000000"/>
                </a:solidFill>
                <a:latin typeface="Calibri" charset="0"/>
              </a:defRPr>
            </a:lvl4pPr>
            <a:lvl5pPr marL="2057400" indent="-228600">
              <a:defRPr>
                <a:solidFill>
                  <a:sysClr val="windowText" lastClr="000000"/>
                </a:solidFill>
                <a:latin typeface="Calibri" charset="0"/>
              </a:defRPr>
            </a:lvl5pPr>
            <a:lvl6pPr marL="2514600" indent="-228600" fontAlgn="base">
              <a:spcBef>
                <a:spcPct val="0"/>
              </a:spcBef>
              <a:spcAft>
                <a:spcPct val="0"/>
              </a:spcAft>
              <a:defRPr>
                <a:solidFill>
                  <a:sysClr val="windowText" lastClr="000000"/>
                </a:solidFill>
                <a:latin typeface="Calibri" charset="0"/>
              </a:defRPr>
            </a:lvl6pPr>
            <a:lvl7pPr marL="2971800" indent="-228600" fontAlgn="base">
              <a:spcBef>
                <a:spcPct val="0"/>
              </a:spcBef>
              <a:spcAft>
                <a:spcPct val="0"/>
              </a:spcAft>
              <a:defRPr>
                <a:solidFill>
                  <a:sysClr val="windowText" lastClr="000000"/>
                </a:solidFill>
                <a:latin typeface="Calibri" charset="0"/>
              </a:defRPr>
            </a:lvl7pPr>
            <a:lvl8pPr marL="3429000" indent="-228600" fontAlgn="base">
              <a:spcBef>
                <a:spcPct val="0"/>
              </a:spcBef>
              <a:spcAft>
                <a:spcPct val="0"/>
              </a:spcAft>
              <a:defRPr>
                <a:solidFill>
                  <a:sysClr val="windowText" lastClr="000000"/>
                </a:solidFill>
                <a:latin typeface="Calibri" charset="0"/>
              </a:defRPr>
            </a:lvl8pPr>
            <a:lvl9pPr marL="3886200" indent="-228600" fontAlgn="base">
              <a:spcBef>
                <a:spcPct val="0"/>
              </a:spcBef>
              <a:spcAft>
                <a:spcPct val="0"/>
              </a:spcAft>
              <a:defRPr>
                <a:solidFill>
                  <a:sysClr val="windowText" lastClr="000000"/>
                </a:solidFill>
                <a:latin typeface="Calibri" charset="0"/>
              </a:defRPr>
            </a:lvl9pPr>
          </a:lstStyle>
          <a:p>
            <a:pPr eaLnBrk="1" hangingPunct="1"/>
            <a:r>
              <a:rPr lang="id-ID" altLang="zh-CN" b="1">
                <a:solidFill>
                  <a:schemeClr val="tx1"/>
                </a:solidFill>
              </a:rPr>
              <a:t>04</a:t>
            </a:r>
            <a:endParaRPr lang="id-ID" altLang="zh-CN" b="1">
              <a:solidFill>
                <a:schemeClr val="tx1"/>
              </a:solidFill>
            </a:endParaRPr>
          </a:p>
        </p:txBody>
      </p:sp>
      <p:sp>
        <p:nvSpPr>
          <p:cNvPr id="6" name="TextBox 368"/>
          <p:cNvSpPr txBox="true"/>
          <p:nvPr/>
        </p:nvSpPr>
        <p:spPr>
          <a:xfrm>
            <a:off x="7475220" y="1606550"/>
            <a:ext cx="2811145" cy="737235"/>
          </a:xfrm>
          <a:prstGeom prst="rect">
            <a:avLst/>
          </a:prstGeom>
          <a:noFill/>
        </p:spPr>
        <p:txBody>
          <a:bodyPr wrap="square">
            <a:spAutoFit/>
          </a:bodyPr>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数据、模型、代码的版本控制</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代码构建的相关信息的追踪</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4" name="TextBox 369"/>
          <p:cNvSpPr txBox="true"/>
          <p:nvPr/>
        </p:nvSpPr>
        <p:spPr>
          <a:xfrm>
            <a:off x="9573472" y="1267245"/>
            <a:ext cx="792480" cy="460375"/>
          </a:xfrm>
          <a:prstGeom prst="rect">
            <a:avLst/>
          </a:prstGeom>
          <a:noFill/>
        </p:spPr>
        <p:txBody>
          <a:bodyPr wrap="none">
            <a:spAutoFit/>
          </a:bodyPr>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sym typeface="+mn-ea"/>
              </a:rPr>
              <a:t>跟踪</a:t>
            </a:r>
            <a:endParaRPr lang="zh-CN" altLang="en-US" sz="2400">
              <a:solidFill>
                <a:schemeClr val="tx1"/>
              </a:solidFill>
              <a:uFillTx/>
              <a:latin typeface="Arial" panose="02080604020202020204" pitchFamily="34" charset="0"/>
              <a:ea typeface="微软雅黑" charset="-122"/>
              <a:cs typeface="Arial" panose="02080604020202020204" pitchFamily="34" charset="0"/>
              <a:sym typeface="+mn-ea"/>
            </a:endParaRPr>
          </a:p>
        </p:txBody>
      </p:sp>
      <p:sp>
        <p:nvSpPr>
          <p:cNvPr id="8" name="TextBox 368"/>
          <p:cNvSpPr txBox="true"/>
          <p:nvPr/>
        </p:nvSpPr>
        <p:spPr>
          <a:xfrm>
            <a:off x="948690" y="5423535"/>
            <a:ext cx="2811145" cy="737235"/>
          </a:xfrm>
          <a:prstGeom prst="rect">
            <a:avLst/>
          </a:prstGeom>
          <a:noFill/>
        </p:spPr>
        <p:txBody>
          <a:bodyPr wrap="square">
            <a:spAutoFit/>
          </a:bodyPr>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传统系统监控：日志、系统资源</a:t>
            </a:r>
            <a:endParaRPr lang="en-US" altLang="zh-CN"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en-US" altLang="zh-CN" sz="1400" b="1" dirty="0">
                <a:solidFill>
                  <a:schemeClr val="tx1"/>
                </a:solidFill>
                <a:latin typeface="Arial" panose="02080604020202020204" pitchFamily="34" charset="0"/>
                <a:cs typeface="Arial" panose="02080604020202020204" pitchFamily="34" charset="0"/>
              </a:rPr>
              <a:t>ML</a:t>
            </a:r>
            <a:r>
              <a:rPr lang="zh-CN" altLang="en-US" sz="1400" b="1" dirty="0">
                <a:solidFill>
                  <a:schemeClr val="tx1"/>
                </a:solidFill>
                <a:latin typeface="Arial" panose="02080604020202020204" pitchFamily="34" charset="0"/>
                <a:cs typeface="Arial" panose="02080604020202020204" pitchFamily="34" charset="0"/>
              </a:rPr>
              <a:t>监控：输入输出、模型性能</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9" name="TextBox 369"/>
          <p:cNvSpPr txBox="true"/>
          <p:nvPr/>
        </p:nvSpPr>
        <p:spPr>
          <a:xfrm>
            <a:off x="3046942" y="5084230"/>
            <a:ext cx="792480" cy="460375"/>
          </a:xfrm>
          <a:prstGeom prst="rect">
            <a:avLst/>
          </a:prstGeom>
          <a:noFill/>
        </p:spPr>
        <p:txBody>
          <a:bodyPr wrap="none">
            <a:spAutoFit/>
          </a:bodyPr>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rPr>
              <a:t>监控</a:t>
            </a:r>
            <a:endParaRPr lang="zh-CN" altLang="en-US" sz="2400">
              <a:solidFill>
                <a:schemeClr val="tx1"/>
              </a:solidFill>
              <a:uFillTx/>
              <a:latin typeface="Arial" panose="02080604020202020204" pitchFamily="34" charset="0"/>
              <a:ea typeface="微软雅黑" charset="-122"/>
              <a:cs typeface="Arial" panose="02080604020202020204" pitchFamily="34" charset="0"/>
            </a:endParaRPr>
          </a:p>
        </p:txBody>
      </p:sp>
      <p:sp>
        <p:nvSpPr>
          <p:cNvPr id="13" name="TextBox 368"/>
          <p:cNvSpPr txBox="true"/>
          <p:nvPr/>
        </p:nvSpPr>
        <p:spPr>
          <a:xfrm>
            <a:off x="8425180" y="3855720"/>
            <a:ext cx="2811145" cy="1060450"/>
          </a:xfrm>
          <a:prstGeom prst="rect">
            <a:avLst/>
          </a:prstGeom>
          <a:noFill/>
        </p:spPr>
        <p:txBody>
          <a:bodyPr wrap="square">
            <a:spAutoFit/>
          </a:bodyPr>
          <a:lstStyle/>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可复现性</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预测结果的正确性</a:t>
            </a:r>
            <a:endParaRPr lang="zh-CN" altLang="en-US" sz="1400" b="1" dirty="0">
              <a:solidFill>
                <a:schemeClr val="tx1"/>
              </a:solidFill>
              <a:latin typeface="Arial" panose="02080604020202020204" pitchFamily="34" charset="0"/>
              <a:cs typeface="Arial" panose="02080604020202020204" pitchFamily="34" charset="0"/>
            </a:endParaRPr>
          </a:p>
          <a:p>
            <a:pPr algn="r" eaLnBrk="1" fontAlgn="auto" hangingPunct="1">
              <a:lnSpc>
                <a:spcPct val="150000"/>
              </a:lnSpc>
              <a:spcBef>
                <a:spcPts val="0"/>
              </a:spcBef>
              <a:spcAft>
                <a:spcPts val="0"/>
              </a:spcAft>
              <a:defRPr/>
            </a:pPr>
            <a:r>
              <a:rPr lang="zh-CN" altLang="en-US" sz="1400" b="1" dirty="0">
                <a:solidFill>
                  <a:schemeClr val="tx1"/>
                </a:solidFill>
                <a:latin typeface="Arial" panose="02080604020202020204" pitchFamily="34" charset="0"/>
                <a:cs typeface="Arial" panose="02080604020202020204" pitchFamily="34" charset="0"/>
              </a:rPr>
              <a:t>系统的可靠性</a:t>
            </a:r>
            <a:r>
              <a:rPr lang="en-US" altLang="zh-CN" sz="1400" b="1" dirty="0">
                <a:solidFill>
                  <a:schemeClr val="tx1"/>
                </a:solidFill>
                <a:latin typeface="Arial" panose="02080604020202020204" pitchFamily="34" charset="0"/>
                <a:cs typeface="Arial" panose="02080604020202020204" pitchFamily="34" charset="0"/>
              </a:rPr>
              <a:t> </a:t>
            </a:r>
            <a:endParaRPr lang="en-US" altLang="zh-CN" sz="1400" b="1" dirty="0">
              <a:solidFill>
                <a:schemeClr val="tx1"/>
              </a:solidFill>
              <a:latin typeface="Arial" panose="02080604020202020204" pitchFamily="34" charset="0"/>
              <a:cs typeface="Arial" panose="02080604020202020204" pitchFamily="34" charset="0"/>
            </a:endParaRPr>
          </a:p>
        </p:txBody>
      </p:sp>
      <p:sp>
        <p:nvSpPr>
          <p:cNvPr id="14" name="TextBox 369"/>
          <p:cNvSpPr txBox="true"/>
          <p:nvPr/>
        </p:nvSpPr>
        <p:spPr>
          <a:xfrm>
            <a:off x="10218632" y="3516415"/>
            <a:ext cx="1097280" cy="460375"/>
          </a:xfrm>
          <a:prstGeom prst="rect">
            <a:avLst/>
          </a:prstGeom>
          <a:noFill/>
        </p:spPr>
        <p:txBody>
          <a:bodyPr wrap="none">
            <a:spAutoFit/>
          </a:bodyPr>
          <a:lstStyle/>
          <a:p>
            <a:pPr algn="r" eaLnBrk="1" fontAlgn="auto" hangingPunct="1">
              <a:spcBef>
                <a:spcPts val="0"/>
              </a:spcBef>
              <a:spcAft>
                <a:spcPts val="0"/>
              </a:spcAft>
              <a:buClrTx/>
              <a:buSzTx/>
              <a:buFontTx/>
              <a:defRPr/>
            </a:pPr>
            <a:r>
              <a:rPr lang="zh-CN" altLang="en-US" sz="2400">
                <a:solidFill>
                  <a:schemeClr val="tx1"/>
                </a:solidFill>
                <a:uFillTx/>
                <a:latin typeface="Arial" panose="02080604020202020204" pitchFamily="34" charset="0"/>
                <a:ea typeface="微软雅黑" charset="-122"/>
                <a:cs typeface="Arial" panose="02080604020202020204" pitchFamily="34" charset="0"/>
              </a:rPr>
              <a:t>可靠性</a:t>
            </a:r>
            <a:endParaRPr lang="zh-CN" altLang="en-US" sz="2400">
              <a:solidFill>
                <a:schemeClr val="tx1"/>
              </a:solidFill>
              <a:uFillTx/>
              <a:latin typeface="Arial" panose="02080604020202020204" pitchFamily="34" charset="0"/>
              <a:ea typeface="微软雅黑" charset="-122"/>
              <a:cs typeface="Arial" panose="0208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5"/>
                                        </p:tgtEl>
                                        <p:attrNameLst>
                                          <p:attrName>style.visibility</p:attrName>
                                        </p:attrNameLst>
                                      </p:cBhvr>
                                      <p:to>
                                        <p:strVal val="visible"/>
                                      </p:to>
                                    </p:set>
                                    <p:anim calcmode="lin" valueType="num">
                                      <p:cBhvr>
                                        <p:cTn id="7" dur="500" fill="hold"/>
                                        <p:tgtEl>
                                          <p:spTgt spid="355"/>
                                        </p:tgtEl>
                                        <p:attrNameLst>
                                          <p:attrName>ppt_w</p:attrName>
                                        </p:attrNameLst>
                                      </p:cBhvr>
                                      <p:tavLst>
                                        <p:tav tm="0">
                                          <p:val>
                                            <p:fltVal val="0"/>
                                          </p:val>
                                        </p:tav>
                                        <p:tav tm="100000">
                                          <p:val>
                                            <p:strVal val="#ppt_w"/>
                                          </p:val>
                                        </p:tav>
                                      </p:tavLst>
                                    </p:anim>
                                    <p:anim calcmode="lin" valueType="num">
                                      <p:cBhvr>
                                        <p:cTn id="8" dur="500" fill="hold"/>
                                        <p:tgtEl>
                                          <p:spTgt spid="355"/>
                                        </p:tgtEl>
                                        <p:attrNameLst>
                                          <p:attrName>ppt_h</p:attrName>
                                        </p:attrNameLst>
                                      </p:cBhvr>
                                      <p:tavLst>
                                        <p:tav tm="0">
                                          <p:val>
                                            <p:fltVal val="0"/>
                                          </p:val>
                                        </p:tav>
                                        <p:tav tm="100000">
                                          <p:val>
                                            <p:strVal val="#ppt_h"/>
                                          </p:val>
                                        </p:tav>
                                      </p:tavLst>
                                    </p:anim>
                                    <p:animEffect transition="in" filter="fade">
                                      <p:cBhvr>
                                        <p:cTn id="9" dur="500"/>
                                        <p:tgtEl>
                                          <p:spTgt spid="35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69"/>
                                        </p:tgtEl>
                                        <p:attrNameLst>
                                          <p:attrName>style.visibility</p:attrName>
                                        </p:attrNameLst>
                                      </p:cBhvr>
                                      <p:to>
                                        <p:strVal val="visible"/>
                                      </p:to>
                                    </p:set>
                                    <p:animEffect transition="in" filter="fade">
                                      <p:cBhvr>
                                        <p:cTn id="12" dur="500"/>
                                        <p:tgtEl>
                                          <p:spTgt spid="36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 grpId="0"/>
      <p:bldP spid="6" grpId="0"/>
      <p:bldP spid="8"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buClrTx/>
              <a:buSzTx/>
              <a:buFontTx/>
            </a:pP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MLOps实践</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cxnSp>
        <p:nvCxnSpPr>
          <p:cNvPr id="8" name="Straight Connector 8"/>
          <p:cNvCxnSpPr/>
          <p:nvPr/>
        </p:nvCxnSpPr>
        <p:spPr>
          <a:xfrm>
            <a:off x="913130" y="3385820"/>
            <a:ext cx="1581785" cy="0"/>
          </a:xfrm>
          <a:prstGeom prst="line">
            <a:avLst/>
          </a:prstGeom>
          <a:ln w="50800">
            <a:solidFill>
              <a:srgbClr val="00B0F0"/>
            </a:solidFill>
            <a:headEnd type="oval"/>
          </a:ln>
        </p:spPr>
        <p:style>
          <a:lnRef idx="1">
            <a:srgbClr val="5B9BD5"/>
          </a:lnRef>
          <a:fillRef idx="0">
            <a:srgbClr val="5B9BD5"/>
          </a:fillRef>
          <a:effectRef idx="0">
            <a:srgbClr val="5B9BD5"/>
          </a:effectRef>
          <a:fontRef idx="minor">
            <a:sysClr val="windowText" lastClr="000000"/>
          </a:fontRef>
        </p:style>
      </p:cxnSp>
      <p:sp>
        <p:nvSpPr>
          <p:cNvPr id="9" name="Arc 9"/>
          <p:cNvSpPr/>
          <p:nvPr/>
        </p:nvSpPr>
        <p:spPr>
          <a:xfrm>
            <a:off x="2520485" y="3200884"/>
            <a:ext cx="370114" cy="370114"/>
          </a:xfrm>
          <a:prstGeom prst="arc">
            <a:avLst>
              <a:gd name="adj1" fmla="val 1821037"/>
              <a:gd name="adj2" fmla="val 19752242"/>
            </a:avLst>
          </a:prstGeom>
          <a:noFill/>
          <a:ln w="50800">
            <a:solidFill>
              <a:srgbClr val="00B0F0"/>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cxnSp>
        <p:nvCxnSpPr>
          <p:cNvPr id="10" name="Straight Connector 10"/>
          <p:cNvCxnSpPr/>
          <p:nvPr/>
        </p:nvCxnSpPr>
        <p:spPr>
          <a:xfrm>
            <a:off x="2709545" y="3385820"/>
            <a:ext cx="1511300" cy="0"/>
          </a:xfrm>
          <a:prstGeom prst="line">
            <a:avLst/>
          </a:prstGeom>
          <a:ln w="50800">
            <a:solidFill>
              <a:srgbClr val="FEB834"/>
            </a:solidFill>
            <a:headEnd type="oval"/>
          </a:ln>
        </p:spPr>
        <p:style>
          <a:lnRef idx="1">
            <a:srgbClr val="5B9BD5"/>
          </a:lnRef>
          <a:fillRef idx="0">
            <a:srgbClr val="5B9BD5"/>
          </a:fillRef>
          <a:effectRef idx="0">
            <a:srgbClr val="5B9BD5"/>
          </a:effectRef>
          <a:fontRef idx="minor">
            <a:sysClr val="windowText" lastClr="000000"/>
          </a:fontRef>
        </p:style>
      </p:cxnSp>
      <p:cxnSp>
        <p:nvCxnSpPr>
          <p:cNvPr id="11" name="Straight Connector 12"/>
          <p:cNvCxnSpPr/>
          <p:nvPr/>
        </p:nvCxnSpPr>
        <p:spPr>
          <a:xfrm>
            <a:off x="4438650" y="3385820"/>
            <a:ext cx="1598295" cy="0"/>
          </a:xfrm>
          <a:prstGeom prst="line">
            <a:avLst/>
          </a:prstGeom>
          <a:ln w="50800">
            <a:solidFill>
              <a:srgbClr val="94B155"/>
            </a:solidFill>
            <a:headEnd type="oval"/>
          </a:ln>
        </p:spPr>
        <p:style>
          <a:lnRef idx="1">
            <a:srgbClr val="5B9BD5"/>
          </a:lnRef>
          <a:fillRef idx="0">
            <a:srgbClr val="5B9BD5"/>
          </a:fillRef>
          <a:effectRef idx="0">
            <a:srgbClr val="5B9BD5"/>
          </a:effectRef>
          <a:fontRef idx="minor">
            <a:sysClr val="windowText" lastClr="000000"/>
          </a:fontRef>
        </p:style>
      </p:cxnSp>
      <p:cxnSp>
        <p:nvCxnSpPr>
          <p:cNvPr id="12" name="Straight Connector 14"/>
          <p:cNvCxnSpPr/>
          <p:nvPr/>
        </p:nvCxnSpPr>
        <p:spPr>
          <a:xfrm>
            <a:off x="6233795" y="3385185"/>
            <a:ext cx="1429385" cy="0"/>
          </a:xfrm>
          <a:prstGeom prst="line">
            <a:avLst/>
          </a:prstGeom>
          <a:ln w="50800">
            <a:solidFill>
              <a:srgbClr val="E74C3C"/>
            </a:solidFill>
            <a:headEnd type="oval"/>
          </a:ln>
        </p:spPr>
        <p:style>
          <a:lnRef idx="1">
            <a:srgbClr val="5B9BD5"/>
          </a:lnRef>
          <a:fillRef idx="0">
            <a:srgbClr val="5B9BD5"/>
          </a:fillRef>
          <a:effectRef idx="0">
            <a:srgbClr val="5B9BD5"/>
          </a:effectRef>
          <a:fontRef idx="minor">
            <a:sysClr val="windowText" lastClr="000000"/>
          </a:fontRef>
        </p:style>
      </p:cxnSp>
      <p:sp>
        <p:nvSpPr>
          <p:cNvPr id="13" name="Arc 16"/>
          <p:cNvSpPr/>
          <p:nvPr/>
        </p:nvSpPr>
        <p:spPr>
          <a:xfrm>
            <a:off x="4246155" y="3200884"/>
            <a:ext cx="370114" cy="370114"/>
          </a:xfrm>
          <a:prstGeom prst="arc">
            <a:avLst>
              <a:gd name="adj1" fmla="val 1821037"/>
              <a:gd name="adj2" fmla="val 19752242"/>
            </a:avLst>
          </a:prstGeom>
          <a:noFill/>
          <a:ln w="50800">
            <a:solidFill>
              <a:srgbClr val="FEB834"/>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sp>
        <p:nvSpPr>
          <p:cNvPr id="14" name="Arc 17"/>
          <p:cNvSpPr/>
          <p:nvPr/>
        </p:nvSpPr>
        <p:spPr>
          <a:xfrm>
            <a:off x="6037230" y="3200249"/>
            <a:ext cx="370114" cy="370114"/>
          </a:xfrm>
          <a:prstGeom prst="arc">
            <a:avLst>
              <a:gd name="adj1" fmla="val 1821037"/>
              <a:gd name="adj2" fmla="val 19752242"/>
            </a:avLst>
          </a:prstGeom>
          <a:noFill/>
          <a:ln w="50800">
            <a:solidFill>
              <a:srgbClr val="94B155"/>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sp>
        <p:nvSpPr>
          <p:cNvPr id="16" name="Arc 18"/>
          <p:cNvSpPr/>
          <p:nvPr/>
        </p:nvSpPr>
        <p:spPr>
          <a:xfrm>
            <a:off x="7686065" y="3199614"/>
            <a:ext cx="370114" cy="370114"/>
          </a:xfrm>
          <a:prstGeom prst="arc">
            <a:avLst>
              <a:gd name="adj1" fmla="val 1821037"/>
              <a:gd name="adj2" fmla="val 19752242"/>
            </a:avLst>
          </a:prstGeom>
          <a:noFill/>
          <a:ln w="50800">
            <a:solidFill>
              <a:srgbClr val="E74C3C"/>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sp>
        <p:nvSpPr>
          <p:cNvPr id="29" name="TextBox 21"/>
          <p:cNvSpPr txBox="true"/>
          <p:nvPr/>
        </p:nvSpPr>
        <p:spPr>
          <a:xfrm>
            <a:off x="622300" y="3699510"/>
            <a:ext cx="1569720"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1</a:t>
            </a:r>
            <a:r>
              <a:rPr lang="zh-CN" altLang="en-US">
                <a:solidFill>
                  <a:schemeClr val="tx1"/>
                </a:solidFill>
                <a:latin typeface="微软雅黑" charset="-122"/>
                <a:ea typeface="微软雅黑" charset="-122"/>
                <a:cs typeface="Open Sans" panose="020B0606030504020204" pitchFamily="34" charset="0"/>
              </a:rPr>
              <a:t>、内部调研</a:t>
            </a:r>
            <a:endParaRPr lang="zh-CN" altLang="en-US" sz="1400">
              <a:solidFill>
                <a:schemeClr val="tx1"/>
              </a:solidFill>
              <a:latin typeface="微软雅黑" charset="-122"/>
              <a:ea typeface="微软雅黑" charset="-122"/>
              <a:cs typeface="Open Sans" panose="020B0606030504020204" pitchFamily="34" charset="0"/>
            </a:endParaRPr>
          </a:p>
        </p:txBody>
      </p:sp>
      <p:sp>
        <p:nvSpPr>
          <p:cNvPr id="36" name="TextBox 21"/>
          <p:cNvSpPr txBox="true"/>
          <p:nvPr/>
        </p:nvSpPr>
        <p:spPr>
          <a:xfrm>
            <a:off x="2515870" y="1844675"/>
            <a:ext cx="1511300"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2</a:t>
            </a:r>
            <a:r>
              <a:rPr lang="zh-CN" altLang="en-US">
                <a:solidFill>
                  <a:schemeClr val="tx1"/>
                </a:solidFill>
                <a:latin typeface="微软雅黑" charset="-122"/>
                <a:ea typeface="微软雅黑" charset="-122"/>
                <a:cs typeface="Open Sans" panose="020B0606030504020204" pitchFamily="34" charset="0"/>
              </a:rPr>
              <a:t>、调查评估</a:t>
            </a:r>
            <a:endParaRPr lang="zh-CN" altLang="en-US">
              <a:solidFill>
                <a:schemeClr val="tx1"/>
              </a:solidFill>
              <a:latin typeface="微软雅黑" charset="-122"/>
              <a:ea typeface="微软雅黑" charset="-122"/>
              <a:cs typeface="Open Sans" panose="020B0606030504020204" pitchFamily="34" charset="0"/>
            </a:endParaRPr>
          </a:p>
        </p:txBody>
      </p:sp>
      <p:sp>
        <p:nvSpPr>
          <p:cNvPr id="39" name="TextBox 21"/>
          <p:cNvSpPr txBox="true"/>
          <p:nvPr/>
        </p:nvSpPr>
        <p:spPr>
          <a:xfrm>
            <a:off x="3925570" y="3699510"/>
            <a:ext cx="3071495"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3</a:t>
            </a:r>
            <a:r>
              <a:rPr lang="zh-CN" altLang="en-US">
                <a:solidFill>
                  <a:schemeClr val="tx1"/>
                </a:solidFill>
                <a:latin typeface="微软雅黑" charset="-122"/>
                <a:ea typeface="微软雅黑" charset="-122"/>
                <a:cs typeface="Open Sans" panose="020B0606030504020204" pitchFamily="34" charset="0"/>
              </a:rPr>
              <a:t>、整合内部资源</a:t>
            </a:r>
            <a:endParaRPr lang="zh-CN" altLang="en-US">
              <a:solidFill>
                <a:schemeClr val="tx1"/>
              </a:solidFill>
              <a:latin typeface="微软雅黑" charset="-122"/>
              <a:ea typeface="微软雅黑" charset="-122"/>
              <a:cs typeface="Open Sans" panose="020B0606030504020204" pitchFamily="34" charset="0"/>
            </a:endParaRPr>
          </a:p>
        </p:txBody>
      </p:sp>
      <p:sp>
        <p:nvSpPr>
          <p:cNvPr id="40" name="TextBox 21"/>
          <p:cNvSpPr txBox="true"/>
          <p:nvPr/>
        </p:nvSpPr>
        <p:spPr>
          <a:xfrm>
            <a:off x="5817870" y="1844675"/>
            <a:ext cx="3071495"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4</a:t>
            </a:r>
            <a:r>
              <a:rPr lang="zh-CN" altLang="en-US">
                <a:solidFill>
                  <a:schemeClr val="tx1"/>
                </a:solidFill>
                <a:latin typeface="微软雅黑" charset="-122"/>
                <a:ea typeface="微软雅黑" charset="-122"/>
                <a:cs typeface="Open Sans" panose="020B0606030504020204" pitchFamily="34" charset="0"/>
              </a:rPr>
              <a:t>、开源工具选型</a:t>
            </a:r>
            <a:endParaRPr lang="zh-CN" altLang="en-US">
              <a:solidFill>
                <a:schemeClr val="tx1"/>
              </a:solidFill>
              <a:latin typeface="微软雅黑" charset="-122"/>
              <a:ea typeface="微软雅黑" charset="-122"/>
              <a:cs typeface="Open Sans" panose="020B0606030504020204" pitchFamily="34" charset="0"/>
            </a:endParaRPr>
          </a:p>
        </p:txBody>
      </p:sp>
      <p:cxnSp>
        <p:nvCxnSpPr>
          <p:cNvPr id="41" name="Straight Connector 14"/>
          <p:cNvCxnSpPr/>
          <p:nvPr/>
        </p:nvCxnSpPr>
        <p:spPr>
          <a:xfrm>
            <a:off x="7890510" y="3386455"/>
            <a:ext cx="1308735" cy="0"/>
          </a:xfrm>
          <a:prstGeom prst="line">
            <a:avLst/>
          </a:prstGeom>
          <a:ln w="50800">
            <a:solidFill>
              <a:srgbClr val="00B0F0"/>
            </a:solidFill>
            <a:headEnd type="oval"/>
          </a:ln>
        </p:spPr>
        <p:style>
          <a:lnRef idx="1">
            <a:srgbClr val="5B9BD5"/>
          </a:lnRef>
          <a:fillRef idx="0">
            <a:srgbClr val="5B9BD5"/>
          </a:fillRef>
          <a:effectRef idx="0">
            <a:srgbClr val="5B9BD5"/>
          </a:effectRef>
          <a:fontRef idx="minor">
            <a:sysClr val="windowText" lastClr="000000"/>
          </a:fontRef>
        </p:style>
      </p:cxnSp>
      <p:sp>
        <p:nvSpPr>
          <p:cNvPr id="42" name="Arc 18"/>
          <p:cNvSpPr/>
          <p:nvPr/>
        </p:nvSpPr>
        <p:spPr>
          <a:xfrm>
            <a:off x="9218955" y="3200884"/>
            <a:ext cx="370114" cy="370114"/>
          </a:xfrm>
          <a:prstGeom prst="arc">
            <a:avLst>
              <a:gd name="adj1" fmla="val 1821037"/>
              <a:gd name="adj2" fmla="val 19752242"/>
            </a:avLst>
          </a:prstGeom>
          <a:noFill/>
          <a:ln w="50800">
            <a:solidFill>
              <a:srgbClr val="00B0F0"/>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sp>
        <p:nvSpPr>
          <p:cNvPr id="43" name="TextBox 21"/>
          <p:cNvSpPr txBox="true"/>
          <p:nvPr/>
        </p:nvSpPr>
        <p:spPr>
          <a:xfrm>
            <a:off x="7668260" y="3699510"/>
            <a:ext cx="3071495"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5</a:t>
            </a:r>
            <a:r>
              <a:rPr lang="zh-CN" altLang="en-US">
                <a:solidFill>
                  <a:schemeClr val="tx1"/>
                </a:solidFill>
                <a:latin typeface="微软雅黑" charset="-122"/>
                <a:ea typeface="微软雅黑" charset="-122"/>
                <a:cs typeface="Open Sans" panose="020B0606030504020204" pitchFamily="34" charset="0"/>
              </a:rPr>
              <a:t>、确定</a:t>
            </a:r>
            <a:r>
              <a:rPr lang="zh-CN" altLang="en-US">
                <a:solidFill>
                  <a:schemeClr val="tx1"/>
                </a:solidFill>
                <a:latin typeface="微软雅黑" charset="-122"/>
                <a:ea typeface="微软雅黑" charset="-122"/>
                <a:cs typeface="Open Sans" panose="020B0606030504020204" pitchFamily="34" charset="0"/>
                <a:sym typeface="+mn-ea"/>
              </a:rPr>
              <a:t>方案</a:t>
            </a:r>
            <a:endParaRPr lang="zh-CN" altLang="en-US">
              <a:solidFill>
                <a:schemeClr val="tx1"/>
              </a:solidFill>
              <a:latin typeface="微软雅黑" charset="-122"/>
              <a:ea typeface="微软雅黑" charset="-122"/>
              <a:cs typeface="Open Sans" panose="020B0606030504020204" pitchFamily="34" charset="0"/>
              <a:sym typeface="+mn-ea"/>
            </a:endParaRPr>
          </a:p>
        </p:txBody>
      </p:sp>
      <p:sp>
        <p:nvSpPr>
          <p:cNvPr id="45" name="文本框 44"/>
          <p:cNvSpPr txBox="true"/>
          <p:nvPr/>
        </p:nvSpPr>
        <p:spPr>
          <a:xfrm>
            <a:off x="635635" y="4224655"/>
            <a:ext cx="1697990" cy="521970"/>
          </a:xfrm>
          <a:prstGeom prst="rect">
            <a:avLst/>
          </a:prstGeom>
          <a:noFill/>
        </p:spPr>
        <p:txBody>
          <a:bodyPr wrap="square" rtlCol="0">
            <a:spAutoFit/>
          </a:bodyPr>
          <a:p>
            <a:pPr algn="l"/>
            <a:r>
              <a:rPr lang="zh-CN" altLang="en-US" sz="1400">
                <a:solidFill>
                  <a:schemeClr val="tx1"/>
                </a:solidFill>
                <a:latin typeface="微软雅黑" charset="-122"/>
                <a:ea typeface="微软雅黑" charset="-122"/>
                <a:cs typeface="Open Sans" panose="020B0606030504020204" pitchFamily="34" charset="0"/>
                <a:sym typeface="+mn-ea"/>
              </a:rPr>
              <a:t>发现在机器学习落地过程中的痛点</a:t>
            </a:r>
            <a:endParaRPr lang="zh-CN" altLang="en-US" sz="1400">
              <a:solidFill>
                <a:schemeClr val="tx1"/>
              </a:solidFill>
              <a:latin typeface="微软雅黑" charset="-122"/>
              <a:ea typeface="微软雅黑" charset="-122"/>
              <a:cs typeface="Open Sans" panose="020B0606030504020204" pitchFamily="34" charset="0"/>
              <a:sym typeface="+mn-ea"/>
            </a:endParaRPr>
          </a:p>
        </p:txBody>
      </p:sp>
      <p:sp>
        <p:nvSpPr>
          <p:cNvPr id="46" name="文本框 45"/>
          <p:cNvSpPr txBox="true"/>
          <p:nvPr/>
        </p:nvSpPr>
        <p:spPr>
          <a:xfrm>
            <a:off x="2515870" y="2384425"/>
            <a:ext cx="2103120" cy="521970"/>
          </a:xfrm>
          <a:prstGeom prst="rect">
            <a:avLst/>
          </a:prstGeom>
          <a:noFill/>
        </p:spPr>
        <p:txBody>
          <a:bodyPr wrap="square" rtlCol="0">
            <a:spAutoFit/>
          </a:bodyPr>
          <a:p>
            <a:r>
              <a:rPr lang="zh-CN" altLang="en-US" sz="1400">
                <a:solidFill>
                  <a:schemeClr val="tx1"/>
                </a:solidFill>
                <a:latin typeface="微软雅黑" charset="-122"/>
                <a:ea typeface="微软雅黑" charset="-122"/>
                <a:cs typeface="Open Sans" panose="020B0606030504020204" pitchFamily="34" charset="0"/>
                <a:sym typeface="+mn-ea"/>
              </a:rPr>
              <a:t>调研团队规模，评估使用范围、项目价值</a:t>
            </a:r>
            <a:endParaRPr lang="zh-CN" altLang="en-US" sz="1400">
              <a:solidFill>
                <a:schemeClr val="tx1"/>
              </a:solidFill>
              <a:latin typeface="微软雅黑" charset="-122"/>
              <a:ea typeface="微软雅黑" charset="-122"/>
              <a:cs typeface="Open Sans" panose="020B0606030504020204" pitchFamily="34" charset="0"/>
              <a:sym typeface="+mn-ea"/>
            </a:endParaRPr>
          </a:p>
        </p:txBody>
      </p:sp>
      <p:sp>
        <p:nvSpPr>
          <p:cNvPr id="47" name="TextBox 21"/>
          <p:cNvSpPr txBox="true"/>
          <p:nvPr/>
        </p:nvSpPr>
        <p:spPr>
          <a:xfrm>
            <a:off x="9302750" y="1844675"/>
            <a:ext cx="3071495" cy="368300"/>
          </a:xfrm>
          <a:prstGeom prst="rect">
            <a:avLst/>
          </a:prstGeom>
          <a:noFill/>
        </p:spPr>
        <p:txBody>
          <a:bodyPr wrap="square" rtlCol="0">
            <a:spAutoFit/>
          </a:bodyPr>
          <a:p>
            <a:r>
              <a:rPr lang="en-US" altLang="zh-CN">
                <a:solidFill>
                  <a:schemeClr val="tx1"/>
                </a:solidFill>
                <a:latin typeface="微软雅黑" charset="-122"/>
                <a:ea typeface="微软雅黑" charset="-122"/>
                <a:cs typeface="Open Sans" panose="020B0606030504020204" pitchFamily="34" charset="0"/>
              </a:rPr>
              <a:t>5</a:t>
            </a:r>
            <a:r>
              <a:rPr lang="zh-CN" altLang="en-US">
                <a:solidFill>
                  <a:schemeClr val="tx1"/>
                </a:solidFill>
                <a:latin typeface="微软雅黑" charset="-122"/>
                <a:ea typeface="微软雅黑" charset="-122"/>
                <a:cs typeface="Open Sans" panose="020B0606030504020204" pitchFamily="34" charset="0"/>
              </a:rPr>
              <a:t>、敏捷迭代</a:t>
            </a:r>
            <a:endParaRPr lang="zh-CN" altLang="en-US">
              <a:solidFill>
                <a:schemeClr val="tx1"/>
              </a:solidFill>
              <a:latin typeface="微软雅黑" charset="-122"/>
              <a:ea typeface="微软雅黑" charset="-122"/>
              <a:cs typeface="Open Sans" panose="020B0606030504020204" pitchFamily="34" charset="0"/>
            </a:endParaRPr>
          </a:p>
        </p:txBody>
      </p:sp>
      <p:cxnSp>
        <p:nvCxnSpPr>
          <p:cNvPr id="48" name="Straight Connector 10"/>
          <p:cNvCxnSpPr/>
          <p:nvPr/>
        </p:nvCxnSpPr>
        <p:spPr>
          <a:xfrm>
            <a:off x="9428480" y="3386455"/>
            <a:ext cx="1511300" cy="0"/>
          </a:xfrm>
          <a:prstGeom prst="line">
            <a:avLst/>
          </a:prstGeom>
          <a:ln w="50800">
            <a:solidFill>
              <a:srgbClr val="FEB834"/>
            </a:solidFill>
            <a:headEnd type="oval"/>
          </a:ln>
        </p:spPr>
        <p:style>
          <a:lnRef idx="1">
            <a:srgbClr val="5B9BD5"/>
          </a:lnRef>
          <a:fillRef idx="0">
            <a:srgbClr val="5B9BD5"/>
          </a:fillRef>
          <a:effectRef idx="0">
            <a:srgbClr val="5B9BD5"/>
          </a:effectRef>
          <a:fontRef idx="minor">
            <a:sysClr val="windowText" lastClr="000000"/>
          </a:fontRef>
        </p:style>
      </p:cxnSp>
      <p:sp>
        <p:nvSpPr>
          <p:cNvPr id="50" name="Arc 16"/>
          <p:cNvSpPr/>
          <p:nvPr/>
        </p:nvSpPr>
        <p:spPr>
          <a:xfrm>
            <a:off x="721270" y="3199614"/>
            <a:ext cx="370114" cy="370114"/>
          </a:xfrm>
          <a:prstGeom prst="arc">
            <a:avLst>
              <a:gd name="adj1" fmla="val 1821037"/>
              <a:gd name="adj2" fmla="val 19752242"/>
            </a:avLst>
          </a:prstGeom>
          <a:noFill/>
          <a:ln w="50800">
            <a:solidFill>
              <a:srgbClr val="FEB834"/>
            </a:solidFill>
          </a:ln>
        </p:spPr>
        <p:style>
          <a:lnRef idx="2">
            <a:srgbClr val="5B9BD5">
              <a:shade val="50000"/>
            </a:srgbClr>
          </a:lnRef>
          <a:fillRef idx="1">
            <a:srgbClr val="5B9BD5"/>
          </a:fillRef>
          <a:effectRef idx="0">
            <a:srgbClr val="5B9BD5"/>
          </a:effectRef>
          <a:fontRef idx="minor">
            <a:sysClr val="window" lastClr="FFFFFF"/>
          </a:fontRef>
        </p:style>
        <p:txBody>
          <a:bodyPr rtlCol="0" anchor="ctr"/>
          <a:p>
            <a:pPr algn="ctr"/>
            <a:endParaRPr lang="en-US">
              <a:solidFill>
                <a:schemeClr val="tx1"/>
              </a:solidFill>
            </a:endParaRPr>
          </a:p>
        </p:txBody>
      </p:sp>
      <p:sp>
        <p:nvSpPr>
          <p:cNvPr id="51" name="文本框 50"/>
          <p:cNvSpPr txBox="true"/>
          <p:nvPr/>
        </p:nvSpPr>
        <p:spPr>
          <a:xfrm>
            <a:off x="9302750" y="2384425"/>
            <a:ext cx="2239645" cy="737235"/>
          </a:xfrm>
          <a:prstGeom prst="rect">
            <a:avLst/>
          </a:prstGeom>
          <a:noFill/>
        </p:spPr>
        <p:txBody>
          <a:bodyPr wrap="square" rtlCol="0">
            <a:spAutoFit/>
          </a:bodyPr>
          <a:p>
            <a:pPr algn="l">
              <a:buClrTx/>
              <a:buSzTx/>
              <a:buFontTx/>
            </a:pPr>
            <a:r>
              <a:rPr lang="zh-CN" altLang="en-US" sz="1400">
                <a:solidFill>
                  <a:schemeClr val="tx1"/>
                </a:solidFill>
                <a:latin typeface="微软雅黑" charset="-122"/>
                <a:ea typeface="微软雅黑" charset="-122"/>
                <a:cs typeface="Open Sans" panose="020B0606030504020204" pitchFamily="34" charset="0"/>
              </a:rPr>
              <a:t>从小模型、少数据开始先跑通流程，逐渐迭代，加入更多、更大的模型</a:t>
            </a:r>
            <a:endParaRPr lang="zh-CN" altLang="en-US" sz="1400">
              <a:solidFill>
                <a:schemeClr val="tx1"/>
              </a:solidFill>
              <a:latin typeface="微软雅黑" charset="-122"/>
              <a:ea typeface="微软雅黑" charset="-122"/>
              <a:cs typeface="Open Sans" panose="020B0606030504020204" pitchFamily="34" charset="0"/>
            </a:endParaRPr>
          </a:p>
        </p:txBody>
      </p:sp>
      <p:sp>
        <p:nvSpPr>
          <p:cNvPr id="53" name="文本框 52"/>
          <p:cNvSpPr txBox="true"/>
          <p:nvPr/>
        </p:nvSpPr>
        <p:spPr>
          <a:xfrm>
            <a:off x="3906520" y="4224655"/>
            <a:ext cx="2200275" cy="737235"/>
          </a:xfrm>
          <a:prstGeom prst="rect">
            <a:avLst/>
          </a:prstGeom>
          <a:noFill/>
        </p:spPr>
        <p:txBody>
          <a:bodyPr wrap="square" rtlCol="0">
            <a:spAutoFit/>
          </a:bodyPr>
          <a:p>
            <a:pPr algn="l"/>
            <a:r>
              <a:rPr lang="zh-CN" altLang="en-US" sz="1400">
                <a:solidFill>
                  <a:schemeClr val="tx1"/>
                </a:solidFill>
                <a:latin typeface="微软雅黑" charset="-122"/>
                <a:ea typeface="微软雅黑" charset="-122"/>
                <a:cs typeface="Open Sans" panose="020B0606030504020204" pitchFamily="34" charset="0"/>
                <a:sym typeface="+mn-ea"/>
              </a:rPr>
              <a:t>发现在机器学习落公司已有的</a:t>
            </a:r>
            <a:r>
              <a:rPr lang="en-US" altLang="zh-CN" sz="1400">
                <a:solidFill>
                  <a:schemeClr val="tx1"/>
                </a:solidFill>
                <a:latin typeface="微软雅黑" charset="-122"/>
                <a:ea typeface="微软雅黑" charset="-122"/>
                <a:cs typeface="Open Sans" panose="020B0606030504020204" pitchFamily="34" charset="0"/>
                <a:sym typeface="+mn-ea"/>
              </a:rPr>
              <a:t>MLOps</a:t>
            </a:r>
            <a:r>
              <a:rPr lang="zh-CN" altLang="en-US" sz="1400">
                <a:solidFill>
                  <a:schemeClr val="tx1"/>
                </a:solidFill>
                <a:latin typeface="微软雅黑" charset="-122"/>
                <a:ea typeface="微软雅黑" charset="-122"/>
                <a:cs typeface="Open Sans" panose="020B0606030504020204" pitchFamily="34" charset="0"/>
                <a:sym typeface="+mn-ea"/>
              </a:rPr>
              <a:t>或</a:t>
            </a:r>
            <a:r>
              <a:rPr lang="en-US" altLang="zh-CN" sz="1400">
                <a:solidFill>
                  <a:schemeClr val="tx1"/>
                </a:solidFill>
                <a:latin typeface="微软雅黑" charset="-122"/>
                <a:ea typeface="微软雅黑" charset="-122"/>
                <a:cs typeface="Open Sans" panose="020B0606030504020204" pitchFamily="34" charset="0"/>
                <a:sym typeface="+mn-ea"/>
              </a:rPr>
              <a:t>DevOps</a:t>
            </a:r>
            <a:r>
              <a:rPr lang="zh-CN" altLang="en-US" sz="1400">
                <a:solidFill>
                  <a:schemeClr val="tx1"/>
                </a:solidFill>
                <a:latin typeface="微软雅黑" charset="-122"/>
                <a:ea typeface="微软雅黑" charset="-122"/>
                <a:cs typeface="Open Sans" panose="020B0606030504020204" pitchFamily="34" charset="0"/>
                <a:sym typeface="+mn-ea"/>
              </a:rPr>
              <a:t>实践</a:t>
            </a:r>
            <a:endParaRPr lang="zh-CN" altLang="en-US" sz="1400">
              <a:solidFill>
                <a:schemeClr val="tx1"/>
              </a:solidFill>
              <a:latin typeface="微软雅黑" charset="-122"/>
              <a:ea typeface="微软雅黑" charset="-122"/>
              <a:cs typeface="Open Sans" panose="020B0606030504020204" pitchFamily="34" charset="0"/>
              <a:sym typeface="+mn-ea"/>
            </a:endParaRPr>
          </a:p>
        </p:txBody>
      </p:sp>
      <p:sp>
        <p:nvSpPr>
          <p:cNvPr id="54" name="文本框 53"/>
          <p:cNvSpPr txBox="true"/>
          <p:nvPr/>
        </p:nvSpPr>
        <p:spPr>
          <a:xfrm>
            <a:off x="5817870" y="2384425"/>
            <a:ext cx="2431415" cy="737235"/>
          </a:xfrm>
          <a:prstGeom prst="rect">
            <a:avLst/>
          </a:prstGeom>
          <a:noFill/>
        </p:spPr>
        <p:txBody>
          <a:bodyPr wrap="square" rtlCol="0">
            <a:spAutoFit/>
          </a:bodyPr>
          <a:p>
            <a:r>
              <a:rPr lang="zh-CN" altLang="en-US" sz="1400">
                <a:solidFill>
                  <a:schemeClr val="tx1"/>
                </a:solidFill>
                <a:latin typeface="微软雅黑" charset="-122"/>
                <a:ea typeface="微软雅黑" charset="-122"/>
                <a:cs typeface="Open Sans" panose="020B0606030504020204" pitchFamily="34" charset="0"/>
              </a:rPr>
              <a:t>基于需求，根据质量、活跃度、成熟度在</a:t>
            </a:r>
            <a:r>
              <a:rPr lang="en-US" altLang="zh-CN" sz="1400">
                <a:solidFill>
                  <a:schemeClr val="tx1"/>
                </a:solidFill>
                <a:latin typeface="微软雅黑" charset="-122"/>
                <a:ea typeface="微软雅黑" charset="-122"/>
                <a:cs typeface="Open Sans" panose="020B0606030504020204" pitchFamily="34" charset="0"/>
                <a:sym typeface="+mn-ea"/>
              </a:rPr>
              <a:t>MLOps</a:t>
            </a:r>
            <a:r>
              <a:rPr lang="zh-CN" altLang="en-US" sz="1400">
                <a:solidFill>
                  <a:schemeClr val="tx1"/>
                </a:solidFill>
                <a:latin typeface="微软雅黑" charset="-122"/>
                <a:ea typeface="微软雅黑" charset="-122"/>
                <a:cs typeface="Open Sans" panose="020B0606030504020204" pitchFamily="34" charset="0"/>
                <a:sym typeface="+mn-ea"/>
              </a:rPr>
              <a:t>技术栈中选择适合的开源项目</a:t>
            </a:r>
            <a:endParaRPr lang="zh-CN" altLang="en-US" sz="1400">
              <a:solidFill>
                <a:schemeClr val="tx1"/>
              </a:solidFill>
              <a:latin typeface="微软雅黑" charset="-122"/>
              <a:ea typeface="微软雅黑" charset="-122"/>
              <a:cs typeface="Open Sans" panose="020B0606030504020204" pitchFamily="34" charset="0"/>
              <a:sym typeface="+mn-ea"/>
            </a:endParaRPr>
          </a:p>
        </p:txBody>
      </p:sp>
      <p:sp>
        <p:nvSpPr>
          <p:cNvPr id="55" name="文本框 54"/>
          <p:cNvSpPr txBox="true"/>
          <p:nvPr/>
        </p:nvSpPr>
        <p:spPr>
          <a:xfrm>
            <a:off x="7671435" y="4224655"/>
            <a:ext cx="2200275" cy="521970"/>
          </a:xfrm>
          <a:prstGeom prst="rect">
            <a:avLst/>
          </a:prstGeom>
          <a:noFill/>
        </p:spPr>
        <p:txBody>
          <a:bodyPr wrap="square" rtlCol="0">
            <a:spAutoFit/>
          </a:bodyPr>
          <a:p>
            <a:pPr algn="l"/>
            <a:r>
              <a:rPr lang="zh-CN" altLang="en-US" sz="1400">
                <a:solidFill>
                  <a:schemeClr val="tx1"/>
                </a:solidFill>
                <a:latin typeface="微软雅黑" charset="-122"/>
                <a:ea typeface="微软雅黑" charset="-122"/>
                <a:cs typeface="Open Sans" panose="020B0606030504020204" pitchFamily="34" charset="0"/>
                <a:sym typeface="+mn-ea"/>
              </a:rPr>
              <a:t>确定整体的</a:t>
            </a:r>
            <a:r>
              <a:rPr lang="en-US" altLang="zh-CN" sz="1400">
                <a:solidFill>
                  <a:schemeClr val="tx1"/>
                </a:solidFill>
                <a:latin typeface="微软雅黑" charset="-122"/>
                <a:ea typeface="微软雅黑" charset="-122"/>
                <a:cs typeface="Open Sans" panose="020B0606030504020204" pitchFamily="34" charset="0"/>
                <a:sym typeface="+mn-ea"/>
              </a:rPr>
              <a:t>MLOps</a:t>
            </a:r>
            <a:r>
              <a:rPr lang="zh-CN" altLang="en-US" sz="1400">
                <a:solidFill>
                  <a:schemeClr val="tx1"/>
                </a:solidFill>
                <a:latin typeface="微软雅黑" charset="-122"/>
                <a:ea typeface="微软雅黑" charset="-122"/>
                <a:cs typeface="Open Sans" panose="020B0606030504020204" pitchFamily="34" charset="0"/>
                <a:sym typeface="+mn-ea"/>
              </a:rPr>
              <a:t>技术方案、评估可行性</a:t>
            </a:r>
            <a:endParaRPr lang="zh-CN" altLang="en-US" sz="1400">
              <a:solidFill>
                <a:schemeClr val="tx1"/>
              </a:solidFill>
              <a:latin typeface="微软雅黑" charset="-122"/>
              <a:ea typeface="微软雅黑" charset="-122"/>
              <a:cs typeface="Open Sans" panose="020B0606030504020204" pitchFamily="34" charset="0"/>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buClrTx/>
              <a:buSzTx/>
              <a:buFontTx/>
            </a:pP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MLOps开源选型</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pic>
        <p:nvPicPr>
          <p:cNvPr id="2" name="图片 1"/>
          <p:cNvPicPr>
            <a:picLocks noChangeAspect="true"/>
          </p:cNvPicPr>
          <p:nvPr/>
        </p:nvPicPr>
        <p:blipFill>
          <a:blip r:embed="rId2"/>
          <a:stretch>
            <a:fillRect/>
          </a:stretch>
        </p:blipFill>
        <p:spPr>
          <a:xfrm>
            <a:off x="767715" y="1856740"/>
            <a:ext cx="10510520" cy="3768725"/>
          </a:xfrm>
          <a:prstGeom prst="rect">
            <a:avLst/>
          </a:prstGeom>
        </p:spPr>
      </p:pic>
      <p:sp>
        <p:nvSpPr>
          <p:cNvPr id="4" name="文本框 3"/>
          <p:cNvSpPr txBox="true"/>
          <p:nvPr/>
        </p:nvSpPr>
        <p:spPr>
          <a:xfrm>
            <a:off x="1183005" y="3244850"/>
            <a:ext cx="1233170" cy="368300"/>
          </a:xfrm>
          <a:prstGeom prst="rect">
            <a:avLst/>
          </a:prstGeom>
          <a:solidFill>
            <a:srgbClr val="F9FCE1"/>
          </a:solidFill>
        </p:spPr>
        <p:txBody>
          <a:bodyPr wrap="none" rtlCol="0">
            <a:spAutoFit/>
          </a:bodyPr>
          <a:p>
            <a:r>
              <a:rPr lang="en-US" altLang="zh-CN">
                <a:latin typeface="微软雅黑" charset="-122"/>
                <a:ea typeface="微软雅黑" charset="-122"/>
                <a:cs typeface="微软雅黑" charset="-122"/>
              </a:rPr>
              <a:t> </a:t>
            </a:r>
            <a:r>
              <a:rPr lang="zh-CN" altLang="en-US">
                <a:latin typeface="微软雅黑" charset="-122"/>
                <a:ea typeface="微软雅黑" charset="-122"/>
                <a:cs typeface="微软雅黑" charset="-122"/>
              </a:rPr>
              <a:t>数据采集 </a:t>
            </a:r>
            <a:endParaRPr lang="zh-CN" altLang="en-US">
              <a:latin typeface="微软雅黑" charset="-122"/>
              <a:ea typeface="微软雅黑" charset="-122"/>
              <a:cs typeface="微软雅黑" charset="-122"/>
            </a:endParaRPr>
          </a:p>
        </p:txBody>
      </p:sp>
      <p:sp>
        <p:nvSpPr>
          <p:cNvPr id="5" name="文本框 4"/>
          <p:cNvSpPr txBox="true"/>
          <p:nvPr/>
        </p:nvSpPr>
        <p:spPr>
          <a:xfrm>
            <a:off x="3331210" y="3020060"/>
            <a:ext cx="1233170" cy="798830"/>
          </a:xfrm>
          <a:prstGeom prst="rect">
            <a:avLst/>
          </a:prstGeom>
          <a:solidFill>
            <a:srgbClr val="E5E0E4"/>
          </a:solidFill>
        </p:spPr>
        <p:txBody>
          <a:bodyPr wrap="square" rtlCol="0">
            <a:spAutoFit/>
          </a:bodyPr>
          <a:p>
            <a:r>
              <a:rPr lang="en-US" altLang="zh-CN">
                <a:latin typeface="微软雅黑" charset="-122"/>
                <a:ea typeface="微软雅黑" charset="-122"/>
                <a:cs typeface="微软雅黑" charset="-122"/>
              </a:rPr>
              <a:t>  </a:t>
            </a:r>
            <a:endParaRPr lang="en-US" altLang="zh-CN">
              <a:latin typeface="微软雅黑" charset="-122"/>
              <a:ea typeface="微软雅黑" charset="-122"/>
              <a:cs typeface="微软雅黑" charset="-122"/>
            </a:endParaRPr>
          </a:p>
          <a:p>
            <a:r>
              <a:rPr lang="zh-CN" altLang="en-US">
                <a:latin typeface="微软雅黑" charset="-122"/>
                <a:ea typeface="微软雅黑" charset="-122"/>
                <a:cs typeface="微软雅黑" charset="-122"/>
              </a:rPr>
              <a:t>  数据准备</a:t>
            </a:r>
            <a:endParaRPr lang="zh-CN" altLang="en-US">
              <a:latin typeface="微软雅黑" charset="-122"/>
              <a:ea typeface="微软雅黑" charset="-122"/>
              <a:cs typeface="微软雅黑" charset="-122"/>
            </a:endParaRPr>
          </a:p>
          <a:p>
            <a:endParaRPr lang="zh-CN" altLang="en-US" sz="1000">
              <a:latin typeface="微软雅黑" charset="-122"/>
              <a:ea typeface="微软雅黑" charset="-122"/>
              <a:cs typeface="微软雅黑" charset="-122"/>
            </a:endParaRPr>
          </a:p>
        </p:txBody>
      </p:sp>
      <p:sp>
        <p:nvSpPr>
          <p:cNvPr id="8" name="文本框 7"/>
          <p:cNvSpPr txBox="true"/>
          <p:nvPr/>
        </p:nvSpPr>
        <p:spPr>
          <a:xfrm>
            <a:off x="5479415" y="3273425"/>
            <a:ext cx="1233170" cy="368300"/>
          </a:xfrm>
          <a:prstGeom prst="rect">
            <a:avLst/>
          </a:prstGeom>
          <a:solidFill>
            <a:srgbClr val="DEFFE0"/>
          </a:solidFill>
        </p:spPr>
        <p:txBody>
          <a:bodyPr wrap="none" rtlCol="0">
            <a:spAutoFit/>
          </a:bodyPr>
          <a:p>
            <a:r>
              <a:rPr lang="en-US" altLang="zh-CN">
                <a:latin typeface="微软雅黑" charset="-122"/>
                <a:ea typeface="微软雅黑" charset="-122"/>
                <a:cs typeface="微软雅黑" charset="-122"/>
              </a:rPr>
              <a:t> </a:t>
            </a:r>
            <a:r>
              <a:rPr lang="zh-CN" altLang="en-US">
                <a:latin typeface="微软雅黑" charset="-122"/>
                <a:ea typeface="微软雅黑" charset="-122"/>
                <a:cs typeface="微软雅黑" charset="-122"/>
              </a:rPr>
              <a:t>模型训练 </a:t>
            </a:r>
            <a:endParaRPr lang="zh-CN" altLang="en-US">
              <a:latin typeface="微软雅黑" charset="-122"/>
              <a:ea typeface="微软雅黑" charset="-122"/>
              <a:cs typeface="微软雅黑" charset="-122"/>
            </a:endParaRPr>
          </a:p>
        </p:txBody>
      </p:sp>
      <p:sp>
        <p:nvSpPr>
          <p:cNvPr id="9" name="文本框 8"/>
          <p:cNvSpPr txBox="true"/>
          <p:nvPr/>
        </p:nvSpPr>
        <p:spPr>
          <a:xfrm>
            <a:off x="7519035" y="3039745"/>
            <a:ext cx="1369060" cy="645160"/>
          </a:xfrm>
          <a:prstGeom prst="rect">
            <a:avLst/>
          </a:prstGeom>
          <a:solidFill>
            <a:srgbClr val="E8F6F6"/>
          </a:solidFill>
        </p:spPr>
        <p:txBody>
          <a:bodyPr wrap="none" rtlCol="0">
            <a:spAutoFit/>
          </a:bodyPr>
          <a:p>
            <a:r>
              <a:rPr lang="en-US" altLang="zh-CN">
                <a:latin typeface="微软雅黑" charset="-122"/>
                <a:ea typeface="微软雅黑" charset="-122"/>
                <a:cs typeface="微软雅黑" charset="-122"/>
              </a:rPr>
              <a:t> </a:t>
            </a:r>
            <a:endParaRPr lang="en-US" altLang="zh-CN">
              <a:latin typeface="微软雅黑" charset="-122"/>
              <a:ea typeface="微软雅黑" charset="-122"/>
              <a:cs typeface="微软雅黑" charset="-122"/>
            </a:endParaRPr>
          </a:p>
          <a:p>
            <a:r>
              <a:rPr lang="zh-CN" altLang="en-US">
                <a:latin typeface="微软雅黑" charset="-122"/>
                <a:ea typeface="微软雅黑" charset="-122"/>
                <a:cs typeface="微软雅黑" charset="-122"/>
              </a:rPr>
              <a:t>  模型评估  </a:t>
            </a:r>
            <a:endParaRPr lang="zh-CN" altLang="en-US">
              <a:latin typeface="微软雅黑" charset="-122"/>
              <a:ea typeface="微软雅黑" charset="-122"/>
              <a:cs typeface="微软雅黑" charset="-122"/>
            </a:endParaRPr>
          </a:p>
        </p:txBody>
      </p:sp>
      <p:sp>
        <p:nvSpPr>
          <p:cNvPr id="10" name="文本框 9"/>
          <p:cNvSpPr txBox="true"/>
          <p:nvPr/>
        </p:nvSpPr>
        <p:spPr>
          <a:xfrm>
            <a:off x="9537700" y="3134995"/>
            <a:ext cx="1529715" cy="645160"/>
          </a:xfrm>
          <a:prstGeom prst="rect">
            <a:avLst/>
          </a:prstGeom>
          <a:solidFill>
            <a:srgbClr val="FFEFF9"/>
          </a:solidFill>
        </p:spPr>
        <p:txBody>
          <a:bodyPr wrap="none" rtlCol="0">
            <a:spAutoFit/>
          </a:bodyPr>
          <a:p>
            <a:r>
              <a:rPr lang="en-US" altLang="zh-CN">
                <a:latin typeface="微软雅黑" charset="-122"/>
                <a:ea typeface="微软雅黑" charset="-122"/>
                <a:cs typeface="微软雅黑" charset="-122"/>
              </a:rPr>
              <a:t>   </a:t>
            </a:r>
            <a:r>
              <a:rPr lang="zh-CN" altLang="en-US">
                <a:latin typeface="微软雅黑" charset="-122"/>
                <a:ea typeface="微软雅黑" charset="-122"/>
                <a:cs typeface="微软雅黑" charset="-122"/>
              </a:rPr>
              <a:t>模型部署、</a:t>
            </a:r>
            <a:endParaRPr lang="zh-CN" altLang="en-US">
              <a:latin typeface="微软雅黑" charset="-122"/>
              <a:ea typeface="微软雅黑" charset="-122"/>
              <a:cs typeface="微软雅黑" charset="-122"/>
            </a:endParaRPr>
          </a:p>
          <a:p>
            <a:r>
              <a:rPr lang="zh-CN" altLang="en-US">
                <a:latin typeface="微软雅黑" charset="-122"/>
                <a:ea typeface="微软雅黑" charset="-122"/>
                <a:cs typeface="微软雅黑" charset="-122"/>
              </a:rPr>
              <a:t>   性能保障   </a:t>
            </a:r>
            <a:endParaRPr lang="zh-CN" altLang="en-US">
              <a:latin typeface="微软雅黑" charset="-122"/>
              <a:ea typeface="微软雅黑" charset="-122"/>
              <a:cs typeface="微软雅黑"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buClrTx/>
              <a:buSzTx/>
              <a:buFontTx/>
            </a:pP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AI模型部署挑战</a:t>
            </a:r>
            <a:endPar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endParaRPr>
          </a:p>
        </p:txBody>
      </p:sp>
      <p:grpSp>
        <p:nvGrpSpPr>
          <p:cNvPr id="3" name="组合 2"/>
          <p:cNvGrpSpPr>
            <a:grpSpLocks noChangeAspect="true"/>
          </p:cNvGrpSpPr>
          <p:nvPr/>
        </p:nvGrpSpPr>
        <p:grpSpPr>
          <a:xfrm>
            <a:off x="1132205" y="1685925"/>
            <a:ext cx="10390233" cy="3980815"/>
            <a:chOff x="-1811" y="1002"/>
            <a:chExt cx="19680" cy="6269"/>
          </a:xfrm>
        </p:grpSpPr>
        <p:sp>
          <p:nvSpPr>
            <p:cNvPr id="33" name="椭圆 32"/>
            <p:cNvSpPr/>
            <p:nvPr/>
          </p:nvSpPr>
          <p:spPr bwMode="auto">
            <a:xfrm>
              <a:off x="2844" y="2940"/>
              <a:ext cx="8851" cy="2729"/>
            </a:xfrm>
            <a:prstGeom prst="ellipse">
              <a:avLst/>
            </a:prstGeom>
            <a:noFill/>
            <a:ln w="9525" cap="flat">
              <a:solidFill>
                <a:srgbClr val="FFFFFF">
                  <a:lumMod val="50000"/>
                </a:srgb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34" name="Freeform 6"/>
            <p:cNvSpPr/>
            <p:nvPr/>
          </p:nvSpPr>
          <p:spPr bwMode="auto">
            <a:xfrm>
              <a:off x="4388" y="3396"/>
              <a:ext cx="5749" cy="1774"/>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FFFFFF">
                <a:lumMod val="85000"/>
                <a:alpha val="70000"/>
              </a:srgbClr>
            </a:solidFill>
            <a:ln w="17463" cap="flat">
              <a:noFill/>
              <a:prstDash val="solid"/>
              <a:miter lim="800000"/>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35" name="TextBox 52"/>
            <p:cNvSpPr txBox="true"/>
            <p:nvPr/>
          </p:nvSpPr>
          <p:spPr>
            <a:xfrm>
              <a:off x="-1639" y="1002"/>
              <a:ext cx="5221" cy="2131"/>
            </a:xfrm>
            <a:prstGeom prst="rect">
              <a:avLst/>
            </a:prstGeom>
            <a:noFill/>
          </p:spPr>
          <p:txBody>
            <a:bodyPr wrap="square">
              <a:spAutoFit/>
            </a:bodyPr>
            <a:lstStyle/>
            <a:p>
              <a:pPr algn="l">
                <a:buFont typeface="Arial" panose="02080604020202020204" pitchFamily="34" charset="0"/>
                <a:buNone/>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如何将模型和业务结合？</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模型构建和模型使用之间的鸿沟</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开发环境和生产环境的鸿沟</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37" name="TextBox 54"/>
            <p:cNvSpPr txBox="true"/>
            <p:nvPr/>
          </p:nvSpPr>
          <p:spPr>
            <a:xfrm>
              <a:off x="11597" y="1002"/>
              <a:ext cx="5512" cy="2131"/>
            </a:xfrm>
            <a:prstGeom prst="rect">
              <a:avLst/>
            </a:prstGeom>
            <a:noFill/>
          </p:spPr>
          <p:txBody>
            <a:bodyPr wrap="square">
              <a:spAutoFit/>
            </a:bodyPr>
            <a:lstStyle/>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如何高效部署模型?</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训练框架的差异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推理框架的差异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线上运行和线下训练的差异</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39" name="TextBox 56"/>
            <p:cNvSpPr txBox="true"/>
            <p:nvPr/>
          </p:nvSpPr>
          <p:spPr>
            <a:xfrm>
              <a:off x="-1811" y="5528"/>
              <a:ext cx="6409" cy="1355"/>
            </a:xfrm>
            <a:prstGeom prst="rect">
              <a:avLst/>
            </a:prstGeom>
            <a:noFill/>
          </p:spPr>
          <p:txBody>
            <a:bodyPr wrap="square">
              <a:spAutoFit/>
            </a:bodyPr>
            <a:lstStyle/>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如何确保模型以最优性能运行？</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时延、吞吐量、内存占用</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模型性能优化</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41" name="TextBox 61"/>
            <p:cNvSpPr txBox="true"/>
            <p:nvPr/>
          </p:nvSpPr>
          <p:spPr>
            <a:xfrm>
              <a:off x="10838" y="5528"/>
              <a:ext cx="7031" cy="1743"/>
            </a:xfrm>
            <a:prstGeom prst="rect">
              <a:avLst/>
            </a:prstGeom>
            <a:noFill/>
          </p:spPr>
          <p:txBody>
            <a:bodyPr wrap="square">
              <a:spAutoFit/>
            </a:bodyPr>
            <a:lstStyle/>
            <a:p>
              <a:pPr algn="l">
                <a:buClrTx/>
                <a:buSzTx/>
                <a:buFont typeface="Arial" panose="02080604020202020204" pitchFamily="34" charset="0"/>
                <a:defRPr/>
              </a:pPr>
              <a:r>
                <a:rPr lang="zh-CN" altLang="en-US" b="1" dirty="0">
                  <a:solidFill>
                    <a:schemeClr val="accent2">
                      <a:lumMod val="75000"/>
                    </a:schemeClr>
                  </a:solidFill>
                  <a:latin typeface="微软雅黑" charset="-122"/>
                  <a:ea typeface="微软雅黑" charset="-122"/>
                  <a:cs typeface="Arial" panose="02080604020202020204" pitchFamily="34" charset="0"/>
                  <a:sym typeface="+mn-ea"/>
                </a:rPr>
                <a:t>如何有效管理生产环境中的模型？</a:t>
              </a:r>
              <a:endParaRPr lang="zh-CN" altLang="en-US" b="1"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模型性能监控</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模型版本管理</a:t>
              </a:r>
              <a:endParaRPr lang="zh-CN" altLang="en-US" sz="1600" dirty="0">
                <a:solidFill>
                  <a:schemeClr val="tx1"/>
                </a:solidFill>
                <a:latin typeface="微软雅黑" charset="-122"/>
                <a:ea typeface="微软雅黑" charset="-122"/>
                <a:cs typeface="Arial" panose="02080604020202020204" pitchFamily="34" charset="0"/>
                <a:sym typeface="+mn-ea"/>
              </a:endParaRPr>
            </a:p>
            <a:p>
              <a:pPr marL="285750" indent="-285750" algn="l">
                <a:buClrTx/>
                <a:buSzTx/>
                <a:buFont typeface="Arial" panose="02080604020202020204" pitchFamily="34" charset="0"/>
                <a:buChar char="•"/>
                <a:defRPr/>
              </a:pPr>
              <a:r>
                <a:rPr lang="zh-CN" altLang="en-US" sz="1600" dirty="0">
                  <a:solidFill>
                    <a:schemeClr val="tx1"/>
                  </a:solidFill>
                  <a:latin typeface="微软雅黑" charset="-122"/>
                  <a:ea typeface="微软雅黑" charset="-122"/>
                  <a:cs typeface="Arial" panose="02080604020202020204" pitchFamily="34" charset="0"/>
                  <a:sym typeface="+mn-ea"/>
                </a:rPr>
                <a:t>模型生命周期管理</a:t>
              </a:r>
              <a:endParaRPr lang="zh-CN" altLang="en-US" sz="1600" dirty="0">
                <a:solidFill>
                  <a:schemeClr val="tx1"/>
                </a:solidFill>
                <a:latin typeface="微软雅黑" charset="-122"/>
                <a:ea typeface="微软雅黑" charset="-122"/>
                <a:cs typeface="Arial" panose="02080604020202020204" pitchFamily="34" charset="0"/>
                <a:sym typeface="+mn-ea"/>
              </a:endParaRPr>
            </a:p>
          </p:txBody>
        </p:sp>
        <p:sp>
          <p:nvSpPr>
            <p:cNvPr id="43" name="Freeform 6"/>
            <p:cNvSpPr/>
            <p:nvPr/>
          </p:nvSpPr>
          <p:spPr bwMode="auto">
            <a:xfrm>
              <a:off x="6092" y="3935"/>
              <a:ext cx="2383" cy="735"/>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595757">
                <a:alpha val="50000"/>
              </a:srgbClr>
            </a:solidFill>
            <a:ln>
              <a:noFill/>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44" name="Freeform 7"/>
            <p:cNvSpPr/>
            <p:nvPr/>
          </p:nvSpPr>
          <p:spPr bwMode="auto">
            <a:xfrm>
              <a:off x="3582" y="3162"/>
              <a:ext cx="1165" cy="359"/>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61" name="Freeform 8"/>
            <p:cNvSpPr/>
            <p:nvPr/>
          </p:nvSpPr>
          <p:spPr bwMode="auto">
            <a:xfrm>
              <a:off x="3582" y="5087"/>
              <a:ext cx="1165" cy="356"/>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62" name="Freeform 9"/>
            <p:cNvSpPr/>
            <p:nvPr/>
          </p:nvSpPr>
          <p:spPr bwMode="auto">
            <a:xfrm>
              <a:off x="9820" y="5087"/>
              <a:ext cx="1165" cy="356"/>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63" name="Freeform 10"/>
            <p:cNvSpPr/>
            <p:nvPr/>
          </p:nvSpPr>
          <p:spPr bwMode="auto">
            <a:xfrm>
              <a:off x="9820" y="3162"/>
              <a:ext cx="1165" cy="359"/>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rgbClr val="FFFFFF">
                <a:lumMod val="85000"/>
              </a:srgbClr>
            </a:solidFill>
            <a:ln>
              <a:noFill/>
            </a:ln>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64" name="Line 11"/>
            <p:cNvSpPr>
              <a:spLocks noChangeShapeType="true"/>
            </p:cNvSpPr>
            <p:nvPr/>
          </p:nvSpPr>
          <p:spPr bwMode="auto">
            <a:xfrm flipH="true">
              <a:off x="4598" y="4606"/>
              <a:ext cx="1706" cy="525"/>
            </a:xfrm>
            <a:prstGeom prst="line">
              <a:avLst/>
            </a:prstGeom>
            <a:noFill/>
            <a:ln w="9525" cap="flat">
              <a:solidFill>
                <a:srgbClr val="FFFFFF">
                  <a:lumMod val="50000"/>
                </a:srgb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lstStyle/>
            <a:p>
              <a:endParaRPr lang="zh-CN" altLang="en-US" sz="1200" dirty="0">
                <a:solidFill>
                  <a:srgbClr val="FFFFFF"/>
                </a:solidFill>
              </a:endParaRPr>
            </a:p>
          </p:txBody>
        </p:sp>
        <p:sp>
          <p:nvSpPr>
            <p:cNvPr id="65" name="Line 12"/>
            <p:cNvSpPr>
              <a:spLocks noChangeShapeType="true"/>
            </p:cNvSpPr>
            <p:nvPr/>
          </p:nvSpPr>
          <p:spPr bwMode="auto">
            <a:xfrm flipH="true">
              <a:off x="8299" y="3482"/>
              <a:ext cx="1643" cy="507"/>
            </a:xfrm>
            <a:prstGeom prst="line">
              <a:avLst/>
            </a:prstGeom>
            <a:noFill/>
            <a:ln w="9525" cap="flat">
              <a:solidFill>
                <a:srgbClr val="FFFFFF">
                  <a:lumMod val="50000"/>
                </a:srgb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lstStyle/>
            <a:p>
              <a:endParaRPr lang="zh-CN" altLang="en-US" sz="1200" dirty="0">
                <a:solidFill>
                  <a:srgbClr val="FFFFFF"/>
                </a:solidFill>
              </a:endParaRPr>
            </a:p>
          </p:txBody>
        </p:sp>
        <p:sp>
          <p:nvSpPr>
            <p:cNvPr id="66" name="Line 13"/>
            <p:cNvSpPr>
              <a:spLocks noChangeShapeType="true"/>
            </p:cNvSpPr>
            <p:nvPr/>
          </p:nvSpPr>
          <p:spPr bwMode="auto">
            <a:xfrm flipH="true" flipV="true">
              <a:off x="4598" y="3482"/>
              <a:ext cx="1706" cy="528"/>
            </a:xfrm>
            <a:prstGeom prst="line">
              <a:avLst/>
            </a:prstGeom>
            <a:noFill/>
            <a:ln w="9525" cap="flat">
              <a:solidFill>
                <a:srgbClr val="FFFFFF">
                  <a:lumMod val="50000"/>
                </a:srgb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lstStyle/>
            <a:p>
              <a:endParaRPr lang="zh-CN" altLang="en-US" sz="1200" dirty="0">
                <a:solidFill>
                  <a:srgbClr val="FFFFFF"/>
                </a:solidFill>
              </a:endParaRPr>
            </a:p>
          </p:txBody>
        </p:sp>
        <p:sp>
          <p:nvSpPr>
            <p:cNvPr id="67" name="Line 14"/>
            <p:cNvSpPr>
              <a:spLocks noChangeShapeType="true"/>
            </p:cNvSpPr>
            <p:nvPr/>
          </p:nvSpPr>
          <p:spPr bwMode="auto">
            <a:xfrm flipH="true" flipV="true">
              <a:off x="8299" y="4624"/>
              <a:ext cx="1643" cy="507"/>
            </a:xfrm>
            <a:prstGeom prst="line">
              <a:avLst/>
            </a:prstGeom>
            <a:noFill/>
            <a:ln w="9525" cap="flat">
              <a:solidFill>
                <a:srgbClr val="FFFFFF">
                  <a:lumMod val="50000"/>
                </a:srgb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false" compatLnSpc="true"/>
            <a:lstStyle/>
            <a:p>
              <a:endParaRPr lang="zh-CN" altLang="en-US" sz="1200" dirty="0">
                <a:solidFill>
                  <a:srgbClr val="FFFFFF"/>
                </a:solidFill>
              </a:endParaRPr>
            </a:p>
          </p:txBody>
        </p:sp>
        <p:sp>
          <p:nvSpPr>
            <p:cNvPr id="69" name="Freeform 19"/>
            <p:cNvSpPr/>
            <p:nvPr/>
          </p:nvSpPr>
          <p:spPr bwMode="auto">
            <a:xfrm>
              <a:off x="6879" y="2186"/>
              <a:ext cx="2103" cy="1145"/>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rgbClr val="9ACA3C"/>
            </a:solidFill>
            <a:ln w="12700" cap="flat">
              <a:noFill/>
              <a:prstDash val="solid"/>
              <a:miter lim="800000"/>
            </a:ln>
            <a:effectLst/>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70" name="Rectangle 20"/>
            <p:cNvSpPr>
              <a:spLocks noChangeArrowheads="true"/>
            </p:cNvSpPr>
            <p:nvPr/>
          </p:nvSpPr>
          <p:spPr bwMode="auto">
            <a:xfrm>
              <a:off x="6797" y="2186"/>
              <a:ext cx="83" cy="2116"/>
            </a:xfrm>
            <a:prstGeom prst="rect">
              <a:avLst/>
            </a:prstGeom>
            <a:solidFill>
              <a:srgbClr val="9ACA3C"/>
            </a:solidFill>
            <a:ln w="12700" cap="flat">
              <a:noFill/>
              <a:prstDash val="solid"/>
              <a:miter lim="800000"/>
            </a:ln>
            <a:effectLst/>
          </p:spPr>
          <p:txBody>
            <a:bodyPr vert="horz" wrap="square" lIns="91440" tIns="45720" rIns="91440" bIns="45720" numCol="1" anchor="t" anchorCtr="false" compatLnSpc="true"/>
            <a:lstStyle/>
            <a:p>
              <a:endParaRPr lang="zh-CN" altLang="en-US" dirty="0">
                <a:solidFill>
                  <a:schemeClr val="tx1"/>
                </a:solidFill>
                <a:latin typeface="Arial" panose="02080604020202020204" pitchFamily="34" charset="0"/>
                <a:cs typeface="Arial" panose="02080604020202020204" pitchFamily="34" charset="0"/>
              </a:endParaRPr>
            </a:p>
          </p:txBody>
        </p:sp>
        <p:sp>
          <p:nvSpPr>
            <p:cNvPr id="74" name="Freeform 23"/>
            <p:cNvSpPr/>
            <p:nvPr/>
          </p:nvSpPr>
          <p:spPr bwMode="auto">
            <a:xfrm>
              <a:off x="3774" y="2032"/>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lstStyl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75" name="矩形 74"/>
            <p:cNvSpPr/>
            <p:nvPr/>
          </p:nvSpPr>
          <p:spPr>
            <a:xfrm>
              <a:off x="3914" y="2260"/>
              <a:ext cx="488" cy="580"/>
            </a:xfrm>
            <a:prstGeom prst="rect">
              <a:avLst/>
            </a:prstGeom>
            <a:noFill/>
          </p:spPr>
          <p:txBody>
            <a:bodyPr wrap="square">
              <a:spAutoFit/>
            </a:bodyPr>
            <a:lstStyle/>
            <a:p>
              <a:r>
                <a:rPr lang="en-US" altLang="zh-CN" dirty="0">
                  <a:solidFill>
                    <a:schemeClr val="tx1"/>
                  </a:solidFill>
                  <a:latin typeface="Arial" panose="02080604020202020204" pitchFamily="34" charset="0"/>
                  <a:cs typeface="Arial" panose="02080604020202020204" pitchFamily="34" charset="0"/>
                </a:rPr>
                <a:t>1</a:t>
              </a:r>
              <a:endParaRPr lang="en-US" altLang="zh-CN" dirty="0">
                <a:solidFill>
                  <a:schemeClr val="tx1"/>
                </a:solidFill>
                <a:latin typeface="Arial" panose="02080604020202020204" pitchFamily="34" charset="0"/>
                <a:cs typeface="Arial" panose="02080604020202020204" pitchFamily="34" charset="0"/>
              </a:endParaRPr>
            </a:p>
          </p:txBody>
        </p:sp>
        <p:sp>
          <p:nvSpPr>
            <p:cNvPr id="76" name="矩形 75"/>
            <p:cNvSpPr/>
            <p:nvPr/>
          </p:nvSpPr>
          <p:spPr>
            <a:xfrm>
              <a:off x="6644" y="2277"/>
              <a:ext cx="1610" cy="1016"/>
            </a:xfrm>
            <a:prstGeom prst="rect">
              <a:avLst/>
            </a:prstGeom>
          </p:spPr>
          <p:txBody>
            <a:bodyPr wrap="square">
              <a:spAutoFit/>
            </a:bodyPr>
            <a:lstStyle/>
            <a:p>
              <a:pPr algn="ctr"/>
              <a:r>
                <a:rPr lang="zh-CN" altLang="en-US" b="1" dirty="0">
                  <a:solidFill>
                    <a:schemeClr val="tx1"/>
                  </a:solidFill>
                  <a:latin typeface="Arial" panose="02080604020202020204" pitchFamily="34" charset="0"/>
                </a:rPr>
                <a:t>商业价值</a:t>
              </a:r>
              <a:endParaRPr lang="zh-CN" altLang="en-US" b="1" dirty="0">
                <a:solidFill>
                  <a:schemeClr val="tx1"/>
                </a:solidFill>
                <a:latin typeface="Arial" panose="02080604020202020204" pitchFamily="34" charset="0"/>
              </a:endParaRPr>
            </a:p>
          </p:txBody>
        </p:sp>
        <p:sp>
          <p:nvSpPr>
            <p:cNvPr id="77" name="Freeform 23"/>
            <p:cNvSpPr/>
            <p:nvPr/>
          </p:nvSpPr>
          <p:spPr bwMode="auto">
            <a:xfrm>
              <a:off x="10012" y="2032"/>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lstStyl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78" name="矩形 77"/>
            <p:cNvSpPr/>
            <p:nvPr/>
          </p:nvSpPr>
          <p:spPr>
            <a:xfrm>
              <a:off x="10152" y="2260"/>
              <a:ext cx="488" cy="580"/>
            </a:xfrm>
            <a:prstGeom prst="rect">
              <a:avLst/>
            </a:prstGeom>
            <a:noFill/>
          </p:spPr>
          <p:txBody>
            <a:bodyPr wrap="square">
              <a:spAutoFit/>
            </a:bodyPr>
            <a:lstStyle/>
            <a:p>
              <a:r>
                <a:rPr lang="en-US" altLang="zh-CN" dirty="0">
                  <a:solidFill>
                    <a:schemeClr val="tx1"/>
                  </a:solidFill>
                  <a:latin typeface="Arial" panose="02080604020202020204" pitchFamily="34" charset="0"/>
                  <a:cs typeface="Arial" panose="02080604020202020204" pitchFamily="34" charset="0"/>
                </a:rPr>
                <a:t>2</a:t>
              </a:r>
              <a:endParaRPr lang="en-US" altLang="zh-CN" dirty="0">
                <a:solidFill>
                  <a:schemeClr val="tx1"/>
                </a:solidFill>
                <a:latin typeface="Arial" panose="02080604020202020204" pitchFamily="34" charset="0"/>
                <a:cs typeface="Arial" panose="02080604020202020204" pitchFamily="34" charset="0"/>
              </a:endParaRPr>
            </a:p>
          </p:txBody>
        </p:sp>
        <p:sp>
          <p:nvSpPr>
            <p:cNvPr id="79" name="Freeform 23"/>
            <p:cNvSpPr/>
            <p:nvPr/>
          </p:nvSpPr>
          <p:spPr bwMode="auto">
            <a:xfrm>
              <a:off x="3774" y="3925"/>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lstStyl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81" name="矩形 80"/>
            <p:cNvSpPr/>
            <p:nvPr/>
          </p:nvSpPr>
          <p:spPr>
            <a:xfrm>
              <a:off x="3914" y="4139"/>
              <a:ext cx="488" cy="580"/>
            </a:xfrm>
            <a:prstGeom prst="rect">
              <a:avLst/>
            </a:prstGeom>
            <a:noFill/>
          </p:spPr>
          <p:txBody>
            <a:bodyPr wrap="square">
              <a:spAutoFit/>
            </a:bodyPr>
            <a:lstStyle/>
            <a:p>
              <a:r>
                <a:rPr lang="en-US" altLang="zh-CN" dirty="0">
                  <a:solidFill>
                    <a:schemeClr val="tx1"/>
                  </a:solidFill>
                  <a:latin typeface="Arial" panose="02080604020202020204" pitchFamily="34" charset="0"/>
                  <a:cs typeface="Arial" panose="02080604020202020204" pitchFamily="34" charset="0"/>
                </a:rPr>
                <a:t>3</a:t>
              </a:r>
              <a:endParaRPr lang="en-US" altLang="zh-CN" dirty="0">
                <a:solidFill>
                  <a:schemeClr val="tx1"/>
                </a:solidFill>
                <a:latin typeface="Arial" panose="02080604020202020204" pitchFamily="34" charset="0"/>
                <a:cs typeface="Arial" panose="02080604020202020204" pitchFamily="34" charset="0"/>
              </a:endParaRPr>
            </a:p>
          </p:txBody>
        </p:sp>
        <p:sp>
          <p:nvSpPr>
            <p:cNvPr id="84" name="Freeform 23"/>
            <p:cNvSpPr/>
            <p:nvPr/>
          </p:nvSpPr>
          <p:spPr bwMode="auto">
            <a:xfrm>
              <a:off x="10012" y="3925"/>
              <a:ext cx="781" cy="1289"/>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4C8F5"/>
            </a:solidFill>
            <a:ln w="19050" cap="flat">
              <a:solidFill>
                <a:srgbClr val="FFFFFF"/>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false" compatLnSpc="true"/>
            <a:lstStyle/>
            <a:p>
              <a:pPr algn="ctr"/>
              <a:endParaRPr lang="zh-CN" altLang="en-US" b="1">
                <a:solidFill>
                  <a:schemeClr val="tx1"/>
                </a:solidFill>
                <a:latin typeface="Arial" panose="02080604020202020204" pitchFamily="34" charset="0"/>
                <a:cs typeface="Arial" panose="02080604020202020204" pitchFamily="34" charset="0"/>
              </a:endParaRPr>
            </a:p>
          </p:txBody>
        </p:sp>
        <p:sp>
          <p:nvSpPr>
            <p:cNvPr id="88" name="矩形 87"/>
            <p:cNvSpPr/>
            <p:nvPr/>
          </p:nvSpPr>
          <p:spPr>
            <a:xfrm>
              <a:off x="10152" y="4139"/>
              <a:ext cx="488" cy="580"/>
            </a:xfrm>
            <a:prstGeom prst="rect">
              <a:avLst/>
            </a:prstGeom>
            <a:noFill/>
          </p:spPr>
          <p:txBody>
            <a:bodyPr wrap="square">
              <a:spAutoFit/>
            </a:bodyPr>
            <a:lstStyle/>
            <a:p>
              <a:r>
                <a:rPr lang="en-US" altLang="zh-CN" dirty="0">
                  <a:solidFill>
                    <a:schemeClr val="tx1"/>
                  </a:solidFill>
                  <a:latin typeface="Arial" panose="02080604020202020204" pitchFamily="34" charset="0"/>
                  <a:cs typeface="Arial" panose="02080604020202020204" pitchFamily="34" charset="0"/>
                </a:rPr>
                <a:t>4</a:t>
              </a:r>
              <a:endParaRPr lang="en-US" altLang="zh-CN" dirty="0">
                <a:solidFill>
                  <a:schemeClr val="tx1"/>
                </a:solidFill>
                <a:latin typeface="Arial" panose="02080604020202020204" pitchFamily="34" charset="0"/>
                <a:cs typeface="Arial" panose="02080604020202020204"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Users/zhangqi/Desktop/ppt底图2.jpgppt底图2"/>
          <p:cNvPicPr>
            <a:picLocks noChangeAspect="true"/>
          </p:cNvPicPr>
          <p:nvPr/>
        </p:nvPicPr>
        <p:blipFill>
          <a:blip r:embed="rId1"/>
          <a:srcRect/>
          <a:stretch>
            <a:fillRect/>
          </a:stretch>
        </p:blipFill>
        <p:spPr>
          <a:xfrm>
            <a:off x="2223" y="-2540"/>
            <a:ext cx="12202795" cy="6868795"/>
          </a:xfrm>
          <a:prstGeom prst="rect">
            <a:avLst/>
          </a:prstGeom>
        </p:spPr>
      </p:pic>
      <p:sp>
        <p:nvSpPr>
          <p:cNvPr id="6" name="标题 5"/>
          <p:cNvSpPr>
            <a:spLocks noGrp="true"/>
          </p:cNvSpPr>
          <p:nvPr>
            <p:ph type="title"/>
          </p:nvPr>
        </p:nvSpPr>
        <p:spPr>
          <a:xfrm>
            <a:off x="226695" y="833755"/>
            <a:ext cx="9144000" cy="433705"/>
          </a:xfrm>
        </p:spPr>
        <p:txBody>
          <a:bodyPr>
            <a:normAutofit fontScale="90000"/>
          </a:bodyPr>
          <a:p>
            <a:pPr algn="l"/>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AI模型部署对推理</a:t>
            </a:r>
            <a:r>
              <a:rPr lang="zh-CN" altLang="en-US" sz="3100" b="1" dirty="0">
                <a:solidFill>
                  <a:schemeClr val="accent5">
                    <a:lumMod val="75000"/>
                  </a:schemeClr>
                </a:solidFill>
                <a:latin typeface="Calibri" panose="020F0502020204030204"/>
                <a:ea typeface="微软雅黑" charset="-122"/>
                <a:cs typeface="Open Sans Light" panose="020B0306030504020204" pitchFamily="34" charset="0"/>
                <a:sym typeface="+mn-ea"/>
              </a:rPr>
              <a:t>工具链</a:t>
            </a:r>
            <a:r>
              <a:rPr lang="en-US" altLang="zh-CN" sz="3100" b="1" dirty="0">
                <a:solidFill>
                  <a:schemeClr val="accent5">
                    <a:lumMod val="75000"/>
                  </a:schemeClr>
                </a:solidFill>
                <a:latin typeface="Calibri" panose="020F0502020204030204"/>
                <a:ea typeface="微软雅黑" charset="-122"/>
                <a:cs typeface="Open Sans Light" panose="020B0306030504020204" pitchFamily="34" charset="0"/>
                <a:sym typeface="+mn-ea"/>
              </a:rPr>
              <a:t>提出的需求</a:t>
            </a:r>
            <a:endParaRPr lang="en-US" altLang="en-US" sz="3100" b="1" dirty="0">
              <a:solidFill>
                <a:schemeClr val="tx1"/>
              </a:solidFill>
              <a:latin typeface="Calibri" panose="020F0502020204030204"/>
              <a:ea typeface="微软雅黑" charset="-122"/>
              <a:cs typeface="Open Sans Light" panose="020B0306030504020204" pitchFamily="34" charset="0"/>
              <a:sym typeface="+mn-ea"/>
            </a:endParaRPr>
          </a:p>
        </p:txBody>
      </p:sp>
      <p:sp>
        <p:nvSpPr>
          <p:cNvPr id="3" name="内容占位符 2"/>
          <p:cNvSpPr>
            <a:spLocks noGrp="true"/>
          </p:cNvSpPr>
          <p:nvPr>
            <p:ph sz="half" idx="1"/>
          </p:nvPr>
        </p:nvSpPr>
        <p:spPr>
          <a:xfrm>
            <a:off x="417195" y="1497753"/>
            <a:ext cx="5453380" cy="5014807"/>
          </a:xfrm>
        </p:spPr>
        <p:txBody>
          <a:bodyPr/>
          <a:p>
            <a:pPr marL="342900" indent="-342900" algn="l" eaLnBrk="1" latinLnBrk="0" hangingPunct="1">
              <a:spcBef>
                <a:spcPts val="1200"/>
              </a:spcBef>
              <a:buFont typeface="Arial" panose="02080604020202020204" pitchFamily="34" charset="0"/>
              <a:buChar char="•"/>
            </a:pPr>
            <a:r>
              <a:rPr lang="zh-CN" altLang="en-US" dirty="0" smtClean="0">
                <a:sym typeface="+mn-ea"/>
              </a:rPr>
              <a:t>广泛支持主流训练框架</a:t>
            </a:r>
            <a:endParaRPr lang="zh-CN" altLang="en-US" dirty="0" smtClean="0">
              <a:sym typeface="+mn-ea"/>
            </a:endParaRPr>
          </a:p>
          <a:p>
            <a:pPr marL="342900" indent="-342900" algn="l" eaLnBrk="1" latinLnBrk="0" hangingPunct="1">
              <a:spcBef>
                <a:spcPts val="1200"/>
              </a:spcBef>
              <a:buFont typeface="Arial" panose="02080604020202020204" pitchFamily="34" charset="0"/>
              <a:buChar char="•"/>
            </a:pPr>
            <a:r>
              <a:rPr lang="zh-CN" altLang="en-US" dirty="0" smtClean="0"/>
              <a:t>高效的模型压缩，优化能力</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支持多种</a:t>
            </a:r>
            <a:r>
              <a:rPr lang="en-US" altLang="zh-CN" dirty="0" smtClean="0">
                <a:sym typeface="+mn-ea"/>
              </a:rPr>
              <a:t>AI</a:t>
            </a:r>
            <a:r>
              <a:rPr lang="zh-CN" altLang="en-US" dirty="0" smtClean="0">
                <a:sym typeface="+mn-ea"/>
              </a:rPr>
              <a:t>硬件</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具备完善的工业应用特性，高可用、易运维</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高性能，可以发挥硬件最佳性能</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轻量化，可以满足边缘、终端各类部署环境</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易用性，快速上手解决问题</a:t>
            </a:r>
            <a:endParaRPr lang="zh-CN" altLang="en-US" dirty="0" smtClean="0"/>
          </a:p>
          <a:p>
            <a:pPr marL="342900" indent="-342900" algn="l" eaLnBrk="1" latinLnBrk="0" hangingPunct="1">
              <a:spcBef>
                <a:spcPts val="1200"/>
              </a:spcBef>
              <a:buFont typeface="Arial" panose="02080604020202020204" pitchFamily="34" charset="0"/>
              <a:buChar char="•"/>
            </a:pPr>
            <a:r>
              <a:rPr lang="zh-CN" altLang="en-US" dirty="0" smtClean="0">
                <a:sym typeface="+mn-ea"/>
              </a:rPr>
              <a:t>独具特色的功能创新</a:t>
            </a:r>
            <a:endParaRPr lang="zh-CN" altLang="en-US"/>
          </a:p>
        </p:txBody>
      </p:sp>
      <p:pic>
        <p:nvPicPr>
          <p:cNvPr id="5" name="内容占位符 4"/>
          <p:cNvPicPr>
            <a:picLocks noChangeAspect="true"/>
          </p:cNvPicPr>
          <p:nvPr>
            <p:ph sz="half" idx="2"/>
          </p:nvPr>
        </p:nvPicPr>
        <p:blipFill>
          <a:blip r:embed="rId2"/>
          <a:stretch>
            <a:fillRect/>
          </a:stretch>
        </p:blipFill>
        <p:spPr>
          <a:xfrm>
            <a:off x="5995458" y="1974427"/>
            <a:ext cx="5560907" cy="3405293"/>
          </a:xfrm>
          <a:prstGeom prst="rect">
            <a:avLst/>
          </a:prstGeom>
        </p:spPr>
      </p:pic>
      <p:sp>
        <p:nvSpPr>
          <p:cNvPr id="10" name="标题 9"/>
          <p:cNvSpPr>
            <a:spLocks noGrp="true"/>
          </p:cNvSpPr>
          <p:nvPr/>
        </p:nvSpPr>
        <p:spPr>
          <a:xfrm>
            <a:off x="417407" y="169440"/>
            <a:ext cx="11355917" cy="962025"/>
          </a:xfrm>
          <a:prstGeom prst="rect">
            <a:avLst/>
          </a:prstGeom>
          <a:noFill/>
          <a:ln w="9525">
            <a:noFill/>
            <a:miter lim="800000"/>
          </a:ln>
        </p:spPr>
        <p:txBody>
          <a:bodyPr vert="horz" wrap="square" lIns="0" tIns="0" rIns="0" bIns="0" numCol="1" anchor="t" anchorCtr="false" compatLnSpc="true"/>
          <a:lstStyle>
            <a:lvl1pPr algn="l" defTabSz="457200" rtl="0" eaLnBrk="0" fontAlgn="base" hangingPunct="0">
              <a:spcBef>
                <a:spcPct val="0"/>
              </a:spcBef>
              <a:spcAft>
                <a:spcPct val="0"/>
              </a:spcAft>
              <a:defRPr sz="2400">
                <a:solidFill>
                  <a:schemeClr val="bg2"/>
                </a:solidFill>
                <a:latin typeface="+mj-lt"/>
                <a:ea typeface="+mj-ea"/>
                <a:cs typeface="+mj-cs"/>
              </a:defRPr>
            </a:lvl1pPr>
            <a:lvl2pPr algn="l" defTabSz="457200" rtl="0" eaLnBrk="0" fontAlgn="base" hangingPunct="0">
              <a:spcBef>
                <a:spcPct val="0"/>
              </a:spcBef>
              <a:spcAft>
                <a:spcPct val="0"/>
              </a:spcAft>
              <a:defRPr sz="2400">
                <a:solidFill>
                  <a:schemeClr val="tx1"/>
                </a:solidFill>
                <a:latin typeface="Calibri" charset="0"/>
                <a:ea typeface="微软雅黑" charset="-122"/>
              </a:defRPr>
            </a:lvl2pPr>
            <a:lvl3pPr algn="l" defTabSz="457200" rtl="0" eaLnBrk="0" fontAlgn="base" hangingPunct="0">
              <a:spcBef>
                <a:spcPct val="0"/>
              </a:spcBef>
              <a:spcAft>
                <a:spcPct val="0"/>
              </a:spcAft>
              <a:defRPr sz="2400">
                <a:solidFill>
                  <a:schemeClr val="tx1"/>
                </a:solidFill>
                <a:latin typeface="Calibri" charset="0"/>
                <a:ea typeface="微软雅黑" charset="-122"/>
              </a:defRPr>
            </a:lvl3pPr>
            <a:lvl4pPr algn="l" defTabSz="457200" rtl="0" eaLnBrk="0" fontAlgn="base" hangingPunct="0">
              <a:spcBef>
                <a:spcPct val="0"/>
              </a:spcBef>
              <a:spcAft>
                <a:spcPct val="0"/>
              </a:spcAft>
              <a:defRPr sz="2400">
                <a:solidFill>
                  <a:schemeClr val="tx1"/>
                </a:solidFill>
                <a:latin typeface="Calibri" charset="0"/>
                <a:ea typeface="微软雅黑" charset="-122"/>
              </a:defRPr>
            </a:lvl4pPr>
            <a:lvl5pPr algn="l" defTabSz="457200" rtl="0" eaLnBrk="0" fontAlgn="base" hangingPunct="0">
              <a:spcBef>
                <a:spcPct val="0"/>
              </a:spcBef>
              <a:spcAft>
                <a:spcPct val="0"/>
              </a:spcAft>
              <a:defRPr sz="2400">
                <a:solidFill>
                  <a:schemeClr val="tx1"/>
                </a:solidFill>
                <a:latin typeface="Calibri" charset="0"/>
                <a:ea typeface="微软雅黑" charset="-122"/>
              </a:defRPr>
            </a:lvl5pPr>
            <a:lvl6pPr marL="457200" algn="l" defTabSz="457200" rtl="0" fontAlgn="base">
              <a:spcBef>
                <a:spcPct val="0"/>
              </a:spcBef>
              <a:spcAft>
                <a:spcPct val="0"/>
              </a:spcAft>
              <a:defRPr sz="2400">
                <a:solidFill>
                  <a:schemeClr val="tx1"/>
                </a:solidFill>
                <a:latin typeface="Calibri" charset="0"/>
                <a:ea typeface="微软雅黑" charset="-122"/>
              </a:defRPr>
            </a:lvl6pPr>
            <a:lvl7pPr marL="914400" algn="l" defTabSz="457200" rtl="0" fontAlgn="base">
              <a:spcBef>
                <a:spcPct val="0"/>
              </a:spcBef>
              <a:spcAft>
                <a:spcPct val="0"/>
              </a:spcAft>
              <a:defRPr sz="2400">
                <a:solidFill>
                  <a:schemeClr val="tx1"/>
                </a:solidFill>
                <a:latin typeface="Calibri" charset="0"/>
                <a:ea typeface="微软雅黑" charset="-122"/>
              </a:defRPr>
            </a:lvl7pPr>
            <a:lvl8pPr marL="1371600" algn="l" defTabSz="457200" rtl="0" fontAlgn="base">
              <a:spcBef>
                <a:spcPct val="0"/>
              </a:spcBef>
              <a:spcAft>
                <a:spcPct val="0"/>
              </a:spcAft>
              <a:defRPr sz="2400">
                <a:solidFill>
                  <a:schemeClr val="tx1"/>
                </a:solidFill>
                <a:latin typeface="Calibri" charset="0"/>
                <a:ea typeface="微软雅黑" charset="-122"/>
              </a:defRPr>
            </a:lvl8pPr>
            <a:lvl9pPr marL="1828800" algn="l" defTabSz="457200" rtl="0" fontAlgn="base">
              <a:spcBef>
                <a:spcPct val="0"/>
              </a:spcBef>
              <a:spcAft>
                <a:spcPct val="0"/>
              </a:spcAft>
              <a:defRPr sz="2400">
                <a:solidFill>
                  <a:schemeClr val="tx1"/>
                </a:solidFill>
                <a:latin typeface="Calibri" charset="0"/>
                <a:ea typeface="微软雅黑" charset="-122"/>
              </a:defRPr>
            </a:lvl9pPr>
          </a:lstStyle>
          <a:p>
            <a:pPr algn="l" defTabSz="914400" eaLnBrk="1" fontAlgn="auto" hangingPunct="1">
              <a:lnSpc>
                <a:spcPct val="90000"/>
              </a:lnSpc>
              <a:buClrTx/>
              <a:buSzTx/>
              <a:buFontTx/>
            </a:pPr>
            <a:endParaRPr lang="en-US" altLang="zh-CN" sz="3100" b="1" kern="1200" dirty="0">
              <a:solidFill>
                <a:schemeClr val="accent5">
                  <a:lumMod val="75000"/>
                </a:schemeClr>
              </a:solidFill>
              <a:latin typeface="Calibri" panose="020F0502020204030204"/>
              <a:ea typeface="微软雅黑" charset="-122"/>
              <a:cs typeface="Open Sans Light" panose="020B0306030504020204" pitchFamily="34" charset="0"/>
            </a:endParaRPr>
          </a:p>
        </p:txBody>
      </p:sp>
    </p:spTree>
  </p:cSld>
  <p:clrMapOvr>
    <a:masterClrMapping/>
  </p:clrMapOvr>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6545</Words>
  <Application>WPS 演示</Application>
  <PresentationFormat>宽屏</PresentationFormat>
  <Paragraphs>814</Paragraphs>
  <Slides>29</Slides>
  <Notes>0</Notes>
  <HiddenSlides>0</HiddenSlides>
  <MMClips>0</MMClips>
  <ScaleCrop>false</ScaleCrop>
  <HeadingPairs>
    <vt:vector size="8" baseType="variant">
      <vt:variant>
        <vt:lpstr>已用的字体</vt:lpstr>
      </vt:variant>
      <vt:variant>
        <vt:i4>34</vt:i4>
      </vt:variant>
      <vt:variant>
        <vt:lpstr>主题</vt:lpstr>
      </vt:variant>
      <vt:variant>
        <vt:i4>1</vt:i4>
      </vt:variant>
      <vt:variant>
        <vt:lpstr>嵌入 OLE 服务器</vt:lpstr>
      </vt:variant>
      <vt:variant>
        <vt:i4>4</vt:i4>
      </vt:variant>
      <vt:variant>
        <vt:lpstr>幻灯片标题</vt:lpstr>
      </vt:variant>
      <vt:variant>
        <vt:i4>29</vt:i4>
      </vt:variant>
    </vt:vector>
  </HeadingPairs>
  <TitlesOfParts>
    <vt:vector size="68" baseType="lpstr">
      <vt:lpstr>Arial</vt:lpstr>
      <vt:lpstr>宋体</vt:lpstr>
      <vt:lpstr>Wingdings</vt:lpstr>
      <vt:lpstr>DejaVu Sans</vt:lpstr>
      <vt:lpstr>Calibri</vt:lpstr>
      <vt:lpstr>思源黑体 CN Regular</vt:lpstr>
      <vt:lpstr>方正黑体_GBK</vt:lpstr>
      <vt:lpstr>Heiti SC Light</vt:lpstr>
      <vt:lpstr>方正兰亭圆简体</vt:lpstr>
      <vt:lpstr>微软雅黑</vt:lpstr>
      <vt:lpstr>Open Sans Light</vt:lpstr>
      <vt:lpstr>Calibri</vt:lpstr>
      <vt:lpstr>华文细黑</vt:lpstr>
      <vt:lpstr>Open Sans</vt:lpstr>
      <vt:lpstr>Comic Sans MS</vt:lpstr>
      <vt:lpstr>等线</vt:lpstr>
      <vt:lpstr>思源黑体 CN Bold</vt:lpstr>
      <vt:lpstr>等线</vt:lpstr>
      <vt:lpstr>Consolas</vt:lpstr>
      <vt:lpstr>华文琥珀</vt:lpstr>
      <vt:lpstr>汉仪中宋简</vt:lpstr>
      <vt:lpstr>Calibri Light</vt:lpstr>
      <vt:lpstr>方正书宋_GBK</vt:lpstr>
      <vt:lpstr>宋体</vt:lpstr>
      <vt:lpstr>思源黑体 CN</vt:lpstr>
      <vt:lpstr>Arial Unicode MS</vt:lpstr>
      <vt:lpstr>Noto Serif CJK JP</vt:lpstr>
      <vt:lpstr>Noto Sans Tamil</vt:lpstr>
      <vt:lpstr>汉仪中等线简</vt:lpstr>
      <vt:lpstr>DejaVu Sans Condensed</vt:lpstr>
      <vt:lpstr>D050000L</vt:lpstr>
      <vt:lpstr>方正宋体S-超大字符集(SIP)</vt:lpstr>
      <vt:lpstr>URW Bookman</vt:lpstr>
      <vt:lpstr>DejaVu Sans Mono</vt:lpstr>
      <vt:lpstr>Office 主题</vt:lpstr>
      <vt:lpstr>Word.Document.12</vt:lpstr>
      <vt:lpstr>Word.Document.12</vt:lpstr>
      <vt:lpstr>Word.Document.12</vt:lpstr>
      <vt:lpstr>Word.Document.12</vt:lpstr>
      <vt:lpstr>PowerPoint 演示文稿</vt:lpstr>
      <vt:lpstr>PowerPoint 演示文稿</vt:lpstr>
      <vt:lpstr>PowerPoint 演示文稿</vt:lpstr>
      <vt:lpstr>PowerPoint 演示文稿</vt:lpstr>
      <vt:lpstr>MLOps原则</vt:lpstr>
      <vt:lpstr>MLOps实践</vt:lpstr>
      <vt:lpstr>MLOps开源选型</vt:lpstr>
      <vt:lpstr>AI模型部署挑战</vt:lpstr>
      <vt:lpstr>AI模型部署对推理工具链提出的需求</vt:lpstr>
      <vt:lpstr>Adlik: 深度学习推理加速工具 </vt:lpstr>
      <vt:lpstr>Adlik架构</vt:lpstr>
      <vt:lpstr> Adlik：解决模型部署过程中挑战性问题</vt:lpstr>
      <vt:lpstr>Adlik端到端工具链</vt:lpstr>
      <vt:lpstr>Adlik模型优化器</vt:lpstr>
      <vt:lpstr>Adlik模型优化器：自动剪枝</vt:lpstr>
      <vt:lpstr>Adlik模型优化器：优化效果</vt:lpstr>
      <vt:lpstr>Adlik模型优化器：优化效果</vt:lpstr>
      <vt:lpstr>Adlik模型优化器：INT4量化框架</vt:lpstr>
      <vt:lpstr>Adlik模型优化器：INT4量化算法</vt:lpstr>
      <vt:lpstr>Adlik模型优化器：INT4量化效果</vt:lpstr>
      <vt:lpstr>Adlik编译器：支持多种训练框架接入</vt:lpstr>
      <vt:lpstr>Adlik Serving SDK：扩展新运行时和新硬件</vt:lpstr>
      <vt:lpstr>Adlik Practice: 基于CPU的高性能计算优化 </vt:lpstr>
      <vt:lpstr>Adlik Practice: 提升TVM量化算子性能 </vt:lpstr>
      <vt:lpstr>Adlik特性 </vt:lpstr>
      <vt:lpstr>Adlik使用场景</vt:lpstr>
      <vt:lpstr>Adlik Demo</vt:lpstr>
      <vt:lpstr>Adlik云原生运行Demo</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zhangqi</dc:creator>
  <cp:lastModifiedBy>10054087@zte.intra</cp:lastModifiedBy>
  <cp:revision>77</cp:revision>
  <dcterms:created xsi:type="dcterms:W3CDTF">2022-09-24T09:51:41Z</dcterms:created>
  <dcterms:modified xsi:type="dcterms:W3CDTF">2022-09-24T09:51:41Z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2052-11.8.2.10183</vt:lpwstr>
  </property>
</Properties>
</file>