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3"/>
    <p:sldId id="263" r:id="rId4"/>
    <p:sldId id="258" r:id="rId5"/>
    <p:sldId id="456" r:id="rId6"/>
    <p:sldId id="457" r:id="rId7"/>
    <p:sldId id="459" r:id="rId8"/>
    <p:sldId id="460" r:id="rId9"/>
    <p:sldId id="463" r:id="rId10"/>
    <p:sldId id="266" r:id="rId11"/>
    <p:sldId id="461" r:id="rId12"/>
    <p:sldId id="473" r:id="rId13"/>
    <p:sldId id="474" r:id="rId14"/>
    <p:sldId id="475" r:id="rId15"/>
    <p:sldId id="476" r:id="rId16"/>
    <p:sldId id="477" r:id="rId17"/>
    <p:sldId id="478" r:id="rId18"/>
    <p:sldId id="479" r:id="rId19"/>
    <p:sldId id="481" r:id="rId20"/>
    <p:sldId id="499" r:id="rId21"/>
    <p:sldId id="485" r:id="rId22"/>
    <p:sldId id="482" r:id="rId24"/>
    <p:sldId id="483" r:id="rId25"/>
    <p:sldId id="484" r:id="rId26"/>
    <p:sldId id="471" r:id="rId27"/>
    <p:sldId id="486" r:id="rId28"/>
    <p:sldId id="487" r:id="rId29"/>
    <p:sldId id="488" r:id="rId30"/>
    <p:sldId id="489" r:id="rId31"/>
    <p:sldId id="490" r:id="rId32"/>
    <p:sldId id="491" r:id="rId33"/>
    <p:sldId id="493" r:id="rId34"/>
    <p:sldId id="494" r:id="rId35"/>
    <p:sldId id="472" r:id="rId36"/>
    <p:sldId id="498" r:id="rId37"/>
    <p:sldId id="497" r:id="rId38"/>
    <p:sldId id="262"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 lastIdx="1" clrIdx="0"/>
  <p:cmAuthor id="1" name="sunjian" initials="s" lastIdx="1" clrIdx="0"/>
  <p:cmAuthor id="2" name="王爱华" initials="w" lastIdx="3" clrIdx="1"/>
  <p:cmAuthor id="7" name="00070164" initials="0" lastIdx="2" clrIdx="6"/>
  <p:cmAuthor id="3" name="10010557" initials="1" lastIdx="2" clrIdx="2"/>
  <p:cmAuthor id="4" name="10043354" initials="LCW" lastIdx="1" clrIdx="3"/>
  <p:cmAuthor id="5" name="10015127" initials="1" lastIdx="7" clrIdx="4"/>
  <p:cmAuthor id="6" name="10222520" initials="1" lastIdx="4" clrIdx="5"/>
  <p:cmAuthor id="8" name="00006891" initials="0" lastIdx="15" clrIdx="8"/>
  <p:cmAuthor id="9" name="熊先奎10009191" initials="熊先奎10009191" lastIdx="1" clrIdx="9"/>
  <p:cmAuthor id="10" name="Mingming Cai" initials="MC" lastIdx="1" clrIdx="9"/>
  <p:cmAuthor id="11" name="bokite" initials="b" lastIdx="2" clrIdx="10"/>
  <p:cmAuthor id="12" name="zhouwd" initials="1" lastIdx="1" clrIdx="11"/>
  <p:cmAuthor id="14" name="10247586" initials="Nikodemus" lastIdx="1" clrIdx="13"/>
  <p:cmAuthor id="15" name="10247451" initials="1" lastIdx="39" clrIdx="14"/>
  <p:cmAuthor id="13" name="Hans Neff" initials="HN" lastIdx="37" clrIdx="12"/>
  <p:cmAuthor id="16" name="10078380" initials="1" lastIdx="1" clrIdx="15"/>
  <p:cmAuthor id="17" name="00035181" initials="0" lastIdx="1" clrIdx="16"/>
  <p:cmAuthor id="19" name="Saku Uchikawa" initials="S" lastIdx="11" clrIdx="0"/>
  <p:cmAuthor id="20" name="10189177" initials="1" lastIdx="1" clrIdx="19"/>
  <p:cmAuthor id="31" name="Author" initials="A" lastIdx="0" clrIdx="30"/>
  <p:cmAuthor id="21" name="10066351" initials="1" lastIdx="2" clrIdx="0"/>
  <p:cmAuthor id="32" name="10033224" initials="1" lastIdx="1" clrIdx="31"/>
  <p:cmAuthor id="18" name="张燕" initials="MSOffice" lastIdx="1" clrIdx="17"/>
  <p:cmAuthor id="22" name="蔡建楠" initials="caijianna" lastIdx="15" clrIdx="17"/>
  <p:cmAuthor id="26" name="10270945" initials="1" lastIdx="2" clrIdx="25"/>
  <p:cmAuthor id="25" name="wyz" initials="w" lastIdx="1" clrIdx="24"/>
  <p:cmAuthor id="24" name="10196350" initials="rule" lastIdx="1" clrIdx="23"/>
  <p:cmAuthor id="23" name="赵诚荣10027092" initials="赵" lastIdx="2" clrIdx="25"/>
  <p:cmAuthor id="27" name="10295142" initials="1" lastIdx="1" clrIdx="26"/>
  <p:cmAuthor id="28" name="Hou Yingfeng" initials="H" lastIdx="10" clrIdx="23"/>
  <p:cmAuthor id="30" name="10056791" initials="ZTE" lastIdx="1" clrIdx="29"/>
  <p:cmAuthor id="33" name="610007" initials="6" lastIdx="0" clrIdx="32"/>
  <p:cmAuthor id="35" name="Administrator" initials="A" lastIdx="1" clrIdx="35"/>
  <p:cmAuthor id="36" name="关全全10258021" initials="关全全10258021" lastIdx="1" clrIdx="36"/>
  <p:cmAuthor id="29" name="10092001" initials="1" lastIdx="1" clrIdx="24"/>
  <p:cmAuthor id="34" name="Y Y" initials="YY" lastIdx="2" clrIdx="33"/>
  <p:cmAuthor id="37" name="黄珂10009187" initials="黄珂10009187" lastIdx="1" clrIdx="37"/>
  <p:cmAuthor id="38" name="赵欣" initials="zx" lastIdx="4" clrIdx="37"/>
  <p:cmAuthor id="691587970" name="小延魔法师" initials="小" lastIdx="1126286" clrIdx="0"/>
  <p:cmAuthor id="1411827" name="黄晓平" initials="黄" lastIdx="0" clrIdx="0"/>
  <p:cmAuthor id="39" name="10206899" initials="1" lastIdx="1" clrIdx="38"/>
  <p:cmAuthor id="40" name="10133177" initials="1" lastIdx="1" clrIdx="39"/>
  <p:cmAuthor id="41" name="10072453" initials="1" lastIdx="1" clrIdx="40"/>
  <p:cmAuthor id="44" name="10308000" initials="1" lastIdx="2" clrIdx="4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33C64"/>
    <a:srgbClr val="0197BC"/>
    <a:srgbClr val="A6A6A6"/>
    <a:srgbClr val="3A3D4A"/>
    <a:srgbClr val="04115B"/>
    <a:srgbClr val="3749D5"/>
    <a:srgbClr val="374AD5"/>
    <a:srgbClr val="11044E"/>
    <a:srgbClr val="CFDEFF"/>
    <a:srgbClr val="0502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æµè²æ ·å¼ 1 - å¼ºè°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autoAdjust="0"/>
    <p:restoredTop sz="96327"/>
  </p:normalViewPr>
  <p:slideViewPr>
    <p:cSldViewPr snapToGrid="0">
      <p:cViewPr varScale="1">
        <p:scale>
          <a:sx n="128" d="100"/>
          <a:sy n="128" d="100"/>
        </p:scale>
        <p:origin x="48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image" Target="../media/image105.emf"/><Relationship Id="rId1" Type="http://schemas.openxmlformats.org/officeDocument/2006/relationships/image" Target="../media/image10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true"/>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true"/>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fld>
            <a:endParaRPr lang="zh-CN" altLang="en-US"/>
          </a:p>
        </p:txBody>
      </p:sp>
      <p:sp>
        <p:nvSpPr>
          <p:cNvPr id="4" name="Slide Image Placeholder 3"/>
          <p:cNvSpPr>
            <a:spLocks noGrp="true" noRot="true" noChangeAspect="true"/>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true"/>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zh-CN" altLang="en-US"/>
          </a:p>
        </p:txBody>
      </p:sp>
      <p:sp>
        <p:nvSpPr>
          <p:cNvPr id="6" name="Footer Placeholder 5"/>
          <p:cNvSpPr>
            <a:spLocks noGrp="true"/>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true"/>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1" y="0"/>
            <a:ext cx="12179300" cy="6858000"/>
          </a:xfrm>
          <a:prstGeom prst="rect">
            <a:avLst/>
          </a:prstGeom>
        </p:spPr>
      </p:pic>
      <p:sp>
        <p:nvSpPr>
          <p:cNvPr id="5" name="îśļîḍé"/>
          <p:cNvSpPr/>
          <p:nvPr userDrawn="true"/>
        </p:nvSpPr>
        <p:spPr>
          <a:xfrm>
            <a:off x="648856" y="1714499"/>
            <a:ext cx="3626855" cy="3428988"/>
          </a:xfrm>
          <a:prstGeom prst="rect">
            <a:avLst/>
          </a:prstGeom>
          <a:gradFill flip="none" rotWithShape="true">
            <a:gsLst>
              <a:gs pos="0">
                <a:srgbClr val="2524B2"/>
              </a:gs>
              <a:gs pos="48000">
                <a:schemeClr val="accent2">
                  <a:alpha val="0"/>
                </a:schemeClr>
              </a:gs>
            </a:gsLst>
            <a:lin ang="2700000" scaled="true"/>
            <a:tileRect/>
          </a:gradFill>
        </p:spPr>
        <p:txBody>
          <a:bodyPr vert="horz" lIns="91440" tIns="45720" rIns="91440" bIns="45720" rtlCol="0" anchor="ctr" anchorCtr="false">
            <a:normAutofit/>
          </a:bodyPr>
          <a:lstStyle/>
          <a:p>
            <a:pPr marL="228600" lvl="0" indent="-228600" algn="ctr" defTabSz="914400">
              <a:lnSpc>
                <a:spcPct val="100000"/>
              </a:lnSpc>
              <a:spcBef>
                <a:spcPts val="0"/>
              </a:spcBef>
              <a:buFont typeface="Arial" panose="02080604020202020204" pitchFamily="34" charset="0"/>
              <a:buNone/>
            </a:pPr>
            <a:endParaRPr lang="zh-CN" altLang="en-US" sz="1400" dirty="0">
              <a:solidFill>
                <a:schemeClr val="tx1"/>
              </a:solidFill>
            </a:endParaRPr>
          </a:p>
        </p:txBody>
      </p:sp>
      <p:sp>
        <p:nvSpPr>
          <p:cNvPr id="2" name="标题 1"/>
          <p:cNvSpPr>
            <a:spLocks noGrp="true"/>
          </p:cNvSpPr>
          <p:nvPr>
            <p:ph type="ctrTitle"/>
          </p:nvPr>
        </p:nvSpPr>
        <p:spPr>
          <a:xfrm>
            <a:off x="1689557" y="3360701"/>
            <a:ext cx="9829343" cy="757130"/>
          </a:xfrm>
        </p:spPr>
        <p:txBody>
          <a:bodyPr vert="horz" lIns="91440" tIns="45720" rIns="91440" bIns="45720" rtlCol="0" anchor="b">
            <a:spAutoFit/>
          </a:bodyPr>
          <a:lstStyle>
            <a:lvl1pPr algn="l">
              <a:defRPr lang="zh-CN" altLang="en-US" sz="4800" b="1" dirty="0">
                <a:solidFill>
                  <a:schemeClr val="tx1"/>
                </a:solidFill>
              </a:defRPr>
            </a:lvl1pPr>
          </a:lstStyle>
          <a:p>
            <a:pPr lvl="0" defTabSz="914400"/>
            <a:r>
              <a:rPr lang="en-US" altLang="zh-CN" dirty="0"/>
              <a:t>Click to edit Master title style</a:t>
            </a:r>
            <a:endParaRPr lang="zh-CN" altLang="en-US" dirty="0"/>
          </a:p>
        </p:txBody>
      </p:sp>
      <p:sp>
        <p:nvSpPr>
          <p:cNvPr id="3" name="副标题 2"/>
          <p:cNvSpPr>
            <a:spLocks noGrp="true"/>
          </p:cNvSpPr>
          <p:nvPr>
            <p:ph type="subTitle" idx="1"/>
          </p:nvPr>
        </p:nvSpPr>
        <p:spPr>
          <a:xfrm>
            <a:off x="1689557" y="4454664"/>
            <a:ext cx="2672518" cy="687966"/>
          </a:xfrm>
          <a:noFill/>
        </p:spPr>
        <p:txBody>
          <a:bodyPr vert="horz" lIns="91440" tIns="45720" rIns="91440" bIns="45720" rtlCol="0" anchor="ctr" anchorCtr="false">
            <a:normAutofit/>
          </a:bodyPr>
          <a:lstStyle>
            <a:lvl1pPr marL="0" indent="0" algn="l">
              <a:lnSpc>
                <a:spcPct val="100000"/>
              </a:lnSpc>
              <a:spcBef>
                <a:spcPts val="0"/>
              </a:spcBef>
              <a:buNone/>
              <a:defRPr lang="zh-CN" altLang="en-US" sz="1400">
                <a:solidFill>
                  <a:schemeClr val="tx1"/>
                </a:solidFill>
              </a:defRPr>
            </a:lvl1pPr>
          </a:lstStyle>
          <a:p>
            <a:pPr marL="228600" lvl="0" indent="-228600" defTabSz="914400"/>
            <a:r>
              <a:rPr lang="en-US" altLang="zh-CN" dirty="0"/>
              <a:t>Click to edit Master subtitle style</a:t>
            </a:r>
            <a:endParaRPr lang="zh-CN" altLang="en-US" dirty="0"/>
          </a:p>
        </p:txBody>
      </p:sp>
      <p:sp>
        <p:nvSpPr>
          <p:cNvPr id="8" name="文本占位符 7"/>
          <p:cNvSpPr>
            <a:spLocks noGrp="true"/>
          </p:cNvSpPr>
          <p:nvPr>
            <p:ph type="body" sz="quarter" idx="13" hasCustomPrompt="true"/>
          </p:nvPr>
        </p:nvSpPr>
        <p:spPr>
          <a:xfrm>
            <a:off x="6359527" y="5837829"/>
            <a:ext cx="5159373" cy="296271"/>
          </a:xfrm>
        </p:spPr>
        <p:txBody>
          <a:bodyPr vert="horz" lIns="91440" tIns="45720" rIns="91440" bIns="45720" rtlCol="0" anchor="ctr">
            <a:normAutofit/>
          </a:bodyPr>
          <a:lstStyle>
            <a:lvl1pPr marL="0" indent="0" algn="r">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endParaRPr lang="en-US" altLang="zh-CN" dirty="0"/>
          </a:p>
        </p:txBody>
      </p:sp>
      <p:sp>
        <p:nvSpPr>
          <p:cNvPr id="9" name="文本占位符 8"/>
          <p:cNvSpPr>
            <a:spLocks noGrp="true"/>
          </p:cNvSpPr>
          <p:nvPr>
            <p:ph type="body" sz="quarter" idx="14" hasCustomPrompt="true"/>
          </p:nvPr>
        </p:nvSpPr>
        <p:spPr>
          <a:xfrm>
            <a:off x="660400" y="5837829"/>
            <a:ext cx="1553978" cy="296271"/>
          </a:xfrm>
        </p:spPr>
        <p:txBody>
          <a:bodyPr vert="horz" lIns="91440" tIns="45720" rIns="91440" bIns="45720" rtlCol="0" anchor="ctr">
            <a:normAutofit/>
          </a:bodyPr>
          <a:lstStyle>
            <a:lvl1pPr marL="0" indent="0">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www.islide.cc</a:t>
            </a:r>
            <a:endParaRPr lang="en-US" altLang="en-US" dirty="0"/>
          </a:p>
        </p:txBody>
      </p:sp>
      <p:sp>
        <p:nvSpPr>
          <p:cNvPr id="11" name="iṡliďé"/>
          <p:cNvSpPr/>
          <p:nvPr userDrawn="true"/>
        </p:nvSpPr>
        <p:spPr>
          <a:xfrm>
            <a:off x="10243694" y="-1303436"/>
            <a:ext cx="612978" cy="579536"/>
          </a:xfrm>
          <a:prstGeom prst="rect">
            <a:avLst/>
          </a:prstGeom>
          <a:gradFill flip="none" rotWithShape="true">
            <a:gsLst>
              <a:gs pos="0">
                <a:srgbClr val="B92549">
                  <a:alpha val="79622"/>
                </a:srgbClr>
              </a:gs>
              <a:gs pos="61000">
                <a:schemeClr val="accent2">
                  <a:alpha val="35676"/>
                </a:schemeClr>
              </a:gs>
            </a:gsLst>
            <a:lin ang="2700000" scaled="true"/>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dirty="0">
              <a:solidFill>
                <a:schemeClr val="tx1"/>
              </a:solidFill>
            </a:endParaRPr>
          </a:p>
        </p:txBody>
      </p:sp>
      <p:grpSp>
        <p:nvGrpSpPr>
          <p:cNvPr id="17" name="组合 16"/>
          <p:cNvGrpSpPr/>
          <p:nvPr userDrawn="true"/>
        </p:nvGrpSpPr>
        <p:grpSpPr>
          <a:xfrm>
            <a:off x="2214378" y="8058387"/>
            <a:ext cx="1105410" cy="45719"/>
            <a:chOff x="2000373" y="6117473"/>
            <a:chExt cx="1195538" cy="57600"/>
          </a:xfrm>
        </p:grpSpPr>
        <p:sp>
          <p:nvSpPr>
            <p:cNvPr id="18" name="ï$ľiḓè"/>
            <p:cNvSpPr/>
            <p:nvPr/>
          </p:nvSpPr>
          <p:spPr>
            <a:xfrm>
              <a:off x="2000373" y="6117473"/>
              <a:ext cx="324000" cy="576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iśḻîḑê"/>
            <p:cNvSpPr/>
            <p:nvPr/>
          </p:nvSpPr>
          <p:spPr>
            <a:xfrm>
              <a:off x="2436142" y="6117473"/>
              <a:ext cx="324000" cy="57600"/>
            </a:xfrm>
            <a:prstGeom prst="rect">
              <a:avLst/>
            </a:prstGeom>
            <a:solidFill>
              <a:srgbClr val="B925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20" name="iṥḻiḓé"/>
            <p:cNvSpPr/>
            <p:nvPr/>
          </p:nvSpPr>
          <p:spPr>
            <a:xfrm>
              <a:off x="2871911" y="6117473"/>
              <a:ext cx="324000" cy="576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iṡliďé"/>
          <p:cNvSpPr/>
          <p:nvPr userDrawn="true"/>
        </p:nvSpPr>
        <p:spPr>
          <a:xfrm>
            <a:off x="8982505" y="-1013668"/>
            <a:ext cx="612978" cy="579536"/>
          </a:xfrm>
          <a:prstGeom prst="rect">
            <a:avLst/>
          </a:prstGeom>
          <a:gradFill flip="none" rotWithShape="true">
            <a:gsLst>
              <a:gs pos="0">
                <a:srgbClr val="BE264A"/>
              </a:gs>
              <a:gs pos="61000">
                <a:srgbClr val="431B4C"/>
              </a:gs>
            </a:gsLst>
            <a:lin ang="2700000" scaled="true"/>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pic>
        <p:nvPicPr>
          <p:cNvPr id="4" name="图片 3"/>
          <p:cNvPicPr>
            <a:picLocks noChangeAspect="true"/>
          </p:cNvPicPr>
          <p:nvPr userDrawn="true"/>
        </p:nvPicPr>
        <p:blipFill>
          <a:blip r:embed="rId3">
            <a:extLst>
              <a:ext uri="{28A0092B-C50C-407E-A947-70E740481C1C}">
                <a14:useLocalDpi xmlns:a14="http://schemas.microsoft.com/office/drawing/2010/main" val="false"/>
              </a:ext>
            </a:extLst>
          </a:blip>
          <a:srcRect/>
          <a:stretch>
            <a:fillRect/>
          </a:stretch>
        </p:blipFill>
        <p:spPr>
          <a:xfrm>
            <a:off x="688371" y="723900"/>
            <a:ext cx="3206769" cy="82218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04115B"/>
        </a:solidFill>
        <a:effectLst/>
      </p:bgPr>
    </p:bg>
    <p:spTree>
      <p:nvGrpSpPr>
        <p:cNvPr id="1" name=""/>
        <p:cNvGrpSpPr/>
        <p:nvPr/>
      </p:nvGrpSpPr>
      <p:grpSpPr>
        <a:xfrm>
          <a:off x="0" y="0"/>
          <a:ext cx="0" cy="0"/>
          <a:chOff x="0" y="0"/>
          <a:chExt cx="0" cy="0"/>
        </a:xfrm>
      </p:grpSpPr>
      <p:sp>
        <p:nvSpPr>
          <p:cNvPr id="3" name="内容占位符 2"/>
          <p:cNvSpPr>
            <a:spLocks noGrp="true"/>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true"/>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true"/>
          </p:cNvSpPr>
          <p:nvPr>
            <p:ph type="ftr" sz="quarter" idx="11"/>
          </p:nvPr>
        </p:nvSpPr>
        <p:spPr/>
        <p:txBody>
          <a:bodyPr/>
          <a:lstStyle/>
          <a:p>
            <a:endParaRPr lang="zh-CN" altLang="en-US"/>
          </a:p>
        </p:txBody>
      </p:sp>
      <p:sp>
        <p:nvSpPr>
          <p:cNvPr id="6" name="灯片编号占位符 5"/>
          <p:cNvSpPr>
            <a:spLocks noGrp="true"/>
          </p:cNvSpPr>
          <p:nvPr>
            <p:ph type="sldNum" sz="quarter" idx="12"/>
          </p:nvPr>
        </p:nvSpPr>
        <p:spPr/>
        <p:txBody>
          <a:bodyPr/>
          <a:lstStyle/>
          <a:p>
            <a:fld id="{7F65B630-C7FF-41C0-9923-C5E5E29EED81}" type="slidenum">
              <a:rPr lang="zh-CN" altLang="en-US" smtClean="0"/>
            </a:fld>
            <a:endParaRPr lang="zh-CN" altLang="en-US"/>
          </a:p>
        </p:txBody>
      </p:sp>
      <p:pic>
        <p:nvPicPr>
          <p:cNvPr id="7" name="图片 6"/>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10063737" y="590886"/>
            <a:ext cx="1445560" cy="323514"/>
          </a:xfrm>
          <a:prstGeom prst="rect">
            <a:avLst/>
          </a:prstGeom>
        </p:spPr>
      </p:pic>
      <p:sp>
        <p:nvSpPr>
          <p:cNvPr id="8" name="标题 1"/>
          <p:cNvSpPr>
            <a:spLocks noGrp="true"/>
          </p:cNvSpPr>
          <p:nvPr>
            <p:ph type="title"/>
          </p:nvPr>
        </p:nvSpPr>
        <p:spPr>
          <a:xfrm>
            <a:off x="660400" y="-1"/>
            <a:ext cx="10858500" cy="1100667"/>
          </a:xfrm>
        </p:spPr>
        <p:txBody>
          <a:bodyPr>
            <a:normAutofit/>
          </a:bodyPr>
          <a:lstStyle>
            <a:lvl1pPr>
              <a:defRPr sz="3200"/>
            </a:lvl1pPr>
          </a:lstStyle>
          <a:p>
            <a:r>
              <a:rPr lang="zh-CN" altLang="en-US" dirty="0"/>
              <a:t>单击此处编辑母版标题样式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bg>
      <p:bgPr>
        <a:solidFill>
          <a:srgbClr val="04115B"/>
        </a:solidFill>
        <a:effectLst/>
      </p:bgPr>
    </p:bg>
    <p:spTree>
      <p:nvGrpSpPr>
        <p:cNvPr id="1" name=""/>
        <p:cNvGrpSpPr/>
        <p:nvPr/>
      </p:nvGrpSpPr>
      <p:grpSpPr>
        <a:xfrm>
          <a:off x="0" y="0"/>
          <a:ext cx="0" cy="0"/>
          <a:chOff x="0" y="0"/>
          <a:chExt cx="0" cy="0"/>
        </a:xfrm>
      </p:grpSpPr>
      <p:sp>
        <p:nvSpPr>
          <p:cNvPr id="9" name="文本占位符 8"/>
          <p:cNvSpPr>
            <a:spLocks noGrp="true"/>
          </p:cNvSpPr>
          <p:nvPr>
            <p:ph type="body" sz="quarter" idx="14" hasCustomPrompt="true"/>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true"/>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3" name="页脚占位符 2"/>
          <p:cNvSpPr>
            <a:spLocks noGrp="true"/>
          </p:cNvSpPr>
          <p:nvPr>
            <p:ph type="ftr" sz="quarter" idx="10"/>
          </p:nvPr>
        </p:nvSpPr>
        <p:spPr/>
        <p:txBody>
          <a:bodyPr/>
          <a:lstStyle/>
          <a:p>
            <a:endParaRPr lang="zh-CN" altLang="en-US" dirty="0"/>
          </a:p>
        </p:txBody>
      </p:sp>
      <p:sp>
        <p:nvSpPr>
          <p:cNvPr id="4" name="日期占位符 3"/>
          <p:cNvSpPr>
            <a:spLocks noGrp="true"/>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true"/>
          </p:cNvSpPr>
          <p:nvPr>
            <p:ph type="sldNum" sz="quarter" idx="12"/>
          </p:nvPr>
        </p:nvSpPr>
        <p:spPr/>
        <p:txBody>
          <a:bodyPr/>
          <a:lstStyle/>
          <a:p>
            <a:fld id="{7F65B630-C7FF-41C0-9923-C5E5E29EED81}" type="slidenum">
              <a:rPr lang="en-US" altLang="zh-CN" smtClean="0"/>
            </a:fld>
            <a:endParaRPr lang="en-US" altLang="zh-CN"/>
          </a:p>
        </p:txBody>
      </p:sp>
      <p:pic>
        <p:nvPicPr>
          <p:cNvPr id="6" name="图片 5"/>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10063737" y="590886"/>
            <a:ext cx="1445560" cy="32351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9" name="图片 8"/>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flipH="true">
            <a:off x="7825" y="1665"/>
            <a:ext cx="12176343" cy="6856334"/>
          </a:xfrm>
          <a:prstGeom prst="rect">
            <a:avLst/>
          </a:prstGeom>
        </p:spPr>
      </p:pic>
      <p:sp>
        <p:nvSpPr>
          <p:cNvPr id="2" name="标题 1"/>
          <p:cNvSpPr>
            <a:spLocks noGrp="true"/>
          </p:cNvSpPr>
          <p:nvPr>
            <p:ph type="title"/>
          </p:nvPr>
        </p:nvSpPr>
        <p:spPr>
          <a:xfrm>
            <a:off x="3224068" y="3095621"/>
            <a:ext cx="5731164" cy="1089529"/>
          </a:xfrm>
        </p:spPr>
        <p:txBody>
          <a:bodyPr vert="horz" lIns="91440" tIns="45720" rIns="91440" bIns="45720" rtlCol="0" anchor="b">
            <a:spAutoFit/>
          </a:bodyPr>
          <a:lstStyle>
            <a:lvl1pPr algn="ctr">
              <a:defRPr lang="zh-CN" altLang="en-US" sz="3600">
                <a:solidFill>
                  <a:schemeClr val="tx1"/>
                </a:solidFill>
              </a:defRPr>
            </a:lvl1pPr>
          </a:lstStyle>
          <a:p>
            <a:pPr lvl="0" defTabSz="914400"/>
            <a:r>
              <a:rPr lang="en-US" altLang="zh-CN" dirty="0"/>
              <a:t>Click to edit Master title style</a:t>
            </a:r>
            <a:endParaRPr lang="zh-CN" altLang="en-US" dirty="0"/>
          </a:p>
        </p:txBody>
      </p:sp>
      <p:sp>
        <p:nvSpPr>
          <p:cNvPr id="3" name="文本占位符 2"/>
          <p:cNvSpPr>
            <a:spLocks noGrp="true"/>
          </p:cNvSpPr>
          <p:nvPr>
            <p:ph type="body" idx="1"/>
          </p:nvPr>
        </p:nvSpPr>
        <p:spPr>
          <a:xfrm>
            <a:off x="3224068" y="4185150"/>
            <a:ext cx="5731164" cy="258532"/>
          </a:xfrm>
        </p:spPr>
        <p:txBody>
          <a:bodyPr>
            <a:spAutoFit/>
          </a:bodyPr>
          <a:lstStyle>
            <a:lvl1pPr marL="0" indent="0" algn="ctr">
              <a:buNone/>
              <a:defRPr lang="en-US" altLang="zh-CN" sz="1200" kern="1200">
                <a:solidFill>
                  <a:schemeClr val="tx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endParaRPr lang="en-US" altLang="zh-CN" dirty="0"/>
          </a:p>
        </p:txBody>
      </p:sp>
      <p:sp>
        <p:nvSpPr>
          <p:cNvPr id="4" name="日期占位符 3"/>
          <p:cNvSpPr>
            <a:spLocks noGrp="true"/>
          </p:cNvSpPr>
          <p:nvPr>
            <p:ph type="dt" sz="half" idx="10"/>
          </p:nvPr>
        </p:nvSpPr>
        <p:spPr/>
        <p:txBody>
          <a:bodyPr/>
          <a:lstStyle>
            <a:lvl1pPr>
              <a:defRPr>
                <a:solidFill>
                  <a:schemeClr val="tx1"/>
                </a:solidFill>
              </a:defRPr>
            </a:lvl1pPr>
          </a:lstStyle>
          <a:p>
            <a:fld id="{6834F10D-3A58-4285-A9DB-D9098A7BEDDD}" type="datetime1">
              <a:rPr lang="en-US" altLang="zh-CN" smtClean="0"/>
            </a:fld>
            <a:endParaRPr lang="en-US"/>
          </a:p>
        </p:txBody>
      </p:sp>
      <p:sp>
        <p:nvSpPr>
          <p:cNvPr id="5" name="页脚占位符 4"/>
          <p:cNvSpPr>
            <a:spLocks noGrp="true"/>
          </p:cNvSpPr>
          <p:nvPr>
            <p:ph type="ftr" sz="quarter" idx="11"/>
          </p:nvPr>
        </p:nvSpPr>
        <p:spPr/>
        <p:txBody>
          <a:bodyPr/>
          <a:lstStyle>
            <a:lvl1pPr>
              <a:defRPr>
                <a:solidFill>
                  <a:schemeClr val="tx1"/>
                </a:solidFill>
              </a:defRPr>
            </a:lvl1pPr>
          </a:lstStyle>
          <a:p>
            <a:endParaRPr lang="zh-CN" altLang="en-US"/>
          </a:p>
        </p:txBody>
      </p:sp>
      <p:sp>
        <p:nvSpPr>
          <p:cNvPr id="6" name="灯片编号占位符 5"/>
          <p:cNvSpPr>
            <a:spLocks noGrp="true"/>
          </p:cNvSpPr>
          <p:nvPr>
            <p:ph type="sldNum" sz="quarter" idx="12"/>
          </p:nvPr>
        </p:nvSpPr>
        <p:spPr/>
        <p:txBody>
          <a:bodyPr/>
          <a:lstStyle>
            <a:lvl1pPr>
              <a:defRPr>
                <a:solidFill>
                  <a:schemeClr val="tx1"/>
                </a:solidFill>
              </a:defRPr>
            </a:lvl1pPr>
          </a:lstStyle>
          <a:p>
            <a:fld id="{7F65B630-C7FF-41C0-9923-C5E5E29EED81}" type="slidenum">
              <a:rPr lang="en-US" altLang="zh-CN" smtClean="0"/>
            </a:fld>
            <a:endParaRPr lang="en-US"/>
          </a:p>
        </p:txBody>
      </p:sp>
      <p:sp>
        <p:nvSpPr>
          <p:cNvPr id="11" name="三角形 10"/>
          <p:cNvSpPr/>
          <p:nvPr userDrawn="true"/>
        </p:nvSpPr>
        <p:spPr>
          <a:xfrm>
            <a:off x="4765141" y="2332506"/>
            <a:ext cx="2661718" cy="2294586"/>
          </a:xfrm>
          <a:prstGeom prst="triangle">
            <a:avLst/>
          </a:prstGeom>
          <a:noFill/>
          <a:ln>
            <a:gradFill flip="none" rotWithShape="true">
              <a:gsLst>
                <a:gs pos="0">
                  <a:schemeClr val="accent1">
                    <a:lumMod val="5000"/>
                    <a:lumOff val="95000"/>
                    <a:alpha val="62000"/>
                  </a:schemeClr>
                </a:gs>
                <a:gs pos="74000">
                  <a:schemeClr val="accent1">
                    <a:lumMod val="45000"/>
                    <a:lumOff val="55000"/>
                    <a:alpha val="82749"/>
                  </a:schemeClr>
                </a:gs>
                <a:gs pos="82000">
                  <a:schemeClr val="accent1">
                    <a:lumMod val="45000"/>
                    <a:lumOff val="55000"/>
                    <a:alpha val="81994"/>
                  </a:schemeClr>
                </a:gs>
                <a:gs pos="100000">
                  <a:schemeClr val="accent1">
                    <a:lumMod val="30000"/>
                    <a:lumOff val="70000"/>
                    <a:alpha val="11000"/>
                  </a:schemeClr>
                </a:gs>
              </a:gsLst>
              <a:lin ang="8100000" scaled="true"/>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7" name="图片 6"/>
          <p:cNvPicPr>
            <a:picLocks noChangeAspect="true"/>
          </p:cNvPicPr>
          <p:nvPr userDrawn="true"/>
        </p:nvPicPr>
        <p:blipFill>
          <a:blip r:embed="rId3">
            <a:extLst>
              <a:ext uri="{28A0092B-C50C-407E-A947-70E740481C1C}">
                <a14:useLocalDpi xmlns:a14="http://schemas.microsoft.com/office/drawing/2010/main" val="false"/>
              </a:ext>
            </a:extLst>
          </a:blip>
          <a:srcRect/>
          <a:stretch>
            <a:fillRect/>
          </a:stretch>
        </p:blipFill>
        <p:spPr>
          <a:xfrm>
            <a:off x="10063737" y="590886"/>
            <a:ext cx="1445560" cy="32351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rgbClr val="D9DBFF"/>
        </a:solidFill>
        <a:effectLst/>
      </p:bgPr>
    </p:bg>
    <p:spTree>
      <p:nvGrpSpPr>
        <p:cNvPr id="1" name=""/>
        <p:cNvGrpSpPr/>
        <p:nvPr/>
      </p:nvGrpSpPr>
      <p:grpSpPr>
        <a:xfrm>
          <a:off x="0" y="0"/>
          <a:ext cx="0" cy="0"/>
          <a:chOff x="0" y="0"/>
          <a:chExt cx="0" cy="0"/>
        </a:xfrm>
      </p:grpSpPr>
      <p:sp>
        <p:nvSpPr>
          <p:cNvPr id="3" name="日期占位符 2"/>
          <p:cNvSpPr>
            <a:spLocks noGrp="true"/>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true"/>
          </p:cNvSpPr>
          <p:nvPr>
            <p:ph type="ftr" sz="quarter" idx="11"/>
          </p:nvPr>
        </p:nvSpPr>
        <p:spPr/>
        <p:txBody>
          <a:bodyPr/>
          <a:lstStyle/>
          <a:p>
            <a:endParaRPr lang="zh-CN" altLang="en-US"/>
          </a:p>
        </p:txBody>
      </p:sp>
      <p:sp>
        <p:nvSpPr>
          <p:cNvPr id="5" name="灯片编号占位符 4"/>
          <p:cNvSpPr>
            <a:spLocks noGrp="true"/>
          </p:cNvSpPr>
          <p:nvPr>
            <p:ph type="sldNum" sz="quarter" idx="12"/>
          </p:nvPr>
        </p:nvSpPr>
        <p:spPr/>
        <p:txBody>
          <a:bodyPr/>
          <a:lstStyle/>
          <a:p>
            <a:fld id="{7F65B630-C7FF-41C0-9923-C5E5E29EED81}" type="slidenum">
              <a:rPr lang="zh-CN" altLang="en-US" smtClean="0"/>
            </a:fld>
            <a:endParaRPr lang="zh-CN" altLang="en-US"/>
          </a:p>
        </p:txBody>
      </p:sp>
      <p:sp>
        <p:nvSpPr>
          <p:cNvPr id="6" name="标题 1"/>
          <p:cNvSpPr>
            <a:spLocks noGrp="true"/>
          </p:cNvSpPr>
          <p:nvPr>
            <p:ph type="title"/>
          </p:nvPr>
        </p:nvSpPr>
        <p:spPr>
          <a:xfrm>
            <a:off x="660400" y="-1"/>
            <a:ext cx="10858500" cy="1100667"/>
          </a:xfrm>
        </p:spPr>
        <p:txBody>
          <a:bodyPr>
            <a:normAutofit/>
          </a:bodyPr>
          <a:lstStyle>
            <a:lvl1pPr>
              <a:defRPr sz="3200">
                <a:solidFill>
                  <a:srgbClr val="05027F"/>
                </a:solidFill>
              </a:defRPr>
            </a:lvl1pPr>
          </a:lstStyle>
          <a:p>
            <a:r>
              <a:rPr lang="zh-CN" altLang="en-US" dirty="0"/>
              <a:t>单击此处编辑母版标题样式</a:t>
            </a:r>
            <a:endParaRPr lang="zh-CN" altLang="en-US" dirty="0"/>
          </a:p>
        </p:txBody>
      </p:sp>
      <p:pic>
        <p:nvPicPr>
          <p:cNvPr id="2" name="图片 1"/>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10063737" y="593148"/>
            <a:ext cx="1445560" cy="318989"/>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空白">
    <p:bg>
      <p:bgPr>
        <a:solidFill>
          <a:srgbClr val="04115B"/>
        </a:solidFill>
        <a:effectLst/>
      </p:bgPr>
    </p:bg>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true"/>
          </p:cNvSpPr>
          <p:nvPr>
            <p:ph type="ftr" sz="quarter" idx="11"/>
          </p:nvPr>
        </p:nvSpPr>
        <p:spPr/>
        <p:txBody>
          <a:bodyPr/>
          <a:lstStyle/>
          <a:p>
            <a:endParaRPr lang="zh-CN" altLang="en-US"/>
          </a:p>
        </p:txBody>
      </p:sp>
      <p:sp>
        <p:nvSpPr>
          <p:cNvPr id="4" name="灯片编号占位符 3"/>
          <p:cNvSpPr>
            <a:spLocks noGrp="true"/>
          </p:cNvSpPr>
          <p:nvPr>
            <p:ph type="sldNum" sz="quarter" idx="12"/>
          </p:nvPr>
        </p:nvSpPr>
        <p:spPr/>
        <p:txBody>
          <a:bodyPr/>
          <a:lstStyle/>
          <a:p>
            <a:fld id="{7F65B630-C7FF-41C0-9923-C5E5E29EED81}" type="slidenum">
              <a:rPr lang="zh-CN" altLang="en-US" smtClean="0"/>
            </a:fld>
            <a:endParaRPr lang="zh-CN" altLang="en-US"/>
          </a:p>
        </p:txBody>
      </p:sp>
      <p:pic>
        <p:nvPicPr>
          <p:cNvPr id="5" name="图片 4"/>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10063737" y="590886"/>
            <a:ext cx="1445560" cy="323514"/>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4" name="图片 3"/>
          <p:cNvPicPr>
            <a:picLocks noChangeAspect="true"/>
          </p:cNvPicPr>
          <p:nvPr userDrawn="true"/>
        </p:nvPicPr>
        <p:blipFill>
          <a:blip r:embed="rId2">
            <a:extLst>
              <a:ext uri="{28A0092B-C50C-407E-A947-70E740481C1C}">
                <a14:useLocalDpi xmlns:a14="http://schemas.microsoft.com/office/drawing/2010/main" val="false"/>
              </a:ext>
            </a:extLst>
          </a:blip>
          <a:srcRect/>
          <a:stretch>
            <a:fillRect/>
          </a:stretch>
        </p:blipFill>
        <p:spPr>
          <a:xfrm>
            <a:off x="7828" y="1665"/>
            <a:ext cx="12176343" cy="6856334"/>
          </a:xfrm>
          <a:prstGeom prst="rect">
            <a:avLst/>
          </a:prstGeom>
        </p:spPr>
      </p:pic>
      <p:sp>
        <p:nvSpPr>
          <p:cNvPr id="7" name="文本占位符 6"/>
          <p:cNvSpPr>
            <a:spLocks noGrp="true"/>
          </p:cNvSpPr>
          <p:nvPr>
            <p:ph type="body" sz="quarter" idx="13"/>
          </p:nvPr>
        </p:nvSpPr>
        <p:spPr>
          <a:xfrm>
            <a:off x="2617107" y="2838137"/>
            <a:ext cx="6945086" cy="1588127"/>
          </a:xfrm>
        </p:spPr>
        <p:txBody>
          <a:bodyPr vert="horz" lIns="91440" tIns="45720" rIns="91440" bIns="45720" rtlCol="0" anchor="ctr" anchorCtr="false">
            <a:spAutoFit/>
          </a:bodyPr>
          <a:lstStyle>
            <a:lvl1pPr marL="0" indent="0" algn="ctr">
              <a:buNone/>
              <a:defRPr lang="en-US" altLang="zh-CN" sz="5400" b="1" smtClean="0">
                <a:solidFill>
                  <a:schemeClr val="tx1"/>
                </a:solidFill>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400">
              <a:spcBef>
                <a:spcPct val="0"/>
              </a:spcBef>
            </a:pPr>
            <a:r>
              <a:rPr lang="en-US" altLang="zh-CN" dirty="0"/>
              <a:t>Click to edit Master text styles</a:t>
            </a:r>
            <a:endParaRPr lang="en-US" altLang="zh-CN" dirty="0"/>
          </a:p>
        </p:txBody>
      </p:sp>
      <p:sp>
        <p:nvSpPr>
          <p:cNvPr id="8" name="文本占位符 7"/>
          <p:cNvSpPr>
            <a:spLocks noGrp="true"/>
          </p:cNvSpPr>
          <p:nvPr>
            <p:ph type="body" sz="quarter" idx="14" hasCustomPrompt="true"/>
          </p:nvPr>
        </p:nvSpPr>
        <p:spPr>
          <a:xfrm>
            <a:off x="6356354" y="5837829"/>
            <a:ext cx="5162546" cy="296271"/>
          </a:xfrm>
        </p:spPr>
        <p:txBody>
          <a:bodyPr vert="horz" lIns="91440" tIns="45720" rIns="91440" bIns="45720" rtlCol="0" anchor="ctr">
            <a:normAutofit/>
          </a:bodyPr>
          <a:lstStyle>
            <a:lvl1pPr marL="0" indent="0" algn="r">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endParaRPr lang="en-US" altLang="zh-CN" dirty="0"/>
          </a:p>
        </p:txBody>
      </p:sp>
      <p:sp>
        <p:nvSpPr>
          <p:cNvPr id="9" name="文本占位符 8"/>
          <p:cNvSpPr>
            <a:spLocks noGrp="true"/>
          </p:cNvSpPr>
          <p:nvPr>
            <p:ph type="body" sz="quarter" idx="15" hasCustomPrompt="true"/>
          </p:nvPr>
        </p:nvSpPr>
        <p:spPr>
          <a:xfrm>
            <a:off x="660400" y="5837829"/>
            <a:ext cx="5175248" cy="296271"/>
          </a:xfrm>
        </p:spPr>
        <p:txBody>
          <a:bodyPr vert="horz" lIns="91440" tIns="45720" rIns="91440" bIns="45720" rtlCol="0" anchor="ctr">
            <a:normAutofit/>
          </a:bodyPr>
          <a:lstStyle>
            <a:lvl1pPr marL="0" indent="0">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www.islide.cc</a:t>
            </a:r>
            <a:endParaRPr lang="en-US" altLang="en-US" dirty="0"/>
          </a:p>
        </p:txBody>
      </p:sp>
      <p:pic>
        <p:nvPicPr>
          <p:cNvPr id="3" name="图片 2"/>
          <p:cNvPicPr>
            <a:picLocks noChangeAspect="true"/>
          </p:cNvPicPr>
          <p:nvPr userDrawn="true"/>
        </p:nvPicPr>
        <p:blipFill>
          <a:blip r:embed="rId3">
            <a:extLst>
              <a:ext uri="{28A0092B-C50C-407E-A947-70E740481C1C}">
                <a14:useLocalDpi xmlns:a14="http://schemas.microsoft.com/office/drawing/2010/main" val="false"/>
              </a:ext>
            </a:extLst>
          </a:blip>
          <a:srcRect/>
          <a:stretch>
            <a:fillRect/>
          </a:stretch>
        </p:blipFill>
        <p:spPr>
          <a:xfrm>
            <a:off x="688371" y="723900"/>
            <a:ext cx="3206769" cy="82218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3" name="内容占位符 2"/>
          <p:cNvSpPr>
            <a:spLocks noGrp="true"/>
          </p:cNvSpPr>
          <p:nvPr>
            <p:ph sz="half" idx="1"/>
          </p:nvPr>
        </p:nvSpPr>
        <p:spPr>
          <a:xfrm>
            <a:off x="478367" y="1600200"/>
            <a:ext cx="5558367" cy="4252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true"/>
          </p:cNvSpPr>
          <p:nvPr>
            <p:ph sz="half" idx="2"/>
          </p:nvPr>
        </p:nvSpPr>
        <p:spPr>
          <a:xfrm>
            <a:off x="6239933" y="1600200"/>
            <a:ext cx="5560484" cy="4252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4115B"/>
        </a:solidFill>
        <a:effectLst/>
      </p:bgPr>
    </p:bg>
    <p:spTree>
      <p:nvGrpSpPr>
        <p:cNvPr id="1" name=""/>
        <p:cNvGrpSpPr/>
        <p:nvPr/>
      </p:nvGrpSpPr>
      <p:grpSpPr>
        <a:xfrm>
          <a:off x="0" y="0"/>
          <a:ext cx="0" cy="0"/>
          <a:chOff x="0" y="0"/>
          <a:chExt cx="0" cy="0"/>
        </a:xfrm>
      </p:grpSpPr>
      <p:sp>
        <p:nvSpPr>
          <p:cNvPr id="2" name="标题占位符 1"/>
          <p:cNvSpPr>
            <a:spLocks noGrp="true"/>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true"/>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true"/>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true"/>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true"/>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xml"/><Relationship Id="rId1" Type="http://schemas.openxmlformats.org/officeDocument/2006/relationships/image" Target="../media/image6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1.png"/></Relationships>
</file>

<file path=ppt/slides/_rels/slide12.xml.rels><?xml version="1.0" encoding="UTF-8" standalone="yes"?>
<Relationships xmlns="http://schemas.openxmlformats.org/package/2006/relationships"><Relationship Id="rId9" Type="http://schemas.openxmlformats.org/officeDocument/2006/relationships/image" Target="../media/image70.png"/><Relationship Id="rId8" Type="http://schemas.openxmlformats.org/officeDocument/2006/relationships/image" Target="../media/image69.png"/><Relationship Id="rId7" Type="http://schemas.openxmlformats.org/officeDocument/2006/relationships/image" Target="../media/image68.png"/><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 Id="rId3" Type="http://schemas.openxmlformats.org/officeDocument/2006/relationships/image" Target="../media/image64.png"/><Relationship Id="rId2" Type="http://schemas.openxmlformats.org/officeDocument/2006/relationships/image" Target="../media/image63.png"/><Relationship Id="rId14" Type="http://schemas.openxmlformats.org/officeDocument/2006/relationships/slideLayout" Target="../slideLayouts/slideLayout2.xml"/><Relationship Id="rId13" Type="http://schemas.openxmlformats.org/officeDocument/2006/relationships/image" Target="../media/image74.png"/><Relationship Id="rId12" Type="http://schemas.openxmlformats.org/officeDocument/2006/relationships/image" Target="../media/image73.png"/><Relationship Id="rId11" Type="http://schemas.openxmlformats.org/officeDocument/2006/relationships/image" Target="../media/image72.png"/><Relationship Id="rId10" Type="http://schemas.openxmlformats.org/officeDocument/2006/relationships/image" Target="../media/image71.png"/><Relationship Id="rId1" Type="http://schemas.openxmlformats.org/officeDocument/2006/relationships/image" Target="../media/image6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5.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9.png"/><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hemeOverride" Target="../theme/themeOverride4.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image" Target="../media/image8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7.png"/><Relationship Id="rId1" Type="http://schemas.openxmlformats.org/officeDocument/2006/relationships/image" Target="../media/image86.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1.png"/><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image" Target="../media/image88.png"/></Relationships>
</file>

<file path=ppt/slides/_rels/slide28.xml.rels><?xml version="1.0" encoding="UTF-8" standalone="yes"?>
<Relationships xmlns="http://schemas.openxmlformats.org/package/2006/relationships"><Relationship Id="rId9" Type="http://schemas.openxmlformats.org/officeDocument/2006/relationships/image" Target="../media/image100.png"/><Relationship Id="rId8" Type="http://schemas.openxmlformats.org/officeDocument/2006/relationships/image" Target="../media/image99.png"/><Relationship Id="rId7" Type="http://schemas.openxmlformats.org/officeDocument/2006/relationships/image" Target="../media/image98.png"/><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 Id="rId3" Type="http://schemas.openxmlformats.org/officeDocument/2006/relationships/image" Target="../media/image94.png"/><Relationship Id="rId2" Type="http://schemas.openxmlformats.org/officeDocument/2006/relationships/image" Target="../media/image93.png"/><Relationship Id="rId10" Type="http://schemas.openxmlformats.org/officeDocument/2006/relationships/slideLayout" Target="../slideLayouts/slideLayout2.xml"/><Relationship Id="rId1" Type="http://schemas.openxmlformats.org/officeDocument/2006/relationships/image" Target="../media/image92.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2.png"/><Relationship Id="rId1" Type="http://schemas.openxmlformats.org/officeDocument/2006/relationships/image" Target="../media/image10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hemeOverride" Target="../theme/themeOverride2.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3.png"/></Relationships>
</file>

<file path=ppt/slides/_rels/slide31.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2.xml"/><Relationship Id="rId6" Type="http://schemas.openxmlformats.org/officeDocument/2006/relationships/image" Target="../media/image106.emf"/><Relationship Id="rId5" Type="http://schemas.openxmlformats.org/officeDocument/2006/relationships/oleObject" Target="../embeddings/oleObject3.bin"/><Relationship Id="rId4" Type="http://schemas.openxmlformats.org/officeDocument/2006/relationships/image" Target="../media/image105.emf"/><Relationship Id="rId3" Type="http://schemas.openxmlformats.org/officeDocument/2006/relationships/oleObject" Target="../embeddings/oleObject2.bin"/><Relationship Id="rId2" Type="http://schemas.openxmlformats.org/officeDocument/2006/relationships/image" Target="../media/image104.emf"/><Relationship Id="rId1" Type="http://schemas.openxmlformats.org/officeDocument/2006/relationships/oleObject" Target="../embeddings/oleObject1.bin"/></Relationships>
</file>

<file path=ppt/slides/_rels/slide32.xml.rels><?xml version="1.0" encoding="UTF-8" standalone="yes"?>
<Relationships xmlns="http://schemas.openxmlformats.org/package/2006/relationships"><Relationship Id="rId9" Type="http://schemas.openxmlformats.org/officeDocument/2006/relationships/image" Target="../media/image115.png"/><Relationship Id="rId8" Type="http://schemas.openxmlformats.org/officeDocument/2006/relationships/image" Target="../media/image114.png"/><Relationship Id="rId7" Type="http://schemas.openxmlformats.org/officeDocument/2006/relationships/image" Target="../media/image113.png"/><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 Id="rId3" Type="http://schemas.openxmlformats.org/officeDocument/2006/relationships/image" Target="../media/image109.png"/><Relationship Id="rId26" Type="http://schemas.openxmlformats.org/officeDocument/2006/relationships/slideLayout" Target="../slideLayouts/slideLayout2.xml"/><Relationship Id="rId25" Type="http://schemas.openxmlformats.org/officeDocument/2006/relationships/image" Target="../media/image131.png"/><Relationship Id="rId24" Type="http://schemas.openxmlformats.org/officeDocument/2006/relationships/image" Target="../media/image130.png"/><Relationship Id="rId23" Type="http://schemas.openxmlformats.org/officeDocument/2006/relationships/image" Target="../media/image129.png"/><Relationship Id="rId22" Type="http://schemas.openxmlformats.org/officeDocument/2006/relationships/image" Target="../media/image128.png"/><Relationship Id="rId21" Type="http://schemas.openxmlformats.org/officeDocument/2006/relationships/image" Target="../media/image127.png"/><Relationship Id="rId20" Type="http://schemas.openxmlformats.org/officeDocument/2006/relationships/image" Target="../media/image126.png"/><Relationship Id="rId2" Type="http://schemas.openxmlformats.org/officeDocument/2006/relationships/image" Target="../media/image108.png"/><Relationship Id="rId19" Type="http://schemas.openxmlformats.org/officeDocument/2006/relationships/image" Target="../media/image125.png"/><Relationship Id="rId18" Type="http://schemas.openxmlformats.org/officeDocument/2006/relationships/image" Target="../media/image124.png"/><Relationship Id="rId17" Type="http://schemas.openxmlformats.org/officeDocument/2006/relationships/image" Target="../media/image123.jpeg"/><Relationship Id="rId16" Type="http://schemas.openxmlformats.org/officeDocument/2006/relationships/image" Target="../media/image122.jpeg"/><Relationship Id="rId15" Type="http://schemas.openxmlformats.org/officeDocument/2006/relationships/image" Target="../media/image121.jpeg"/><Relationship Id="rId14" Type="http://schemas.openxmlformats.org/officeDocument/2006/relationships/image" Target="../media/image120.jpeg"/><Relationship Id="rId13" Type="http://schemas.openxmlformats.org/officeDocument/2006/relationships/image" Target="../media/image119.png"/><Relationship Id="rId12" Type="http://schemas.openxmlformats.org/officeDocument/2006/relationships/image" Target="../media/image118.png"/><Relationship Id="rId11" Type="http://schemas.openxmlformats.org/officeDocument/2006/relationships/image" Target="../media/image117.png"/><Relationship Id="rId10" Type="http://schemas.openxmlformats.org/officeDocument/2006/relationships/image" Target="../media/image116.png"/><Relationship Id="rId1" Type="http://schemas.openxmlformats.org/officeDocument/2006/relationships/image" Target="../media/image10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hemeOverride" Target="../theme/themeOverride5.xml"/><Relationship Id="rId1" Type="http://schemas.openxmlformats.org/officeDocument/2006/relationships/tags" Target="../tags/tag1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2.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6.png"/><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image" Target="../media/image133.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hemeOverride" Target="../theme/themeOverride6.xml"/><Relationship Id="rId4" Type="http://schemas.openxmlformats.org/officeDocument/2006/relationships/tags" Target="../tags/tag13.xml"/><Relationship Id="rId3" Type="http://schemas.openxmlformats.org/officeDocument/2006/relationships/image" Target="../media/image139.jpeg"/><Relationship Id="rId2" Type="http://schemas.openxmlformats.org/officeDocument/2006/relationships/image" Target="../media/image138.png"/><Relationship Id="rId1" Type="http://schemas.openxmlformats.org/officeDocument/2006/relationships/image" Target="../media/image137.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9" Type="http://schemas.openxmlformats.org/officeDocument/2006/relationships/slideLayout" Target="../slideLayouts/slideLayout6.xml"/><Relationship Id="rId48" Type="http://schemas.openxmlformats.org/officeDocument/2006/relationships/tags" Target="../tags/tag5.xml"/><Relationship Id="rId47" Type="http://schemas.openxmlformats.org/officeDocument/2006/relationships/image" Target="../media/image51.png"/><Relationship Id="rId46" Type="http://schemas.openxmlformats.org/officeDocument/2006/relationships/image" Target="../media/image50.png"/><Relationship Id="rId45" Type="http://schemas.openxmlformats.org/officeDocument/2006/relationships/image" Target="../media/image49.png"/><Relationship Id="rId44" Type="http://schemas.openxmlformats.org/officeDocument/2006/relationships/image" Target="../media/image48.png"/><Relationship Id="rId43" Type="http://schemas.openxmlformats.org/officeDocument/2006/relationships/image" Target="../media/image47.png"/><Relationship Id="rId42" Type="http://schemas.openxmlformats.org/officeDocument/2006/relationships/image" Target="../media/image46.png"/><Relationship Id="rId41" Type="http://schemas.openxmlformats.org/officeDocument/2006/relationships/image" Target="../media/image45.png"/><Relationship Id="rId40" Type="http://schemas.openxmlformats.org/officeDocument/2006/relationships/image" Target="../media/image44.png"/><Relationship Id="rId4" Type="http://schemas.openxmlformats.org/officeDocument/2006/relationships/image" Target="../media/image8.png"/><Relationship Id="rId39" Type="http://schemas.openxmlformats.org/officeDocument/2006/relationships/image" Target="../media/image43.png"/><Relationship Id="rId38" Type="http://schemas.openxmlformats.org/officeDocument/2006/relationships/image" Target="../media/image42.png"/><Relationship Id="rId37" Type="http://schemas.openxmlformats.org/officeDocument/2006/relationships/image" Target="../media/image41.png"/><Relationship Id="rId36" Type="http://schemas.openxmlformats.org/officeDocument/2006/relationships/image" Target="../media/image40.png"/><Relationship Id="rId35" Type="http://schemas.openxmlformats.org/officeDocument/2006/relationships/image" Target="../media/image39.png"/><Relationship Id="rId34" Type="http://schemas.openxmlformats.org/officeDocument/2006/relationships/image" Target="../media/image38.png"/><Relationship Id="rId33" Type="http://schemas.openxmlformats.org/officeDocument/2006/relationships/image" Target="../media/image37.png"/><Relationship Id="rId32" Type="http://schemas.openxmlformats.org/officeDocument/2006/relationships/image" Target="../media/image36.png"/><Relationship Id="rId31" Type="http://schemas.openxmlformats.org/officeDocument/2006/relationships/image" Target="../media/image35.png"/><Relationship Id="rId30" Type="http://schemas.openxmlformats.org/officeDocument/2006/relationships/image" Target="../media/image34.png"/><Relationship Id="rId3" Type="http://schemas.openxmlformats.org/officeDocument/2006/relationships/image" Target="../media/image7.png"/><Relationship Id="rId29" Type="http://schemas.openxmlformats.org/officeDocument/2006/relationships/image" Target="../media/image33.png"/><Relationship Id="rId28" Type="http://schemas.openxmlformats.org/officeDocument/2006/relationships/image" Target="../media/image32.png"/><Relationship Id="rId27" Type="http://schemas.openxmlformats.org/officeDocument/2006/relationships/image" Target="../media/image31.png"/><Relationship Id="rId26" Type="http://schemas.openxmlformats.org/officeDocument/2006/relationships/image" Target="../media/image30.png"/><Relationship Id="rId25" Type="http://schemas.openxmlformats.org/officeDocument/2006/relationships/image" Target="../media/image29.png"/><Relationship Id="rId24" Type="http://schemas.openxmlformats.org/officeDocument/2006/relationships/image" Target="../media/image28.png"/><Relationship Id="rId23" Type="http://schemas.openxmlformats.org/officeDocument/2006/relationships/image" Target="../media/image27.png"/><Relationship Id="rId22" Type="http://schemas.openxmlformats.org/officeDocument/2006/relationships/image" Target="../media/image26.png"/><Relationship Id="rId21" Type="http://schemas.openxmlformats.org/officeDocument/2006/relationships/image" Target="../media/image25.png"/><Relationship Id="rId20" Type="http://schemas.openxmlformats.org/officeDocument/2006/relationships/image" Target="../media/image24.png"/><Relationship Id="rId2" Type="http://schemas.openxmlformats.org/officeDocument/2006/relationships/image" Target="../media/image6.png"/><Relationship Id="rId19" Type="http://schemas.openxmlformats.org/officeDocument/2006/relationships/image" Target="../media/image23.png"/><Relationship Id="rId18" Type="http://schemas.openxmlformats.org/officeDocument/2006/relationships/image" Target="../media/image22.png"/><Relationship Id="rId17" Type="http://schemas.openxmlformats.org/officeDocument/2006/relationships/image" Target="../media/image21.png"/><Relationship Id="rId16" Type="http://schemas.openxmlformats.org/officeDocument/2006/relationships/image" Target="../media/image20.png"/><Relationship Id="rId15" Type="http://schemas.openxmlformats.org/officeDocument/2006/relationships/image" Target="../media/image19.png"/><Relationship Id="rId14" Type="http://schemas.openxmlformats.org/officeDocument/2006/relationships/image" Target="../media/image18.png"/><Relationship Id="rId13" Type="http://schemas.openxmlformats.org/officeDocument/2006/relationships/image" Target="../media/image17.png"/><Relationship Id="rId12" Type="http://schemas.openxmlformats.org/officeDocument/2006/relationships/image" Target="../media/image16.png"/><Relationship Id="rId11" Type="http://schemas.openxmlformats.org/officeDocument/2006/relationships/image" Target="../media/image15.png"/><Relationship Id="rId10" Type="http://schemas.openxmlformats.org/officeDocument/2006/relationships/image" Target="../media/image14.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7.xml"/><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hemeOverride" Target="../theme/themeOverride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9.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B7BC1"/>
        </a:solidFill>
        <a:effectLst/>
      </p:bgPr>
    </p:bg>
    <p:spTree>
      <p:nvGrpSpPr>
        <p:cNvPr id="1" name="íšḷîḑè"/>
        <p:cNvGrpSpPr/>
        <p:nvPr/>
      </p:nvGrpSpPr>
      <p:grpSpPr>
        <a:xfrm>
          <a:off x="0" y="0"/>
          <a:ext cx="0" cy="0"/>
          <a:chOff x="0" y="0"/>
          <a:chExt cx="0" cy="0"/>
        </a:xfrm>
      </p:grpSpPr>
      <p:sp>
        <p:nvSpPr>
          <p:cNvPr id="9" name="iṥḻiďé"/>
          <p:cNvSpPr>
            <a:spLocks noGrp="true"/>
          </p:cNvSpPr>
          <p:nvPr>
            <p:ph type="ctrTitle"/>
          </p:nvPr>
        </p:nvSpPr>
        <p:spPr>
          <a:xfrm>
            <a:off x="1689557" y="2549382"/>
            <a:ext cx="9829343" cy="1568450"/>
          </a:xfrm>
        </p:spPr>
        <p:txBody>
          <a:bodyPr>
            <a:spAutoFit/>
          </a:bodyPr>
          <a:lstStyle/>
          <a:p>
            <a:pPr>
              <a:lnSpc>
                <a:spcPct val="100000"/>
              </a:lnSpc>
            </a:pPr>
            <a:r>
              <a:rPr lang="en-US">
                <a:solidFill>
                  <a:schemeClr val="tx1"/>
                </a:solidFill>
                <a:latin typeface="Heiti SC Medium" charset="-122"/>
                <a:ea typeface="Heiti SC Medium" charset="-122"/>
                <a:sym typeface="+mn-ea"/>
              </a:rPr>
              <a:t>Adlik</a:t>
            </a:r>
            <a:r>
              <a:rPr>
                <a:solidFill>
                  <a:schemeClr val="tx1"/>
                </a:solidFill>
                <a:latin typeface="Heiti SC Medium" charset="-122"/>
                <a:ea typeface="Heiti SC Medium" charset="-122"/>
                <a:sym typeface="+mn-ea"/>
              </a:rPr>
              <a:t>深度学习推理工具链</a:t>
            </a:r>
            <a:br>
              <a:rPr lang="zh-CN" altLang="en-US" b="1" dirty="0">
                <a:solidFill>
                  <a:schemeClr val="tx1"/>
                </a:solidFill>
                <a:latin typeface="Heiti SC Medium" charset="-122"/>
                <a:ea typeface="Heiti SC Medium" charset="-122"/>
                <a:sym typeface="+mn-ea"/>
              </a:rPr>
            </a:br>
            <a:r>
              <a:rPr>
                <a:solidFill>
                  <a:schemeClr val="tx1"/>
                </a:solidFill>
                <a:latin typeface="Heiti SC Medium" charset="-122"/>
                <a:ea typeface="Heiti SC Medium" charset="-122"/>
                <a:sym typeface="+mn-ea"/>
              </a:rPr>
              <a:t>助力智能业务应用落地</a:t>
            </a:r>
            <a:endParaRPr lang="zh-CN" altLang="en-US" sz="6600" dirty="0">
              <a:solidFill>
                <a:schemeClr val="tx1"/>
              </a:solidFill>
              <a:latin typeface="Heiti SC Medium" charset="-122"/>
              <a:ea typeface="Heiti SC Medium" charset="-122"/>
              <a:sym typeface="+mn-ea"/>
            </a:endParaRPr>
          </a:p>
        </p:txBody>
      </p:sp>
      <p:sp>
        <p:nvSpPr>
          <p:cNvPr id="10" name="îśḷíḓe"/>
          <p:cNvSpPr>
            <a:spLocks noGrp="true"/>
          </p:cNvSpPr>
          <p:nvPr>
            <p:ph type="subTitle" idx="1"/>
          </p:nvPr>
        </p:nvSpPr>
        <p:spPr>
          <a:xfrm>
            <a:off x="1689557" y="4289864"/>
            <a:ext cx="2672518" cy="687966"/>
          </a:xfrm>
          <a:noFill/>
        </p:spPr>
        <p:txBody>
          <a:bodyPr>
            <a:normAutofit fontScale="90000" lnSpcReduction="10000"/>
          </a:bodyPr>
          <a:lstStyle/>
          <a:p>
            <a:pPr>
              <a:lnSpc>
                <a:spcPct val="150000"/>
              </a:lnSpc>
            </a:pPr>
            <a:r>
              <a:rPr lang="zh-CN" altLang="en-US" sz="1600" b="1" dirty="0"/>
              <a:t>演讲者</a:t>
            </a:r>
            <a:r>
              <a:rPr lang="en-US" altLang="zh-CN" sz="1600" b="1" dirty="0"/>
              <a:t>  </a:t>
            </a:r>
            <a:r>
              <a:rPr sz="1600" b="1" dirty="0"/>
              <a:t>刘涛</a:t>
            </a:r>
            <a:r>
              <a:rPr sz="1600" b="1" dirty="0">
                <a:sym typeface="+mn-ea"/>
              </a:rPr>
              <a:t> </a:t>
            </a:r>
            <a:endParaRPr sz="1600" b="1" dirty="0">
              <a:sym typeface="+mn-ea"/>
            </a:endParaRPr>
          </a:p>
          <a:p>
            <a:pPr>
              <a:lnSpc>
                <a:spcPct val="150000"/>
              </a:lnSpc>
            </a:pPr>
            <a:r>
              <a:rPr lang="zh-CN" altLang="en-US" dirty="0"/>
              <a:t>抬头信息</a:t>
            </a:r>
            <a:r>
              <a:rPr lang="en-US" altLang="zh-CN" dirty="0"/>
              <a:t>  </a:t>
            </a:r>
            <a:r>
              <a:rPr b="1" dirty="0">
                <a:sym typeface="+mn-ea"/>
              </a:rPr>
              <a:t> 中兴通讯</a:t>
            </a:r>
            <a:endParaRPr lang="en-US" altLang="zh-CN" dirty="0"/>
          </a:p>
        </p:txBody>
      </p:sp>
      <p:sp>
        <p:nvSpPr>
          <p:cNvPr id="11" name="íṡḻide"/>
          <p:cNvSpPr>
            <a:spLocks noGrp="true"/>
          </p:cNvSpPr>
          <p:nvPr>
            <p:ph type="body" sz="quarter" idx="13"/>
          </p:nvPr>
        </p:nvSpPr>
        <p:spPr/>
        <p:txBody>
          <a:bodyPr/>
          <a:lstStyle/>
          <a:p>
            <a:r>
              <a:rPr lang="zh-CN" altLang="en-US" dirty="0"/>
              <a:t>主体信息 </a:t>
            </a:r>
            <a:r>
              <a:rPr lang="en-US" altLang="zh-CN" dirty="0"/>
              <a:t>/</a:t>
            </a:r>
            <a:r>
              <a:rPr lang="zh-CN" altLang="en-US" dirty="0"/>
              <a:t> </a:t>
            </a:r>
            <a:r>
              <a:rPr lang="en-US" altLang="zh-CN" dirty="0"/>
              <a:t>LOGO</a:t>
            </a:r>
            <a:endParaRPr lang="en-GB" altLang="zh-CN" dirty="0"/>
          </a:p>
        </p:txBody>
      </p:sp>
      <p:sp>
        <p:nvSpPr>
          <p:cNvPr id="12" name="íṡliḓè"/>
          <p:cNvSpPr>
            <a:spLocks noGrp="true"/>
          </p:cNvSpPr>
          <p:nvPr>
            <p:ph type="body" sz="quarter" idx="14"/>
          </p:nvPr>
        </p:nvSpPr>
        <p:spPr/>
        <p:txBody>
          <a:bodyPr/>
          <a:lstStyle/>
          <a:p>
            <a:r>
              <a:rPr lang="zh-CN" altLang="en-US" dirty="0"/>
              <a:t>演讲时间</a:t>
            </a:r>
            <a:endParaRPr lang="en-GB" altLang="zh-CN" dirty="0"/>
          </a:p>
        </p:txBody>
      </p:sp>
      <p:sp>
        <p:nvSpPr>
          <p:cNvPr id="2" name="išḻiḓé"/>
          <p:cNvSpPr/>
          <p:nvPr/>
        </p:nvSpPr>
        <p:spPr>
          <a:xfrm>
            <a:off x="10438716" y="-1222381"/>
            <a:ext cx="222934" cy="158758"/>
          </a:xfrm>
          <a:prstGeom prst="rect">
            <a:avLst/>
          </a:prstGeom>
        </p:spPr>
        <p:txBody>
          <a:bodyPr vert="horz" wrap="none" lIns="91440" tIns="45720" rIns="91440" bIns="45720" rtlCol="0">
            <a:prstTxWarp prst="textPlain">
              <a:avLst/>
            </a:prstTxWarp>
            <a:spAutoFit/>
          </a:bodyPr>
          <a:lstStyle/>
          <a:p>
            <a:pPr algn="ctr" defTabSz="914400"/>
            <a:r>
              <a:rPr lang="en-US" altLang="zh-CN" sz="1400" b="1" dirty="0"/>
              <a:t>01</a:t>
            </a:r>
            <a:endParaRPr lang="zh-CN" altLang="en-US" sz="1400" b="1" dirty="0"/>
          </a:p>
        </p:txBody>
      </p:sp>
      <p:grpSp>
        <p:nvGrpSpPr>
          <p:cNvPr id="3" name="ïşḷíḍê"/>
          <p:cNvGrpSpPr/>
          <p:nvPr/>
        </p:nvGrpSpPr>
        <p:grpSpPr>
          <a:xfrm>
            <a:off x="11039731" y="-1207511"/>
            <a:ext cx="364806" cy="129024"/>
            <a:chOff x="10673786" y="2798100"/>
            <a:chExt cx="422415" cy="149399"/>
          </a:xfrm>
        </p:grpSpPr>
        <p:sp>
          <p:nvSpPr>
            <p:cNvPr id="4" name="išlíḓè"/>
            <p:cNvSpPr/>
            <p:nvPr/>
          </p:nvSpPr>
          <p:spPr>
            <a:xfrm>
              <a:off x="10886409" y="2798100"/>
              <a:ext cx="209792" cy="149399"/>
            </a:xfrm>
            <a:prstGeom prst="rect">
              <a:avLst/>
            </a:prstGeom>
          </p:spPr>
          <p:txBody>
            <a:bodyPr vert="horz" wrap="none" lIns="91440" tIns="45720" rIns="91440" bIns="45720" rtlCol="0">
              <a:prstTxWarp prst="textPlain">
                <a:avLst/>
              </a:prstTxWarp>
              <a:spAutoFit/>
            </a:bodyPr>
            <a:lstStyle/>
            <a:p>
              <a:pPr algn="ctr" defTabSz="914400"/>
              <a:r>
                <a:rPr lang="en-US" altLang="zh-CN" sz="1600" dirty="0"/>
                <a:t>05</a:t>
              </a:r>
              <a:endParaRPr lang="zh-CN" altLang="en-US" sz="1600" dirty="0"/>
            </a:p>
          </p:txBody>
        </p:sp>
        <p:cxnSp>
          <p:nvCxnSpPr>
            <p:cNvPr id="5" name="íṡḷíḋe"/>
            <p:cNvCxnSpPr/>
            <p:nvPr/>
          </p:nvCxnSpPr>
          <p:spPr>
            <a:xfrm flipV="true">
              <a:off x="10673786" y="2804955"/>
              <a:ext cx="61384" cy="135686"/>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5" name="三角形 14"/>
          <p:cNvSpPr/>
          <p:nvPr/>
        </p:nvSpPr>
        <p:spPr>
          <a:xfrm>
            <a:off x="10743517" y="971882"/>
            <a:ext cx="196978" cy="169809"/>
          </a:xfrm>
          <a:prstGeom prst="triangle">
            <a:avLst/>
          </a:prstGeom>
          <a:gradFill>
            <a:gsLst>
              <a:gs pos="16000">
                <a:srgbClr val="E83D66">
                  <a:alpha val="60541"/>
                </a:srgbClr>
              </a:gs>
              <a:gs pos="80000">
                <a:srgbClr val="374AD5"/>
              </a:gs>
            </a:gsLst>
            <a:lin ang="2700000" scaled="true"/>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三角形 15"/>
          <p:cNvSpPr/>
          <p:nvPr/>
        </p:nvSpPr>
        <p:spPr>
          <a:xfrm>
            <a:off x="10394291" y="971882"/>
            <a:ext cx="196978" cy="169809"/>
          </a:xfrm>
          <a:prstGeom prst="triangle">
            <a:avLst/>
          </a:prstGeom>
          <a:gradFill>
            <a:gsLst>
              <a:gs pos="14000">
                <a:srgbClr val="E83D66">
                  <a:alpha val="55000"/>
                </a:srgbClr>
              </a:gs>
              <a:gs pos="78000">
                <a:srgbClr val="374AD5"/>
              </a:gs>
            </a:gsLst>
            <a:lin ang="2700000" scaled="true"/>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三角形 16"/>
          <p:cNvSpPr/>
          <p:nvPr/>
        </p:nvSpPr>
        <p:spPr>
          <a:xfrm>
            <a:off x="11092743" y="971882"/>
            <a:ext cx="196978" cy="169809"/>
          </a:xfrm>
          <a:prstGeom prst="triangle">
            <a:avLst/>
          </a:prstGeom>
          <a:gradFill>
            <a:gsLst>
              <a:gs pos="16000">
                <a:srgbClr val="E83D66">
                  <a:alpha val="61000"/>
                </a:srgbClr>
              </a:gs>
              <a:gs pos="79000">
                <a:srgbClr val="374AD5"/>
              </a:gs>
            </a:gsLst>
            <a:lin ang="2700000" scaled="true"/>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88646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模型部署对推理</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工具链</a:t>
            </a:r>
            <a:r>
              <a:rPr lang="en-US" altLang="zh-CN" sz="4000" b="1" dirty="0">
                <a:solidFill>
                  <a:schemeClr val="tx1"/>
                </a:solidFill>
                <a:latin typeface="Calibri" panose="020F0502020204030204"/>
                <a:ea typeface="微软雅黑" charset="-122"/>
                <a:cs typeface="Open Sans Light" panose="020B0306030504020204" pitchFamily="34" charset="0"/>
                <a:sym typeface="+mn-ea"/>
              </a:rPr>
              <a:t>提出的需求</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4" name="内容占位符 2"/>
          <p:cNvSpPr>
            <a:spLocks noGrp="true"/>
          </p:cNvSpPr>
          <p:nvPr/>
        </p:nvSpPr>
        <p:spPr>
          <a:xfrm>
            <a:off x="6405880" y="1726565"/>
            <a:ext cx="5453380" cy="43122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8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8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8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80604020202020204" pitchFamily="34" charset="0"/>
              <a:buNone/>
              <a:defRPr sz="1600" kern="1200">
                <a:solidFill>
                  <a:schemeClr val="tx1"/>
                </a:solidFill>
                <a:latin typeface="+mn-lt"/>
                <a:ea typeface="+mn-ea"/>
                <a:cs typeface="+mn-cs"/>
              </a:defRPr>
            </a:lvl9pPr>
          </a:lstStyle>
          <a:p>
            <a:pPr marL="342900" indent="-342900" algn="l" eaLnBrk="1" latinLnBrk="0" hangingPunct="1">
              <a:spcBef>
                <a:spcPts val="1200"/>
              </a:spcBef>
              <a:buFont typeface="Arial" panose="02080604020202020204" pitchFamily="34" charset="0"/>
              <a:buChar char="•"/>
            </a:pPr>
            <a:r>
              <a:rPr lang="zh-CN" altLang="en-US" dirty="0" smtClean="0">
                <a:sym typeface="+mn-ea"/>
              </a:rPr>
              <a:t>广泛支持主流训练框架</a:t>
            </a:r>
            <a:endParaRPr lang="zh-CN" altLang="en-US" dirty="0" smtClean="0">
              <a:sym typeface="+mn-ea"/>
            </a:endParaRPr>
          </a:p>
          <a:p>
            <a:pPr marL="342900" indent="-342900" algn="l" eaLnBrk="1" latinLnBrk="0" hangingPunct="1">
              <a:spcBef>
                <a:spcPts val="1200"/>
              </a:spcBef>
              <a:buFont typeface="Arial" panose="02080604020202020204" pitchFamily="34" charset="0"/>
              <a:buChar char="•"/>
            </a:pPr>
            <a:r>
              <a:rPr lang="zh-CN" altLang="en-US" dirty="0" smtClean="0"/>
              <a:t>高效的模型压缩，优化能力</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支持多种</a:t>
            </a:r>
            <a:r>
              <a:rPr lang="en-US" altLang="zh-CN" dirty="0" smtClean="0">
                <a:sym typeface="+mn-ea"/>
              </a:rPr>
              <a:t>AI</a:t>
            </a:r>
            <a:r>
              <a:rPr lang="zh-CN" altLang="en-US" dirty="0" smtClean="0">
                <a:sym typeface="+mn-ea"/>
              </a:rPr>
              <a:t>硬件</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具备完善的工业应用特性，高可用、易运维</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高性能，可以发挥硬件最佳性能</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轻量化，可以满足边缘、终端各类部署环境</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易用性，快速上手解决问题</a:t>
            </a:r>
            <a:endParaRPr lang="zh-CN" altLang="en-US"/>
          </a:p>
        </p:txBody>
      </p:sp>
      <p:pic>
        <p:nvPicPr>
          <p:cNvPr id="8" name="图片 7"/>
          <p:cNvPicPr>
            <a:picLocks noChangeAspect="true"/>
          </p:cNvPicPr>
          <p:nvPr/>
        </p:nvPicPr>
        <p:blipFill>
          <a:blip r:embed="rId1"/>
          <a:stretch>
            <a:fillRect/>
          </a:stretch>
        </p:blipFill>
        <p:spPr>
          <a:xfrm>
            <a:off x="303530" y="1850390"/>
            <a:ext cx="5870575" cy="3890645"/>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68072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 深度学习推理加速工具 </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pic>
        <p:nvPicPr>
          <p:cNvPr id="4" name="图片 3"/>
          <p:cNvPicPr>
            <a:picLocks noChangeAspect="true"/>
          </p:cNvPicPr>
          <p:nvPr/>
        </p:nvPicPr>
        <p:blipFill>
          <a:blip r:embed="rId1"/>
          <a:stretch>
            <a:fillRect/>
          </a:stretch>
        </p:blipFill>
        <p:spPr>
          <a:xfrm>
            <a:off x="572770" y="4149090"/>
            <a:ext cx="11045825" cy="2257425"/>
          </a:xfrm>
          <a:prstGeom prst="rect">
            <a:avLst/>
          </a:prstGeom>
        </p:spPr>
      </p:pic>
      <p:sp>
        <p:nvSpPr>
          <p:cNvPr id="5" name="文本框 4"/>
          <p:cNvSpPr txBox="true"/>
          <p:nvPr/>
        </p:nvSpPr>
        <p:spPr>
          <a:xfrm>
            <a:off x="460375" y="1749425"/>
            <a:ext cx="11271250" cy="2399665"/>
          </a:xfrm>
          <a:prstGeom prst="rect">
            <a:avLst/>
          </a:prstGeom>
          <a:noFill/>
        </p:spPr>
        <p:txBody>
          <a:bodyPr wrap="square" rtlCol="0">
            <a:spAutoFit/>
          </a:bodyPr>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一种将深度学习模型从训练完成，到部署到特定硬件并提供应用服务的端到端工具链，实现模型从研发状态到生产应用环境的高效切换</a:t>
            </a:r>
            <a:endParaRPr lang="zh-CN" altLang="en-US" sz="2000"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endParaRPr lang="zh-CN" altLang="en-US" sz="2000"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与多种推理引擎协作，提供灵活的模型加速、</a:t>
            </a:r>
            <a:r>
              <a:rPr lang="zh-CN" altLang="en-US" sz="2000" noProof="1" dirty="0">
                <a:solidFill>
                  <a:schemeClr val="tx1"/>
                </a:solidFill>
                <a:latin typeface="微软雅黑" charset="-122"/>
                <a:ea typeface="微软雅黑" charset="-122"/>
                <a:cs typeface="+mn-ea"/>
                <a:sym typeface="+mn-ea"/>
              </a:rPr>
              <a:t>部署、推理方案，助力用户构建高性能</a:t>
            </a:r>
            <a:r>
              <a:rPr lang="en-US" altLang="zh-CN" sz="2000" noProof="1" dirty="0">
                <a:solidFill>
                  <a:schemeClr val="tx1"/>
                </a:solidFill>
                <a:latin typeface="微软雅黑" charset="-122"/>
                <a:ea typeface="微软雅黑" charset="-122"/>
                <a:cs typeface="+mn-ea"/>
                <a:sym typeface="+mn-ea"/>
              </a:rPr>
              <a:t>AI</a:t>
            </a:r>
            <a:r>
              <a:rPr lang="zh-CN" altLang="en-US" sz="2000" noProof="1" dirty="0">
                <a:solidFill>
                  <a:schemeClr val="tx1"/>
                </a:solidFill>
                <a:latin typeface="微软雅黑" charset="-122"/>
                <a:ea typeface="微软雅黑" charset="-122"/>
                <a:cs typeface="+mn-ea"/>
                <a:sym typeface="+mn-ea"/>
              </a:rPr>
              <a:t>应用</a:t>
            </a:r>
            <a:endParaRPr lang="zh-CN" altLang="en-US" sz="2000" noProof="1"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endParaRPr kumimoji="1" lang="zh-CN" altLang="en-US" sz="2000" i="0" strike="noStrike" kern="1200" cap="none" spc="0" normalizeH="0" baseline="0" noProof="1" dirty="0">
              <a:ln>
                <a:noFill/>
              </a:ln>
              <a:solidFill>
                <a:schemeClr val="tx1"/>
              </a:solidFill>
              <a:effectLst/>
              <a:uLnTx/>
              <a:uFillTx/>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在Linux基金会AI和数据基金会（LF AI &amp; Data）开源</a:t>
            </a:r>
            <a:endParaRPr lang="zh-CN" altLang="en-US" sz="2000" i="0" strike="noStrike" kern="1200" cap="none" spc="0" normalizeH="0" baseline="0" noProof="1" dirty="0">
              <a:solidFill>
                <a:schemeClr val="tx1"/>
              </a:solidFill>
              <a:latin typeface="微软雅黑" charset="-122"/>
              <a:ea typeface="微软雅黑" charset="-122"/>
              <a:cs typeface="+mn-ea"/>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标题 465"/>
          <p:cNvSpPr>
            <a:spLocks noGrp="true"/>
          </p:cNvSpPr>
          <p:nvPr>
            <p:ph type="title"/>
          </p:nvPr>
        </p:nvSpPr>
        <p:spPr>
          <a:xfrm>
            <a:off x="226695" y="833755"/>
            <a:ext cx="9144000" cy="433705"/>
          </a:xfrm>
        </p:spPr>
        <p:txBody>
          <a:bodyPr>
            <a:normAutofit fontScale="90000"/>
          </a:bodyPr>
          <a:p>
            <a:pPr algn="l"/>
            <a:r>
              <a:rPr lang="en-US" altLang="zh-CN" sz="4000" b="1" dirty="0">
                <a:latin typeface="Calibri" panose="020F0502020204030204"/>
                <a:ea typeface="微软雅黑" charset="-122"/>
                <a:cs typeface="Open Sans Light" panose="020B0306030504020204" pitchFamily="34" charset="0"/>
                <a:sym typeface="+mn-ea"/>
              </a:rPr>
              <a:t>Adlik架构</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467" name="文本框 14"/>
          <p:cNvSpPr txBox="true"/>
          <p:nvPr/>
        </p:nvSpPr>
        <p:spPr>
          <a:xfrm>
            <a:off x="2458826" y="881963"/>
            <a:ext cx="7416800" cy="337185"/>
          </a:xfrm>
          <a:prstGeom prst="rect">
            <a:avLst/>
          </a:prstGeom>
          <a:noFill/>
        </p:spPr>
        <p:txBody>
          <a:bodyPr wrap="none" rtlCol="0" anchor="t">
            <a:spAutoFit/>
          </a:bodyPr>
          <a:p>
            <a:pPr fontAlgn="auto">
              <a:spcBef>
                <a:spcPts val="0"/>
              </a:spcBef>
              <a:spcAft>
                <a:spcPts val="0"/>
              </a:spcAft>
              <a:buFontTx/>
              <a:buNone/>
            </a:pPr>
            <a:r>
              <a:rPr kumimoji="1" lang="en-US" altLang="zh-CN" sz="1600" b="1" dirty="0">
                <a:solidFill>
                  <a:schemeClr val="tx1"/>
                </a:solidFill>
                <a:latin typeface="微软雅黑" charset="-122"/>
                <a:ea typeface="微软雅黑" charset="-122"/>
                <a:cs typeface="+mn-ea"/>
                <a:sym typeface="微软雅黑" charset="-122"/>
              </a:rPr>
              <a:t>Model Optimizer &amp; Compiler</a:t>
            </a:r>
            <a:r>
              <a:rPr kumimoji="1" lang="zh-CN" altLang="en-US" sz="1600" b="1" dirty="0">
                <a:solidFill>
                  <a:schemeClr val="tx1"/>
                </a:solidFill>
                <a:latin typeface="微软雅黑" charset="-122"/>
                <a:ea typeface="微软雅黑" charset="-122"/>
                <a:cs typeface="+mn-ea"/>
                <a:sym typeface="微软雅黑" charset="-122"/>
              </a:rPr>
              <a:t>：提升模型计算效率，减少能耗，降低推理时延</a:t>
            </a:r>
            <a:endParaRPr kumimoji="1" lang="zh-CN" altLang="en-US" sz="1600" b="1" dirty="0">
              <a:solidFill>
                <a:schemeClr val="tx1"/>
              </a:solidFill>
              <a:latin typeface="微软雅黑" charset="-122"/>
              <a:ea typeface="微软雅黑" charset="-122"/>
              <a:cs typeface="+mn-ea"/>
              <a:sym typeface="微软雅黑" charset="-122"/>
            </a:endParaRPr>
          </a:p>
        </p:txBody>
      </p:sp>
      <p:sp>
        <p:nvSpPr>
          <p:cNvPr id="470" name="文本框 14"/>
          <p:cNvSpPr txBox="true"/>
          <p:nvPr/>
        </p:nvSpPr>
        <p:spPr>
          <a:xfrm>
            <a:off x="3432387" y="6150187"/>
            <a:ext cx="6786035" cy="337185"/>
          </a:xfrm>
          <a:prstGeom prst="rect">
            <a:avLst/>
          </a:prstGeom>
          <a:noFill/>
        </p:spPr>
        <p:txBody>
          <a:bodyPr wrap="square" rtlCol="0" anchor="t">
            <a:spAutoFit/>
          </a:bodyPr>
          <a:p>
            <a:pPr fontAlgn="auto">
              <a:spcBef>
                <a:spcPts val="0"/>
              </a:spcBef>
              <a:spcAft>
                <a:spcPts val="0"/>
              </a:spcAft>
              <a:buFontTx/>
              <a:buNone/>
            </a:pPr>
            <a:r>
              <a:rPr kumimoji="1" lang="en-US" altLang="zh-CN" sz="1600" b="1" dirty="0">
                <a:solidFill>
                  <a:schemeClr val="tx1"/>
                </a:solidFill>
                <a:latin typeface="微软雅黑" charset="-122"/>
                <a:ea typeface="微软雅黑" charset="-122"/>
                <a:cs typeface="+mn-ea"/>
                <a:sym typeface="微软雅黑" charset="-122"/>
              </a:rPr>
              <a:t>Adlik Engine: </a:t>
            </a:r>
            <a:r>
              <a:rPr kumimoji="1" lang="zh-CN" altLang="en-US" sz="1600" b="1" dirty="0">
                <a:solidFill>
                  <a:schemeClr val="tx1"/>
                </a:solidFill>
                <a:latin typeface="微软雅黑" charset="-122"/>
                <a:ea typeface="微软雅黑" charset="-122"/>
                <a:cs typeface="+mn-ea"/>
                <a:sym typeface="微软雅黑" charset="-122"/>
              </a:rPr>
              <a:t>支持云边端等多种环境的模型部署</a:t>
            </a:r>
            <a:endParaRPr kumimoji="1" lang="zh-CN" altLang="en-US" sz="1600" b="1" dirty="0">
              <a:solidFill>
                <a:schemeClr val="tx1"/>
              </a:solidFill>
              <a:latin typeface="微软雅黑" charset="-122"/>
              <a:ea typeface="微软雅黑" charset="-122"/>
              <a:cs typeface="+mn-ea"/>
              <a:sym typeface="微软雅黑" charset="-122"/>
            </a:endParaRPr>
          </a:p>
        </p:txBody>
      </p:sp>
      <p:sp>
        <p:nvSpPr>
          <p:cNvPr id="471" name="圆角矩形 470"/>
          <p:cNvSpPr/>
          <p:nvPr/>
        </p:nvSpPr>
        <p:spPr>
          <a:xfrm>
            <a:off x="422275" y="1247775"/>
            <a:ext cx="11210925" cy="4896485"/>
          </a:xfrm>
          <a:prstGeom prst="roundRect">
            <a:avLst/>
          </a:prstGeom>
          <a:solidFill>
            <a:srgbClr val="3A3D4A"/>
          </a:solidFill>
          <a:ln w="9525" cap="flat" cmpd="sng" algn="ctr">
            <a:solidFill>
              <a:schemeClr val="tx1"/>
            </a:solidFill>
            <a:prstDash val="solid"/>
            <a:round/>
            <a:headEnd type="none" w="med" len="med"/>
            <a:tailEnd type="none" w="med" len="med"/>
          </a:ln>
        </p:spPr>
        <p:txBody>
          <a:bodyPr vert="horz" wrap="square" lIns="68580" tIns="34290" rIns="68580" bIns="34290" numCol="1" anchor="t" anchorCtr="false" compatLnSpc="true">
            <a:noAutofit/>
          </a:bodyPr>
          <a:p>
            <a:pPr lvl="0" algn="l" defTabSz="457200" fontAlgn="base">
              <a:buClrTx/>
              <a:buSzTx/>
              <a:buFont typeface="Arial" panose="02080604020202020204" pitchFamily="34" charset="0"/>
            </a:pPr>
            <a:endParaRPr lang="zh-CN" altLang="en-US" sz="100" smtClean="0">
              <a:ln>
                <a:noFill/>
              </a:ln>
              <a:solidFill>
                <a:schemeClr val="tx1"/>
              </a:solidFill>
              <a:effectLst/>
              <a:latin typeface="Calibri" charset="0"/>
              <a:ea typeface="宋体" pitchFamily="2" charset="-122"/>
              <a:cs typeface="Arial" panose="02080604020202020204" pitchFamily="34" charset="0"/>
              <a:sym typeface="+mn-ea"/>
            </a:endParaRPr>
          </a:p>
        </p:txBody>
      </p:sp>
      <p:sp>
        <p:nvSpPr>
          <p:cNvPr id="472" name="圆角矩形 471"/>
          <p:cNvSpPr>
            <a:spLocks noChangeAspect="true"/>
          </p:cNvSpPr>
          <p:nvPr/>
        </p:nvSpPr>
        <p:spPr>
          <a:xfrm>
            <a:off x="1090930" y="1386205"/>
            <a:ext cx="2095500" cy="142811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73" name="矩形 472"/>
          <p:cNvSpPr/>
          <p:nvPr/>
        </p:nvSpPr>
        <p:spPr>
          <a:xfrm>
            <a:off x="1284702" y="1419100"/>
            <a:ext cx="152400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rPr>
              <a:t>Model Training</a:t>
            </a:r>
            <a:endParaRPr lang="en-US" altLang="zh-CN" sz="1600" dirty="0">
              <a:solidFill>
                <a:schemeClr val="tx1"/>
              </a:solidFill>
              <a:latin typeface="微软雅黑" charset="-122"/>
              <a:ea typeface="微软雅黑" charset="-122"/>
            </a:endParaRPr>
          </a:p>
        </p:txBody>
      </p:sp>
      <p:sp>
        <p:nvSpPr>
          <p:cNvPr id="474" name="圆角矩形 473"/>
          <p:cNvSpPr>
            <a:spLocks noChangeAspect="true"/>
          </p:cNvSpPr>
          <p:nvPr/>
        </p:nvSpPr>
        <p:spPr>
          <a:xfrm>
            <a:off x="4047490" y="1386840"/>
            <a:ext cx="3456305" cy="1427480"/>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75" name="矩形 474"/>
          <p:cNvSpPr/>
          <p:nvPr/>
        </p:nvSpPr>
        <p:spPr>
          <a:xfrm>
            <a:off x="4867795" y="1419100"/>
            <a:ext cx="167132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sym typeface="+mn-ea"/>
              </a:rPr>
              <a:t>Graph Optimizer</a:t>
            </a:r>
            <a:endParaRPr lang="en-US" altLang="zh-CN" sz="1600" dirty="0">
              <a:solidFill>
                <a:schemeClr val="tx1"/>
              </a:solidFill>
              <a:latin typeface="微软雅黑" charset="-122"/>
              <a:ea typeface="微软雅黑" charset="-122"/>
              <a:sym typeface="+mn-ea"/>
            </a:endParaRPr>
          </a:p>
        </p:txBody>
      </p:sp>
      <p:sp>
        <p:nvSpPr>
          <p:cNvPr id="476" name="圆角矩形 475"/>
          <p:cNvSpPr>
            <a:spLocks noChangeAspect="true"/>
          </p:cNvSpPr>
          <p:nvPr/>
        </p:nvSpPr>
        <p:spPr>
          <a:xfrm>
            <a:off x="8776970" y="1394460"/>
            <a:ext cx="2095500" cy="1427480"/>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77" name="矩形 476"/>
          <p:cNvSpPr/>
          <p:nvPr/>
        </p:nvSpPr>
        <p:spPr>
          <a:xfrm>
            <a:off x="8949577" y="1396240"/>
            <a:ext cx="1602105"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sym typeface="+mn-ea"/>
              </a:rPr>
              <a:t>Model Compiler</a:t>
            </a:r>
            <a:endParaRPr lang="en-US" altLang="zh-CN" sz="1600" dirty="0">
              <a:solidFill>
                <a:schemeClr val="tx1"/>
              </a:solidFill>
              <a:latin typeface="微软雅黑" charset="-122"/>
              <a:ea typeface="微软雅黑" charset="-122"/>
              <a:sym typeface="+mn-ea"/>
            </a:endParaRPr>
          </a:p>
        </p:txBody>
      </p:sp>
      <p:sp>
        <p:nvSpPr>
          <p:cNvPr id="478" name="圆角矩形 477"/>
          <p:cNvSpPr>
            <a:spLocks noChangeAspect="true"/>
          </p:cNvSpPr>
          <p:nvPr/>
        </p:nvSpPr>
        <p:spPr>
          <a:xfrm>
            <a:off x="703580" y="3406140"/>
            <a:ext cx="334094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79" name="矩形 478"/>
          <p:cNvSpPr/>
          <p:nvPr/>
        </p:nvSpPr>
        <p:spPr>
          <a:xfrm>
            <a:off x="1123412" y="3587413"/>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sym typeface="+mn-ea"/>
              </a:rPr>
              <a:t>Adlik Inference Engine</a:t>
            </a:r>
            <a:endParaRPr lang="en-US" altLang="zh-CN" sz="1600" dirty="0">
              <a:solidFill>
                <a:schemeClr val="tx1"/>
              </a:solidFill>
              <a:latin typeface="微软雅黑" charset="-122"/>
              <a:ea typeface="微软雅黑" charset="-122"/>
              <a:sym typeface="+mn-ea"/>
            </a:endParaRPr>
          </a:p>
        </p:txBody>
      </p:sp>
      <p:sp>
        <p:nvSpPr>
          <p:cNvPr id="480" name="圆角矩形 479"/>
          <p:cNvSpPr/>
          <p:nvPr/>
        </p:nvSpPr>
        <p:spPr>
          <a:xfrm>
            <a:off x="7858760" y="3386667"/>
            <a:ext cx="349842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81" name="右箭头 480"/>
          <p:cNvSpPr/>
          <p:nvPr/>
        </p:nvSpPr>
        <p:spPr>
          <a:xfrm>
            <a:off x="3421805" y="1476587"/>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chemeClr val="tx1"/>
              </a:solidFill>
              <a:effectLst/>
              <a:uLnTx/>
              <a:uFillTx/>
              <a:latin typeface="Calibri" panose="020F0502020204030204"/>
              <a:ea typeface="微软雅黑" charset="-122"/>
              <a:sym typeface="+mn-ea"/>
            </a:endParaRPr>
          </a:p>
        </p:txBody>
      </p:sp>
      <p:sp>
        <p:nvSpPr>
          <p:cNvPr id="482" name="右箭头 481"/>
          <p:cNvSpPr/>
          <p:nvPr/>
        </p:nvSpPr>
        <p:spPr>
          <a:xfrm>
            <a:off x="7944697" y="1446955"/>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chemeClr val="tx1"/>
              </a:solidFill>
              <a:effectLst/>
              <a:uLnTx/>
              <a:uFillTx/>
              <a:latin typeface="Calibri" panose="020F0502020204030204"/>
              <a:ea typeface="微软雅黑" charset="-122"/>
              <a:sym typeface="+mn-ea"/>
            </a:endParaRPr>
          </a:p>
        </p:txBody>
      </p:sp>
      <p:sp>
        <p:nvSpPr>
          <p:cNvPr id="483" name="右箭头 482"/>
          <p:cNvSpPr/>
          <p:nvPr/>
        </p:nvSpPr>
        <p:spPr>
          <a:xfrm rot="9000000">
            <a:off x="2905760" y="2934547"/>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chemeClr val="tx1"/>
              </a:solidFill>
              <a:effectLst/>
              <a:uLnTx/>
              <a:uFillTx/>
              <a:latin typeface="Calibri" panose="020F0502020204030204"/>
              <a:ea typeface="微软雅黑" charset="-122"/>
              <a:sym typeface="+mn-ea"/>
            </a:endParaRPr>
          </a:p>
        </p:txBody>
      </p:sp>
      <p:sp>
        <p:nvSpPr>
          <p:cNvPr id="484" name="文本框 483"/>
          <p:cNvSpPr txBox="true"/>
          <p:nvPr/>
        </p:nvSpPr>
        <p:spPr>
          <a:xfrm>
            <a:off x="5237057" y="2470573"/>
            <a:ext cx="87376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Quantization</a:t>
            </a:r>
            <a:endParaRPr lang="en-US" altLang="zh-CN" sz="1075" b="1" dirty="0" smtClean="0">
              <a:solidFill>
                <a:schemeClr val="tx1"/>
              </a:solidFill>
              <a:latin typeface="+mn-ea"/>
              <a:ea typeface="+mn-ea"/>
            </a:endParaRPr>
          </a:p>
        </p:txBody>
      </p:sp>
      <p:sp>
        <p:nvSpPr>
          <p:cNvPr id="485" name="文本框 484"/>
          <p:cNvSpPr txBox="true"/>
          <p:nvPr/>
        </p:nvSpPr>
        <p:spPr>
          <a:xfrm>
            <a:off x="4237990" y="2459567"/>
            <a:ext cx="613410" cy="257175"/>
          </a:xfrm>
          <a:prstGeom prst="rect">
            <a:avLst/>
          </a:prstGeom>
          <a:noFill/>
        </p:spPr>
        <p:txBody>
          <a:bodyPr wrap="none" rtlCol="0" anchor="t">
            <a:spAutoFit/>
          </a:bodyPr>
          <a:p>
            <a:pPr lvl="0" algn="l"/>
            <a:r>
              <a:rPr lang="en-US" altLang="zh-CN" sz="1075" b="1" dirty="0" smtClean="0">
                <a:solidFill>
                  <a:schemeClr val="tx1"/>
                </a:solidFill>
                <a:latin typeface="+mn-ea"/>
                <a:ea typeface="+mn-ea"/>
                <a:sym typeface="+mn-ea"/>
              </a:rPr>
              <a:t>Pruning</a:t>
            </a:r>
            <a:endParaRPr lang="en-US" altLang="zh-CN" sz="1075" b="1" dirty="0" smtClean="0">
              <a:solidFill>
                <a:schemeClr val="tx1"/>
              </a:solidFill>
              <a:latin typeface="+mn-ea"/>
              <a:ea typeface="+mn-ea"/>
              <a:sym typeface="+mn-ea"/>
            </a:endParaRPr>
          </a:p>
        </p:txBody>
      </p:sp>
      <p:grpSp>
        <p:nvGrpSpPr>
          <p:cNvPr id="486" name="组合 485"/>
          <p:cNvGrpSpPr>
            <a:grpSpLocks noChangeAspect="true"/>
          </p:cNvGrpSpPr>
          <p:nvPr/>
        </p:nvGrpSpPr>
        <p:grpSpPr>
          <a:xfrm>
            <a:off x="3421805" y="1853104"/>
            <a:ext cx="480000" cy="422175"/>
            <a:chOff x="7612" y="5053"/>
            <a:chExt cx="938" cy="825"/>
          </a:xfrm>
          <a:solidFill>
            <a:schemeClr val="tx1"/>
          </a:solidFill>
        </p:grpSpPr>
        <p:sp>
          <p:nvSpPr>
            <p:cNvPr id="487" name="椭圆 486"/>
            <p:cNvSpPr>
              <a:spLocks noChangeAspect="true"/>
            </p:cNvSpPr>
            <p:nvPr/>
          </p:nvSpPr>
          <p:spPr>
            <a:xfrm>
              <a:off x="7612" y="5223"/>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88" name="椭圆 487"/>
            <p:cNvSpPr>
              <a:spLocks noChangeAspect="true"/>
            </p:cNvSpPr>
            <p:nvPr/>
          </p:nvSpPr>
          <p:spPr>
            <a:xfrm>
              <a:off x="7612" y="5620"/>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89" name="椭圆 488"/>
            <p:cNvSpPr>
              <a:spLocks noChangeAspect="true"/>
            </p:cNvSpPr>
            <p:nvPr/>
          </p:nvSpPr>
          <p:spPr>
            <a:xfrm>
              <a:off x="8009" y="5053"/>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90" name="椭圆 489"/>
            <p:cNvSpPr>
              <a:spLocks noChangeAspect="true"/>
            </p:cNvSpPr>
            <p:nvPr/>
          </p:nvSpPr>
          <p:spPr>
            <a:xfrm>
              <a:off x="8009" y="5281"/>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91" name="椭圆 490"/>
            <p:cNvSpPr>
              <a:spLocks noChangeAspect="true"/>
            </p:cNvSpPr>
            <p:nvPr/>
          </p:nvSpPr>
          <p:spPr>
            <a:xfrm>
              <a:off x="8009" y="5507"/>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92" name="椭圆 491"/>
            <p:cNvSpPr>
              <a:spLocks noChangeAspect="true"/>
            </p:cNvSpPr>
            <p:nvPr/>
          </p:nvSpPr>
          <p:spPr>
            <a:xfrm>
              <a:off x="8009" y="5734"/>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93" name="椭圆 492"/>
            <p:cNvSpPr>
              <a:spLocks noChangeAspect="true"/>
            </p:cNvSpPr>
            <p:nvPr/>
          </p:nvSpPr>
          <p:spPr>
            <a:xfrm>
              <a:off x="8406" y="5414"/>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494" name="直接连接符 493"/>
            <p:cNvCxnSpPr/>
            <p:nvPr/>
          </p:nvCxnSpPr>
          <p:spPr>
            <a:xfrm flipV="true">
              <a:off x="7736" y="5143"/>
              <a:ext cx="283" cy="138"/>
            </a:xfrm>
            <a:prstGeom prst="line">
              <a:avLst/>
            </a:prstGeom>
            <a:grpFill/>
            <a:ln w="12700" cap="flat" cmpd="sng" algn="ctr">
              <a:solidFill>
                <a:schemeClr val="tx1"/>
              </a:solidFill>
              <a:prstDash val="solid"/>
              <a:round/>
              <a:headEnd type="none" w="med" len="med"/>
              <a:tailEnd type="none" w="med" len="med"/>
            </a:ln>
          </p:spPr>
        </p:cxnSp>
        <p:cxnSp>
          <p:nvCxnSpPr>
            <p:cNvPr id="495" name="直接连接符 494"/>
            <p:cNvCxnSpPr/>
            <p:nvPr/>
          </p:nvCxnSpPr>
          <p:spPr>
            <a:xfrm flipV="true">
              <a:off x="7689" y="5357"/>
              <a:ext cx="397" cy="340"/>
            </a:xfrm>
            <a:prstGeom prst="line">
              <a:avLst/>
            </a:prstGeom>
            <a:grpFill/>
            <a:ln w="12700" cap="flat" cmpd="sng" algn="ctr">
              <a:solidFill>
                <a:schemeClr val="tx1"/>
              </a:solidFill>
              <a:prstDash val="solid"/>
              <a:round/>
              <a:headEnd type="none" w="med" len="med"/>
              <a:tailEnd type="none" w="med" len="med"/>
            </a:ln>
          </p:spPr>
        </p:cxnSp>
        <p:cxnSp>
          <p:nvCxnSpPr>
            <p:cNvPr id="496" name="直接连接符 495"/>
            <p:cNvCxnSpPr/>
            <p:nvPr/>
          </p:nvCxnSpPr>
          <p:spPr>
            <a:xfrm>
              <a:off x="8080" y="5352"/>
              <a:ext cx="397" cy="136"/>
            </a:xfrm>
            <a:prstGeom prst="line">
              <a:avLst/>
            </a:prstGeom>
            <a:grpFill/>
            <a:ln w="12700" cap="flat" cmpd="sng" algn="ctr">
              <a:solidFill>
                <a:schemeClr val="tx1"/>
              </a:solidFill>
              <a:prstDash val="solid"/>
              <a:round/>
              <a:headEnd type="none" w="med" len="med"/>
              <a:tailEnd type="none" w="med" len="med"/>
            </a:ln>
          </p:spPr>
        </p:cxnSp>
        <p:cxnSp>
          <p:nvCxnSpPr>
            <p:cNvPr id="497" name="直接连接符 496"/>
            <p:cNvCxnSpPr/>
            <p:nvPr/>
          </p:nvCxnSpPr>
          <p:spPr>
            <a:xfrm>
              <a:off x="7682" y="5302"/>
              <a:ext cx="397" cy="57"/>
            </a:xfrm>
            <a:prstGeom prst="line">
              <a:avLst/>
            </a:prstGeom>
            <a:grpFill/>
            <a:ln w="12700" cap="flat" cmpd="sng" algn="ctr">
              <a:solidFill>
                <a:schemeClr val="tx1"/>
              </a:solidFill>
              <a:prstDash val="solid"/>
              <a:round/>
              <a:headEnd type="none" w="med" len="med"/>
              <a:tailEnd type="none" w="med" len="med"/>
            </a:ln>
          </p:spPr>
        </p:cxnSp>
        <p:cxnSp>
          <p:nvCxnSpPr>
            <p:cNvPr id="498" name="直接连接符 497"/>
            <p:cNvCxnSpPr/>
            <p:nvPr/>
          </p:nvCxnSpPr>
          <p:spPr>
            <a:xfrm>
              <a:off x="7682" y="5301"/>
              <a:ext cx="397" cy="283"/>
            </a:xfrm>
            <a:prstGeom prst="line">
              <a:avLst/>
            </a:prstGeom>
            <a:grpFill/>
            <a:ln w="12700" cap="flat" cmpd="sng" algn="ctr">
              <a:solidFill>
                <a:schemeClr val="tx1"/>
              </a:solidFill>
              <a:prstDash val="solid"/>
              <a:round/>
              <a:headEnd type="none" w="med" len="med"/>
              <a:tailEnd type="none" w="med" len="med"/>
            </a:ln>
          </p:spPr>
        </p:cxnSp>
        <p:cxnSp>
          <p:nvCxnSpPr>
            <p:cNvPr id="499" name="直接连接符 498"/>
            <p:cNvCxnSpPr/>
            <p:nvPr/>
          </p:nvCxnSpPr>
          <p:spPr>
            <a:xfrm>
              <a:off x="7689" y="5298"/>
              <a:ext cx="397" cy="504"/>
            </a:xfrm>
            <a:prstGeom prst="line">
              <a:avLst/>
            </a:prstGeom>
            <a:grpFill/>
            <a:ln w="12700" cap="flat" cmpd="sng" algn="ctr">
              <a:solidFill>
                <a:schemeClr val="tx1"/>
              </a:solidFill>
              <a:prstDash val="solid"/>
              <a:round/>
              <a:headEnd type="none" w="med" len="med"/>
              <a:tailEnd type="none" w="med" len="med"/>
            </a:ln>
          </p:spPr>
        </p:cxnSp>
        <p:cxnSp>
          <p:nvCxnSpPr>
            <p:cNvPr id="500" name="直接连接符 499"/>
            <p:cNvCxnSpPr/>
            <p:nvPr/>
          </p:nvCxnSpPr>
          <p:spPr>
            <a:xfrm flipV="true">
              <a:off x="7682" y="5130"/>
              <a:ext cx="397" cy="567"/>
            </a:xfrm>
            <a:prstGeom prst="line">
              <a:avLst/>
            </a:prstGeom>
            <a:grpFill/>
            <a:ln w="12700" cap="flat" cmpd="sng" algn="ctr">
              <a:solidFill>
                <a:schemeClr val="tx1"/>
              </a:solidFill>
              <a:prstDash val="solid"/>
              <a:round/>
              <a:headEnd type="none" w="med" len="med"/>
              <a:tailEnd type="none" w="med" len="med"/>
            </a:ln>
          </p:spPr>
        </p:cxnSp>
        <p:cxnSp>
          <p:nvCxnSpPr>
            <p:cNvPr id="501" name="直接连接符 500"/>
            <p:cNvCxnSpPr/>
            <p:nvPr/>
          </p:nvCxnSpPr>
          <p:spPr>
            <a:xfrm flipV="true">
              <a:off x="7682" y="5580"/>
              <a:ext cx="397" cy="113"/>
            </a:xfrm>
            <a:prstGeom prst="line">
              <a:avLst/>
            </a:prstGeom>
            <a:grpFill/>
            <a:ln w="12700" cap="flat" cmpd="sng" algn="ctr">
              <a:solidFill>
                <a:schemeClr val="tx1"/>
              </a:solidFill>
              <a:prstDash val="solid"/>
              <a:round/>
              <a:headEnd type="none" w="med" len="med"/>
              <a:tailEnd type="none" w="med" len="med"/>
            </a:ln>
          </p:spPr>
        </p:cxnSp>
        <p:cxnSp>
          <p:nvCxnSpPr>
            <p:cNvPr id="502" name="直接连接符 501"/>
            <p:cNvCxnSpPr/>
            <p:nvPr/>
          </p:nvCxnSpPr>
          <p:spPr>
            <a:xfrm>
              <a:off x="7682" y="5693"/>
              <a:ext cx="397" cy="113"/>
            </a:xfrm>
            <a:prstGeom prst="line">
              <a:avLst/>
            </a:prstGeom>
            <a:grpFill/>
            <a:ln w="12700" cap="flat" cmpd="sng" algn="ctr">
              <a:solidFill>
                <a:schemeClr val="tx1"/>
              </a:solidFill>
              <a:prstDash val="solid"/>
              <a:round/>
              <a:headEnd type="none" w="med" len="med"/>
              <a:tailEnd type="none" w="med" len="med"/>
            </a:ln>
          </p:spPr>
        </p:cxnSp>
        <p:cxnSp>
          <p:nvCxnSpPr>
            <p:cNvPr id="503" name="直接连接符 502"/>
            <p:cNvCxnSpPr/>
            <p:nvPr/>
          </p:nvCxnSpPr>
          <p:spPr>
            <a:xfrm>
              <a:off x="8079" y="5130"/>
              <a:ext cx="398" cy="340"/>
            </a:xfrm>
            <a:prstGeom prst="line">
              <a:avLst/>
            </a:prstGeom>
            <a:grpFill/>
            <a:ln w="12700" cap="flat" cmpd="sng" algn="ctr">
              <a:solidFill>
                <a:schemeClr val="tx1"/>
              </a:solidFill>
              <a:prstDash val="solid"/>
              <a:round/>
              <a:headEnd type="none" w="med" len="med"/>
              <a:tailEnd type="none" w="med" len="med"/>
            </a:ln>
          </p:spPr>
        </p:cxnSp>
        <p:cxnSp>
          <p:nvCxnSpPr>
            <p:cNvPr id="504" name="直接连接符 503"/>
            <p:cNvCxnSpPr/>
            <p:nvPr/>
          </p:nvCxnSpPr>
          <p:spPr>
            <a:xfrm flipV="true">
              <a:off x="8079" y="5474"/>
              <a:ext cx="397" cy="113"/>
            </a:xfrm>
            <a:prstGeom prst="line">
              <a:avLst/>
            </a:prstGeom>
            <a:grpFill/>
            <a:ln w="12700" cap="flat" cmpd="sng" algn="ctr">
              <a:solidFill>
                <a:schemeClr val="tx1"/>
              </a:solidFill>
              <a:prstDash val="solid"/>
              <a:round/>
              <a:headEnd type="none" w="med" len="med"/>
              <a:tailEnd type="none" w="med" len="med"/>
            </a:ln>
          </p:spPr>
        </p:cxnSp>
        <p:cxnSp>
          <p:nvCxnSpPr>
            <p:cNvPr id="505" name="直接连接符 504"/>
            <p:cNvCxnSpPr/>
            <p:nvPr/>
          </p:nvCxnSpPr>
          <p:spPr>
            <a:xfrm flipV="true">
              <a:off x="8079" y="5495"/>
              <a:ext cx="397" cy="312"/>
            </a:xfrm>
            <a:prstGeom prst="line">
              <a:avLst/>
            </a:prstGeom>
            <a:grpFill/>
            <a:ln w="12700" cap="flat" cmpd="sng" algn="ctr">
              <a:solidFill>
                <a:schemeClr val="tx1"/>
              </a:solidFill>
              <a:prstDash val="solid"/>
              <a:round/>
              <a:headEnd type="none" w="med" len="med"/>
              <a:tailEnd type="none" w="med" len="med"/>
            </a:ln>
          </p:spPr>
        </p:cxnSp>
      </p:grpSp>
      <p:grpSp>
        <p:nvGrpSpPr>
          <p:cNvPr id="506" name="组合 505"/>
          <p:cNvGrpSpPr>
            <a:grpSpLocks noChangeAspect="true"/>
          </p:cNvGrpSpPr>
          <p:nvPr/>
        </p:nvGrpSpPr>
        <p:grpSpPr>
          <a:xfrm>
            <a:off x="8031057" y="1840655"/>
            <a:ext cx="432000" cy="379959"/>
            <a:chOff x="9128" y="5046"/>
            <a:chExt cx="938" cy="825"/>
          </a:xfrm>
          <a:solidFill>
            <a:schemeClr val="tx1"/>
          </a:solidFill>
        </p:grpSpPr>
        <p:sp>
          <p:nvSpPr>
            <p:cNvPr id="507" name="椭圆 506"/>
            <p:cNvSpPr>
              <a:spLocks noChangeAspect="true"/>
            </p:cNvSpPr>
            <p:nvPr/>
          </p:nvSpPr>
          <p:spPr>
            <a:xfrm>
              <a:off x="9525" y="5727"/>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508" name="组合 507"/>
            <p:cNvGrpSpPr/>
            <p:nvPr/>
          </p:nvGrpSpPr>
          <p:grpSpPr>
            <a:xfrm>
              <a:off x="9128" y="5046"/>
              <a:ext cx="938" cy="754"/>
              <a:chOff x="9128" y="5046"/>
              <a:chExt cx="938" cy="754"/>
            </a:xfrm>
            <a:grpFill/>
          </p:grpSpPr>
          <p:sp>
            <p:nvSpPr>
              <p:cNvPr id="509" name="椭圆 508"/>
              <p:cNvSpPr>
                <a:spLocks noChangeAspect="true"/>
              </p:cNvSpPr>
              <p:nvPr/>
            </p:nvSpPr>
            <p:spPr>
              <a:xfrm>
                <a:off x="9128" y="5216"/>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10" name="椭圆 509"/>
              <p:cNvSpPr>
                <a:spLocks noChangeAspect="true"/>
              </p:cNvSpPr>
              <p:nvPr/>
            </p:nvSpPr>
            <p:spPr>
              <a:xfrm>
                <a:off x="9128" y="5613"/>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11" name="椭圆 510"/>
              <p:cNvSpPr>
                <a:spLocks noChangeAspect="true"/>
              </p:cNvSpPr>
              <p:nvPr/>
            </p:nvSpPr>
            <p:spPr>
              <a:xfrm>
                <a:off x="9525" y="5046"/>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12" name="椭圆 511"/>
              <p:cNvSpPr>
                <a:spLocks noChangeAspect="true"/>
              </p:cNvSpPr>
              <p:nvPr/>
            </p:nvSpPr>
            <p:spPr>
              <a:xfrm>
                <a:off x="9525" y="5409"/>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13" name="椭圆 512"/>
              <p:cNvSpPr>
                <a:spLocks noChangeAspect="true"/>
              </p:cNvSpPr>
              <p:nvPr/>
            </p:nvSpPr>
            <p:spPr>
              <a:xfrm>
                <a:off x="9922" y="5407"/>
                <a:ext cx="144" cy="144"/>
              </a:xfrm>
              <a:prstGeom prst="ellipse">
                <a:avLst/>
              </a:prstGeom>
              <a:grp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514" name="直接连接符 513"/>
              <p:cNvCxnSpPr/>
              <p:nvPr/>
            </p:nvCxnSpPr>
            <p:spPr>
              <a:xfrm flipV="true">
                <a:off x="9252" y="5136"/>
                <a:ext cx="283" cy="138"/>
              </a:xfrm>
              <a:prstGeom prst="line">
                <a:avLst/>
              </a:prstGeom>
              <a:grpFill/>
              <a:ln w="12700" cap="flat" cmpd="sng" algn="ctr">
                <a:solidFill>
                  <a:schemeClr val="tx1"/>
                </a:solidFill>
                <a:prstDash val="solid"/>
                <a:round/>
                <a:headEnd type="none" w="med" len="med"/>
                <a:tailEnd type="none" w="med" len="med"/>
              </a:ln>
            </p:spPr>
          </p:cxnSp>
          <p:cxnSp>
            <p:nvCxnSpPr>
              <p:cNvPr id="515" name="直接连接符 514"/>
              <p:cNvCxnSpPr/>
              <p:nvPr/>
            </p:nvCxnSpPr>
            <p:spPr>
              <a:xfrm>
                <a:off x="9198" y="5290"/>
                <a:ext cx="397" cy="198"/>
              </a:xfrm>
              <a:prstGeom prst="line">
                <a:avLst/>
              </a:prstGeom>
              <a:grpFill/>
              <a:ln w="12700" cap="flat" cmpd="sng" algn="ctr">
                <a:solidFill>
                  <a:schemeClr val="tx1"/>
                </a:solidFill>
                <a:prstDash val="solid"/>
                <a:round/>
                <a:headEnd type="none" w="med" len="med"/>
                <a:tailEnd type="none" w="med" len="med"/>
              </a:ln>
            </p:spPr>
          </p:cxnSp>
          <p:cxnSp>
            <p:nvCxnSpPr>
              <p:cNvPr id="516" name="直接连接符 515"/>
              <p:cNvCxnSpPr/>
              <p:nvPr/>
            </p:nvCxnSpPr>
            <p:spPr>
              <a:xfrm>
                <a:off x="9205" y="5291"/>
                <a:ext cx="397" cy="504"/>
              </a:xfrm>
              <a:prstGeom prst="line">
                <a:avLst/>
              </a:prstGeom>
              <a:grpFill/>
              <a:ln w="12700" cap="flat" cmpd="sng" algn="ctr">
                <a:solidFill>
                  <a:schemeClr val="tx1"/>
                </a:solidFill>
                <a:prstDash val="solid"/>
                <a:round/>
                <a:headEnd type="none" w="med" len="med"/>
                <a:tailEnd type="none" w="med" len="med"/>
              </a:ln>
            </p:spPr>
          </p:cxnSp>
          <p:cxnSp>
            <p:nvCxnSpPr>
              <p:cNvPr id="517" name="直接连接符 516"/>
              <p:cNvCxnSpPr/>
              <p:nvPr/>
            </p:nvCxnSpPr>
            <p:spPr>
              <a:xfrm flipV="true">
                <a:off x="9198" y="5123"/>
                <a:ext cx="397" cy="567"/>
              </a:xfrm>
              <a:prstGeom prst="line">
                <a:avLst/>
              </a:prstGeom>
              <a:grpFill/>
              <a:ln w="12700" cap="flat" cmpd="sng" algn="ctr">
                <a:solidFill>
                  <a:schemeClr val="tx1"/>
                </a:solidFill>
                <a:prstDash val="solid"/>
                <a:round/>
                <a:headEnd type="none" w="med" len="med"/>
                <a:tailEnd type="none" w="med" len="med"/>
              </a:ln>
            </p:spPr>
          </p:cxnSp>
          <p:cxnSp>
            <p:nvCxnSpPr>
              <p:cNvPr id="518" name="直接连接符 517"/>
              <p:cNvCxnSpPr/>
              <p:nvPr/>
            </p:nvCxnSpPr>
            <p:spPr>
              <a:xfrm flipV="true">
                <a:off x="9198" y="5489"/>
                <a:ext cx="397" cy="198"/>
              </a:xfrm>
              <a:prstGeom prst="line">
                <a:avLst/>
              </a:prstGeom>
              <a:grpFill/>
              <a:ln w="12700" cap="flat" cmpd="sng" algn="ctr">
                <a:solidFill>
                  <a:schemeClr val="tx1"/>
                </a:solidFill>
                <a:prstDash val="solid"/>
                <a:round/>
                <a:headEnd type="none" w="med" len="med"/>
                <a:tailEnd type="none" w="med" len="med"/>
              </a:ln>
            </p:spPr>
          </p:cxnSp>
          <p:cxnSp>
            <p:nvCxnSpPr>
              <p:cNvPr id="519" name="直接连接符 518"/>
              <p:cNvCxnSpPr/>
              <p:nvPr/>
            </p:nvCxnSpPr>
            <p:spPr>
              <a:xfrm>
                <a:off x="9198" y="5686"/>
                <a:ext cx="397" cy="113"/>
              </a:xfrm>
              <a:prstGeom prst="line">
                <a:avLst/>
              </a:prstGeom>
              <a:grpFill/>
              <a:ln w="12700" cap="flat" cmpd="sng" algn="ctr">
                <a:solidFill>
                  <a:schemeClr val="tx1"/>
                </a:solidFill>
                <a:prstDash val="solid"/>
                <a:round/>
                <a:headEnd type="none" w="med" len="med"/>
                <a:tailEnd type="none" w="med" len="med"/>
              </a:ln>
            </p:spPr>
          </p:cxnSp>
          <p:cxnSp>
            <p:nvCxnSpPr>
              <p:cNvPr id="520" name="直接连接符 519"/>
              <p:cNvCxnSpPr/>
              <p:nvPr/>
            </p:nvCxnSpPr>
            <p:spPr>
              <a:xfrm>
                <a:off x="9595" y="5123"/>
                <a:ext cx="398" cy="340"/>
              </a:xfrm>
              <a:prstGeom prst="line">
                <a:avLst/>
              </a:prstGeom>
              <a:grpFill/>
              <a:ln w="12700" cap="flat" cmpd="sng" algn="ctr">
                <a:solidFill>
                  <a:schemeClr val="tx1"/>
                </a:solidFill>
                <a:prstDash val="solid"/>
                <a:round/>
                <a:headEnd type="none" w="med" len="med"/>
                <a:tailEnd type="none" w="med" len="med"/>
              </a:ln>
            </p:spPr>
          </p:cxnSp>
          <p:cxnSp>
            <p:nvCxnSpPr>
              <p:cNvPr id="521" name="直接连接符 520"/>
              <p:cNvCxnSpPr/>
              <p:nvPr/>
            </p:nvCxnSpPr>
            <p:spPr>
              <a:xfrm flipV="true">
                <a:off x="9595" y="5488"/>
                <a:ext cx="397" cy="0"/>
              </a:xfrm>
              <a:prstGeom prst="line">
                <a:avLst/>
              </a:prstGeom>
              <a:grpFill/>
              <a:ln w="12700" cap="flat" cmpd="sng" algn="ctr">
                <a:solidFill>
                  <a:schemeClr val="tx1"/>
                </a:solidFill>
                <a:prstDash val="solid"/>
                <a:round/>
                <a:headEnd type="none" w="med" len="med"/>
                <a:tailEnd type="none" w="med" len="med"/>
              </a:ln>
            </p:spPr>
          </p:cxnSp>
          <p:cxnSp>
            <p:nvCxnSpPr>
              <p:cNvPr id="522" name="直接连接符 521"/>
              <p:cNvCxnSpPr/>
              <p:nvPr/>
            </p:nvCxnSpPr>
            <p:spPr>
              <a:xfrm flipV="true">
                <a:off x="9595" y="5488"/>
                <a:ext cx="397" cy="312"/>
              </a:xfrm>
              <a:prstGeom prst="line">
                <a:avLst/>
              </a:prstGeom>
              <a:grpFill/>
              <a:ln w="12700" cap="flat" cmpd="sng" algn="ctr">
                <a:solidFill>
                  <a:schemeClr val="tx1"/>
                </a:solidFill>
                <a:prstDash val="solid"/>
                <a:round/>
                <a:headEnd type="none" w="med" len="med"/>
                <a:tailEnd type="none" w="med" len="med"/>
              </a:ln>
            </p:spPr>
          </p:cxnSp>
        </p:grpSp>
      </p:grpSp>
      <p:sp>
        <p:nvSpPr>
          <p:cNvPr id="523" name="文本框 522"/>
          <p:cNvSpPr txBox="true"/>
          <p:nvPr/>
        </p:nvSpPr>
        <p:spPr>
          <a:xfrm>
            <a:off x="3095837" y="2333413"/>
            <a:ext cx="1030395" cy="423545"/>
          </a:xfrm>
          <a:prstGeom prst="rect">
            <a:avLst/>
          </a:prstGeom>
          <a:noFill/>
        </p:spPr>
        <p:txBody>
          <a:bodyPr wrap="square" rtlCol="0" anchor="t">
            <a:spAutoFit/>
          </a:bodyPr>
          <a:p>
            <a:pPr algn="ctr"/>
            <a:r>
              <a:rPr lang="en-US" sz="1075" b="1" dirty="0" smtClean="0">
                <a:solidFill>
                  <a:schemeClr val="tx1"/>
                </a:solidFill>
                <a:latin typeface="+mn-ea"/>
                <a:ea typeface="+mn-ea"/>
                <a:sym typeface="+mn-ea"/>
              </a:rPr>
              <a:t>big model fp32</a:t>
            </a:r>
            <a:endParaRPr lang="en-US" altLang="zh-CN" sz="1075" b="1" dirty="0" smtClean="0">
              <a:solidFill>
                <a:schemeClr val="tx1"/>
              </a:solidFill>
              <a:latin typeface="+mn-ea"/>
              <a:ea typeface="+mn-ea"/>
              <a:sym typeface="+mn-ea"/>
            </a:endParaRPr>
          </a:p>
        </p:txBody>
      </p:sp>
      <p:sp>
        <p:nvSpPr>
          <p:cNvPr id="524" name="文本框 523"/>
          <p:cNvSpPr txBox="true"/>
          <p:nvPr/>
        </p:nvSpPr>
        <p:spPr>
          <a:xfrm>
            <a:off x="7623810" y="2333413"/>
            <a:ext cx="1126067" cy="423545"/>
          </a:xfrm>
          <a:prstGeom prst="rect">
            <a:avLst/>
          </a:prstGeom>
          <a:noFill/>
        </p:spPr>
        <p:txBody>
          <a:bodyPr wrap="square" rtlCol="0" anchor="t">
            <a:spAutoFit/>
          </a:bodyPr>
          <a:p>
            <a:pPr algn="ctr"/>
            <a:r>
              <a:rPr lang="en-US" sz="1075" b="1" dirty="0" smtClean="0">
                <a:solidFill>
                  <a:schemeClr val="tx1"/>
                </a:solidFill>
                <a:latin typeface="+mn-ea"/>
                <a:ea typeface="+mn-ea"/>
                <a:sym typeface="+mn-ea"/>
              </a:rPr>
              <a:t>small model int8</a:t>
            </a:r>
            <a:endParaRPr lang="en-US" altLang="zh-CN" sz="1075" b="1" dirty="0" smtClean="0">
              <a:solidFill>
                <a:schemeClr val="tx1"/>
              </a:solidFill>
              <a:latin typeface="+mn-ea"/>
              <a:ea typeface="+mn-ea"/>
              <a:sym typeface="+mn-ea"/>
            </a:endParaRPr>
          </a:p>
        </p:txBody>
      </p:sp>
      <p:sp>
        <p:nvSpPr>
          <p:cNvPr id="525" name="文本框 524"/>
          <p:cNvSpPr txBox="true"/>
          <p:nvPr/>
        </p:nvSpPr>
        <p:spPr>
          <a:xfrm>
            <a:off x="8819305" y="2389293"/>
            <a:ext cx="1177715" cy="257175"/>
          </a:xfrm>
          <a:prstGeom prst="rect">
            <a:avLst/>
          </a:prstGeom>
          <a:noFill/>
        </p:spPr>
        <p:txBody>
          <a:bodyPr wrap="square" rtlCol="0" anchor="t">
            <a:spAutoFit/>
          </a:bodyPr>
          <a:p>
            <a:pPr lvl="0" algn="ctr"/>
            <a:r>
              <a:rPr lang="en-US" altLang="zh-CN" sz="1075" b="1" dirty="0" smtClean="0">
                <a:solidFill>
                  <a:schemeClr val="tx1"/>
                </a:solidFill>
                <a:latin typeface="+mn-ea"/>
                <a:ea typeface="+mn-ea"/>
                <a:sym typeface="+mn-ea"/>
              </a:rPr>
              <a:t>Graph Conversion</a:t>
            </a:r>
            <a:endParaRPr lang="en-US" altLang="zh-CN" sz="1075" b="1" dirty="0" smtClean="0">
              <a:solidFill>
                <a:schemeClr val="tx1"/>
              </a:solidFill>
              <a:latin typeface="+mn-ea"/>
              <a:ea typeface="+mn-ea"/>
              <a:sym typeface="+mn-ea"/>
            </a:endParaRPr>
          </a:p>
        </p:txBody>
      </p:sp>
      <p:sp>
        <p:nvSpPr>
          <p:cNvPr id="526" name="文本框 525"/>
          <p:cNvSpPr txBox="true"/>
          <p:nvPr/>
        </p:nvSpPr>
        <p:spPr>
          <a:xfrm>
            <a:off x="9820910" y="2389293"/>
            <a:ext cx="1015155" cy="257175"/>
          </a:xfrm>
          <a:prstGeom prst="rect">
            <a:avLst/>
          </a:prstGeom>
          <a:noFill/>
        </p:spPr>
        <p:txBody>
          <a:bodyPr wrap="square" rtlCol="0" anchor="t">
            <a:spAutoFit/>
          </a:bodyPr>
          <a:p>
            <a:pPr lvl="0" algn="ctr"/>
            <a:r>
              <a:rPr lang="en-US" altLang="zh-CN" sz="1075" b="1" dirty="0" smtClean="0">
                <a:solidFill>
                  <a:schemeClr val="tx1"/>
                </a:solidFill>
                <a:latin typeface="+mn-ea"/>
                <a:ea typeface="+mn-ea"/>
                <a:sym typeface="+mn-ea"/>
              </a:rPr>
              <a:t>Layer Fusion</a:t>
            </a:r>
            <a:endParaRPr lang="en-US" altLang="zh-CN" sz="1075" b="1" dirty="0" smtClean="0">
              <a:solidFill>
                <a:schemeClr val="tx1"/>
              </a:solidFill>
              <a:latin typeface="+mn-ea"/>
              <a:ea typeface="+mn-ea"/>
              <a:sym typeface="+mn-ea"/>
            </a:endParaRPr>
          </a:p>
        </p:txBody>
      </p:sp>
      <p:sp>
        <p:nvSpPr>
          <p:cNvPr id="527" name="右箭头 526"/>
          <p:cNvSpPr/>
          <p:nvPr/>
        </p:nvSpPr>
        <p:spPr>
          <a:xfrm rot="2220000">
            <a:off x="8716435" y="2920155"/>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chemeClr val="tx1"/>
              </a:solidFill>
              <a:effectLst/>
              <a:uLnTx/>
              <a:uFillTx/>
              <a:latin typeface="Calibri" panose="020F0502020204030204"/>
              <a:ea typeface="微软雅黑" charset="-122"/>
              <a:sym typeface="+mn-ea"/>
            </a:endParaRPr>
          </a:p>
        </p:txBody>
      </p:sp>
      <p:sp>
        <p:nvSpPr>
          <p:cNvPr id="528" name="圆角矩形 527"/>
          <p:cNvSpPr/>
          <p:nvPr/>
        </p:nvSpPr>
        <p:spPr>
          <a:xfrm>
            <a:off x="860215" y="4889500"/>
            <a:ext cx="144695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Kubernetes</a:t>
            </a:r>
            <a:endParaRPr kumimoji="1" lang="en-US" sz="1200" kern="0" dirty="0">
              <a:solidFill>
                <a:schemeClr val="tx1"/>
              </a:solidFill>
              <a:latin typeface="Calibri" panose="020F0502020204030204"/>
              <a:ea typeface="微软雅黑" charset="-122"/>
              <a:sym typeface="+mn-ea"/>
            </a:endParaRPr>
          </a:p>
        </p:txBody>
      </p:sp>
      <p:sp>
        <p:nvSpPr>
          <p:cNvPr id="529" name="圆角矩形 528"/>
          <p:cNvSpPr/>
          <p:nvPr/>
        </p:nvSpPr>
        <p:spPr>
          <a:xfrm>
            <a:off x="2592495" y="4889500"/>
            <a:ext cx="1247987"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Docker</a:t>
            </a:r>
            <a:endParaRPr kumimoji="1" lang="en-US" sz="1200" kern="0" dirty="0">
              <a:solidFill>
                <a:schemeClr val="tx1"/>
              </a:solidFill>
              <a:latin typeface="Calibri" panose="020F0502020204030204"/>
              <a:ea typeface="微软雅黑" charset="-122"/>
              <a:sym typeface="+mn-ea"/>
            </a:endParaRPr>
          </a:p>
        </p:txBody>
      </p:sp>
      <p:sp>
        <p:nvSpPr>
          <p:cNvPr id="530" name="文本框 529"/>
          <p:cNvSpPr txBox="true"/>
          <p:nvPr/>
        </p:nvSpPr>
        <p:spPr>
          <a:xfrm>
            <a:off x="6320790" y="2389293"/>
            <a:ext cx="1203115" cy="423545"/>
          </a:xfrm>
          <a:prstGeom prst="rect">
            <a:avLst/>
          </a:prstGeom>
          <a:noFill/>
        </p:spPr>
        <p:txBody>
          <a:bodyPr wrap="square" rtlCol="0" anchor="t">
            <a:spAutoFit/>
          </a:bodyPr>
          <a:p>
            <a:pPr lvl="0" algn="ctr"/>
            <a:r>
              <a:rPr lang="en-US" altLang="zh-CN" sz="1075" b="1" dirty="0" smtClean="0">
                <a:solidFill>
                  <a:schemeClr val="tx1"/>
                </a:solidFill>
                <a:latin typeface="+mn-ea"/>
                <a:ea typeface="+mn-ea"/>
                <a:sym typeface="+mn-ea"/>
              </a:rPr>
              <a:t>Knowledge Distillation</a:t>
            </a:r>
            <a:endParaRPr lang="en-US" altLang="zh-CN" sz="1075" b="1" dirty="0" smtClean="0">
              <a:solidFill>
                <a:schemeClr val="tx1"/>
              </a:solidFill>
              <a:latin typeface="+mn-ea"/>
              <a:ea typeface="+mn-ea"/>
              <a:sym typeface="+mn-ea"/>
            </a:endParaRPr>
          </a:p>
        </p:txBody>
      </p:sp>
      <p:sp>
        <p:nvSpPr>
          <p:cNvPr id="531" name="文本框 530"/>
          <p:cNvSpPr txBox="true"/>
          <p:nvPr/>
        </p:nvSpPr>
        <p:spPr>
          <a:xfrm>
            <a:off x="1190415" y="2942167"/>
            <a:ext cx="1049020" cy="423545"/>
          </a:xfrm>
          <a:prstGeom prst="rect">
            <a:avLst/>
          </a:prstGeom>
          <a:noFill/>
        </p:spPr>
        <p:txBody>
          <a:bodyPr wrap="none" rtlCol="0" anchor="t">
            <a:spAutoFit/>
          </a:bodyPr>
          <a:p>
            <a:pPr algn="ctr"/>
            <a:r>
              <a:rPr lang="en-US" altLang="zh-CN" sz="1075" b="1" dirty="0" smtClean="0">
                <a:solidFill>
                  <a:schemeClr val="tx1"/>
                </a:solidFill>
                <a:latin typeface="+mn-ea"/>
                <a:ea typeface="+mn-ea"/>
              </a:rPr>
              <a:t>Image-based </a:t>
            </a:r>
            <a:endParaRPr lang="en-US" altLang="zh-CN" sz="1075" b="1" dirty="0" smtClean="0">
              <a:solidFill>
                <a:schemeClr val="tx1"/>
              </a:solidFill>
              <a:latin typeface="+mn-ea"/>
              <a:ea typeface="+mn-ea"/>
            </a:endParaRPr>
          </a:p>
          <a:p>
            <a:pPr algn="ctr"/>
            <a:r>
              <a:rPr lang="en-US" altLang="zh-CN" sz="1075" b="1" dirty="0" smtClean="0">
                <a:solidFill>
                  <a:schemeClr val="tx1"/>
                </a:solidFill>
                <a:latin typeface="+mn-ea"/>
                <a:ea typeface="+mn-ea"/>
              </a:rPr>
              <a:t>Engine + Model</a:t>
            </a:r>
            <a:endParaRPr lang="en-US" altLang="zh-CN" sz="1075" b="1" dirty="0" smtClean="0">
              <a:solidFill>
                <a:schemeClr val="tx1"/>
              </a:solidFill>
              <a:latin typeface="+mn-ea"/>
              <a:ea typeface="+mn-ea"/>
            </a:endParaRPr>
          </a:p>
        </p:txBody>
      </p:sp>
      <p:sp>
        <p:nvSpPr>
          <p:cNvPr id="532" name="文本框 531"/>
          <p:cNvSpPr txBox="true"/>
          <p:nvPr/>
        </p:nvSpPr>
        <p:spPr>
          <a:xfrm>
            <a:off x="7573118" y="2947247"/>
            <a:ext cx="831215" cy="423545"/>
          </a:xfrm>
          <a:prstGeom prst="rect">
            <a:avLst/>
          </a:prstGeom>
          <a:noFill/>
          <a:ln>
            <a:solidFill>
              <a:schemeClr val="tx1"/>
            </a:solidFill>
          </a:ln>
        </p:spPr>
        <p:txBody>
          <a:bodyPr wrap="none" rtlCol="0" anchor="t">
            <a:spAutoFit/>
          </a:bodyPr>
          <a:p>
            <a:pPr algn="ctr"/>
            <a:r>
              <a:rPr lang="en-US" altLang="zh-CN" sz="1075" b="1" dirty="0" smtClean="0">
                <a:solidFill>
                  <a:schemeClr val="tx1"/>
                </a:solidFill>
                <a:latin typeface="+mn-ea"/>
                <a:ea typeface="+mn-ea"/>
              </a:rPr>
              <a:t>Binary-file </a:t>
            </a:r>
            <a:endParaRPr lang="en-US" altLang="zh-CN" sz="1075" b="1" dirty="0" smtClean="0">
              <a:solidFill>
                <a:schemeClr val="tx1"/>
              </a:solidFill>
              <a:latin typeface="+mn-ea"/>
              <a:ea typeface="+mn-ea"/>
            </a:endParaRPr>
          </a:p>
          <a:p>
            <a:pPr algn="ctr"/>
            <a:r>
              <a:rPr lang="en-US" altLang="zh-CN" sz="1075" b="1" dirty="0" smtClean="0">
                <a:solidFill>
                  <a:schemeClr val="tx1"/>
                </a:solidFill>
                <a:latin typeface="+mn-ea"/>
                <a:ea typeface="+mn-ea"/>
                <a:sym typeface="+mn-ea"/>
              </a:rPr>
              <a:t>Engine</a:t>
            </a:r>
            <a:endParaRPr lang="en-US" altLang="zh-CN" sz="1075" b="1" dirty="0" smtClean="0">
              <a:solidFill>
                <a:schemeClr val="tx1"/>
              </a:solidFill>
              <a:latin typeface="+mn-ea"/>
              <a:ea typeface="+mn-ea"/>
              <a:sym typeface="+mn-ea"/>
            </a:endParaRPr>
          </a:p>
        </p:txBody>
      </p:sp>
      <p:sp>
        <p:nvSpPr>
          <p:cNvPr id="533" name="文本框 532"/>
          <p:cNvSpPr txBox="true"/>
          <p:nvPr/>
        </p:nvSpPr>
        <p:spPr>
          <a:xfrm>
            <a:off x="753535" y="5602395"/>
            <a:ext cx="86995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GPU</a:t>
            </a:r>
            <a:r>
              <a:rPr lang="zh-CN" altLang="en-US" sz="1075" b="1" dirty="0" smtClean="0">
                <a:solidFill>
                  <a:schemeClr val="tx1"/>
                </a:solidFill>
                <a:latin typeface="+mn-ea"/>
                <a:ea typeface="+mn-ea"/>
              </a:rPr>
              <a:t> </a:t>
            </a:r>
            <a:r>
              <a:rPr lang="en-US" altLang="zh-CN" sz="1075" b="1" dirty="0" smtClean="0">
                <a:solidFill>
                  <a:schemeClr val="tx1"/>
                </a:solidFill>
                <a:latin typeface="+mn-ea"/>
                <a:ea typeface="+mn-ea"/>
              </a:rPr>
              <a:t>Cluster</a:t>
            </a:r>
            <a:endParaRPr lang="en-US" altLang="zh-CN" sz="1075" b="1" dirty="0" smtClean="0">
              <a:solidFill>
                <a:schemeClr val="tx1"/>
              </a:solidFill>
              <a:latin typeface="+mn-ea"/>
              <a:ea typeface="+mn-ea"/>
            </a:endParaRPr>
          </a:p>
        </p:txBody>
      </p:sp>
      <p:sp>
        <p:nvSpPr>
          <p:cNvPr id="534" name="文本框 533"/>
          <p:cNvSpPr txBox="true"/>
          <p:nvPr/>
        </p:nvSpPr>
        <p:spPr>
          <a:xfrm>
            <a:off x="1691640" y="5602395"/>
            <a:ext cx="100838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Storage Cluster</a:t>
            </a:r>
            <a:endParaRPr lang="en-US" altLang="zh-CN" sz="1075" b="1" dirty="0" smtClean="0">
              <a:solidFill>
                <a:schemeClr val="tx1"/>
              </a:solidFill>
              <a:latin typeface="+mn-ea"/>
              <a:ea typeface="+mn-ea"/>
            </a:endParaRPr>
          </a:p>
        </p:txBody>
      </p:sp>
      <p:sp>
        <p:nvSpPr>
          <p:cNvPr id="535" name="文本框 534"/>
          <p:cNvSpPr txBox="true"/>
          <p:nvPr/>
        </p:nvSpPr>
        <p:spPr>
          <a:xfrm>
            <a:off x="2805855" y="5602395"/>
            <a:ext cx="831215" cy="257175"/>
          </a:xfrm>
          <a:prstGeom prst="rect">
            <a:avLst/>
          </a:prstGeom>
          <a:noFill/>
        </p:spPr>
        <p:txBody>
          <a:bodyPr wrap="none" rtlCol="0" anchor="t">
            <a:spAutoFit/>
          </a:bodyPr>
          <a:p>
            <a:pPr algn="l"/>
            <a:r>
              <a:rPr lang="en-US" altLang="zh-CN" sz="1075" b="1" dirty="0" smtClean="0">
                <a:solidFill>
                  <a:schemeClr val="tx1"/>
                </a:solidFill>
                <a:latin typeface="+mn-ea"/>
                <a:ea typeface="+mn-ea"/>
                <a:sym typeface="+mn-ea"/>
              </a:rPr>
              <a:t>  Mgt </a:t>
            </a:r>
            <a:r>
              <a:rPr lang="en-US" altLang="zh-CN" sz="1075" b="1" dirty="0" smtClean="0">
                <a:solidFill>
                  <a:schemeClr val="tx1"/>
                </a:solidFill>
                <a:latin typeface="+mn-ea"/>
                <a:ea typeface="+mn-ea"/>
              </a:rPr>
              <a:t>Nodes</a:t>
            </a:r>
            <a:endParaRPr lang="en-US" altLang="zh-CN" sz="1075" b="1" dirty="0" smtClean="0">
              <a:solidFill>
                <a:schemeClr val="tx1"/>
              </a:solidFill>
              <a:latin typeface="+mn-ea"/>
              <a:ea typeface="+mn-ea"/>
            </a:endParaRPr>
          </a:p>
        </p:txBody>
      </p:sp>
      <p:pic>
        <p:nvPicPr>
          <p:cNvPr id="536" name="图片 535" descr="box-closed"/>
          <p:cNvPicPr>
            <a:picLocks noChangeAspect="true"/>
          </p:cNvPicPr>
          <p:nvPr/>
        </p:nvPicPr>
        <p:blipFill>
          <a:blip r:embed="rId1"/>
          <a:stretch>
            <a:fillRect/>
          </a:stretch>
        </p:blipFill>
        <p:spPr>
          <a:xfrm>
            <a:off x="2403687" y="2989580"/>
            <a:ext cx="402167" cy="402167"/>
          </a:xfrm>
          <a:prstGeom prst="rect">
            <a:avLst/>
          </a:prstGeom>
        </p:spPr>
      </p:pic>
      <p:pic>
        <p:nvPicPr>
          <p:cNvPr id="537" name="图片 536" descr="ai-file-format-symbol"/>
          <p:cNvPicPr>
            <a:picLocks noChangeAspect="true"/>
          </p:cNvPicPr>
          <p:nvPr/>
        </p:nvPicPr>
        <p:blipFill>
          <a:blip r:embed="rId2"/>
          <a:stretch>
            <a:fillRect/>
          </a:stretch>
        </p:blipFill>
        <p:spPr>
          <a:xfrm>
            <a:off x="10143067" y="4041987"/>
            <a:ext cx="406400" cy="406400"/>
          </a:xfrm>
          <a:prstGeom prst="rect">
            <a:avLst/>
          </a:prstGeom>
        </p:spPr>
      </p:pic>
      <p:sp>
        <p:nvSpPr>
          <p:cNvPr id="538" name="圆角矩形 537"/>
          <p:cNvSpPr/>
          <p:nvPr/>
        </p:nvSpPr>
        <p:spPr>
          <a:xfrm>
            <a:off x="860215" y="4014047"/>
            <a:ext cx="2979420" cy="239607"/>
          </a:xfrm>
          <a:prstGeom prst="roundRect">
            <a:avLst/>
          </a:prstGeom>
          <a:noFill/>
          <a:ln w="12700" cap="flat" cmpd="sng" algn="ctr">
            <a:gradFill>
              <a:gsLst>
                <a:gs pos="0">
                  <a:schemeClr val="bg1"/>
                </a:gs>
                <a:gs pos="100000">
                  <a:schemeClr val="bg1"/>
                </a:gs>
              </a:gsLst>
              <a:lin ang="5400000" scaled="true"/>
            </a:gra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200" b="0" i="0" u="none" strike="noStrike" kern="0" cap="none" spc="0" normalizeH="0" baseline="0" noProof="0" dirty="0">
                <a:ln>
                  <a:noFill/>
                </a:ln>
                <a:solidFill>
                  <a:schemeClr val="tx1"/>
                </a:solidFill>
                <a:effectLst/>
                <a:uLnTx/>
                <a:uFillTx/>
                <a:latin typeface="Calibri" panose="020F0502020204030204"/>
                <a:ea typeface="微软雅黑" charset="-122"/>
              </a:rPr>
              <a:t>Service Portal</a:t>
            </a:r>
            <a:endParaRPr kumimoji="1" lang="en-US" sz="12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539" name="文本框 538"/>
          <p:cNvSpPr txBox="true"/>
          <p:nvPr/>
        </p:nvSpPr>
        <p:spPr>
          <a:xfrm>
            <a:off x="654475" y="4374727"/>
            <a:ext cx="854287" cy="423545"/>
          </a:xfrm>
          <a:prstGeom prst="rect">
            <a:avLst/>
          </a:prstGeom>
          <a:noFill/>
          <a:ln>
            <a:solidFill>
              <a:schemeClr val="tx1"/>
            </a:solidFill>
          </a:ln>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tx1"/>
                </a:solidFill>
                <a:latin typeface="+mn-ea"/>
                <a:ea typeface="+mn-ea"/>
              </a:rPr>
              <a:t>Micro Services</a:t>
            </a:r>
            <a:endParaRPr lang="en-US" altLang="zh-CN" sz="1075" b="1" dirty="0" smtClean="0">
              <a:solidFill>
                <a:schemeClr val="tx1"/>
              </a:solidFill>
              <a:latin typeface="+mn-ea"/>
              <a:ea typeface="+mn-ea"/>
            </a:endParaRPr>
          </a:p>
        </p:txBody>
      </p:sp>
      <p:pic>
        <p:nvPicPr>
          <p:cNvPr id="540" name="图片 539" descr="server"/>
          <p:cNvPicPr>
            <a:picLocks noChangeAspect="true"/>
          </p:cNvPicPr>
          <p:nvPr/>
        </p:nvPicPr>
        <p:blipFill>
          <a:blip r:embed="rId3"/>
          <a:stretch>
            <a:fillRect/>
          </a:stretch>
        </p:blipFill>
        <p:spPr>
          <a:xfrm>
            <a:off x="1303867" y="5221395"/>
            <a:ext cx="336000" cy="336000"/>
          </a:xfrm>
          <a:prstGeom prst="rect">
            <a:avLst/>
          </a:prstGeom>
        </p:spPr>
      </p:pic>
      <p:pic>
        <p:nvPicPr>
          <p:cNvPr id="541" name="图片 540" descr="server"/>
          <p:cNvPicPr>
            <a:picLocks noChangeAspect="true"/>
          </p:cNvPicPr>
          <p:nvPr/>
        </p:nvPicPr>
        <p:blipFill>
          <a:blip r:embed="rId3"/>
          <a:stretch>
            <a:fillRect/>
          </a:stretch>
        </p:blipFill>
        <p:spPr>
          <a:xfrm>
            <a:off x="850900" y="5211235"/>
            <a:ext cx="336000" cy="336000"/>
          </a:xfrm>
          <a:prstGeom prst="rect">
            <a:avLst/>
          </a:prstGeom>
        </p:spPr>
      </p:pic>
      <p:pic>
        <p:nvPicPr>
          <p:cNvPr id="542" name="图片 541" descr="database"/>
          <p:cNvPicPr>
            <a:picLocks noChangeAspect="true"/>
          </p:cNvPicPr>
          <p:nvPr/>
        </p:nvPicPr>
        <p:blipFill>
          <a:blip r:embed="rId4"/>
          <a:stretch>
            <a:fillRect/>
          </a:stretch>
        </p:blipFill>
        <p:spPr>
          <a:xfrm>
            <a:off x="1931247" y="5221395"/>
            <a:ext cx="336000" cy="336000"/>
          </a:xfrm>
          <a:prstGeom prst="rect">
            <a:avLst/>
          </a:prstGeom>
        </p:spPr>
      </p:pic>
      <p:pic>
        <p:nvPicPr>
          <p:cNvPr id="543" name="图片 542" descr="database"/>
          <p:cNvPicPr>
            <a:picLocks noChangeAspect="true"/>
          </p:cNvPicPr>
          <p:nvPr/>
        </p:nvPicPr>
        <p:blipFill>
          <a:blip r:embed="rId4"/>
          <a:stretch>
            <a:fillRect/>
          </a:stretch>
        </p:blipFill>
        <p:spPr>
          <a:xfrm>
            <a:off x="2394375" y="5221395"/>
            <a:ext cx="336000" cy="336000"/>
          </a:xfrm>
          <a:prstGeom prst="rect">
            <a:avLst/>
          </a:prstGeom>
        </p:spPr>
      </p:pic>
      <p:pic>
        <p:nvPicPr>
          <p:cNvPr id="544" name="图片 543" descr="server (3)"/>
          <p:cNvPicPr>
            <a:picLocks noChangeAspect="true"/>
          </p:cNvPicPr>
          <p:nvPr/>
        </p:nvPicPr>
        <p:blipFill>
          <a:blip r:embed="rId5"/>
          <a:stretch>
            <a:fillRect/>
          </a:stretch>
        </p:blipFill>
        <p:spPr>
          <a:xfrm>
            <a:off x="3344335" y="5211235"/>
            <a:ext cx="336000" cy="336000"/>
          </a:xfrm>
          <a:prstGeom prst="rect">
            <a:avLst/>
          </a:prstGeom>
        </p:spPr>
      </p:pic>
      <p:cxnSp>
        <p:nvCxnSpPr>
          <p:cNvPr id="545" name="直接连接符 544"/>
          <p:cNvCxnSpPr/>
          <p:nvPr/>
        </p:nvCxnSpPr>
        <p:spPr>
          <a:xfrm>
            <a:off x="879687" y="5612555"/>
            <a:ext cx="3000000" cy="1016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546" name="直接连接符 545"/>
          <p:cNvCxnSpPr/>
          <p:nvPr/>
        </p:nvCxnSpPr>
        <p:spPr>
          <a:xfrm>
            <a:off x="3518747" y="5537200"/>
            <a:ext cx="0" cy="96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547" name="直接连接符 546"/>
          <p:cNvCxnSpPr/>
          <p:nvPr/>
        </p:nvCxnSpPr>
        <p:spPr>
          <a:xfrm>
            <a:off x="2562860" y="555244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548" name="直接连接符 547"/>
          <p:cNvCxnSpPr/>
          <p:nvPr/>
        </p:nvCxnSpPr>
        <p:spPr>
          <a:xfrm>
            <a:off x="2099735" y="555752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549" name="直接连接符 548"/>
          <p:cNvCxnSpPr/>
          <p:nvPr/>
        </p:nvCxnSpPr>
        <p:spPr>
          <a:xfrm>
            <a:off x="1472355" y="5550747"/>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550" name="直接连接符 549"/>
          <p:cNvCxnSpPr/>
          <p:nvPr/>
        </p:nvCxnSpPr>
        <p:spPr>
          <a:xfrm>
            <a:off x="1004995" y="5550747"/>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sp>
        <p:nvSpPr>
          <p:cNvPr id="551" name="圆角矩形 550"/>
          <p:cNvSpPr/>
          <p:nvPr/>
        </p:nvSpPr>
        <p:spPr>
          <a:xfrm>
            <a:off x="1508760" y="4364567"/>
            <a:ext cx="2330875" cy="458895"/>
          </a:xfrm>
          <a:prstGeom prst="roundRect">
            <a:avLst/>
          </a:prstGeom>
          <a:no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grpSp>
        <p:nvGrpSpPr>
          <p:cNvPr id="552" name="组合 551"/>
          <p:cNvGrpSpPr/>
          <p:nvPr/>
        </p:nvGrpSpPr>
        <p:grpSpPr>
          <a:xfrm>
            <a:off x="1741595" y="4418755"/>
            <a:ext cx="384387" cy="384387"/>
            <a:chOff x="2416" y="5594"/>
            <a:chExt cx="454" cy="454"/>
          </a:xfrm>
        </p:grpSpPr>
        <p:pic>
          <p:nvPicPr>
            <p:cNvPr id="553" name="图片 552"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554" name="组合 553"/>
            <p:cNvGrpSpPr>
              <a:grpSpLocks noChangeAspect="true"/>
            </p:cNvGrpSpPr>
            <p:nvPr/>
          </p:nvGrpSpPr>
          <p:grpSpPr>
            <a:xfrm>
              <a:off x="2448" y="5689"/>
              <a:ext cx="340" cy="299"/>
              <a:chOff x="9128" y="5046"/>
              <a:chExt cx="938" cy="825"/>
            </a:xfrm>
          </p:grpSpPr>
          <p:sp>
            <p:nvSpPr>
              <p:cNvPr id="555" name="椭圆 554"/>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556" name="组合 555"/>
              <p:cNvGrpSpPr/>
              <p:nvPr/>
            </p:nvGrpSpPr>
            <p:grpSpPr>
              <a:xfrm>
                <a:off x="9128" y="5046"/>
                <a:ext cx="938" cy="754"/>
                <a:chOff x="9128" y="5046"/>
                <a:chExt cx="938" cy="754"/>
              </a:xfrm>
            </p:grpSpPr>
            <p:sp>
              <p:nvSpPr>
                <p:cNvPr id="557" name="椭圆 556"/>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58" name="椭圆 557"/>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59" name="椭圆 558"/>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60" name="椭圆 559"/>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61" name="椭圆 560"/>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562" name="直接连接符 561"/>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3" name="直接连接符 562"/>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4" name="直接连接符 563"/>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5" name="直接连接符 564"/>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6" name="直接连接符 565"/>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7" name="直接连接符 566"/>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8" name="直接连接符 567"/>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69" name="直接连接符 568"/>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70" name="直接连接符 569"/>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grpSp>
        <p:nvGrpSpPr>
          <p:cNvPr id="571" name="组合 570"/>
          <p:cNvGrpSpPr/>
          <p:nvPr/>
        </p:nvGrpSpPr>
        <p:grpSpPr>
          <a:xfrm>
            <a:off x="2225887" y="4418755"/>
            <a:ext cx="384387" cy="384387"/>
            <a:chOff x="2416" y="5594"/>
            <a:chExt cx="454" cy="454"/>
          </a:xfrm>
        </p:grpSpPr>
        <p:pic>
          <p:nvPicPr>
            <p:cNvPr id="572" name="图片 571"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573" name="组合 572"/>
            <p:cNvGrpSpPr>
              <a:grpSpLocks noChangeAspect="true"/>
            </p:cNvGrpSpPr>
            <p:nvPr/>
          </p:nvGrpSpPr>
          <p:grpSpPr>
            <a:xfrm>
              <a:off x="2448" y="5689"/>
              <a:ext cx="340" cy="299"/>
              <a:chOff x="9128" y="5046"/>
              <a:chExt cx="938" cy="825"/>
            </a:xfrm>
          </p:grpSpPr>
          <p:sp>
            <p:nvSpPr>
              <p:cNvPr id="574" name="椭圆 573"/>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575" name="组合 574"/>
              <p:cNvGrpSpPr/>
              <p:nvPr/>
            </p:nvGrpSpPr>
            <p:grpSpPr>
              <a:xfrm>
                <a:off x="9128" y="5046"/>
                <a:ext cx="938" cy="754"/>
                <a:chOff x="9128" y="5046"/>
                <a:chExt cx="938" cy="754"/>
              </a:xfrm>
            </p:grpSpPr>
            <p:sp>
              <p:nvSpPr>
                <p:cNvPr id="576" name="椭圆 575"/>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77" name="椭圆 576"/>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78" name="椭圆 577"/>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79" name="椭圆 578"/>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80" name="椭圆 579"/>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581" name="直接连接符 580"/>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2" name="直接连接符 581"/>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3" name="直接连接符 582"/>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4" name="直接连接符 583"/>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5" name="直接连接符 584"/>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6" name="直接连接符 585"/>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7" name="直接连接符 586"/>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8" name="直接连接符 587"/>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589" name="直接连接符 588"/>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grpSp>
        <p:nvGrpSpPr>
          <p:cNvPr id="590" name="组合 589"/>
          <p:cNvGrpSpPr/>
          <p:nvPr/>
        </p:nvGrpSpPr>
        <p:grpSpPr>
          <a:xfrm>
            <a:off x="2732195" y="4418755"/>
            <a:ext cx="384387" cy="384387"/>
            <a:chOff x="2416" y="5594"/>
            <a:chExt cx="454" cy="454"/>
          </a:xfrm>
        </p:grpSpPr>
        <p:pic>
          <p:nvPicPr>
            <p:cNvPr id="591" name="图片 590"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592" name="组合 591"/>
            <p:cNvGrpSpPr>
              <a:grpSpLocks noChangeAspect="true"/>
            </p:cNvGrpSpPr>
            <p:nvPr/>
          </p:nvGrpSpPr>
          <p:grpSpPr>
            <a:xfrm>
              <a:off x="2448" y="5689"/>
              <a:ext cx="340" cy="299"/>
              <a:chOff x="9128" y="5046"/>
              <a:chExt cx="938" cy="825"/>
            </a:xfrm>
          </p:grpSpPr>
          <p:sp>
            <p:nvSpPr>
              <p:cNvPr id="593" name="椭圆 592"/>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594" name="组合 593"/>
              <p:cNvGrpSpPr/>
              <p:nvPr/>
            </p:nvGrpSpPr>
            <p:grpSpPr>
              <a:xfrm>
                <a:off x="9128" y="5046"/>
                <a:ext cx="938" cy="754"/>
                <a:chOff x="9128" y="5046"/>
                <a:chExt cx="938" cy="754"/>
              </a:xfrm>
            </p:grpSpPr>
            <p:sp>
              <p:nvSpPr>
                <p:cNvPr id="595" name="椭圆 594"/>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96" name="椭圆 595"/>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97" name="椭圆 596"/>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98" name="椭圆 597"/>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599" name="椭圆 598"/>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600" name="直接连接符 599"/>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1" name="直接连接符 600"/>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2" name="直接连接符 601"/>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3" name="直接连接符 602"/>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4" name="直接连接符 603"/>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5" name="直接连接符 604"/>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6" name="直接连接符 605"/>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7" name="直接连接符 606"/>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08" name="直接连接符 607"/>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grpSp>
        <p:nvGrpSpPr>
          <p:cNvPr id="609" name="组合 608"/>
          <p:cNvGrpSpPr/>
          <p:nvPr/>
        </p:nvGrpSpPr>
        <p:grpSpPr>
          <a:xfrm>
            <a:off x="3241887" y="4418755"/>
            <a:ext cx="384387" cy="384387"/>
            <a:chOff x="2416" y="5594"/>
            <a:chExt cx="454" cy="454"/>
          </a:xfrm>
        </p:grpSpPr>
        <p:pic>
          <p:nvPicPr>
            <p:cNvPr id="610" name="图片 609"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611" name="组合 610"/>
            <p:cNvGrpSpPr>
              <a:grpSpLocks noChangeAspect="true"/>
            </p:cNvGrpSpPr>
            <p:nvPr/>
          </p:nvGrpSpPr>
          <p:grpSpPr>
            <a:xfrm>
              <a:off x="2448" y="5689"/>
              <a:ext cx="340" cy="299"/>
              <a:chOff x="9128" y="5046"/>
              <a:chExt cx="938" cy="825"/>
            </a:xfrm>
          </p:grpSpPr>
          <p:sp>
            <p:nvSpPr>
              <p:cNvPr id="612" name="椭圆 611"/>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613" name="组合 612"/>
              <p:cNvGrpSpPr/>
              <p:nvPr/>
            </p:nvGrpSpPr>
            <p:grpSpPr>
              <a:xfrm>
                <a:off x="9128" y="5046"/>
                <a:ext cx="938" cy="754"/>
                <a:chOff x="9128" y="5046"/>
                <a:chExt cx="938" cy="754"/>
              </a:xfrm>
            </p:grpSpPr>
            <p:sp>
              <p:nvSpPr>
                <p:cNvPr id="614" name="椭圆 613"/>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615" name="椭圆 614"/>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616" name="椭圆 615"/>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617" name="椭圆 616"/>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618" name="椭圆 617"/>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619" name="直接连接符 618"/>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0" name="直接连接符 619"/>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1" name="直接连接符 620"/>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2" name="直接连接符 621"/>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3" name="直接连接符 622"/>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4" name="直接连接符 623"/>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5" name="直接连接符 624"/>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6" name="直接连接符 625"/>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27" name="直接连接符 626"/>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pic>
        <p:nvPicPr>
          <p:cNvPr id="628" name="图片 627" descr="cpu"/>
          <p:cNvPicPr>
            <a:picLocks noChangeAspect="true"/>
          </p:cNvPicPr>
          <p:nvPr/>
        </p:nvPicPr>
        <p:blipFill>
          <a:blip r:embed="rId7"/>
          <a:stretch>
            <a:fillRect/>
          </a:stretch>
        </p:blipFill>
        <p:spPr>
          <a:xfrm>
            <a:off x="8116995" y="5252720"/>
            <a:ext cx="480000" cy="480000"/>
          </a:xfrm>
          <a:prstGeom prst="rect">
            <a:avLst/>
          </a:prstGeom>
        </p:spPr>
      </p:pic>
      <p:sp>
        <p:nvSpPr>
          <p:cNvPr id="629" name="圆角矩形 628"/>
          <p:cNvSpPr/>
          <p:nvPr/>
        </p:nvSpPr>
        <p:spPr>
          <a:xfrm>
            <a:off x="8102600" y="4575387"/>
            <a:ext cx="278807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Inference Runtime</a:t>
            </a:r>
            <a:endParaRPr kumimoji="1" lang="en-US" sz="1200" kern="0" dirty="0">
              <a:solidFill>
                <a:schemeClr val="tx1"/>
              </a:solidFill>
              <a:latin typeface="Calibri" panose="020F0502020204030204"/>
              <a:ea typeface="微软雅黑" charset="-122"/>
              <a:sym typeface="+mn-ea"/>
            </a:endParaRPr>
          </a:p>
        </p:txBody>
      </p:sp>
      <p:pic>
        <p:nvPicPr>
          <p:cNvPr id="630" name="图片 629" descr="cpu"/>
          <p:cNvPicPr>
            <a:picLocks noChangeAspect="true"/>
          </p:cNvPicPr>
          <p:nvPr/>
        </p:nvPicPr>
        <p:blipFill>
          <a:blip r:embed="rId7"/>
          <a:stretch>
            <a:fillRect/>
          </a:stretch>
        </p:blipFill>
        <p:spPr>
          <a:xfrm>
            <a:off x="8753687" y="5252720"/>
            <a:ext cx="480000" cy="480000"/>
          </a:xfrm>
          <a:prstGeom prst="rect">
            <a:avLst/>
          </a:prstGeom>
        </p:spPr>
      </p:pic>
      <p:pic>
        <p:nvPicPr>
          <p:cNvPr id="631" name="图片 630" descr="cpu"/>
          <p:cNvPicPr>
            <a:picLocks noChangeAspect="true"/>
          </p:cNvPicPr>
          <p:nvPr/>
        </p:nvPicPr>
        <p:blipFill>
          <a:blip r:embed="rId7"/>
          <a:stretch>
            <a:fillRect/>
          </a:stretch>
        </p:blipFill>
        <p:spPr>
          <a:xfrm>
            <a:off x="9400540" y="5252720"/>
            <a:ext cx="480000" cy="480000"/>
          </a:xfrm>
          <a:prstGeom prst="rect">
            <a:avLst/>
          </a:prstGeom>
        </p:spPr>
      </p:pic>
      <p:sp>
        <p:nvSpPr>
          <p:cNvPr id="632" name="圆角矩形 631"/>
          <p:cNvSpPr/>
          <p:nvPr/>
        </p:nvSpPr>
        <p:spPr>
          <a:xfrm>
            <a:off x="8102600" y="4891195"/>
            <a:ext cx="2788075" cy="239607"/>
          </a:xfrm>
          <a:prstGeom prst="roundRect">
            <a:avLst/>
          </a:prstGeom>
          <a:solidFill>
            <a:srgbClr val="0067B4">
              <a:lumMod val="60000"/>
              <a:lumOff val="40000"/>
            </a:srgbClr>
          </a:solidFill>
          <a:ln w="3175" cap="flat" cmpd="sng" algn="ctr">
            <a:noFill/>
            <a:prstDash val="dash"/>
          </a:ln>
          <a:effectLst/>
        </p:spPr>
        <p:txBody>
          <a:bodyPr lIns="0" tIns="45720" rIns="0"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Operation System &amp; Device Drivers</a:t>
            </a:r>
            <a:endParaRPr kumimoji="1" lang="en-US" sz="1200" kern="0" dirty="0">
              <a:solidFill>
                <a:schemeClr val="tx1"/>
              </a:solidFill>
              <a:latin typeface="Calibri" panose="020F0502020204030204"/>
              <a:ea typeface="微软雅黑" charset="-122"/>
              <a:sym typeface="+mn-ea"/>
            </a:endParaRPr>
          </a:p>
        </p:txBody>
      </p:sp>
      <p:sp>
        <p:nvSpPr>
          <p:cNvPr id="633" name="文本框 632"/>
          <p:cNvSpPr txBox="true"/>
          <p:nvPr/>
        </p:nvSpPr>
        <p:spPr>
          <a:xfrm>
            <a:off x="8182187" y="5367232"/>
            <a:ext cx="38227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x86</a:t>
            </a:r>
            <a:endParaRPr lang="en-US" altLang="zh-CN" sz="1075" b="1" dirty="0" smtClean="0">
              <a:solidFill>
                <a:schemeClr val="tx1"/>
              </a:solidFill>
              <a:latin typeface="+mn-ea"/>
              <a:ea typeface="+mn-ea"/>
            </a:endParaRPr>
          </a:p>
        </p:txBody>
      </p:sp>
      <p:sp>
        <p:nvSpPr>
          <p:cNvPr id="634" name="文本框 633"/>
          <p:cNvSpPr txBox="true"/>
          <p:nvPr/>
        </p:nvSpPr>
        <p:spPr>
          <a:xfrm>
            <a:off x="8780780" y="5367232"/>
            <a:ext cx="473075"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ARM</a:t>
            </a:r>
            <a:endParaRPr lang="en-US" altLang="zh-CN" sz="1075" b="1" dirty="0" smtClean="0">
              <a:solidFill>
                <a:schemeClr val="tx1"/>
              </a:solidFill>
              <a:latin typeface="+mn-ea"/>
              <a:ea typeface="+mn-ea"/>
            </a:endParaRPr>
          </a:p>
        </p:txBody>
      </p:sp>
      <p:sp>
        <p:nvSpPr>
          <p:cNvPr id="635" name="文本框 634"/>
          <p:cNvSpPr txBox="true"/>
          <p:nvPr/>
        </p:nvSpPr>
        <p:spPr>
          <a:xfrm>
            <a:off x="9454727" y="5377392"/>
            <a:ext cx="442595"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GPU</a:t>
            </a:r>
            <a:endParaRPr lang="en-US" altLang="zh-CN" sz="1075" b="1" dirty="0" smtClean="0">
              <a:solidFill>
                <a:schemeClr val="tx1"/>
              </a:solidFill>
              <a:latin typeface="+mn-ea"/>
              <a:ea typeface="+mn-ea"/>
            </a:endParaRPr>
          </a:p>
        </p:txBody>
      </p:sp>
      <p:sp>
        <p:nvSpPr>
          <p:cNvPr id="636" name="文本框 635"/>
          <p:cNvSpPr txBox="true"/>
          <p:nvPr/>
        </p:nvSpPr>
        <p:spPr>
          <a:xfrm>
            <a:off x="8019627" y="4039447"/>
            <a:ext cx="69934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tx1"/>
                </a:solidFill>
                <a:latin typeface="+mn-ea"/>
                <a:ea typeface="+mn-ea"/>
                <a:sym typeface="+mn-ea"/>
              </a:rPr>
              <a:t>BinaryFile</a:t>
            </a:r>
            <a:endParaRPr lang="en-US" altLang="zh-CN" sz="1075" b="1" dirty="0" smtClean="0">
              <a:solidFill>
                <a:schemeClr val="tx1"/>
              </a:solidFill>
              <a:latin typeface="+mn-ea"/>
              <a:ea typeface="+mn-ea"/>
              <a:sym typeface="+mn-ea"/>
            </a:endParaRPr>
          </a:p>
        </p:txBody>
      </p:sp>
      <p:sp>
        <p:nvSpPr>
          <p:cNvPr id="637" name="文本框 636"/>
          <p:cNvSpPr txBox="true"/>
          <p:nvPr/>
        </p:nvSpPr>
        <p:spPr>
          <a:xfrm>
            <a:off x="10506287" y="4015740"/>
            <a:ext cx="93048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tx1"/>
                </a:solidFill>
                <a:latin typeface="+mn-ea"/>
                <a:ea typeface="+mn-ea"/>
              </a:rPr>
              <a:t>AI-based</a:t>
            </a:r>
            <a:endParaRPr lang="en-US" altLang="zh-CN" sz="1075" b="1" dirty="0" smtClean="0">
              <a:solidFill>
                <a:schemeClr val="tx1"/>
              </a:solidFill>
              <a:latin typeface="+mn-ea"/>
              <a:ea typeface="+mn-ea"/>
            </a:endParaRPr>
          </a:p>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tx1"/>
                </a:solidFill>
                <a:latin typeface="+mn-ea"/>
                <a:ea typeface="+mn-ea"/>
              </a:rPr>
              <a:t>Programs</a:t>
            </a:r>
            <a:endParaRPr lang="en-US" altLang="zh-CN" sz="1075" b="1" dirty="0" smtClean="0">
              <a:solidFill>
                <a:schemeClr val="tx1"/>
              </a:solidFill>
              <a:latin typeface="+mn-ea"/>
              <a:ea typeface="+mn-ea"/>
            </a:endParaRPr>
          </a:p>
        </p:txBody>
      </p:sp>
      <p:pic>
        <p:nvPicPr>
          <p:cNvPr id="638" name="图片 637" descr="rdf-file"/>
          <p:cNvPicPr>
            <a:picLocks noChangeAspect="true"/>
          </p:cNvPicPr>
          <p:nvPr/>
        </p:nvPicPr>
        <p:blipFill>
          <a:blip r:embed="rId8"/>
          <a:stretch>
            <a:fillRect/>
          </a:stretch>
        </p:blipFill>
        <p:spPr>
          <a:xfrm>
            <a:off x="8588587" y="4035215"/>
            <a:ext cx="432000" cy="432000"/>
          </a:xfrm>
          <a:prstGeom prst="rect">
            <a:avLst/>
          </a:prstGeom>
        </p:spPr>
      </p:pic>
      <p:pic>
        <p:nvPicPr>
          <p:cNvPr id="639" name="图片 638" descr="rdf-file"/>
          <p:cNvPicPr>
            <a:picLocks noChangeAspect="true"/>
          </p:cNvPicPr>
          <p:nvPr/>
        </p:nvPicPr>
        <p:blipFill>
          <a:blip r:embed="rId8"/>
          <a:stretch>
            <a:fillRect/>
          </a:stretch>
        </p:blipFill>
        <p:spPr>
          <a:xfrm>
            <a:off x="8347287" y="2956560"/>
            <a:ext cx="432000" cy="432000"/>
          </a:xfrm>
          <a:prstGeom prst="rect">
            <a:avLst/>
          </a:prstGeom>
          <a:ln>
            <a:solidFill>
              <a:schemeClr val="tx1"/>
            </a:solidFill>
          </a:ln>
        </p:spPr>
      </p:pic>
      <p:sp>
        <p:nvSpPr>
          <p:cNvPr id="640" name="文本框 639"/>
          <p:cNvSpPr txBox="true"/>
          <p:nvPr/>
        </p:nvSpPr>
        <p:spPr>
          <a:xfrm>
            <a:off x="8799407" y="3971715"/>
            <a:ext cx="1690793" cy="25717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dirty="0" smtClean="0">
                <a:solidFill>
                  <a:schemeClr val="tx1"/>
                </a:solidFill>
                <a:latin typeface="+mn-ea"/>
                <a:ea typeface="+mn-ea"/>
              </a:rPr>
              <a:t>static/dynamic</a:t>
            </a:r>
            <a:endParaRPr lang="en-US" altLang="zh-CN" sz="1075" dirty="0" smtClean="0">
              <a:solidFill>
                <a:schemeClr val="tx1"/>
              </a:solidFill>
              <a:latin typeface="+mn-ea"/>
              <a:ea typeface="+mn-ea"/>
            </a:endParaRPr>
          </a:p>
        </p:txBody>
      </p:sp>
      <p:sp>
        <p:nvSpPr>
          <p:cNvPr id="641" name="文本框 640"/>
          <p:cNvSpPr txBox="true"/>
          <p:nvPr/>
        </p:nvSpPr>
        <p:spPr>
          <a:xfrm>
            <a:off x="8874760" y="4238415"/>
            <a:ext cx="1547707" cy="25717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dirty="0" smtClean="0">
                <a:solidFill>
                  <a:schemeClr val="tx1"/>
                </a:solidFill>
                <a:latin typeface="+mn-ea"/>
                <a:ea typeface="+mn-ea"/>
              </a:rPr>
              <a:t>load</a:t>
            </a:r>
            <a:endParaRPr lang="en-US" altLang="zh-CN" sz="1075" dirty="0" smtClean="0">
              <a:solidFill>
                <a:schemeClr val="tx1"/>
              </a:solidFill>
              <a:latin typeface="+mn-ea"/>
              <a:ea typeface="+mn-ea"/>
            </a:endParaRPr>
          </a:p>
        </p:txBody>
      </p:sp>
      <p:cxnSp>
        <p:nvCxnSpPr>
          <p:cNvPr id="642" name="直接箭头连接符 641"/>
          <p:cNvCxnSpPr/>
          <p:nvPr/>
        </p:nvCxnSpPr>
        <p:spPr>
          <a:xfrm>
            <a:off x="8972127" y="4251115"/>
            <a:ext cx="1210735" cy="0"/>
          </a:xfrm>
          <a:prstGeom prst="straightConnector1">
            <a:avLst/>
          </a:prstGeom>
          <a:solidFill>
            <a:schemeClr val="accent1"/>
          </a:solidFill>
          <a:ln w="15875" cap="flat" cmpd="sng" algn="ctr">
            <a:solidFill>
              <a:schemeClr val="tx1"/>
            </a:solidFill>
            <a:prstDash val="solid"/>
            <a:round/>
            <a:headEnd type="arrow" w="med" len="med"/>
            <a:tailEnd type="arrow" w="med" len="med"/>
          </a:ln>
        </p:spPr>
      </p:cxnSp>
      <p:pic>
        <p:nvPicPr>
          <p:cNvPr id="643" name="图片 642" descr="pruning-shears"/>
          <p:cNvPicPr>
            <a:picLocks noChangeAspect="true"/>
          </p:cNvPicPr>
          <p:nvPr/>
        </p:nvPicPr>
        <p:blipFill>
          <a:blip r:embed="rId9"/>
          <a:stretch>
            <a:fillRect/>
          </a:stretch>
        </p:blipFill>
        <p:spPr>
          <a:xfrm>
            <a:off x="4446270" y="1965960"/>
            <a:ext cx="384000" cy="384000"/>
          </a:xfrm>
          <a:prstGeom prst="rect">
            <a:avLst/>
          </a:prstGeom>
        </p:spPr>
      </p:pic>
      <p:pic>
        <p:nvPicPr>
          <p:cNvPr id="644" name="图片 643" descr="cube (1)"/>
          <p:cNvPicPr>
            <a:picLocks noChangeAspect="true"/>
          </p:cNvPicPr>
          <p:nvPr/>
        </p:nvPicPr>
        <p:blipFill>
          <a:blip r:embed="rId10"/>
          <a:stretch>
            <a:fillRect/>
          </a:stretch>
        </p:blipFill>
        <p:spPr>
          <a:xfrm>
            <a:off x="6730577" y="1969347"/>
            <a:ext cx="384000" cy="384000"/>
          </a:xfrm>
          <a:prstGeom prst="rect">
            <a:avLst/>
          </a:prstGeom>
        </p:spPr>
      </p:pic>
      <p:pic>
        <p:nvPicPr>
          <p:cNvPr id="645" name="图片 644" descr="cpu"/>
          <p:cNvPicPr>
            <a:picLocks noChangeAspect="true"/>
          </p:cNvPicPr>
          <p:nvPr/>
        </p:nvPicPr>
        <p:blipFill>
          <a:blip r:embed="rId7"/>
          <a:stretch>
            <a:fillRect/>
          </a:stretch>
        </p:blipFill>
        <p:spPr>
          <a:xfrm>
            <a:off x="5583345" y="1918547"/>
            <a:ext cx="432000" cy="432000"/>
          </a:xfrm>
          <a:prstGeom prst="rect">
            <a:avLst/>
          </a:prstGeom>
        </p:spPr>
      </p:pic>
      <p:sp>
        <p:nvSpPr>
          <p:cNvPr id="646" name="文本框 645"/>
          <p:cNvSpPr txBox="true"/>
          <p:nvPr/>
        </p:nvSpPr>
        <p:spPr>
          <a:xfrm>
            <a:off x="5544397" y="2031153"/>
            <a:ext cx="396240" cy="257175"/>
          </a:xfrm>
          <a:prstGeom prst="rect">
            <a:avLst/>
          </a:prstGeom>
          <a:noFill/>
        </p:spPr>
        <p:txBody>
          <a:bodyPr wrap="none" rtlCol="0" anchor="t">
            <a:spAutoFit/>
          </a:bodyPr>
          <a:p>
            <a:pPr algn="l"/>
            <a:r>
              <a:rPr lang="en-US" altLang="zh-CN" sz="1075" b="1" dirty="0" smtClean="0">
                <a:solidFill>
                  <a:schemeClr val="tx1"/>
                </a:solidFill>
                <a:latin typeface="Comic Sans MS" panose="030F0702030302020204" charset="0"/>
                <a:ea typeface="+mn-ea"/>
              </a:rPr>
              <a:t>8bit</a:t>
            </a:r>
            <a:endParaRPr lang="en-US" altLang="zh-CN" sz="1075" b="1" dirty="0" smtClean="0">
              <a:solidFill>
                <a:schemeClr val="tx1"/>
              </a:solidFill>
              <a:latin typeface="Comic Sans MS" panose="030F0702030302020204" charset="0"/>
              <a:ea typeface="+mn-ea"/>
            </a:endParaRPr>
          </a:p>
        </p:txBody>
      </p:sp>
      <p:pic>
        <p:nvPicPr>
          <p:cNvPr id="647" name="图片 646" descr="layers"/>
          <p:cNvPicPr>
            <a:picLocks noChangeAspect="true"/>
          </p:cNvPicPr>
          <p:nvPr/>
        </p:nvPicPr>
        <p:blipFill>
          <a:blip r:embed="rId11"/>
          <a:stretch>
            <a:fillRect/>
          </a:stretch>
        </p:blipFill>
        <p:spPr>
          <a:xfrm>
            <a:off x="10135870" y="1949375"/>
            <a:ext cx="384000" cy="384000"/>
          </a:xfrm>
          <a:prstGeom prst="rect">
            <a:avLst/>
          </a:prstGeom>
        </p:spPr>
      </p:pic>
      <p:pic>
        <p:nvPicPr>
          <p:cNvPr id="648" name="图片 647" descr="computing"/>
          <p:cNvPicPr>
            <a:picLocks noChangeAspect="true"/>
          </p:cNvPicPr>
          <p:nvPr/>
        </p:nvPicPr>
        <p:blipFill>
          <a:blip r:embed="rId12"/>
          <a:stretch>
            <a:fillRect/>
          </a:stretch>
        </p:blipFill>
        <p:spPr>
          <a:xfrm>
            <a:off x="9216390" y="1951567"/>
            <a:ext cx="384000" cy="384000"/>
          </a:xfrm>
          <a:prstGeom prst="rect">
            <a:avLst/>
          </a:prstGeom>
        </p:spPr>
      </p:pic>
      <p:pic>
        <p:nvPicPr>
          <p:cNvPr id="649" name="图片 648" descr="ai"/>
          <p:cNvPicPr>
            <a:picLocks noChangeAspect="true"/>
          </p:cNvPicPr>
          <p:nvPr/>
        </p:nvPicPr>
        <p:blipFill>
          <a:blip r:embed="rId13"/>
          <a:stretch>
            <a:fillRect/>
          </a:stretch>
        </p:blipFill>
        <p:spPr>
          <a:xfrm>
            <a:off x="1986705" y="1970568"/>
            <a:ext cx="384003" cy="384003"/>
          </a:xfrm>
          <a:prstGeom prst="rect">
            <a:avLst/>
          </a:prstGeom>
        </p:spPr>
      </p:pic>
      <p:sp>
        <p:nvSpPr>
          <p:cNvPr id="650" name="文本框 649"/>
          <p:cNvSpPr txBox="true"/>
          <p:nvPr/>
        </p:nvSpPr>
        <p:spPr>
          <a:xfrm>
            <a:off x="1593850" y="2471179"/>
            <a:ext cx="91567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Model Export</a:t>
            </a:r>
            <a:endParaRPr lang="en-US" altLang="zh-CN" sz="1075" b="1" dirty="0" smtClean="0">
              <a:solidFill>
                <a:schemeClr val="tx1"/>
              </a:solidFill>
              <a:latin typeface="+mn-ea"/>
              <a:ea typeface="+mn-ea"/>
            </a:endParaRPr>
          </a:p>
        </p:txBody>
      </p:sp>
      <p:sp>
        <p:nvSpPr>
          <p:cNvPr id="651" name="圆角矩形 650"/>
          <p:cNvSpPr/>
          <p:nvPr/>
        </p:nvSpPr>
        <p:spPr bwMode="gray">
          <a:xfrm>
            <a:off x="1005205" y="1344295"/>
            <a:ext cx="9989185" cy="1518285"/>
          </a:xfrm>
          <a:prstGeom prst="roundRect">
            <a:avLst>
              <a:gd name="adj" fmla="val 8632"/>
            </a:avLst>
          </a:prstGeom>
          <a:noFill/>
          <a:ln w="6350" cap="flat" cmpd="sng" algn="ctr">
            <a:gradFill flip="none" rotWithShape="true">
              <a:gsLst>
                <a:gs pos="0">
                  <a:srgbClr val="4BF0F0">
                    <a:alpha val="0"/>
                  </a:srgbClr>
                </a:gs>
                <a:gs pos="100000">
                  <a:srgbClr val="4BF0F0"/>
                </a:gs>
              </a:gsLst>
              <a:path path="circle">
                <a:fillToRect l="50000" t="50000" r="50000" b="50000"/>
              </a:path>
              <a:tileRect/>
            </a:gradFill>
            <a:prstDash val="solid"/>
          </a:ln>
          <a:effectLst/>
        </p:spPr>
        <p:txBody>
          <a:bodyPr vertOverflow="overflow" horzOverflow="overflow" vert="horz" wrap="square" numCol="1" spcCol="0" rtlCol="0" fromWordArt="false" anchor="ctr" anchorCtr="false" forceAA="false" compatLnSpc="true">
            <a:noAutofit/>
          </a:bodyPr>
          <a:p>
            <a:pPr lvl="0" algn="ctr" defTabSz="1851660" fontAlgn="auto">
              <a:spcBef>
                <a:spcPts val="0"/>
              </a:spcBef>
              <a:spcAft>
                <a:spcPts val="0"/>
              </a:spcAft>
              <a:buClr>
                <a:prstClr val="white"/>
              </a:buClr>
              <a:buSzPct val="60000"/>
              <a:buFontTx/>
              <a:defRPr/>
            </a:pPr>
            <a:endParaRPr lang="zh-CN" altLang="en-US" sz="5875" kern="0" noProof="0" dirty="0">
              <a:ln>
                <a:noFill/>
              </a:ln>
              <a:solidFill>
                <a:schemeClr val="tx1"/>
              </a:solidFill>
              <a:effectLst>
                <a:outerShdw blurRad="38100" dist="38100" dir="2700000" algn="tl">
                  <a:srgbClr val="000000">
                    <a:alpha val="43137"/>
                  </a:srgbClr>
                </a:outerShdw>
              </a:effectLst>
              <a:uLnTx/>
              <a:uFillTx/>
              <a:latin typeface="Calibri" panose="020F0502020204030204"/>
              <a:cs typeface="+mn-cs"/>
              <a:sym typeface="+mn-ea"/>
            </a:endParaRPr>
          </a:p>
        </p:txBody>
      </p:sp>
      <p:pic>
        <p:nvPicPr>
          <p:cNvPr id="652" name="图片 651" descr="cpu"/>
          <p:cNvPicPr>
            <a:picLocks noChangeAspect="true"/>
          </p:cNvPicPr>
          <p:nvPr/>
        </p:nvPicPr>
        <p:blipFill>
          <a:blip r:embed="rId7"/>
          <a:stretch>
            <a:fillRect/>
          </a:stretch>
        </p:blipFill>
        <p:spPr>
          <a:xfrm>
            <a:off x="10061787" y="5248487"/>
            <a:ext cx="480000" cy="480000"/>
          </a:xfrm>
          <a:prstGeom prst="rect">
            <a:avLst/>
          </a:prstGeom>
        </p:spPr>
      </p:pic>
      <p:sp>
        <p:nvSpPr>
          <p:cNvPr id="653" name="文本框 652"/>
          <p:cNvSpPr txBox="true"/>
          <p:nvPr/>
        </p:nvSpPr>
        <p:spPr>
          <a:xfrm>
            <a:off x="10100735" y="5373159"/>
            <a:ext cx="51943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FPGA</a:t>
            </a:r>
            <a:endParaRPr lang="en-US" altLang="zh-CN" sz="1075" b="1" dirty="0" smtClean="0">
              <a:solidFill>
                <a:schemeClr val="tx1"/>
              </a:solidFill>
              <a:latin typeface="+mn-ea"/>
              <a:ea typeface="+mn-ea"/>
            </a:endParaRPr>
          </a:p>
        </p:txBody>
      </p:sp>
      <p:sp>
        <p:nvSpPr>
          <p:cNvPr id="654" name="圆角矩形 653"/>
          <p:cNvSpPr>
            <a:spLocks noChangeAspect="true"/>
          </p:cNvSpPr>
          <p:nvPr/>
        </p:nvSpPr>
        <p:spPr>
          <a:xfrm>
            <a:off x="4407747" y="3367195"/>
            <a:ext cx="299042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655" name="圆角矩形 654"/>
          <p:cNvSpPr/>
          <p:nvPr/>
        </p:nvSpPr>
        <p:spPr>
          <a:xfrm>
            <a:off x="4699000" y="4850555"/>
            <a:ext cx="1074420" cy="239607"/>
          </a:xfrm>
          <a:prstGeom prst="roundRect">
            <a:avLst/>
          </a:prstGeom>
          <a:solidFill>
            <a:srgbClr val="0067B4">
              <a:lumMod val="60000"/>
              <a:lumOff val="40000"/>
            </a:srgbClr>
          </a:solidFill>
          <a:ln w="3175" cap="flat" cmpd="sng" algn="ctr">
            <a:noFill/>
            <a:prstDash val="dash"/>
          </a:ln>
          <a:effectLst/>
        </p:spPr>
        <p:txBody>
          <a:bodyPr lIns="71755" tIns="45720" rIns="71755"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Kubernetes</a:t>
            </a:r>
            <a:endParaRPr kumimoji="1" lang="en-US" sz="1200" kern="0" dirty="0">
              <a:solidFill>
                <a:schemeClr val="tx1"/>
              </a:solidFill>
              <a:latin typeface="Calibri" panose="020F0502020204030204"/>
              <a:ea typeface="微软雅黑" charset="-122"/>
              <a:sym typeface="+mn-ea"/>
            </a:endParaRPr>
          </a:p>
        </p:txBody>
      </p:sp>
      <p:sp>
        <p:nvSpPr>
          <p:cNvPr id="656" name="圆角矩形 655"/>
          <p:cNvSpPr/>
          <p:nvPr/>
        </p:nvSpPr>
        <p:spPr>
          <a:xfrm>
            <a:off x="6057900" y="4850555"/>
            <a:ext cx="93641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chemeClr val="tx1"/>
                </a:solidFill>
                <a:latin typeface="Calibri" panose="020F0502020204030204"/>
                <a:ea typeface="微软雅黑" charset="-122"/>
                <a:sym typeface="+mn-ea"/>
              </a:rPr>
              <a:t>Docker</a:t>
            </a:r>
            <a:endParaRPr kumimoji="1" lang="en-US" sz="1200" kern="0" dirty="0">
              <a:solidFill>
                <a:schemeClr val="tx1"/>
              </a:solidFill>
              <a:latin typeface="Calibri" panose="020F0502020204030204"/>
              <a:ea typeface="微软雅黑" charset="-122"/>
              <a:sym typeface="+mn-ea"/>
            </a:endParaRPr>
          </a:p>
        </p:txBody>
      </p:sp>
      <p:sp>
        <p:nvSpPr>
          <p:cNvPr id="657" name="文本框 656"/>
          <p:cNvSpPr txBox="true"/>
          <p:nvPr/>
        </p:nvSpPr>
        <p:spPr>
          <a:xfrm>
            <a:off x="4592320" y="5563447"/>
            <a:ext cx="442595"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GPU</a:t>
            </a:r>
            <a:endParaRPr lang="en-US" altLang="zh-CN" sz="1075" b="1" dirty="0" smtClean="0">
              <a:solidFill>
                <a:schemeClr val="tx1"/>
              </a:solidFill>
              <a:latin typeface="+mn-ea"/>
              <a:ea typeface="+mn-ea"/>
            </a:endParaRPr>
          </a:p>
        </p:txBody>
      </p:sp>
      <p:sp>
        <p:nvSpPr>
          <p:cNvPr id="658" name="文本框 657"/>
          <p:cNvSpPr txBox="true"/>
          <p:nvPr/>
        </p:nvSpPr>
        <p:spPr>
          <a:xfrm>
            <a:off x="5055447" y="5563447"/>
            <a:ext cx="898525"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Storage Node</a:t>
            </a:r>
            <a:endParaRPr lang="en-US" altLang="zh-CN" sz="1075" b="1" dirty="0" smtClean="0">
              <a:solidFill>
                <a:schemeClr val="tx1"/>
              </a:solidFill>
              <a:latin typeface="+mn-ea"/>
              <a:ea typeface="+mn-ea"/>
            </a:endParaRPr>
          </a:p>
        </p:txBody>
      </p:sp>
      <p:sp>
        <p:nvSpPr>
          <p:cNvPr id="659" name="文本框 658"/>
          <p:cNvSpPr txBox="true"/>
          <p:nvPr/>
        </p:nvSpPr>
        <p:spPr>
          <a:xfrm>
            <a:off x="6178975" y="5563447"/>
            <a:ext cx="707390" cy="257175"/>
          </a:xfrm>
          <a:prstGeom prst="rect">
            <a:avLst/>
          </a:prstGeom>
          <a:noFill/>
        </p:spPr>
        <p:txBody>
          <a:bodyPr wrap="none" rtlCol="0" anchor="t">
            <a:spAutoFit/>
          </a:bodyPr>
          <a:p>
            <a:pPr algn="l"/>
            <a:r>
              <a:rPr lang="en-US" altLang="zh-CN" sz="1075" b="1" dirty="0" smtClean="0">
                <a:solidFill>
                  <a:schemeClr val="tx1"/>
                </a:solidFill>
                <a:latin typeface="+mn-ea"/>
                <a:ea typeface="+mn-ea"/>
              </a:rPr>
              <a:t>Mgt Node</a:t>
            </a:r>
            <a:endParaRPr lang="en-US" altLang="zh-CN" sz="1075" b="1" dirty="0" smtClean="0">
              <a:solidFill>
                <a:schemeClr val="tx1"/>
              </a:solidFill>
              <a:latin typeface="+mn-ea"/>
              <a:ea typeface="+mn-ea"/>
            </a:endParaRPr>
          </a:p>
        </p:txBody>
      </p:sp>
      <p:sp>
        <p:nvSpPr>
          <p:cNvPr id="660" name="圆角矩形 659"/>
          <p:cNvSpPr/>
          <p:nvPr/>
        </p:nvSpPr>
        <p:spPr>
          <a:xfrm>
            <a:off x="4699000" y="3975100"/>
            <a:ext cx="2295315" cy="239607"/>
          </a:xfrm>
          <a:prstGeom prst="roundRect">
            <a:avLst/>
          </a:prstGeom>
          <a:noFill/>
          <a:ln w="12700" cap="flat" cmpd="sng" algn="ctr">
            <a:gradFill>
              <a:gsLst>
                <a:gs pos="0">
                  <a:schemeClr val="bg1"/>
                </a:gs>
                <a:gs pos="100000">
                  <a:schemeClr val="bg1"/>
                </a:gs>
              </a:gsLst>
              <a:lin ang="5400000" scaled="true"/>
            </a:gra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200" b="0" i="0" u="none" strike="noStrike" kern="0" cap="none" spc="0" normalizeH="0" baseline="0" noProof="0" dirty="0">
                <a:ln>
                  <a:noFill/>
                </a:ln>
                <a:solidFill>
                  <a:schemeClr val="tx1"/>
                </a:solidFill>
                <a:effectLst/>
                <a:uLnTx/>
                <a:uFillTx/>
                <a:latin typeface="Calibri" panose="020F0502020204030204"/>
                <a:ea typeface="微软雅黑" charset="-122"/>
              </a:rPr>
              <a:t>Service Portal</a:t>
            </a:r>
            <a:endParaRPr kumimoji="1" lang="en-US" sz="12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661" name="文本框 660"/>
          <p:cNvSpPr txBox="true"/>
          <p:nvPr/>
        </p:nvSpPr>
        <p:spPr>
          <a:xfrm>
            <a:off x="4493260" y="4335780"/>
            <a:ext cx="854287" cy="423545"/>
          </a:xfrm>
          <a:prstGeom prst="rect">
            <a:avLst/>
          </a:prstGeom>
          <a:noFill/>
          <a:ln>
            <a:solidFill>
              <a:schemeClr val="tx1"/>
            </a:solidFill>
          </a:ln>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tx1"/>
                </a:solidFill>
                <a:latin typeface="+mn-ea"/>
                <a:ea typeface="+mn-ea"/>
              </a:rPr>
              <a:t>Micro Services</a:t>
            </a:r>
            <a:endParaRPr lang="en-US" altLang="zh-CN" sz="1075" b="1" dirty="0" smtClean="0">
              <a:solidFill>
                <a:schemeClr val="tx1"/>
              </a:solidFill>
              <a:latin typeface="+mn-ea"/>
              <a:ea typeface="+mn-ea"/>
            </a:endParaRPr>
          </a:p>
        </p:txBody>
      </p:sp>
      <p:pic>
        <p:nvPicPr>
          <p:cNvPr id="662" name="图片 661" descr="server"/>
          <p:cNvPicPr>
            <a:picLocks noChangeAspect="true"/>
          </p:cNvPicPr>
          <p:nvPr/>
        </p:nvPicPr>
        <p:blipFill>
          <a:blip r:embed="rId3"/>
          <a:stretch>
            <a:fillRect/>
          </a:stretch>
        </p:blipFill>
        <p:spPr>
          <a:xfrm>
            <a:off x="4689687" y="5172287"/>
            <a:ext cx="336000" cy="336000"/>
          </a:xfrm>
          <a:prstGeom prst="rect">
            <a:avLst/>
          </a:prstGeom>
        </p:spPr>
      </p:pic>
      <p:pic>
        <p:nvPicPr>
          <p:cNvPr id="663" name="图片 662" descr="database"/>
          <p:cNvPicPr>
            <a:picLocks noChangeAspect="true"/>
          </p:cNvPicPr>
          <p:nvPr/>
        </p:nvPicPr>
        <p:blipFill>
          <a:blip r:embed="rId4"/>
          <a:stretch>
            <a:fillRect/>
          </a:stretch>
        </p:blipFill>
        <p:spPr>
          <a:xfrm>
            <a:off x="5413587" y="5182447"/>
            <a:ext cx="336000" cy="336000"/>
          </a:xfrm>
          <a:prstGeom prst="rect">
            <a:avLst/>
          </a:prstGeom>
        </p:spPr>
      </p:pic>
      <p:pic>
        <p:nvPicPr>
          <p:cNvPr id="664" name="图片 663" descr="server (3)"/>
          <p:cNvPicPr>
            <a:picLocks noChangeAspect="true"/>
          </p:cNvPicPr>
          <p:nvPr/>
        </p:nvPicPr>
        <p:blipFill>
          <a:blip r:embed="rId5"/>
          <a:stretch>
            <a:fillRect/>
          </a:stretch>
        </p:blipFill>
        <p:spPr>
          <a:xfrm>
            <a:off x="6335607" y="5172287"/>
            <a:ext cx="336000" cy="336000"/>
          </a:xfrm>
          <a:prstGeom prst="rect">
            <a:avLst/>
          </a:prstGeom>
        </p:spPr>
      </p:pic>
      <p:cxnSp>
        <p:nvCxnSpPr>
          <p:cNvPr id="665" name="直接连接符 664"/>
          <p:cNvCxnSpPr/>
          <p:nvPr/>
        </p:nvCxnSpPr>
        <p:spPr>
          <a:xfrm>
            <a:off x="4718475" y="5573607"/>
            <a:ext cx="2362200" cy="11855"/>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666" name="直接连接符 665"/>
          <p:cNvCxnSpPr/>
          <p:nvPr/>
        </p:nvCxnSpPr>
        <p:spPr>
          <a:xfrm>
            <a:off x="6510020" y="5498255"/>
            <a:ext cx="0" cy="96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667" name="直接连接符 666"/>
          <p:cNvCxnSpPr/>
          <p:nvPr/>
        </p:nvCxnSpPr>
        <p:spPr>
          <a:xfrm>
            <a:off x="5582075" y="5513495"/>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668" name="直接连接符 667"/>
          <p:cNvCxnSpPr/>
          <p:nvPr/>
        </p:nvCxnSpPr>
        <p:spPr>
          <a:xfrm>
            <a:off x="4843780" y="551180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sp>
        <p:nvSpPr>
          <p:cNvPr id="669" name="圆角矩形 668"/>
          <p:cNvSpPr/>
          <p:nvPr/>
        </p:nvSpPr>
        <p:spPr>
          <a:xfrm>
            <a:off x="5347547" y="4325620"/>
            <a:ext cx="1646767" cy="458895"/>
          </a:xfrm>
          <a:prstGeom prst="roundRect">
            <a:avLst/>
          </a:prstGeom>
          <a:no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grpSp>
        <p:nvGrpSpPr>
          <p:cNvPr id="670" name="组合 669"/>
          <p:cNvGrpSpPr/>
          <p:nvPr/>
        </p:nvGrpSpPr>
        <p:grpSpPr>
          <a:xfrm>
            <a:off x="5463540" y="4334935"/>
            <a:ext cx="430955" cy="415715"/>
            <a:chOff x="11759" y="4279"/>
            <a:chExt cx="1094" cy="1094"/>
          </a:xfrm>
        </p:grpSpPr>
        <p:pic>
          <p:nvPicPr>
            <p:cNvPr id="671" name="图片 670" descr="multi-tab"/>
            <p:cNvPicPr>
              <a:picLocks noChangeAspect="true"/>
            </p:cNvPicPr>
            <p:nvPr/>
          </p:nvPicPr>
          <p:blipFill>
            <a:blip r:embed="rId6"/>
            <a:stretch>
              <a:fillRect/>
            </a:stretch>
          </p:blipFill>
          <p:spPr>
            <a:xfrm>
              <a:off x="11759" y="4279"/>
              <a:ext cx="1095" cy="1095"/>
            </a:xfrm>
            <a:prstGeom prst="rect">
              <a:avLst/>
            </a:prstGeom>
            <a:ln>
              <a:solidFill>
                <a:schemeClr val="tx1"/>
              </a:solidFill>
            </a:ln>
          </p:spPr>
        </p:pic>
        <p:grpSp>
          <p:nvGrpSpPr>
            <p:cNvPr id="672" name="组合 671"/>
            <p:cNvGrpSpPr>
              <a:grpSpLocks noChangeAspect="true"/>
            </p:cNvGrpSpPr>
            <p:nvPr/>
          </p:nvGrpSpPr>
          <p:grpSpPr>
            <a:xfrm rot="0">
              <a:off x="11830" y="4466"/>
              <a:ext cx="340" cy="299"/>
              <a:chOff x="9128" y="5046"/>
              <a:chExt cx="938" cy="825"/>
            </a:xfrm>
          </p:grpSpPr>
          <p:sp>
            <p:nvSpPr>
              <p:cNvPr id="673" name="椭圆 672"/>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674" name="组合 673"/>
              <p:cNvGrpSpPr/>
              <p:nvPr/>
            </p:nvGrpSpPr>
            <p:grpSpPr>
              <a:xfrm>
                <a:off x="9128" y="5046"/>
                <a:ext cx="938" cy="754"/>
                <a:chOff x="9128" y="5046"/>
                <a:chExt cx="938" cy="754"/>
              </a:xfrm>
            </p:grpSpPr>
            <p:sp>
              <p:nvSpPr>
                <p:cNvPr id="675" name="椭圆 674"/>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76" name="椭圆 675"/>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77" name="椭圆 676"/>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78" name="椭圆 677"/>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79" name="椭圆 678"/>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680" name="直接连接符 679"/>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1" name="直接连接符 680"/>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2" name="直接连接符 681"/>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3" name="直接连接符 682"/>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4" name="直接连接符 683"/>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5" name="直接连接符 684"/>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6" name="直接连接符 685"/>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7" name="直接连接符 686"/>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88" name="直接连接符 687"/>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689" name="组合 688"/>
            <p:cNvGrpSpPr>
              <a:grpSpLocks noChangeAspect="true"/>
            </p:cNvGrpSpPr>
            <p:nvPr/>
          </p:nvGrpSpPr>
          <p:grpSpPr>
            <a:xfrm rot="0">
              <a:off x="12254" y="4481"/>
              <a:ext cx="340" cy="299"/>
              <a:chOff x="9128" y="5046"/>
              <a:chExt cx="938" cy="825"/>
            </a:xfrm>
          </p:grpSpPr>
          <p:sp>
            <p:nvSpPr>
              <p:cNvPr id="690" name="椭圆 689"/>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691" name="组合 690"/>
              <p:cNvGrpSpPr/>
              <p:nvPr/>
            </p:nvGrpSpPr>
            <p:grpSpPr>
              <a:xfrm>
                <a:off x="9128" y="5046"/>
                <a:ext cx="938" cy="754"/>
                <a:chOff x="9128" y="5046"/>
                <a:chExt cx="938" cy="754"/>
              </a:xfrm>
            </p:grpSpPr>
            <p:sp>
              <p:nvSpPr>
                <p:cNvPr id="692" name="椭圆 691"/>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93" name="椭圆 692"/>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94" name="椭圆 693"/>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95" name="椭圆 694"/>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696" name="椭圆 695"/>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697" name="直接连接符 696"/>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98" name="直接连接符 697"/>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699" name="直接连接符 698"/>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0" name="直接连接符 699"/>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1" name="直接连接符 700"/>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2" name="直接连接符 701"/>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3" name="直接连接符 702"/>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4" name="直接连接符 703"/>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05" name="直接连接符 704"/>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706" name="组合 705"/>
            <p:cNvGrpSpPr>
              <a:grpSpLocks noChangeAspect="true"/>
            </p:cNvGrpSpPr>
            <p:nvPr/>
          </p:nvGrpSpPr>
          <p:grpSpPr>
            <a:xfrm rot="0">
              <a:off x="11820" y="4932"/>
              <a:ext cx="340" cy="299"/>
              <a:chOff x="9128" y="5046"/>
              <a:chExt cx="938" cy="825"/>
            </a:xfrm>
          </p:grpSpPr>
          <p:sp>
            <p:nvSpPr>
              <p:cNvPr id="707" name="椭圆 706"/>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08" name="组合 707"/>
              <p:cNvGrpSpPr/>
              <p:nvPr/>
            </p:nvGrpSpPr>
            <p:grpSpPr>
              <a:xfrm>
                <a:off x="9128" y="5046"/>
                <a:ext cx="938" cy="754"/>
                <a:chOff x="9128" y="5046"/>
                <a:chExt cx="938" cy="754"/>
              </a:xfrm>
            </p:grpSpPr>
            <p:sp>
              <p:nvSpPr>
                <p:cNvPr id="709" name="椭圆 708"/>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10" name="椭圆 709"/>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11" name="椭圆 710"/>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12" name="椭圆 711"/>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13" name="椭圆 712"/>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714" name="直接连接符 713"/>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15" name="直接连接符 714"/>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16" name="直接连接符 715"/>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17" name="直接连接符 716"/>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18" name="直接连接符 717"/>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19" name="直接连接符 718"/>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20" name="直接连接符 719"/>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21" name="直接连接符 720"/>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22" name="直接连接符 721"/>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723" name="组合 722"/>
            <p:cNvGrpSpPr>
              <a:grpSpLocks noChangeAspect="true"/>
            </p:cNvGrpSpPr>
            <p:nvPr/>
          </p:nvGrpSpPr>
          <p:grpSpPr>
            <a:xfrm rot="0">
              <a:off x="12254" y="4956"/>
              <a:ext cx="340" cy="299"/>
              <a:chOff x="9128" y="5046"/>
              <a:chExt cx="938" cy="825"/>
            </a:xfrm>
          </p:grpSpPr>
          <p:sp>
            <p:nvSpPr>
              <p:cNvPr id="724" name="椭圆 723"/>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25" name="组合 724"/>
              <p:cNvGrpSpPr/>
              <p:nvPr/>
            </p:nvGrpSpPr>
            <p:grpSpPr>
              <a:xfrm>
                <a:off x="9128" y="5046"/>
                <a:ext cx="938" cy="754"/>
                <a:chOff x="9128" y="5046"/>
                <a:chExt cx="938" cy="754"/>
              </a:xfrm>
            </p:grpSpPr>
            <p:sp>
              <p:nvSpPr>
                <p:cNvPr id="726" name="椭圆 725"/>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27" name="椭圆 726"/>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28" name="椭圆 727"/>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29" name="椭圆 728"/>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30" name="椭圆 729"/>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731" name="直接连接符 730"/>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2" name="直接连接符 731"/>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3" name="直接连接符 732"/>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4" name="直接连接符 733"/>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5" name="直接连接符 734"/>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6" name="直接连接符 735"/>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7" name="直接连接符 736"/>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8" name="直接连接符 737"/>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39" name="直接连接符 738"/>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grpSp>
        <p:nvGrpSpPr>
          <p:cNvPr id="740" name="组合 739"/>
          <p:cNvGrpSpPr/>
          <p:nvPr/>
        </p:nvGrpSpPr>
        <p:grpSpPr>
          <a:xfrm>
            <a:off x="5989320" y="4338320"/>
            <a:ext cx="430955" cy="415715"/>
            <a:chOff x="11759" y="4279"/>
            <a:chExt cx="1094" cy="1094"/>
          </a:xfrm>
        </p:grpSpPr>
        <p:pic>
          <p:nvPicPr>
            <p:cNvPr id="741" name="图片 740" descr="multi-tab"/>
            <p:cNvPicPr>
              <a:picLocks noChangeAspect="true"/>
            </p:cNvPicPr>
            <p:nvPr/>
          </p:nvPicPr>
          <p:blipFill>
            <a:blip r:embed="rId6"/>
            <a:stretch>
              <a:fillRect/>
            </a:stretch>
          </p:blipFill>
          <p:spPr>
            <a:xfrm>
              <a:off x="11759" y="4279"/>
              <a:ext cx="1095" cy="1095"/>
            </a:xfrm>
            <a:prstGeom prst="rect">
              <a:avLst/>
            </a:prstGeom>
            <a:ln>
              <a:solidFill>
                <a:schemeClr val="tx1"/>
              </a:solidFill>
            </a:ln>
          </p:spPr>
        </p:pic>
        <p:grpSp>
          <p:nvGrpSpPr>
            <p:cNvPr id="742" name="组合 741"/>
            <p:cNvGrpSpPr>
              <a:grpSpLocks noChangeAspect="true"/>
            </p:cNvGrpSpPr>
            <p:nvPr/>
          </p:nvGrpSpPr>
          <p:grpSpPr>
            <a:xfrm rot="0">
              <a:off x="11830" y="4466"/>
              <a:ext cx="340" cy="299"/>
              <a:chOff x="9128" y="5046"/>
              <a:chExt cx="938" cy="825"/>
            </a:xfrm>
          </p:grpSpPr>
          <p:sp>
            <p:nvSpPr>
              <p:cNvPr id="743" name="椭圆 742"/>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44" name="组合 743"/>
              <p:cNvGrpSpPr/>
              <p:nvPr/>
            </p:nvGrpSpPr>
            <p:grpSpPr>
              <a:xfrm>
                <a:off x="9128" y="5046"/>
                <a:ext cx="938" cy="754"/>
                <a:chOff x="9128" y="5046"/>
                <a:chExt cx="938" cy="754"/>
              </a:xfrm>
            </p:grpSpPr>
            <p:sp>
              <p:nvSpPr>
                <p:cNvPr id="745" name="椭圆 744"/>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46" name="椭圆 745"/>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47" name="椭圆 746"/>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48" name="椭圆 747"/>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49" name="椭圆 748"/>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750" name="直接连接符 749"/>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1" name="直接连接符 750"/>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2" name="直接连接符 751"/>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3" name="直接连接符 752"/>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4" name="直接连接符 753"/>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5" name="直接连接符 754"/>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6" name="直接连接符 755"/>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7" name="直接连接符 756"/>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58" name="直接连接符 757"/>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759" name="组合 758"/>
            <p:cNvGrpSpPr>
              <a:grpSpLocks noChangeAspect="true"/>
            </p:cNvGrpSpPr>
            <p:nvPr/>
          </p:nvGrpSpPr>
          <p:grpSpPr>
            <a:xfrm rot="0">
              <a:off x="12254" y="4481"/>
              <a:ext cx="340" cy="299"/>
              <a:chOff x="9128" y="5046"/>
              <a:chExt cx="938" cy="825"/>
            </a:xfrm>
          </p:grpSpPr>
          <p:sp>
            <p:nvSpPr>
              <p:cNvPr id="760" name="椭圆 759"/>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61" name="组合 760"/>
              <p:cNvGrpSpPr/>
              <p:nvPr/>
            </p:nvGrpSpPr>
            <p:grpSpPr>
              <a:xfrm>
                <a:off x="9128" y="5046"/>
                <a:ext cx="938" cy="754"/>
                <a:chOff x="9128" y="5046"/>
                <a:chExt cx="938" cy="754"/>
              </a:xfrm>
            </p:grpSpPr>
            <p:sp>
              <p:nvSpPr>
                <p:cNvPr id="762" name="椭圆 761"/>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63" name="椭圆 762"/>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64" name="椭圆 763"/>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65" name="椭圆 764"/>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66" name="椭圆 765"/>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767" name="直接连接符 766"/>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68" name="直接连接符 767"/>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69" name="直接连接符 768"/>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0" name="直接连接符 769"/>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1" name="直接连接符 770"/>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2" name="直接连接符 771"/>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3" name="直接连接符 772"/>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4" name="直接连接符 773"/>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75" name="直接连接符 774"/>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776" name="组合 775"/>
            <p:cNvGrpSpPr>
              <a:grpSpLocks noChangeAspect="true"/>
            </p:cNvGrpSpPr>
            <p:nvPr/>
          </p:nvGrpSpPr>
          <p:grpSpPr>
            <a:xfrm rot="0">
              <a:off x="11820" y="4932"/>
              <a:ext cx="340" cy="299"/>
              <a:chOff x="9128" y="5046"/>
              <a:chExt cx="938" cy="825"/>
            </a:xfrm>
          </p:grpSpPr>
          <p:sp>
            <p:nvSpPr>
              <p:cNvPr id="777" name="椭圆 776"/>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78" name="组合 777"/>
              <p:cNvGrpSpPr/>
              <p:nvPr/>
            </p:nvGrpSpPr>
            <p:grpSpPr>
              <a:xfrm>
                <a:off x="9128" y="5046"/>
                <a:ext cx="938" cy="754"/>
                <a:chOff x="9128" y="5046"/>
                <a:chExt cx="938" cy="754"/>
              </a:xfrm>
            </p:grpSpPr>
            <p:sp>
              <p:nvSpPr>
                <p:cNvPr id="779" name="椭圆 778"/>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80" name="椭圆 779"/>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81" name="椭圆 780"/>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82" name="椭圆 781"/>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83" name="椭圆 782"/>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784" name="直接连接符 783"/>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85" name="直接连接符 784"/>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86" name="直接连接符 785"/>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87" name="直接连接符 786"/>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88" name="直接连接符 787"/>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89" name="直接连接符 788"/>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90" name="直接连接符 789"/>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91" name="直接连接符 790"/>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792" name="直接连接符 791"/>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793" name="组合 792"/>
            <p:cNvGrpSpPr>
              <a:grpSpLocks noChangeAspect="true"/>
            </p:cNvGrpSpPr>
            <p:nvPr/>
          </p:nvGrpSpPr>
          <p:grpSpPr>
            <a:xfrm rot="0">
              <a:off x="12254" y="4956"/>
              <a:ext cx="340" cy="299"/>
              <a:chOff x="9128" y="5046"/>
              <a:chExt cx="938" cy="825"/>
            </a:xfrm>
          </p:grpSpPr>
          <p:sp>
            <p:nvSpPr>
              <p:cNvPr id="794" name="椭圆 793"/>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795" name="组合 794"/>
              <p:cNvGrpSpPr/>
              <p:nvPr/>
            </p:nvGrpSpPr>
            <p:grpSpPr>
              <a:xfrm>
                <a:off x="9128" y="5046"/>
                <a:ext cx="938" cy="754"/>
                <a:chOff x="9128" y="5046"/>
                <a:chExt cx="938" cy="754"/>
              </a:xfrm>
            </p:grpSpPr>
            <p:sp>
              <p:nvSpPr>
                <p:cNvPr id="796" name="椭圆 795"/>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97" name="椭圆 796"/>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98" name="椭圆 797"/>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799" name="椭圆 798"/>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00" name="椭圆 799"/>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801" name="直接连接符 800"/>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2" name="直接连接符 801"/>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3" name="直接连接符 802"/>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4" name="直接连接符 803"/>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5" name="直接连接符 804"/>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6" name="直接连接符 805"/>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7" name="直接连接符 806"/>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8" name="直接连接符 807"/>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09" name="直接连接符 808"/>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sp>
        <p:nvSpPr>
          <p:cNvPr id="810" name="矩形 809"/>
          <p:cNvSpPr/>
          <p:nvPr/>
        </p:nvSpPr>
        <p:spPr>
          <a:xfrm>
            <a:off x="4669252" y="3524760"/>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sym typeface="+mn-ea"/>
              </a:rPr>
              <a:t>Adlik Inference Engine</a:t>
            </a:r>
            <a:endParaRPr lang="en-US" altLang="zh-CN" sz="1600" dirty="0">
              <a:solidFill>
                <a:schemeClr val="tx1"/>
              </a:solidFill>
              <a:latin typeface="微软雅黑" charset="-122"/>
              <a:ea typeface="微软雅黑" charset="-122"/>
              <a:sym typeface="+mn-ea"/>
            </a:endParaRPr>
          </a:p>
        </p:txBody>
      </p:sp>
      <p:grpSp>
        <p:nvGrpSpPr>
          <p:cNvPr id="811" name="组合 810"/>
          <p:cNvGrpSpPr/>
          <p:nvPr/>
        </p:nvGrpSpPr>
        <p:grpSpPr>
          <a:xfrm>
            <a:off x="6524415" y="4333240"/>
            <a:ext cx="430955" cy="415715"/>
            <a:chOff x="11759" y="4279"/>
            <a:chExt cx="1094" cy="1094"/>
          </a:xfrm>
        </p:grpSpPr>
        <p:pic>
          <p:nvPicPr>
            <p:cNvPr id="812" name="图片 811" descr="multi-tab"/>
            <p:cNvPicPr>
              <a:picLocks noChangeAspect="true"/>
            </p:cNvPicPr>
            <p:nvPr/>
          </p:nvPicPr>
          <p:blipFill>
            <a:blip r:embed="rId6"/>
            <a:stretch>
              <a:fillRect/>
            </a:stretch>
          </p:blipFill>
          <p:spPr>
            <a:xfrm>
              <a:off x="11759" y="4279"/>
              <a:ext cx="1095" cy="1095"/>
            </a:xfrm>
            <a:prstGeom prst="rect">
              <a:avLst/>
            </a:prstGeom>
            <a:ln>
              <a:solidFill>
                <a:schemeClr val="tx1"/>
              </a:solidFill>
            </a:ln>
          </p:spPr>
        </p:pic>
        <p:grpSp>
          <p:nvGrpSpPr>
            <p:cNvPr id="813" name="组合 812"/>
            <p:cNvGrpSpPr>
              <a:grpSpLocks noChangeAspect="true"/>
            </p:cNvGrpSpPr>
            <p:nvPr/>
          </p:nvGrpSpPr>
          <p:grpSpPr>
            <a:xfrm rot="0">
              <a:off x="11830" y="4466"/>
              <a:ext cx="340" cy="299"/>
              <a:chOff x="9128" y="5046"/>
              <a:chExt cx="938" cy="825"/>
            </a:xfrm>
          </p:grpSpPr>
          <p:sp>
            <p:nvSpPr>
              <p:cNvPr id="814" name="椭圆 813"/>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815" name="组合 814"/>
              <p:cNvGrpSpPr/>
              <p:nvPr/>
            </p:nvGrpSpPr>
            <p:grpSpPr>
              <a:xfrm>
                <a:off x="9128" y="5046"/>
                <a:ext cx="938" cy="754"/>
                <a:chOff x="9128" y="5046"/>
                <a:chExt cx="938" cy="754"/>
              </a:xfrm>
            </p:grpSpPr>
            <p:sp>
              <p:nvSpPr>
                <p:cNvPr id="816" name="椭圆 815"/>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17" name="椭圆 816"/>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18" name="椭圆 817"/>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19" name="椭圆 818"/>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20" name="椭圆 819"/>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821" name="直接连接符 820"/>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2" name="直接连接符 821"/>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3" name="直接连接符 822"/>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4" name="直接连接符 823"/>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5" name="直接连接符 824"/>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6" name="直接连接符 825"/>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7" name="直接连接符 826"/>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8" name="直接连接符 827"/>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29" name="直接连接符 828"/>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830" name="组合 829"/>
            <p:cNvGrpSpPr>
              <a:grpSpLocks noChangeAspect="true"/>
            </p:cNvGrpSpPr>
            <p:nvPr/>
          </p:nvGrpSpPr>
          <p:grpSpPr>
            <a:xfrm rot="0">
              <a:off x="12254" y="4481"/>
              <a:ext cx="340" cy="299"/>
              <a:chOff x="9128" y="5046"/>
              <a:chExt cx="938" cy="825"/>
            </a:xfrm>
          </p:grpSpPr>
          <p:sp>
            <p:nvSpPr>
              <p:cNvPr id="831" name="椭圆 830"/>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832" name="组合 831"/>
              <p:cNvGrpSpPr/>
              <p:nvPr/>
            </p:nvGrpSpPr>
            <p:grpSpPr>
              <a:xfrm>
                <a:off x="9128" y="5046"/>
                <a:ext cx="938" cy="754"/>
                <a:chOff x="9128" y="5046"/>
                <a:chExt cx="938" cy="754"/>
              </a:xfrm>
            </p:grpSpPr>
            <p:sp>
              <p:nvSpPr>
                <p:cNvPr id="833" name="椭圆 832"/>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34" name="椭圆 833"/>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35" name="椭圆 834"/>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36" name="椭圆 835"/>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37" name="椭圆 836"/>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838" name="直接连接符 837"/>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39" name="直接连接符 838"/>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0" name="直接连接符 839"/>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1" name="直接连接符 840"/>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2" name="直接连接符 841"/>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3" name="直接连接符 842"/>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4" name="直接连接符 843"/>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5" name="直接连接符 844"/>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46" name="直接连接符 845"/>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847" name="组合 846"/>
            <p:cNvGrpSpPr>
              <a:grpSpLocks noChangeAspect="true"/>
            </p:cNvGrpSpPr>
            <p:nvPr/>
          </p:nvGrpSpPr>
          <p:grpSpPr>
            <a:xfrm rot="0">
              <a:off x="11820" y="4932"/>
              <a:ext cx="340" cy="299"/>
              <a:chOff x="9128" y="5046"/>
              <a:chExt cx="938" cy="825"/>
            </a:xfrm>
          </p:grpSpPr>
          <p:sp>
            <p:nvSpPr>
              <p:cNvPr id="848" name="椭圆 847"/>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849" name="组合 848"/>
              <p:cNvGrpSpPr/>
              <p:nvPr/>
            </p:nvGrpSpPr>
            <p:grpSpPr>
              <a:xfrm>
                <a:off x="9128" y="5046"/>
                <a:ext cx="938" cy="754"/>
                <a:chOff x="9128" y="5046"/>
                <a:chExt cx="938" cy="754"/>
              </a:xfrm>
            </p:grpSpPr>
            <p:sp>
              <p:nvSpPr>
                <p:cNvPr id="850" name="椭圆 849"/>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51" name="椭圆 850"/>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52" name="椭圆 851"/>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53" name="椭圆 852"/>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54" name="椭圆 853"/>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855" name="直接连接符 854"/>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56" name="直接连接符 855"/>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57" name="直接连接符 856"/>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58" name="直接连接符 857"/>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59" name="直接连接符 858"/>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60" name="直接连接符 859"/>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61" name="直接连接符 860"/>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62" name="直接连接符 861"/>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63" name="直接连接符 862"/>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nvGrpSpPr>
            <p:cNvPr id="864" name="组合 863"/>
            <p:cNvGrpSpPr>
              <a:grpSpLocks noChangeAspect="true"/>
            </p:cNvGrpSpPr>
            <p:nvPr/>
          </p:nvGrpSpPr>
          <p:grpSpPr>
            <a:xfrm rot="0">
              <a:off x="12254" y="4956"/>
              <a:ext cx="340" cy="299"/>
              <a:chOff x="9128" y="5046"/>
              <a:chExt cx="938" cy="825"/>
            </a:xfrm>
          </p:grpSpPr>
          <p:sp>
            <p:nvSpPr>
              <p:cNvPr id="865" name="椭圆 864"/>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866" name="组合 865"/>
              <p:cNvGrpSpPr/>
              <p:nvPr/>
            </p:nvGrpSpPr>
            <p:grpSpPr>
              <a:xfrm>
                <a:off x="9128" y="5046"/>
                <a:ext cx="938" cy="754"/>
                <a:chOff x="9128" y="5046"/>
                <a:chExt cx="938" cy="754"/>
              </a:xfrm>
            </p:grpSpPr>
            <p:sp>
              <p:nvSpPr>
                <p:cNvPr id="867" name="椭圆 866"/>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68" name="椭圆 867"/>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69" name="椭圆 868"/>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70" name="椭圆 869"/>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871" name="椭圆 870"/>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872" name="直接连接符 871"/>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3" name="直接连接符 872"/>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4" name="直接连接符 873"/>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5" name="直接连接符 874"/>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6" name="直接连接符 875"/>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7" name="直接连接符 876"/>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8" name="直接连接符 877"/>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79" name="直接连接符 878"/>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80" name="直接连接符 879"/>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sp>
        <p:nvSpPr>
          <p:cNvPr id="881" name="矩形 880"/>
          <p:cNvSpPr/>
          <p:nvPr/>
        </p:nvSpPr>
        <p:spPr>
          <a:xfrm>
            <a:off x="1131032" y="5803140"/>
            <a:ext cx="1928495"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b="1" dirty="0">
                <a:solidFill>
                  <a:schemeClr val="tx1"/>
                </a:solidFill>
                <a:latin typeface="微软雅黑" charset="-122"/>
                <a:ea typeface="微软雅黑" charset="-122"/>
                <a:sym typeface="+mn-ea"/>
              </a:rPr>
              <a:t>Cloud </a:t>
            </a:r>
            <a:r>
              <a:rPr kumimoji="1" lang="en-US" altLang="zh-CN" sz="1600" b="1" dirty="0">
                <a:solidFill>
                  <a:schemeClr val="tx1"/>
                </a:solidFill>
                <a:effectLst>
                  <a:outerShdw blurRad="38100" dist="38100" dir="2700000" algn="tl">
                    <a:srgbClr val="000000">
                      <a:alpha val="43137"/>
                    </a:srgbClr>
                  </a:outerShdw>
                </a:effectLst>
                <a:latin typeface="微软雅黑" charset="-122"/>
                <a:ea typeface="微软雅黑" charset="-122"/>
                <a:sym typeface="+mn-ea"/>
              </a:rPr>
              <a:t>Deployment</a:t>
            </a:r>
            <a:r>
              <a:rPr lang="en-US" altLang="zh-CN" sz="1600" dirty="0">
                <a:solidFill>
                  <a:schemeClr val="tx1"/>
                </a:solidFill>
                <a:latin typeface="微软雅黑" charset="-122"/>
                <a:ea typeface="微软雅黑" charset="-122"/>
                <a:sym typeface="+mn-ea"/>
              </a:rPr>
              <a:t> </a:t>
            </a:r>
            <a:endParaRPr lang="en-US" altLang="zh-CN" sz="1600" dirty="0">
              <a:solidFill>
                <a:schemeClr val="tx1"/>
              </a:solidFill>
              <a:latin typeface="微软雅黑" charset="-122"/>
              <a:ea typeface="微软雅黑" charset="-122"/>
              <a:sym typeface="+mn-ea"/>
            </a:endParaRPr>
          </a:p>
        </p:txBody>
      </p:sp>
      <p:sp>
        <p:nvSpPr>
          <p:cNvPr id="882" name="矩形 881"/>
          <p:cNvSpPr/>
          <p:nvPr/>
        </p:nvSpPr>
        <p:spPr>
          <a:xfrm>
            <a:off x="4747145" y="5782820"/>
            <a:ext cx="187198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kumimoji="1" lang="en-US" altLang="zh-CN" sz="1600" b="1" dirty="0">
                <a:solidFill>
                  <a:schemeClr val="tx1"/>
                </a:solidFill>
                <a:effectLst>
                  <a:outerShdw blurRad="38100" dist="38100" dir="2700000" algn="tl">
                    <a:srgbClr val="000000">
                      <a:alpha val="43137"/>
                    </a:srgbClr>
                  </a:outerShdw>
                </a:effectLst>
                <a:latin typeface="微软雅黑" charset="-122"/>
                <a:ea typeface="微软雅黑" charset="-122"/>
                <a:sym typeface="+mn-ea"/>
              </a:rPr>
              <a:t>Edge Deployment</a:t>
            </a:r>
            <a:r>
              <a:rPr lang="en-US" altLang="zh-CN" sz="1600" dirty="0">
                <a:solidFill>
                  <a:schemeClr val="tx1"/>
                </a:solidFill>
                <a:latin typeface="微软雅黑" charset="-122"/>
                <a:ea typeface="微软雅黑" charset="-122"/>
                <a:sym typeface="+mn-ea"/>
              </a:rPr>
              <a:t> </a:t>
            </a:r>
            <a:endParaRPr lang="en-US" altLang="zh-CN" sz="1600" dirty="0">
              <a:solidFill>
                <a:schemeClr val="tx1"/>
              </a:solidFill>
              <a:latin typeface="微软雅黑" charset="-122"/>
              <a:ea typeface="微软雅黑" charset="-122"/>
              <a:sym typeface="+mn-ea"/>
            </a:endParaRPr>
          </a:p>
        </p:txBody>
      </p:sp>
      <p:sp>
        <p:nvSpPr>
          <p:cNvPr id="883" name="矩形 882"/>
          <p:cNvSpPr/>
          <p:nvPr/>
        </p:nvSpPr>
        <p:spPr>
          <a:xfrm>
            <a:off x="8346327" y="5802295"/>
            <a:ext cx="237998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kumimoji="1" lang="en-US" altLang="zh-CN" sz="1600" b="1" dirty="0">
                <a:solidFill>
                  <a:schemeClr val="tx1"/>
                </a:solidFill>
                <a:effectLst>
                  <a:outerShdw blurRad="38100" dist="38100" dir="2700000" algn="tl">
                    <a:srgbClr val="000000">
                      <a:alpha val="43137"/>
                    </a:srgbClr>
                  </a:outerShdw>
                </a:effectLst>
                <a:latin typeface="微软雅黑" charset="-122"/>
                <a:ea typeface="微软雅黑" charset="-122"/>
                <a:sym typeface="+mn-ea"/>
              </a:rPr>
              <a:t>On-device Deployment</a:t>
            </a:r>
            <a:r>
              <a:rPr lang="en-US" altLang="zh-CN" sz="1600" dirty="0">
                <a:solidFill>
                  <a:schemeClr val="tx1"/>
                </a:solidFill>
                <a:latin typeface="微软雅黑" charset="-122"/>
                <a:ea typeface="微软雅黑" charset="-122"/>
                <a:sym typeface="+mn-ea"/>
              </a:rPr>
              <a:t> </a:t>
            </a:r>
            <a:endParaRPr lang="en-US" altLang="zh-CN" sz="1600" dirty="0">
              <a:solidFill>
                <a:schemeClr val="tx1"/>
              </a:solidFill>
              <a:latin typeface="微软雅黑" charset="-122"/>
              <a:ea typeface="微软雅黑" charset="-122"/>
              <a:sym typeface="+mn-ea"/>
            </a:endParaRPr>
          </a:p>
        </p:txBody>
      </p:sp>
      <p:sp>
        <p:nvSpPr>
          <p:cNvPr id="884" name="矩形 883"/>
          <p:cNvSpPr/>
          <p:nvPr/>
        </p:nvSpPr>
        <p:spPr>
          <a:xfrm>
            <a:off x="8366647" y="3506980"/>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tx1"/>
                </a:solidFill>
                <a:latin typeface="微软雅黑" charset="-122"/>
                <a:ea typeface="微软雅黑" charset="-122"/>
                <a:sym typeface="+mn-ea"/>
              </a:rPr>
              <a:t>Adlik Inference Engine</a:t>
            </a:r>
            <a:endParaRPr lang="en-US" altLang="zh-CN" sz="1600" dirty="0">
              <a:solidFill>
                <a:schemeClr val="tx1"/>
              </a:solidFill>
              <a:latin typeface="微软雅黑" charset="-122"/>
              <a:ea typeface="微软雅黑" charset="-122"/>
              <a:sym typeface="+mn-ea"/>
            </a:endParaRPr>
          </a:p>
        </p:txBody>
      </p:sp>
      <p:grpSp>
        <p:nvGrpSpPr>
          <p:cNvPr id="885" name="组合 884"/>
          <p:cNvGrpSpPr/>
          <p:nvPr/>
        </p:nvGrpSpPr>
        <p:grpSpPr>
          <a:xfrm>
            <a:off x="5989320" y="2971800"/>
            <a:ext cx="384387" cy="384387"/>
            <a:chOff x="2416" y="5594"/>
            <a:chExt cx="454" cy="454"/>
          </a:xfrm>
        </p:grpSpPr>
        <p:pic>
          <p:nvPicPr>
            <p:cNvPr id="886" name="图片 885"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887" name="组合 886"/>
            <p:cNvGrpSpPr>
              <a:grpSpLocks noChangeAspect="true"/>
            </p:cNvGrpSpPr>
            <p:nvPr/>
          </p:nvGrpSpPr>
          <p:grpSpPr>
            <a:xfrm>
              <a:off x="2448" y="5689"/>
              <a:ext cx="340" cy="299"/>
              <a:chOff x="9128" y="5046"/>
              <a:chExt cx="938" cy="825"/>
            </a:xfrm>
          </p:grpSpPr>
          <p:sp>
            <p:nvSpPr>
              <p:cNvPr id="888" name="椭圆 887"/>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889" name="组合 888"/>
              <p:cNvGrpSpPr/>
              <p:nvPr/>
            </p:nvGrpSpPr>
            <p:grpSpPr>
              <a:xfrm>
                <a:off x="9128" y="5046"/>
                <a:ext cx="938" cy="754"/>
                <a:chOff x="9128" y="5046"/>
                <a:chExt cx="938" cy="754"/>
              </a:xfrm>
            </p:grpSpPr>
            <p:sp>
              <p:nvSpPr>
                <p:cNvPr id="890" name="椭圆 889"/>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891" name="椭圆 890"/>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892" name="椭圆 891"/>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893" name="椭圆 892"/>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894" name="椭圆 893"/>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895" name="直接连接符 894"/>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96" name="直接连接符 895"/>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97" name="直接连接符 896"/>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98" name="直接连接符 897"/>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899" name="直接连接符 898"/>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00" name="直接连接符 899"/>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01" name="直接连接符 900"/>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02" name="直接连接符 901"/>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03" name="直接连接符 902"/>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sp>
        <p:nvSpPr>
          <p:cNvPr id="904" name="右箭头 903"/>
          <p:cNvSpPr/>
          <p:nvPr/>
        </p:nvSpPr>
        <p:spPr>
          <a:xfrm rot="5400000">
            <a:off x="5534660" y="2973495"/>
            <a:ext cx="43095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chemeClr val="tx1"/>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chemeClr val="tx1"/>
              </a:solidFill>
              <a:effectLst/>
              <a:uLnTx/>
              <a:uFillTx/>
              <a:latin typeface="Calibri" panose="020F0502020204030204"/>
              <a:ea typeface="微软雅黑" charset="-122"/>
              <a:sym typeface="+mn-ea"/>
            </a:endParaRPr>
          </a:p>
        </p:txBody>
      </p:sp>
      <p:sp>
        <p:nvSpPr>
          <p:cNvPr id="905" name="文本框 904"/>
          <p:cNvSpPr txBox="true"/>
          <p:nvPr/>
        </p:nvSpPr>
        <p:spPr>
          <a:xfrm>
            <a:off x="6421544" y="2930315"/>
            <a:ext cx="822960" cy="423545"/>
          </a:xfrm>
          <a:prstGeom prst="rect">
            <a:avLst/>
          </a:prstGeom>
          <a:noFill/>
          <a:ln>
            <a:solidFill>
              <a:schemeClr val="tx1"/>
            </a:solidFill>
          </a:ln>
        </p:spPr>
        <p:txBody>
          <a:bodyPr wrap="none" rtlCol="0" anchor="t">
            <a:spAutoFit/>
          </a:bodyPr>
          <a:p>
            <a:pPr algn="ctr"/>
            <a:r>
              <a:rPr lang="en-US" altLang="zh-CN" sz="1075" b="1" dirty="0" smtClean="0">
                <a:solidFill>
                  <a:schemeClr val="tx1"/>
                </a:solidFill>
                <a:latin typeface="+mn-ea"/>
                <a:ea typeface="+mn-ea"/>
              </a:rPr>
              <a:t>File-based </a:t>
            </a:r>
            <a:endParaRPr lang="en-US" altLang="zh-CN" sz="1075" b="1" dirty="0" smtClean="0">
              <a:solidFill>
                <a:schemeClr val="tx1"/>
              </a:solidFill>
              <a:latin typeface="+mn-ea"/>
              <a:ea typeface="+mn-ea"/>
            </a:endParaRPr>
          </a:p>
          <a:p>
            <a:pPr algn="ctr"/>
            <a:r>
              <a:rPr lang="en-US" altLang="zh-CN" sz="1075" b="1" dirty="0" smtClean="0">
                <a:solidFill>
                  <a:schemeClr val="tx1"/>
                </a:solidFill>
                <a:latin typeface="+mn-ea"/>
                <a:ea typeface="+mn-ea"/>
                <a:sym typeface="+mn-ea"/>
              </a:rPr>
              <a:t>Model </a:t>
            </a:r>
            <a:endParaRPr lang="en-US" altLang="zh-CN" sz="1075" b="1" dirty="0" smtClean="0">
              <a:solidFill>
                <a:schemeClr val="tx1"/>
              </a:solidFill>
              <a:latin typeface="+mn-ea"/>
              <a:ea typeface="+mn-ea"/>
              <a:sym typeface="+mn-ea"/>
            </a:endParaRPr>
          </a:p>
        </p:txBody>
      </p:sp>
      <p:sp>
        <p:nvSpPr>
          <p:cNvPr id="906" name="文本框 905"/>
          <p:cNvSpPr txBox="true"/>
          <p:nvPr/>
        </p:nvSpPr>
        <p:spPr>
          <a:xfrm>
            <a:off x="4213649" y="2921847"/>
            <a:ext cx="935990" cy="423545"/>
          </a:xfrm>
          <a:prstGeom prst="rect">
            <a:avLst/>
          </a:prstGeom>
          <a:noFill/>
        </p:spPr>
        <p:txBody>
          <a:bodyPr wrap="none" rtlCol="0" anchor="t">
            <a:spAutoFit/>
          </a:bodyPr>
          <a:p>
            <a:pPr algn="ctr"/>
            <a:r>
              <a:rPr lang="en-US" altLang="zh-CN" sz="1075" b="1" dirty="0" smtClean="0">
                <a:solidFill>
                  <a:schemeClr val="tx1"/>
                </a:solidFill>
                <a:latin typeface="+mn-ea"/>
                <a:ea typeface="+mn-ea"/>
              </a:rPr>
              <a:t>Image-based </a:t>
            </a:r>
            <a:endParaRPr lang="en-US" altLang="zh-CN" sz="1075" b="1" dirty="0" smtClean="0">
              <a:solidFill>
                <a:schemeClr val="tx1"/>
              </a:solidFill>
              <a:latin typeface="+mn-ea"/>
              <a:ea typeface="+mn-ea"/>
            </a:endParaRPr>
          </a:p>
          <a:p>
            <a:pPr algn="ctr"/>
            <a:r>
              <a:rPr lang="en-US" altLang="zh-CN" sz="1075" b="1" dirty="0" smtClean="0">
                <a:solidFill>
                  <a:schemeClr val="tx1"/>
                </a:solidFill>
                <a:latin typeface="+mn-ea"/>
                <a:ea typeface="+mn-ea"/>
              </a:rPr>
              <a:t>Engine</a:t>
            </a:r>
            <a:endParaRPr lang="en-US" altLang="zh-CN" sz="1075" b="1" dirty="0" smtClean="0">
              <a:solidFill>
                <a:schemeClr val="tx1"/>
              </a:solidFill>
              <a:latin typeface="+mn-ea"/>
              <a:ea typeface="+mn-ea"/>
            </a:endParaRPr>
          </a:p>
        </p:txBody>
      </p:sp>
      <p:pic>
        <p:nvPicPr>
          <p:cNvPr id="907" name="图片 906" descr="box-closed"/>
          <p:cNvPicPr>
            <a:picLocks noChangeAspect="true"/>
          </p:cNvPicPr>
          <p:nvPr/>
        </p:nvPicPr>
        <p:blipFill>
          <a:blip r:embed="rId1"/>
          <a:stretch>
            <a:fillRect/>
          </a:stretch>
        </p:blipFill>
        <p:spPr>
          <a:xfrm>
            <a:off x="5151120" y="2946400"/>
            <a:ext cx="402167" cy="402167"/>
          </a:xfrm>
          <a:prstGeom prst="rect">
            <a:avLst/>
          </a:prstGeom>
        </p:spPr>
      </p:pic>
      <p:grpSp>
        <p:nvGrpSpPr>
          <p:cNvPr id="908" name="组合 907"/>
          <p:cNvGrpSpPr/>
          <p:nvPr/>
        </p:nvGrpSpPr>
        <p:grpSpPr>
          <a:xfrm>
            <a:off x="9200092" y="2949152"/>
            <a:ext cx="384387" cy="384387"/>
            <a:chOff x="2416" y="5594"/>
            <a:chExt cx="454" cy="454"/>
          </a:xfrm>
        </p:grpSpPr>
        <p:pic>
          <p:nvPicPr>
            <p:cNvPr id="909" name="图片 908" descr="multi-tab"/>
            <p:cNvPicPr>
              <a:picLocks noChangeAspect="true"/>
            </p:cNvPicPr>
            <p:nvPr/>
          </p:nvPicPr>
          <p:blipFill>
            <a:blip r:embed="rId6"/>
            <a:stretch>
              <a:fillRect/>
            </a:stretch>
          </p:blipFill>
          <p:spPr>
            <a:xfrm>
              <a:off x="2416" y="5594"/>
              <a:ext cx="454" cy="454"/>
            </a:xfrm>
            <a:prstGeom prst="rect">
              <a:avLst/>
            </a:prstGeom>
            <a:ln>
              <a:solidFill>
                <a:schemeClr val="tx1"/>
              </a:solidFill>
            </a:ln>
          </p:spPr>
        </p:pic>
        <p:grpSp>
          <p:nvGrpSpPr>
            <p:cNvPr id="910" name="组合 909"/>
            <p:cNvGrpSpPr>
              <a:grpSpLocks noChangeAspect="true"/>
            </p:cNvGrpSpPr>
            <p:nvPr/>
          </p:nvGrpSpPr>
          <p:grpSpPr>
            <a:xfrm>
              <a:off x="2448" y="5689"/>
              <a:ext cx="340" cy="299"/>
              <a:chOff x="9128" y="5046"/>
              <a:chExt cx="938" cy="825"/>
            </a:xfrm>
          </p:grpSpPr>
          <p:sp>
            <p:nvSpPr>
              <p:cNvPr id="911" name="椭圆 910"/>
              <p:cNvSpPr>
                <a:spLocks noChangeAspect="true"/>
              </p:cNvSpPr>
              <p:nvPr/>
            </p:nvSpPr>
            <p:spPr>
              <a:xfrm>
                <a:off x="9525" y="572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912" name="组合 911"/>
              <p:cNvGrpSpPr/>
              <p:nvPr/>
            </p:nvGrpSpPr>
            <p:grpSpPr>
              <a:xfrm>
                <a:off x="9128" y="5046"/>
                <a:ext cx="938" cy="754"/>
                <a:chOff x="9128" y="5046"/>
                <a:chExt cx="938" cy="754"/>
              </a:xfrm>
            </p:grpSpPr>
            <p:sp>
              <p:nvSpPr>
                <p:cNvPr id="913" name="椭圆 912"/>
                <p:cNvSpPr>
                  <a:spLocks noChangeAspect="true"/>
                </p:cNvSpPr>
                <p:nvPr/>
              </p:nvSpPr>
              <p:spPr>
                <a:xfrm>
                  <a:off x="9128" y="521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14" name="椭圆 913"/>
                <p:cNvSpPr>
                  <a:spLocks noChangeAspect="true"/>
                </p:cNvSpPr>
                <p:nvPr/>
              </p:nvSpPr>
              <p:spPr>
                <a:xfrm>
                  <a:off x="9128" y="5613"/>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15" name="椭圆 914"/>
                <p:cNvSpPr>
                  <a:spLocks noChangeAspect="true"/>
                </p:cNvSpPr>
                <p:nvPr/>
              </p:nvSpPr>
              <p:spPr>
                <a:xfrm>
                  <a:off x="9525" y="5046"/>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16" name="椭圆 915"/>
                <p:cNvSpPr>
                  <a:spLocks noChangeAspect="true"/>
                </p:cNvSpPr>
                <p:nvPr/>
              </p:nvSpPr>
              <p:spPr>
                <a:xfrm>
                  <a:off x="9525" y="5409"/>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17" name="椭圆 916"/>
                <p:cNvSpPr>
                  <a:spLocks noChangeAspect="true"/>
                </p:cNvSpPr>
                <p:nvPr/>
              </p:nvSpPr>
              <p:spPr>
                <a:xfrm>
                  <a:off x="9922" y="5407"/>
                  <a:ext cx="144" cy="144"/>
                </a:xfrm>
                <a:prstGeom prst="ellipse">
                  <a:avLst/>
                </a:prstGeom>
                <a:solidFill>
                  <a:schemeClr val="bg1"/>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918" name="直接连接符 917"/>
                <p:cNvCxnSpPr/>
                <p:nvPr/>
              </p:nvCxnSpPr>
              <p:spPr>
                <a:xfrm flipV="true">
                  <a:off x="9252" y="5136"/>
                  <a:ext cx="283" cy="13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19" name="直接连接符 918"/>
                <p:cNvCxnSpPr/>
                <p:nvPr/>
              </p:nvCxnSpPr>
              <p:spPr>
                <a:xfrm>
                  <a:off x="9198" y="5290"/>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0" name="直接连接符 919"/>
                <p:cNvCxnSpPr/>
                <p:nvPr/>
              </p:nvCxnSpPr>
              <p:spPr>
                <a:xfrm>
                  <a:off x="9205" y="5291"/>
                  <a:ext cx="397" cy="504"/>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1" name="直接连接符 920"/>
                <p:cNvCxnSpPr/>
                <p:nvPr/>
              </p:nvCxnSpPr>
              <p:spPr>
                <a:xfrm flipV="true">
                  <a:off x="9198" y="5123"/>
                  <a:ext cx="397" cy="567"/>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2" name="直接连接符 921"/>
                <p:cNvCxnSpPr/>
                <p:nvPr/>
              </p:nvCxnSpPr>
              <p:spPr>
                <a:xfrm flipV="true">
                  <a:off x="9198" y="5489"/>
                  <a:ext cx="397" cy="198"/>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3" name="直接连接符 922"/>
                <p:cNvCxnSpPr/>
                <p:nvPr/>
              </p:nvCxnSpPr>
              <p:spPr>
                <a:xfrm>
                  <a:off x="9198" y="5686"/>
                  <a:ext cx="397" cy="113"/>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4" name="直接连接符 923"/>
                <p:cNvCxnSpPr/>
                <p:nvPr/>
              </p:nvCxnSpPr>
              <p:spPr>
                <a:xfrm>
                  <a:off x="9595" y="5123"/>
                  <a:ext cx="398" cy="34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5" name="直接连接符 924"/>
                <p:cNvCxnSpPr/>
                <p:nvPr/>
              </p:nvCxnSpPr>
              <p:spPr>
                <a:xfrm flipV="true">
                  <a:off x="9595" y="5488"/>
                  <a:ext cx="397" cy="0"/>
                </a:xfrm>
                <a:prstGeom prst="line">
                  <a:avLst/>
                </a:prstGeom>
                <a:solidFill>
                  <a:schemeClr val="accent1"/>
                </a:solidFill>
                <a:ln w="12700" cap="flat" cmpd="sng" algn="ctr">
                  <a:solidFill>
                    <a:schemeClr val="tx1"/>
                  </a:solidFill>
                  <a:prstDash val="solid"/>
                  <a:round/>
                  <a:headEnd type="none" w="med" len="med"/>
                  <a:tailEnd type="none" w="med" len="med"/>
                </a:ln>
              </p:spPr>
            </p:cxnSp>
            <p:cxnSp>
              <p:nvCxnSpPr>
                <p:cNvPr id="926" name="直接连接符 925"/>
                <p:cNvCxnSpPr/>
                <p:nvPr/>
              </p:nvCxnSpPr>
              <p:spPr>
                <a:xfrm flipV="true">
                  <a:off x="9595" y="5488"/>
                  <a:ext cx="397" cy="312"/>
                </a:xfrm>
                <a:prstGeom prst="line">
                  <a:avLst/>
                </a:prstGeom>
                <a:solidFill>
                  <a:schemeClr val="accent1"/>
                </a:solidFill>
                <a:ln w="12700" cap="flat" cmpd="sng" algn="ctr">
                  <a:solidFill>
                    <a:schemeClr val="tx1"/>
                  </a:solidFill>
                  <a:prstDash val="solid"/>
                  <a:round/>
                  <a:headEnd type="none" w="med" len="med"/>
                  <a:tailEnd type="none" w="med" len="med"/>
                </a:ln>
              </p:spPr>
            </p:cxnSp>
          </p:grpSp>
        </p:grpSp>
      </p:grpSp>
      <p:sp>
        <p:nvSpPr>
          <p:cNvPr id="927" name="文本框 926"/>
          <p:cNvSpPr txBox="true"/>
          <p:nvPr/>
        </p:nvSpPr>
        <p:spPr>
          <a:xfrm>
            <a:off x="9683749" y="2978575"/>
            <a:ext cx="822960" cy="423545"/>
          </a:xfrm>
          <a:prstGeom prst="rect">
            <a:avLst/>
          </a:prstGeom>
          <a:noFill/>
          <a:ln>
            <a:solidFill>
              <a:schemeClr val="tx1"/>
            </a:solidFill>
          </a:ln>
        </p:spPr>
        <p:txBody>
          <a:bodyPr wrap="none" rtlCol="0" anchor="t">
            <a:spAutoFit/>
          </a:bodyPr>
          <a:p>
            <a:pPr algn="ctr"/>
            <a:r>
              <a:rPr lang="en-US" altLang="zh-CN" sz="1075" b="1" dirty="0" smtClean="0">
                <a:solidFill>
                  <a:schemeClr val="tx1"/>
                </a:solidFill>
                <a:latin typeface="+mn-ea"/>
                <a:ea typeface="+mn-ea"/>
              </a:rPr>
              <a:t>File-based </a:t>
            </a:r>
            <a:endParaRPr lang="en-US" altLang="zh-CN" sz="1075" b="1" dirty="0" smtClean="0">
              <a:solidFill>
                <a:schemeClr val="tx1"/>
              </a:solidFill>
              <a:latin typeface="+mn-ea"/>
              <a:ea typeface="+mn-ea"/>
            </a:endParaRPr>
          </a:p>
          <a:p>
            <a:pPr algn="ctr"/>
            <a:r>
              <a:rPr lang="en-US" altLang="zh-CN" sz="1075" b="1" dirty="0" smtClean="0">
                <a:solidFill>
                  <a:schemeClr val="tx1"/>
                </a:solidFill>
                <a:latin typeface="+mn-ea"/>
                <a:ea typeface="+mn-ea"/>
                <a:sym typeface="+mn-ea"/>
              </a:rPr>
              <a:t>Model </a:t>
            </a:r>
            <a:endParaRPr lang="en-US" altLang="zh-CN" sz="1075" b="1" dirty="0" smtClean="0">
              <a:solidFill>
                <a:schemeClr val="tx1"/>
              </a:solidFill>
              <a:latin typeface="+mn-ea"/>
              <a:ea typeface="+mn-ea"/>
              <a:sym typeface="+mn-ea"/>
            </a:endParaRPr>
          </a:p>
        </p:txBody>
      </p:sp>
      <p:pic>
        <p:nvPicPr>
          <p:cNvPr id="928" name="图片 927" descr="cpu"/>
          <p:cNvPicPr>
            <a:picLocks noChangeAspect="true"/>
          </p:cNvPicPr>
          <p:nvPr/>
        </p:nvPicPr>
        <p:blipFill>
          <a:blip r:embed="rId7"/>
          <a:stretch>
            <a:fillRect/>
          </a:stretch>
        </p:blipFill>
        <p:spPr>
          <a:xfrm>
            <a:off x="10674775" y="5234940"/>
            <a:ext cx="480000" cy="480000"/>
          </a:xfrm>
          <a:prstGeom prst="rect">
            <a:avLst/>
          </a:prstGeom>
        </p:spPr>
      </p:pic>
      <p:sp>
        <p:nvSpPr>
          <p:cNvPr id="929" name="文本框 928"/>
          <p:cNvSpPr txBox="true"/>
          <p:nvPr/>
        </p:nvSpPr>
        <p:spPr>
          <a:xfrm>
            <a:off x="10713720" y="5359612"/>
            <a:ext cx="435610" cy="257175"/>
          </a:xfrm>
          <a:prstGeom prst="rect">
            <a:avLst/>
          </a:prstGeom>
          <a:noFill/>
        </p:spPr>
        <p:txBody>
          <a:bodyPr wrap="none" rtlCol="0" anchor="t">
            <a:spAutoFit/>
          </a:bodyPr>
          <a:p>
            <a:pPr algn="l"/>
            <a:r>
              <a:rPr lang="en-US" altLang="zh-CN" sz="1075" b="1" dirty="0" smtClean="0">
                <a:solidFill>
                  <a:schemeClr val="tx1"/>
                </a:solidFill>
                <a:latin typeface="微软雅黑" charset="-122"/>
                <a:ea typeface="微软雅黑" charset="-122"/>
              </a:rPr>
              <a:t>Mali</a:t>
            </a:r>
            <a:endParaRPr lang="en-US" altLang="zh-CN" sz="1075" b="1" dirty="0" smtClean="0">
              <a:solidFill>
                <a:schemeClr val="tx1"/>
              </a:solidFill>
              <a:latin typeface="微软雅黑" charset="-122"/>
              <a:ea typeface="微软雅黑"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450850" y="72009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Adlik：解决模型部署过程中挑战性问题</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4" name="灯片编号占位符 3"/>
          <p:cNvSpPr>
            <a:spLocks noGrp="true"/>
          </p:cNvSpPr>
          <p:nvPr>
            <p:ph type="sldNum" sz="quarter" idx="4294967295"/>
          </p:nvPr>
        </p:nvSpPr>
        <p:spPr>
          <a:xfrm>
            <a:off x="11844020" y="6802755"/>
            <a:ext cx="367665" cy="274320"/>
          </a:xfrm>
        </p:spPr>
        <p:txBody>
          <a:bodyPr/>
          <a:p>
            <a:fld id="{AD86CF49-6971-4508-8862-A2909EA0DB5B}" type="slidenum">
              <a:rPr lang="en-US" smtClean="0">
                <a:solidFill>
                  <a:schemeClr val="tx1"/>
                </a:solidFill>
              </a:rPr>
            </a:fld>
            <a:endParaRPr lang="en-US" dirty="0" smtClean="0">
              <a:solidFill>
                <a:schemeClr val="tx1"/>
              </a:solidFill>
            </a:endParaRPr>
          </a:p>
        </p:txBody>
      </p:sp>
      <p:grpSp>
        <p:nvGrpSpPr>
          <p:cNvPr id="13" name="组合 12"/>
          <p:cNvGrpSpPr/>
          <p:nvPr/>
        </p:nvGrpSpPr>
        <p:grpSpPr>
          <a:xfrm>
            <a:off x="814394" y="1749366"/>
            <a:ext cx="2784863" cy="3918446"/>
            <a:chOff x="986" y="2360"/>
            <a:chExt cx="4105" cy="6171"/>
          </a:xfrm>
        </p:grpSpPr>
        <p:grpSp>
          <p:nvGrpSpPr>
            <p:cNvPr id="5" name="组合 4"/>
            <p:cNvGrpSpPr/>
            <p:nvPr/>
          </p:nvGrpSpPr>
          <p:grpSpPr>
            <a:xfrm>
              <a:off x="1166" y="2360"/>
              <a:ext cx="3745" cy="1916"/>
              <a:chOff x="1245" y="2293"/>
              <a:chExt cx="3477" cy="1497"/>
            </a:xfrm>
            <a:solidFill>
              <a:schemeClr val="accent5">
                <a:lumMod val="20000"/>
                <a:lumOff val="80000"/>
              </a:schemeClr>
            </a:solidFill>
          </p:grpSpPr>
          <p:pic>
            <p:nvPicPr>
              <p:cNvPr id="9" name="Picture 2" descr="C:\Users\Administrator\Downloads\f5a8b82cc1a728ee5a809d55aeab21fe.png"/>
              <p:cNvPicPr/>
              <p:nvPr/>
            </p:nvPicPr>
            <p:blipFill>
              <a:blip r:embed="rId1" cstate="print">
                <a:lum bright="-48000" contrast="100000"/>
              </a:blip>
              <a:stretch>
                <a:fillRect/>
              </a:stretch>
            </p:blipFill>
            <p:spPr>
              <a:xfrm rot="10800000">
                <a:off x="1245" y="2808"/>
                <a:ext cx="3477" cy="982"/>
              </a:xfrm>
              <a:prstGeom prst="rect">
                <a:avLst/>
              </a:prstGeom>
              <a:noFill/>
              <a:ln w="9525">
                <a:noFill/>
              </a:ln>
            </p:spPr>
          </p:pic>
          <p:sp>
            <p:nvSpPr>
              <p:cNvPr id="10" name="文本框 9"/>
              <p:cNvSpPr txBox="true"/>
              <p:nvPr/>
            </p:nvSpPr>
            <p:spPr>
              <a:xfrm>
                <a:off x="1383" y="2293"/>
                <a:ext cx="3200" cy="517"/>
              </a:xfrm>
              <a:prstGeom prst="rect">
                <a:avLst/>
              </a:prstGeom>
              <a:noFill/>
            </p:spPr>
            <p:txBody>
              <a:bodyPr wrap="square" rtlCol="0">
                <a:spAutoFit/>
              </a:bodyPr>
              <a:lstStyle/>
              <a:p>
                <a:pPr algn="ctr" defTabSz="685800"/>
                <a:r>
                  <a:rPr kumimoji="1" lang="zh-CN" altLang="en-US" sz="2135" b="1" noProof="0" dirty="0">
                    <a:ln>
                      <a:noFill/>
                    </a:ln>
                    <a:solidFill>
                      <a:schemeClr val="tx1"/>
                    </a:solidFill>
                    <a:effectLst/>
                    <a:uLnTx/>
                    <a:uFillTx/>
                    <a:latin typeface="微软雅黑" charset="-122"/>
                    <a:ea typeface="微软雅黑" charset="-122"/>
                    <a:cs typeface="微软雅黑" charset="-122"/>
                    <a:sym typeface="+mn-ea"/>
                  </a:rPr>
                  <a:t>更省</a:t>
                </a:r>
                <a:endParaRPr kumimoji="1" lang="zh-CN" altLang="en-US" sz="2135" b="1" noProof="0" dirty="0">
                  <a:ln>
                    <a:noFill/>
                  </a:ln>
                  <a:solidFill>
                    <a:schemeClr val="tx1"/>
                  </a:solidFill>
                  <a:effectLst/>
                  <a:uLnTx/>
                  <a:uFillTx/>
                  <a:latin typeface="微软雅黑" charset="-122"/>
                  <a:ea typeface="微软雅黑" charset="-122"/>
                  <a:cs typeface="微软雅黑" charset="-122"/>
                  <a:sym typeface="+mn-ea"/>
                </a:endParaRPr>
              </a:p>
            </p:txBody>
          </p:sp>
        </p:grpSp>
        <p:sp>
          <p:nvSpPr>
            <p:cNvPr id="35" name="文本框 34"/>
            <p:cNvSpPr txBox="true"/>
            <p:nvPr/>
          </p:nvSpPr>
          <p:spPr>
            <a:xfrm>
              <a:off x="986" y="3540"/>
              <a:ext cx="4105" cy="4991"/>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工程化参数自适应优化，降低部署复杂度，更省部署人力</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简单方便的模型部署</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pipeline</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，缩短模型上线周期，更省部署时间</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600" noProof="0" dirty="0">
                  <a:solidFill>
                    <a:schemeClr val="tx1"/>
                  </a:solidFill>
                  <a:uLnTx/>
                  <a:latin typeface="微软雅黑" charset="-122"/>
                  <a:ea typeface="微软雅黑" charset="-122"/>
                  <a:cs typeface="微软雅黑" charset="-122"/>
                  <a:sym typeface="微软雅黑" charset="-122"/>
                </a:rPr>
                <a:t>统一的模型推理和管理接口，更省模型迁移成本</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微软雅黑" charset="-122"/>
              </a:endParaRPr>
            </a:p>
          </p:txBody>
        </p:sp>
      </p:grpSp>
      <p:grpSp>
        <p:nvGrpSpPr>
          <p:cNvPr id="6" name="组合 5"/>
          <p:cNvGrpSpPr/>
          <p:nvPr/>
        </p:nvGrpSpPr>
        <p:grpSpPr>
          <a:xfrm>
            <a:off x="4472305" y="1749366"/>
            <a:ext cx="2877858" cy="3918662"/>
            <a:chOff x="6557" y="2360"/>
            <a:chExt cx="4534" cy="6171"/>
          </a:xfrm>
        </p:grpSpPr>
        <p:grpSp>
          <p:nvGrpSpPr>
            <p:cNvPr id="7" name="组合 6"/>
            <p:cNvGrpSpPr/>
            <p:nvPr/>
          </p:nvGrpSpPr>
          <p:grpSpPr>
            <a:xfrm>
              <a:off x="6935" y="2360"/>
              <a:ext cx="4001" cy="1917"/>
              <a:chOff x="1236" y="2293"/>
              <a:chExt cx="3477" cy="1498"/>
            </a:xfrm>
            <a:solidFill>
              <a:schemeClr val="accent5">
                <a:lumMod val="20000"/>
                <a:lumOff val="80000"/>
              </a:schemeClr>
            </a:solidFill>
          </p:grpSpPr>
          <p:pic>
            <p:nvPicPr>
              <p:cNvPr id="15" name="Picture 2" descr="C:\Users\Administrator\Downloads\f5a8b82cc1a728ee5a809d55aeab21fe.png"/>
              <p:cNvPicPr/>
              <p:nvPr/>
            </p:nvPicPr>
            <p:blipFill>
              <a:blip r:embed="rId1" cstate="print">
                <a:lum bright="-48000" contrast="100000"/>
              </a:blip>
              <a:stretch>
                <a:fillRect/>
              </a:stretch>
            </p:blipFill>
            <p:spPr>
              <a:xfrm rot="10800000">
                <a:off x="1236" y="2809"/>
                <a:ext cx="3477" cy="982"/>
              </a:xfrm>
              <a:prstGeom prst="rect">
                <a:avLst/>
              </a:prstGeom>
              <a:noFill/>
              <a:ln w="9525">
                <a:noFill/>
              </a:ln>
            </p:spPr>
          </p:pic>
          <p:sp>
            <p:nvSpPr>
              <p:cNvPr id="16" name="文本框 15"/>
              <p:cNvSpPr txBox="true"/>
              <p:nvPr/>
            </p:nvSpPr>
            <p:spPr>
              <a:xfrm>
                <a:off x="1383" y="2293"/>
                <a:ext cx="3200" cy="517"/>
              </a:xfrm>
              <a:prstGeom prst="rect">
                <a:avLst/>
              </a:prstGeom>
              <a:noFill/>
            </p:spPr>
            <p:txBody>
              <a:bodyPr wrap="square" rtlCol="0">
                <a:spAutoFit/>
              </a:bodyPr>
              <a:lstStyle/>
              <a:p>
                <a:pPr algn="ctr" defTabSz="685800"/>
                <a:r>
                  <a:rPr kumimoji="1" lang="zh-CN" altLang="en-US" sz="2135" b="1" noProof="0" dirty="0">
                    <a:ln>
                      <a:noFill/>
                    </a:ln>
                    <a:solidFill>
                      <a:schemeClr val="tx1"/>
                    </a:solidFill>
                    <a:effectLst/>
                    <a:uLnTx/>
                    <a:uFillTx/>
                    <a:latin typeface="微软雅黑" charset="-122"/>
                    <a:ea typeface="微软雅黑" charset="-122"/>
                    <a:cs typeface="微软雅黑" charset="-122"/>
                    <a:sym typeface="+mn-ea"/>
                  </a:rPr>
                  <a:t>更快</a:t>
                </a:r>
                <a:endParaRPr kumimoji="1" lang="zh-CN" altLang="en-US" sz="2135" b="1" noProof="0" dirty="0">
                  <a:ln>
                    <a:noFill/>
                  </a:ln>
                  <a:solidFill>
                    <a:schemeClr val="tx1"/>
                  </a:solidFill>
                  <a:effectLst/>
                  <a:uLnTx/>
                  <a:uFillTx/>
                  <a:latin typeface="微软雅黑" charset="-122"/>
                  <a:ea typeface="微软雅黑" charset="-122"/>
                  <a:cs typeface="微软雅黑" charset="-122"/>
                  <a:sym typeface="+mn-ea"/>
                </a:endParaRPr>
              </a:p>
            </p:txBody>
          </p:sp>
        </p:grpSp>
        <p:sp>
          <p:nvSpPr>
            <p:cNvPr id="17" name="文本框 16"/>
            <p:cNvSpPr txBox="true"/>
            <p:nvPr/>
          </p:nvSpPr>
          <p:spPr>
            <a:xfrm>
              <a:off x="6557" y="3540"/>
              <a:ext cx="4534" cy="4991"/>
            </a:xfrm>
            <a:prstGeom prst="rect">
              <a:avLst/>
            </a:prstGeom>
            <a:noFill/>
          </p:spPr>
          <p:txBody>
            <a:bodyPr wrap="square" rtlCol="0" anchor="t">
              <a:spAutoFit/>
            </a:bodyPr>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solidFill>
                    <a:schemeClr val="tx1"/>
                  </a:solidFill>
                  <a:uLnTx/>
                  <a:latin typeface="微软雅黑" charset="-122"/>
                  <a:ea typeface="微软雅黑" charset="-122"/>
                  <a:cs typeface="微软雅黑" charset="-122"/>
                  <a:sym typeface="微软雅黑" charset="-122"/>
                </a:rPr>
                <a:t>内置多种高性能运行时，以供用户更快地按需选用</a:t>
              </a:r>
              <a:endParaRPr kumimoji="1" lang="zh-CN" altLang="en-US" sz="1600" noProof="0" dirty="0">
                <a:solidFill>
                  <a:schemeClr val="tx1"/>
                </a:solidFill>
                <a:uLnTx/>
                <a:latin typeface="微软雅黑" charset="-122"/>
                <a:ea typeface="微软雅黑" charset="-122"/>
                <a:cs typeface="微软雅黑" charset="-122"/>
                <a:sym typeface="微软雅黑" charset="-122"/>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solidFill>
                  <a:schemeClr val="tx1"/>
                </a:solidFill>
                <a:uLnTx/>
                <a:latin typeface="微软雅黑" charset="-122"/>
                <a:ea typeface="微软雅黑" charset="-122"/>
                <a:cs typeface="微软雅黑" charset="-122"/>
                <a:sym typeface="微软雅黑" charset="-122"/>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提供可拓展性强的</a:t>
              </a:r>
              <a:r>
                <a:rPr kumimoji="1" lang="en-US" altLang="zh-CN" sz="1600" noProof="0" dirty="0">
                  <a:ln>
                    <a:noFill/>
                  </a:ln>
                  <a:solidFill>
                    <a:schemeClr val="tx1"/>
                  </a:solidFill>
                  <a:effectLst/>
                  <a:uLnTx/>
                  <a:uFillTx/>
                  <a:latin typeface="微软雅黑" charset="-122"/>
                  <a:ea typeface="微软雅黑" charset="-122"/>
                  <a:cs typeface="微软雅黑" charset="-122"/>
                  <a:sym typeface="+mn-ea"/>
                </a:rPr>
                <a:t>Serving SDK</a:t>
              </a: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，可更快集成自定义推理运行时</a:t>
              </a: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提供灵活易用的推理</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API</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，更快实现</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AI</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应用的构建、迭代</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p:txBody>
        </p:sp>
      </p:grpSp>
      <p:grpSp>
        <p:nvGrpSpPr>
          <p:cNvPr id="18" name="组合 17"/>
          <p:cNvGrpSpPr/>
          <p:nvPr/>
        </p:nvGrpSpPr>
        <p:grpSpPr>
          <a:xfrm>
            <a:off x="8304673" y="1749366"/>
            <a:ext cx="3045317" cy="4479984"/>
            <a:chOff x="12789" y="2360"/>
            <a:chExt cx="4598" cy="7055"/>
          </a:xfrm>
        </p:grpSpPr>
        <p:grpSp>
          <p:nvGrpSpPr>
            <p:cNvPr id="19" name="组合 18"/>
            <p:cNvGrpSpPr/>
            <p:nvPr/>
          </p:nvGrpSpPr>
          <p:grpSpPr>
            <a:xfrm>
              <a:off x="13091" y="2360"/>
              <a:ext cx="4000" cy="1917"/>
              <a:chOff x="1236" y="2293"/>
              <a:chExt cx="3477" cy="1498"/>
            </a:xfrm>
            <a:solidFill>
              <a:schemeClr val="accent5">
                <a:lumMod val="20000"/>
                <a:lumOff val="80000"/>
              </a:schemeClr>
            </a:solidFill>
          </p:grpSpPr>
          <p:pic>
            <p:nvPicPr>
              <p:cNvPr id="21" name="Picture 2" descr="C:\Users\Administrator\Downloads\f5a8b82cc1a728ee5a809d55aeab21fe.png"/>
              <p:cNvPicPr/>
              <p:nvPr/>
            </p:nvPicPr>
            <p:blipFill>
              <a:blip r:embed="rId1" cstate="print">
                <a:lum bright="-48000" contrast="100000"/>
              </a:blip>
              <a:stretch>
                <a:fillRect/>
              </a:stretch>
            </p:blipFill>
            <p:spPr>
              <a:xfrm rot="10800000">
                <a:off x="1236" y="2809"/>
                <a:ext cx="3477" cy="982"/>
              </a:xfrm>
              <a:prstGeom prst="rect">
                <a:avLst/>
              </a:prstGeom>
              <a:noFill/>
              <a:ln w="9525">
                <a:noFill/>
              </a:ln>
            </p:spPr>
          </p:pic>
          <p:sp>
            <p:nvSpPr>
              <p:cNvPr id="22" name="文本框 21"/>
              <p:cNvSpPr txBox="true"/>
              <p:nvPr/>
            </p:nvSpPr>
            <p:spPr>
              <a:xfrm>
                <a:off x="1383" y="2293"/>
                <a:ext cx="3200" cy="517"/>
              </a:xfrm>
              <a:prstGeom prst="rect">
                <a:avLst/>
              </a:prstGeom>
              <a:noFill/>
            </p:spPr>
            <p:txBody>
              <a:bodyPr wrap="square" rtlCol="0">
                <a:spAutoFit/>
              </a:bodyPr>
              <a:lstStyle/>
              <a:p>
                <a:pPr algn="ctr" defTabSz="685800">
                  <a:buClrTx/>
                  <a:buSzTx/>
                  <a:buFontTx/>
                </a:pPr>
                <a:r>
                  <a:rPr kumimoji="1" lang="zh-CN" altLang="en-US" sz="2135" b="1" noProof="0" dirty="0">
                    <a:ln>
                      <a:noFill/>
                    </a:ln>
                    <a:solidFill>
                      <a:schemeClr val="tx1"/>
                    </a:solidFill>
                    <a:effectLst/>
                    <a:uLnTx/>
                    <a:uFillTx/>
                    <a:latin typeface="微软雅黑" charset="-122"/>
                    <a:ea typeface="微软雅黑" charset="-122"/>
                    <a:cs typeface="微软雅黑" charset="-122"/>
                    <a:sym typeface="+mn-ea"/>
                  </a:rPr>
                  <a:t>更优</a:t>
                </a:r>
                <a:endParaRPr kumimoji="1" lang="zh-CN" altLang="en-US" sz="2135" b="1" noProof="0" dirty="0">
                  <a:ln>
                    <a:noFill/>
                  </a:ln>
                  <a:solidFill>
                    <a:schemeClr val="tx1"/>
                  </a:solidFill>
                  <a:effectLst/>
                  <a:uLnTx/>
                  <a:uFillTx/>
                  <a:latin typeface="微软雅黑" charset="-122"/>
                  <a:ea typeface="微软雅黑" charset="-122"/>
                  <a:cs typeface="微软雅黑" charset="-122"/>
                  <a:sym typeface="+mn-ea"/>
                </a:endParaRPr>
              </a:p>
            </p:txBody>
          </p:sp>
        </p:grpSp>
        <p:sp>
          <p:nvSpPr>
            <p:cNvPr id="23" name="文本框 22"/>
            <p:cNvSpPr txBox="true"/>
            <p:nvPr/>
          </p:nvSpPr>
          <p:spPr>
            <a:xfrm>
              <a:off x="12789" y="3540"/>
              <a:ext cx="4598" cy="5875"/>
            </a:xfrm>
            <a:prstGeom prst="rect">
              <a:avLst/>
            </a:prstGeom>
            <a:noFill/>
          </p:spPr>
          <p:txBody>
            <a:bodyPr wrap="square" rtlCol="0" anchor="t">
              <a:spAutoFit/>
            </a:bodyPr>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多种模型压缩、优化算法在实践中表现出出色性能</a:t>
              </a: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面对异构的部署硬件、不同的应用场景，提供更优的端到端方案，保障更优的推理性能</a:t>
              </a:r>
              <a:endParaRPr kumimoji="1" lang="en-US" altLang="zh-CN"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en-US" altLang="zh-CN" sz="1600" b="0" i="0" u="none" strike="noStrike" kern="1200" cap="none" spc="0" normalizeH="0" baseline="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更优的模型管理、完善的模型运行监控</a:t>
              </a:r>
              <a:endParaRPr kumimoji="1" lang="en-US" altLang="zh-CN"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en-US" altLang="zh-CN" sz="1400" noProof="0" dirty="0">
                <a:ln>
                  <a:noFill/>
                </a:ln>
                <a:solidFill>
                  <a:schemeClr val="tx1"/>
                </a:solidFill>
                <a:effectLst/>
                <a:uLnTx/>
                <a:uFillTx/>
                <a:latin typeface="微软雅黑" charset="-122"/>
                <a:ea typeface="微软雅黑" charset="-122"/>
                <a:cs typeface="微软雅黑" charset="-122"/>
                <a:sym typeface="+mn-ea"/>
              </a:endParaRPr>
            </a:p>
            <a:p>
              <a:pPr indent="0" algn="just" fontAlgn="auto">
                <a:spcBef>
                  <a:spcPts val="600"/>
                </a:spcBef>
                <a:spcAft>
                  <a:spcPts val="600"/>
                </a:spcAft>
                <a:buFont typeface="Arial" panose="02080604020202020204" pitchFamily="34" charset="0"/>
                <a:buNone/>
              </a:pPr>
              <a:endParaRPr kumimoji="1" lang="en-US" altLang="zh-CN" sz="1400" kern="0" noProof="0" dirty="0" smtClean="0">
                <a:ln>
                  <a:noFill/>
                </a:ln>
                <a:solidFill>
                  <a:schemeClr val="tx1"/>
                </a:solidFill>
                <a:effectLst/>
                <a:uLnTx/>
                <a:uFillTx/>
                <a:latin typeface="微软雅黑" charset="-122"/>
                <a:ea typeface="微软雅黑" charset="-122"/>
                <a:cs typeface="微软雅黑" charset="-122"/>
                <a:sym typeface="+mn-ea"/>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7" name="圆角矩形 6"/>
          <p:cNvSpPr>
            <a:spLocks noChangeAspect="true"/>
          </p:cNvSpPr>
          <p:nvPr/>
        </p:nvSpPr>
        <p:spPr>
          <a:xfrm>
            <a:off x="4922520" y="2191173"/>
            <a:ext cx="190076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endParaRPr lang="en-US" altLang="zh-CN" sz="2360">
              <a:solidFill>
                <a:schemeClr val="bg1"/>
              </a:solidFill>
              <a:sym typeface="+mn-ea"/>
            </a:endParaRPr>
          </a:p>
        </p:txBody>
      </p:sp>
      <p:sp>
        <p:nvSpPr>
          <p:cNvPr id="4" name="文本框 3"/>
          <p:cNvSpPr txBox="true"/>
          <p:nvPr/>
        </p:nvSpPr>
        <p:spPr>
          <a:xfrm>
            <a:off x="5003147" y="2347916"/>
            <a:ext cx="1702541" cy="798830"/>
          </a:xfrm>
          <a:prstGeom prst="rect">
            <a:avLst/>
          </a:prstGeom>
          <a:noFill/>
        </p:spPr>
        <p:txBody>
          <a:bodyPr wrap="square" rtlCol="0">
            <a:spAutoFit/>
          </a:bodyPr>
          <a:p>
            <a:pPr algn="ctr"/>
            <a:r>
              <a:rPr lang="en-US" altLang="zh-CN" sz="2295">
                <a:solidFill>
                  <a:schemeClr val="bg1"/>
                </a:solidFill>
              </a:rPr>
              <a:t>Model Store</a:t>
            </a:r>
            <a:endParaRPr lang="en-US" altLang="zh-CN" sz="2295">
              <a:solidFill>
                <a:schemeClr val="bg1"/>
              </a:solidFill>
            </a:endParaRPr>
          </a:p>
        </p:txBody>
      </p:sp>
      <p:sp>
        <p:nvSpPr>
          <p:cNvPr id="18" name="圆角矩形 17"/>
          <p:cNvSpPr>
            <a:spLocks noChangeAspect="true"/>
          </p:cNvSpPr>
          <p:nvPr/>
        </p:nvSpPr>
        <p:spPr>
          <a:xfrm>
            <a:off x="7225453" y="2859193"/>
            <a:ext cx="3533987" cy="3295227"/>
          </a:xfrm>
          <a:prstGeom prst="roundRect">
            <a:avLst>
              <a:gd name="adj" fmla="val 391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horz" lIns="90004" tIns="45001" rIns="90004" bIns="45001" anchor="ctr">
            <a:noAutofit/>
          </a:bodyPr>
          <a:p>
            <a:pPr lvl="0" algn="ctr">
              <a:buClrTx/>
              <a:buSzTx/>
              <a:buFontTx/>
            </a:pPr>
            <a:endParaRPr lang="en-US" altLang="zh-CN" sz="2360">
              <a:solidFill>
                <a:schemeClr val="bg1"/>
              </a:solidFill>
              <a:sym typeface="+mn-ea"/>
            </a:endParaRPr>
          </a:p>
        </p:txBody>
      </p:sp>
      <p:sp>
        <p:nvSpPr>
          <p:cNvPr id="19" name="圆角矩形 18"/>
          <p:cNvSpPr/>
          <p:nvPr/>
        </p:nvSpPr>
        <p:spPr>
          <a:xfrm>
            <a:off x="7351607" y="3075940"/>
            <a:ext cx="1128607"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rPr>
              <a:t>httpd</a:t>
            </a:r>
            <a:endPar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20" name="圆角矩形 19"/>
          <p:cNvSpPr/>
          <p:nvPr/>
        </p:nvSpPr>
        <p:spPr>
          <a:xfrm>
            <a:off x="9499600" y="3075940"/>
            <a:ext cx="1096433"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rPr>
              <a:t>RPC server</a:t>
            </a:r>
            <a:endPar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21" name="圆角矩形 20"/>
          <p:cNvSpPr/>
          <p:nvPr/>
        </p:nvSpPr>
        <p:spPr>
          <a:xfrm>
            <a:off x="7351607" y="3870960"/>
            <a:ext cx="1128607" cy="44534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rPr>
              <a:t>Model Manager</a:t>
            </a:r>
            <a:endPar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8" name="圆角矩形 47"/>
          <p:cNvSpPr/>
          <p:nvPr/>
        </p:nvSpPr>
        <p:spPr>
          <a:xfrm>
            <a:off x="9477587" y="3856567"/>
            <a:ext cx="1128607" cy="45889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rPr>
              <a:t>Scheduler</a:t>
            </a:r>
            <a:endPar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9" name="圆角矩形 48"/>
          <p:cNvSpPr>
            <a:spLocks noChangeAspect="true"/>
          </p:cNvSpPr>
          <p:nvPr/>
        </p:nvSpPr>
        <p:spPr>
          <a:xfrm>
            <a:off x="7301653" y="4526280"/>
            <a:ext cx="3315547" cy="1510453"/>
          </a:xfrm>
          <a:prstGeom prst="roundRect">
            <a:avLst/>
          </a:prstGeom>
          <a:gradFill>
            <a:gsLst>
              <a:gs pos="0">
                <a:srgbClr val="FFFFFF">
                  <a:lumMod val="50000"/>
                </a:srgbClr>
              </a:gs>
              <a:gs pos="68000">
                <a:srgbClr val="FFFFFF">
                  <a:lumMod val="95000"/>
                </a:srgbClr>
              </a:gs>
              <a:gs pos="100000">
                <a:sysClr val="window" lastClr="FFFFFF"/>
              </a:gs>
            </a:gsLst>
            <a:lin ang="5400000" scaled="false"/>
          </a:gradFill>
          <a:ln w="3175" cap="flat" cmpd="sng" algn="ctr">
            <a:solidFill>
              <a:srgbClr val="00B0F0"/>
            </a:solidFill>
            <a:prstDash val="solid"/>
          </a:ln>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36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cxnSp>
        <p:nvCxnSpPr>
          <p:cNvPr id="50" name="曲线连接符 49"/>
          <p:cNvCxnSpPr>
            <a:stCxn id="21" idx="1"/>
            <a:endCxn id="7" idx="3"/>
          </p:cNvCxnSpPr>
          <p:nvPr/>
        </p:nvCxnSpPr>
        <p:spPr>
          <a:xfrm rot="10800000">
            <a:off x="6823287" y="4059767"/>
            <a:ext cx="528320" cy="33867"/>
          </a:xfrm>
          <a:prstGeom prst="curvedConnector3">
            <a:avLst>
              <a:gd name="adj1" fmla="val 50000"/>
            </a:avLst>
          </a:prstGeom>
          <a:noFill/>
          <a:ln w="19050" cap="flat" cmpd="sng" algn="ctr">
            <a:solidFill>
              <a:srgbClr val="04A7FA"/>
            </a:solidFill>
            <a:prstDash val="solid"/>
            <a:tailEnd type="arrow"/>
          </a:ln>
          <a:effectLst/>
        </p:spPr>
      </p:cxnSp>
      <p:sp>
        <p:nvSpPr>
          <p:cNvPr id="66" name="圆角矩形 65"/>
          <p:cNvSpPr>
            <a:spLocks noChangeAspect="true"/>
          </p:cNvSpPr>
          <p:nvPr/>
        </p:nvSpPr>
        <p:spPr>
          <a:xfrm>
            <a:off x="7225453" y="2274147"/>
            <a:ext cx="3533987" cy="431800"/>
          </a:xfrm>
          <a:prstGeom prst="roundRect">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horz" lIns="90004" tIns="45001" rIns="90004" bIns="45001" anchor="ctr">
            <a:noAutofit/>
          </a:bodyPr>
          <a:p>
            <a:pPr lvl="0" algn="ctr">
              <a:buClrTx/>
              <a:buSzTx/>
              <a:buFontTx/>
            </a:pPr>
            <a:r>
              <a:rPr lang="en-US" altLang="zh-CN" sz="2360">
                <a:solidFill>
                  <a:schemeClr val="bg1"/>
                </a:solidFill>
                <a:sym typeface="+mn-ea"/>
              </a:rPr>
              <a:t>Serving Engine</a:t>
            </a:r>
            <a:endParaRPr lang="en-US" altLang="zh-CN" sz="2360">
              <a:solidFill>
                <a:schemeClr val="bg1"/>
              </a:solidFill>
              <a:sym typeface="+mn-ea"/>
            </a:endParaRPr>
          </a:p>
        </p:txBody>
      </p:sp>
      <p:sp>
        <p:nvSpPr>
          <p:cNvPr id="67" name="文本框 66"/>
          <p:cNvSpPr txBox="true"/>
          <p:nvPr/>
        </p:nvSpPr>
        <p:spPr>
          <a:xfrm>
            <a:off x="8116993" y="4526280"/>
            <a:ext cx="1751753" cy="460375"/>
          </a:xfrm>
          <a:prstGeom prst="rect">
            <a:avLst/>
          </a:prstGeom>
          <a:noFill/>
        </p:spPr>
        <p:txBody>
          <a:bodyPr wrap="square" rtlCol="0">
            <a:spAutoFit/>
          </a:bodyPr>
          <a:p>
            <a:r>
              <a:rPr lang="en-US" altLang="zh-CN" sz="2400" b="1">
                <a:solidFill>
                  <a:schemeClr val="bg1"/>
                </a:solidFill>
              </a:rPr>
              <a:t>Runtime</a:t>
            </a:r>
            <a:endParaRPr lang="en-US" altLang="zh-CN" sz="2400" b="1">
              <a:solidFill>
                <a:schemeClr val="bg1"/>
              </a:solidFill>
            </a:endParaRPr>
          </a:p>
        </p:txBody>
      </p:sp>
      <p:sp>
        <p:nvSpPr>
          <p:cNvPr id="94" name="圆角矩形 93"/>
          <p:cNvSpPr/>
          <p:nvPr/>
        </p:nvSpPr>
        <p:spPr>
          <a:xfrm>
            <a:off x="7335520" y="5066453"/>
            <a:ext cx="620607"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TensorFlow</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95" name="圆角矩形 94"/>
          <p:cNvSpPr/>
          <p:nvPr/>
        </p:nvSpPr>
        <p:spPr>
          <a:xfrm>
            <a:off x="7953587" y="5066453"/>
            <a:ext cx="562187"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OpenVino</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96" name="圆角矩形 95"/>
          <p:cNvSpPr/>
          <p:nvPr/>
        </p:nvSpPr>
        <p:spPr>
          <a:xfrm>
            <a:off x="8513233" y="5066453"/>
            <a:ext cx="662940"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TensorRT</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97" name="圆角矩形 96"/>
          <p:cNvSpPr/>
          <p:nvPr/>
        </p:nvSpPr>
        <p:spPr>
          <a:xfrm>
            <a:off x="7336367" y="5490541"/>
            <a:ext cx="620607" cy="418232"/>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CPU/GPU</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98" name="圆角矩形 97"/>
          <p:cNvSpPr/>
          <p:nvPr/>
        </p:nvSpPr>
        <p:spPr>
          <a:xfrm>
            <a:off x="7953587" y="5490541"/>
            <a:ext cx="562187"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CPU</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99" name="圆角矩形 98"/>
          <p:cNvSpPr/>
          <p:nvPr/>
        </p:nvSpPr>
        <p:spPr>
          <a:xfrm>
            <a:off x="8512387" y="5490541"/>
            <a:ext cx="662940"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GPU</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100" name="圆角矩形 99"/>
          <p:cNvSpPr/>
          <p:nvPr/>
        </p:nvSpPr>
        <p:spPr>
          <a:xfrm>
            <a:off x="9173633" y="5066453"/>
            <a:ext cx="679873"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rPr>
              <a:t>MagicMind</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102" name="圆角矩形 101"/>
          <p:cNvSpPr/>
          <p:nvPr/>
        </p:nvSpPr>
        <p:spPr>
          <a:xfrm>
            <a:off x="9171940" y="5490541"/>
            <a:ext cx="682413"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kern="0" noProof="0" dirty="0">
                <a:ln>
                  <a:noFill/>
                </a:ln>
                <a:solidFill>
                  <a:schemeClr val="bg1"/>
                </a:solidFill>
                <a:effectLst/>
                <a:uLnTx/>
                <a:uFillTx/>
                <a:latin typeface="Calibri" panose="020F0502020204030204"/>
                <a:ea typeface="微软雅黑" charset="-122"/>
                <a:sym typeface="微软雅黑" charset="-122"/>
              </a:rPr>
              <a:t>MLU</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sym typeface="微软雅黑" charset="-122"/>
            </a:endParaRPr>
          </a:p>
        </p:txBody>
      </p:sp>
      <p:sp>
        <p:nvSpPr>
          <p:cNvPr id="103" name="圆角矩形 102"/>
          <p:cNvSpPr/>
          <p:nvPr/>
        </p:nvSpPr>
        <p:spPr>
          <a:xfrm>
            <a:off x="9850967" y="5066453"/>
            <a:ext cx="679873"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kern="0" noProof="0" dirty="0">
                <a:ln>
                  <a:noFill/>
                </a:ln>
                <a:solidFill>
                  <a:schemeClr val="bg1"/>
                </a:solidFill>
                <a:effectLst/>
                <a:uLnTx/>
                <a:uFillTx/>
                <a:latin typeface="Calibri" panose="020F0502020204030204"/>
                <a:ea typeface="微软雅黑" charset="-122"/>
                <a:sym typeface="+mn-ea"/>
              </a:rPr>
              <a:t>TopInference</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104" name="圆角矩形 103"/>
          <p:cNvSpPr/>
          <p:nvPr/>
        </p:nvSpPr>
        <p:spPr>
          <a:xfrm>
            <a:off x="9850967" y="5490541"/>
            <a:ext cx="682413"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sym typeface="微软雅黑" charset="-122"/>
              </a:rPr>
              <a:t>EnFlame i20</a:t>
            </a:r>
            <a:endParaRPr kumimoji="1" lang="en-US" sz="1065" b="0" i="0" u="none" strike="noStrike" kern="0" cap="none" spc="0" normalizeH="0" baseline="0" noProof="0" dirty="0">
              <a:ln>
                <a:noFill/>
              </a:ln>
              <a:solidFill>
                <a:schemeClr val="bg1"/>
              </a:solidFill>
              <a:effectLst/>
              <a:uLnTx/>
              <a:uFillTx/>
              <a:latin typeface="Calibri" panose="020F0502020204030204"/>
              <a:ea typeface="微软雅黑" charset="-122"/>
              <a:sym typeface="微软雅黑" charset="-122"/>
            </a:endParaRPr>
          </a:p>
        </p:txBody>
      </p:sp>
      <p:cxnSp>
        <p:nvCxnSpPr>
          <p:cNvPr id="105" name="直接箭头连接符 104"/>
          <p:cNvCxnSpPr>
            <a:endCxn id="19" idx="0"/>
          </p:cNvCxnSpPr>
          <p:nvPr/>
        </p:nvCxnSpPr>
        <p:spPr>
          <a:xfrm flipH="true">
            <a:off x="7916445" y="2746665"/>
            <a:ext cx="1074364" cy="329337"/>
          </a:xfrm>
          <a:prstGeom prst="straightConnector1">
            <a:avLst/>
          </a:prstGeom>
          <a:solidFill>
            <a:srgbClr val="FFDE40"/>
          </a:solidFill>
          <a:ln w="9525" cap="flat" cmpd="sng" algn="ctr">
            <a:solidFill>
              <a:srgbClr val="FFDE40">
                <a:lumMod val="20000"/>
                <a:lumOff val="80000"/>
              </a:srgbClr>
            </a:solidFill>
            <a:prstDash val="solid"/>
            <a:round/>
            <a:headEnd type="none" w="med" len="med"/>
            <a:tailEnd type="arrow" w="med" len="med"/>
          </a:ln>
        </p:spPr>
      </p:cxnSp>
      <p:cxnSp>
        <p:nvCxnSpPr>
          <p:cNvPr id="106" name="直接箭头连接符 105"/>
          <p:cNvCxnSpPr>
            <a:endCxn id="20" idx="0"/>
          </p:cNvCxnSpPr>
          <p:nvPr/>
        </p:nvCxnSpPr>
        <p:spPr>
          <a:xfrm>
            <a:off x="8893443" y="2746665"/>
            <a:ext cx="1154795" cy="329337"/>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cxnSp>
        <p:nvCxnSpPr>
          <p:cNvPr id="107" name="直接箭头连接符 106"/>
          <p:cNvCxnSpPr>
            <a:stCxn id="19" idx="2"/>
            <a:endCxn id="48" idx="0"/>
          </p:cNvCxnSpPr>
          <p:nvPr/>
        </p:nvCxnSpPr>
        <p:spPr>
          <a:xfrm>
            <a:off x="7916445" y="3605977"/>
            <a:ext cx="2125980" cy="250613"/>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cxnSp>
        <p:nvCxnSpPr>
          <p:cNvPr id="126" name="直接箭头连接符 125"/>
          <p:cNvCxnSpPr>
            <a:stCxn id="20" idx="2"/>
            <a:endCxn id="48" idx="0"/>
          </p:cNvCxnSpPr>
          <p:nvPr/>
        </p:nvCxnSpPr>
        <p:spPr>
          <a:xfrm flipH="true">
            <a:off x="10042311" y="3605977"/>
            <a:ext cx="5927" cy="250613"/>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sp>
        <p:nvSpPr>
          <p:cNvPr id="127" name="同心圆 126"/>
          <p:cNvSpPr/>
          <p:nvPr/>
        </p:nvSpPr>
        <p:spPr>
          <a:xfrm>
            <a:off x="8892972" y="4069120"/>
            <a:ext cx="385031" cy="345861"/>
          </a:xfrm>
          <a:prstGeom prst="donut">
            <a:avLst/>
          </a:prstGeom>
          <a:solidFill>
            <a:srgbClr val="04A7FA"/>
          </a:solidFill>
          <a:ln w="25400" cap="flat" cmpd="sng" algn="ctr">
            <a:noFill/>
            <a:prstDash val="solid"/>
          </a:ln>
          <a:effectLst/>
        </p:spPr>
        <p:txBody>
          <a:bodyPr rtlCol="0" anchor="ctr"/>
          <a:p>
            <a:pPr algn="ctr"/>
            <a:endParaRPr lang="zh-CN" altLang="en-US" sz="135">
              <a:solidFill>
                <a:schemeClr val="tx1">
                  <a:lumMod val="75000"/>
                  <a:lumOff val="25000"/>
                </a:schemeClr>
              </a:solidFill>
            </a:endParaRPr>
          </a:p>
        </p:txBody>
      </p:sp>
      <p:cxnSp>
        <p:nvCxnSpPr>
          <p:cNvPr id="128" name="曲线连接符 127"/>
          <p:cNvCxnSpPr>
            <a:stCxn id="21" idx="3"/>
            <a:endCxn id="127" idx="2"/>
          </p:cNvCxnSpPr>
          <p:nvPr/>
        </p:nvCxnSpPr>
        <p:spPr>
          <a:xfrm>
            <a:off x="8480213" y="4093633"/>
            <a:ext cx="413173" cy="148167"/>
          </a:xfrm>
          <a:prstGeom prst="curvedConnector3">
            <a:avLst>
              <a:gd name="adj1" fmla="val 50000"/>
            </a:avLst>
          </a:prstGeom>
          <a:solidFill>
            <a:srgbClr val="FFDE40"/>
          </a:solidFill>
          <a:ln w="9525" cap="flat" cmpd="sng" algn="ctr">
            <a:solidFill>
              <a:srgbClr val="61CCF0">
                <a:lumMod val="20000"/>
                <a:lumOff val="80000"/>
              </a:srgbClr>
            </a:solidFill>
            <a:prstDash val="solid"/>
            <a:round/>
            <a:headEnd type="none" w="med" len="med"/>
            <a:tailEnd type="arrow" w="med" len="med"/>
          </a:ln>
        </p:spPr>
      </p:cxnSp>
      <p:cxnSp>
        <p:nvCxnSpPr>
          <p:cNvPr id="129" name="曲线连接符 128"/>
          <p:cNvCxnSpPr>
            <a:stCxn id="48" idx="1"/>
            <a:endCxn id="127" idx="6"/>
          </p:cNvCxnSpPr>
          <p:nvPr/>
        </p:nvCxnSpPr>
        <p:spPr>
          <a:xfrm rot="10800000" flipV="true">
            <a:off x="9278620" y="4086013"/>
            <a:ext cx="198967" cy="155787"/>
          </a:xfrm>
          <a:prstGeom prst="curvedConnector3">
            <a:avLst>
              <a:gd name="adj1" fmla="val 49787"/>
            </a:avLst>
          </a:prstGeom>
          <a:solidFill>
            <a:srgbClr val="FFDE40"/>
          </a:solidFill>
          <a:ln w="9525" cap="flat" cmpd="sng" algn="ctr">
            <a:solidFill>
              <a:srgbClr val="EE3D8A">
                <a:lumMod val="40000"/>
                <a:lumOff val="60000"/>
              </a:srgbClr>
            </a:solidFill>
            <a:prstDash val="solid"/>
            <a:round/>
            <a:headEnd type="none" w="med" len="med"/>
            <a:tailEnd type="arrow" w="med" len="med"/>
          </a:ln>
        </p:spPr>
      </p:cxnSp>
      <p:sp>
        <p:nvSpPr>
          <p:cNvPr id="54" name="圆角矩形 53"/>
          <p:cNvSpPr/>
          <p:nvPr/>
        </p:nvSpPr>
        <p:spPr>
          <a:xfrm>
            <a:off x="5024408" y="3142880"/>
            <a:ext cx="1680547" cy="103034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vert="horz" wrap="square" lIns="90004" tIns="45001" rIns="90004" bIns="45001" numCol="1" anchor="t" anchorCtr="false" compatLnSpc="false">
            <a:noAutofit/>
          </a:bodyPr>
          <a:p>
            <a:pPr lvl="0" algn="ctr" defTabSz="914400" eaLnBrk="0" fontAlgn="auto" hangingPunct="0">
              <a:spcBef>
                <a:spcPts val="0"/>
              </a:spcBef>
              <a:spcAft>
                <a:spcPts val="0"/>
              </a:spcAft>
              <a:buClrTx/>
              <a:buSzTx/>
              <a:buFontTx/>
              <a:defRPr/>
            </a:pPr>
            <a:r>
              <a:rPr kumimoji="1" lang="en-US" altLang="zh-CN" sz="1840" kern="0" noProof="0" dirty="0">
                <a:ln>
                  <a:noFill/>
                </a:ln>
                <a:solidFill>
                  <a:schemeClr val="bg1"/>
                </a:solidFill>
                <a:effectLst/>
                <a:uLnTx/>
                <a:uFillTx/>
                <a:latin typeface="Calibri" panose="020F0502020204030204"/>
                <a:ea typeface="微软雅黑" charset="-122"/>
                <a:sym typeface="+mn-ea"/>
              </a:rPr>
              <a:t>model 1</a:t>
            </a:r>
            <a:endParaRPr kumimoji="1" lang="en-US" altLang="zh-CN" sz="1840" kern="0" noProof="0" dirty="0">
              <a:ln>
                <a:noFill/>
              </a:ln>
              <a:solidFill>
                <a:schemeClr val="bg1"/>
              </a:solidFill>
              <a:effectLst/>
              <a:uLnTx/>
              <a:uFillTx/>
              <a:latin typeface="Calibri" panose="020F0502020204030204"/>
              <a:ea typeface="微软雅黑" charset="-122"/>
              <a:sym typeface="+mn-ea"/>
            </a:endParaRPr>
          </a:p>
        </p:txBody>
      </p:sp>
      <p:grpSp>
        <p:nvGrpSpPr>
          <p:cNvPr id="55" name="组合 54"/>
          <p:cNvGrpSpPr/>
          <p:nvPr/>
        </p:nvGrpSpPr>
        <p:grpSpPr>
          <a:xfrm rot="0">
            <a:off x="5195425" y="3605983"/>
            <a:ext cx="408072" cy="583323"/>
            <a:chOff x="1965" y="2780"/>
            <a:chExt cx="482" cy="689"/>
          </a:xfrm>
        </p:grpSpPr>
        <p:sp>
          <p:nvSpPr>
            <p:cNvPr id="56" name="椭圆 55"/>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57" name="文本框 56"/>
            <p:cNvSpPr txBox="true"/>
            <p:nvPr/>
          </p:nvSpPr>
          <p:spPr>
            <a:xfrm>
              <a:off x="1965" y="3118"/>
              <a:ext cx="482" cy="351"/>
            </a:xfrm>
            <a:prstGeom prst="rect">
              <a:avLst/>
            </a:prstGeom>
            <a:noFill/>
          </p:spPr>
          <p:txBody>
            <a:bodyPr wrap="none" rtlCol="0">
              <a:spAutoFit/>
            </a:bodyPr>
            <a:p>
              <a:r>
                <a:rPr lang="en-US" altLang="zh-CN" sz="1335">
                  <a:solidFill>
                    <a:schemeClr val="bg1"/>
                  </a:solidFill>
                </a:rPr>
                <a:t>V1</a:t>
              </a:r>
              <a:endParaRPr lang="en-US" altLang="zh-CN" sz="1335">
                <a:solidFill>
                  <a:schemeClr val="bg1"/>
                </a:solidFill>
              </a:endParaRPr>
            </a:p>
          </p:txBody>
        </p:sp>
      </p:grpSp>
      <p:grpSp>
        <p:nvGrpSpPr>
          <p:cNvPr id="58" name="组合 57"/>
          <p:cNvGrpSpPr/>
          <p:nvPr/>
        </p:nvGrpSpPr>
        <p:grpSpPr>
          <a:xfrm rot="0">
            <a:off x="5691545" y="3605983"/>
            <a:ext cx="408072" cy="583323"/>
            <a:chOff x="1965" y="2780"/>
            <a:chExt cx="482" cy="689"/>
          </a:xfrm>
        </p:grpSpPr>
        <p:sp>
          <p:nvSpPr>
            <p:cNvPr id="101" name="椭圆 100"/>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59" name="文本框 58"/>
            <p:cNvSpPr txBox="true"/>
            <p:nvPr/>
          </p:nvSpPr>
          <p:spPr>
            <a:xfrm>
              <a:off x="1965" y="3118"/>
              <a:ext cx="482" cy="351"/>
            </a:xfrm>
            <a:prstGeom prst="rect">
              <a:avLst/>
            </a:prstGeom>
            <a:noFill/>
          </p:spPr>
          <p:txBody>
            <a:bodyPr wrap="none" rtlCol="0">
              <a:spAutoFit/>
            </a:bodyPr>
            <a:p>
              <a:r>
                <a:rPr lang="en-US" altLang="zh-CN" sz="1335">
                  <a:solidFill>
                    <a:schemeClr val="bg1"/>
                  </a:solidFill>
                </a:rPr>
                <a:t>V2</a:t>
              </a:r>
              <a:endParaRPr lang="en-US" altLang="zh-CN" sz="1335">
                <a:solidFill>
                  <a:schemeClr val="bg1"/>
                </a:solidFill>
              </a:endParaRPr>
            </a:p>
          </p:txBody>
        </p:sp>
      </p:grpSp>
      <p:grpSp>
        <p:nvGrpSpPr>
          <p:cNvPr id="60" name="组合 59"/>
          <p:cNvGrpSpPr/>
          <p:nvPr/>
        </p:nvGrpSpPr>
        <p:grpSpPr>
          <a:xfrm rot="0">
            <a:off x="6184280" y="3605983"/>
            <a:ext cx="408072" cy="583323"/>
            <a:chOff x="1965" y="2780"/>
            <a:chExt cx="482" cy="689"/>
          </a:xfrm>
        </p:grpSpPr>
        <p:sp>
          <p:nvSpPr>
            <p:cNvPr id="61" name="椭圆 60"/>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62" name="文本框 61"/>
            <p:cNvSpPr txBox="true"/>
            <p:nvPr/>
          </p:nvSpPr>
          <p:spPr>
            <a:xfrm>
              <a:off x="1965" y="3118"/>
              <a:ext cx="482" cy="351"/>
            </a:xfrm>
            <a:prstGeom prst="rect">
              <a:avLst/>
            </a:prstGeom>
            <a:noFill/>
          </p:spPr>
          <p:txBody>
            <a:bodyPr wrap="none" rtlCol="0">
              <a:spAutoFit/>
            </a:bodyPr>
            <a:p>
              <a:r>
                <a:rPr lang="en-US" altLang="zh-CN" sz="1335">
                  <a:solidFill>
                    <a:schemeClr val="bg1"/>
                  </a:solidFill>
                </a:rPr>
                <a:t>V3</a:t>
              </a:r>
              <a:endParaRPr lang="en-US" altLang="zh-CN" sz="1335">
                <a:solidFill>
                  <a:schemeClr val="bg1"/>
                </a:solidFill>
              </a:endParaRPr>
            </a:p>
          </p:txBody>
        </p:sp>
      </p:grpSp>
      <p:sp>
        <p:nvSpPr>
          <p:cNvPr id="63" name="圆角矩形 62"/>
          <p:cNvSpPr/>
          <p:nvPr/>
        </p:nvSpPr>
        <p:spPr>
          <a:xfrm>
            <a:off x="5024408" y="4459379"/>
            <a:ext cx="1680547" cy="103034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vert="horz" wrap="square" lIns="90004" tIns="45001" rIns="90004" bIns="45001" numCol="1" anchor="t" anchorCtr="false" compatLnSpc="false">
            <a:noAutofit/>
          </a:bodyPr>
          <a:p>
            <a:pPr lvl="0" algn="ctr" defTabSz="914400" eaLnBrk="0" fontAlgn="auto" hangingPunct="0">
              <a:spcBef>
                <a:spcPts val="0"/>
              </a:spcBef>
              <a:spcAft>
                <a:spcPts val="0"/>
              </a:spcAft>
              <a:buClrTx/>
              <a:buSzTx/>
              <a:buFontTx/>
              <a:defRPr/>
            </a:pPr>
            <a:r>
              <a:rPr kumimoji="1" lang="en-US" altLang="zh-CN" sz="1840" kern="0" noProof="0" dirty="0">
                <a:ln>
                  <a:noFill/>
                </a:ln>
                <a:solidFill>
                  <a:schemeClr val="bg1"/>
                </a:solidFill>
                <a:effectLst/>
                <a:uLnTx/>
                <a:uFillTx/>
                <a:latin typeface="Calibri" panose="020F0502020204030204"/>
                <a:ea typeface="微软雅黑" charset="-122"/>
                <a:sym typeface="+mn-ea"/>
              </a:rPr>
              <a:t>model 2</a:t>
            </a:r>
            <a:endParaRPr kumimoji="1" lang="en-US" altLang="zh-CN" sz="1840" kern="0" noProof="0" dirty="0">
              <a:ln>
                <a:noFill/>
              </a:ln>
              <a:solidFill>
                <a:schemeClr val="bg1"/>
              </a:solidFill>
              <a:effectLst/>
              <a:uLnTx/>
              <a:uFillTx/>
              <a:latin typeface="Calibri" panose="020F0502020204030204"/>
              <a:ea typeface="微软雅黑" charset="-122"/>
              <a:sym typeface="+mn-ea"/>
            </a:endParaRPr>
          </a:p>
        </p:txBody>
      </p:sp>
      <p:grpSp>
        <p:nvGrpSpPr>
          <p:cNvPr id="64" name="组合 63"/>
          <p:cNvGrpSpPr/>
          <p:nvPr/>
        </p:nvGrpSpPr>
        <p:grpSpPr>
          <a:xfrm rot="0">
            <a:off x="5195425" y="4922480"/>
            <a:ext cx="408072" cy="583323"/>
            <a:chOff x="1965" y="2780"/>
            <a:chExt cx="482" cy="689"/>
          </a:xfrm>
        </p:grpSpPr>
        <p:sp>
          <p:nvSpPr>
            <p:cNvPr id="65" name="椭圆 64"/>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68" name="文本框 67"/>
            <p:cNvSpPr txBox="true"/>
            <p:nvPr/>
          </p:nvSpPr>
          <p:spPr>
            <a:xfrm>
              <a:off x="1965" y="3118"/>
              <a:ext cx="482" cy="351"/>
            </a:xfrm>
            <a:prstGeom prst="rect">
              <a:avLst/>
            </a:prstGeom>
            <a:noFill/>
          </p:spPr>
          <p:txBody>
            <a:bodyPr wrap="none" rtlCol="0">
              <a:spAutoFit/>
            </a:bodyPr>
            <a:p>
              <a:r>
                <a:rPr lang="en-US" altLang="zh-CN" sz="1335">
                  <a:solidFill>
                    <a:schemeClr val="bg1"/>
                  </a:solidFill>
                </a:rPr>
                <a:t>V1</a:t>
              </a:r>
              <a:endParaRPr lang="en-US" altLang="zh-CN" sz="1335">
                <a:solidFill>
                  <a:schemeClr val="bg1"/>
                </a:solidFill>
              </a:endParaRPr>
            </a:p>
          </p:txBody>
        </p:sp>
      </p:grpSp>
      <p:grpSp>
        <p:nvGrpSpPr>
          <p:cNvPr id="69" name="组合 68"/>
          <p:cNvGrpSpPr/>
          <p:nvPr/>
        </p:nvGrpSpPr>
        <p:grpSpPr>
          <a:xfrm rot="0">
            <a:off x="5691545" y="4922480"/>
            <a:ext cx="408072" cy="583323"/>
            <a:chOff x="1965" y="2780"/>
            <a:chExt cx="482" cy="689"/>
          </a:xfrm>
        </p:grpSpPr>
        <p:sp>
          <p:nvSpPr>
            <p:cNvPr id="70" name="椭圆 69"/>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71" name="文本框 70"/>
            <p:cNvSpPr txBox="true"/>
            <p:nvPr/>
          </p:nvSpPr>
          <p:spPr>
            <a:xfrm>
              <a:off x="1965" y="3118"/>
              <a:ext cx="482" cy="351"/>
            </a:xfrm>
            <a:prstGeom prst="rect">
              <a:avLst/>
            </a:prstGeom>
            <a:noFill/>
          </p:spPr>
          <p:txBody>
            <a:bodyPr wrap="none" rtlCol="0">
              <a:spAutoFit/>
            </a:bodyPr>
            <a:p>
              <a:r>
                <a:rPr lang="en-US" altLang="zh-CN" sz="1335">
                  <a:solidFill>
                    <a:schemeClr val="bg1"/>
                  </a:solidFill>
                </a:rPr>
                <a:t>V2</a:t>
              </a:r>
              <a:endParaRPr lang="en-US" altLang="zh-CN" sz="1335">
                <a:solidFill>
                  <a:schemeClr val="bg1"/>
                </a:solidFill>
              </a:endParaRPr>
            </a:p>
          </p:txBody>
        </p:sp>
      </p:grpSp>
      <p:grpSp>
        <p:nvGrpSpPr>
          <p:cNvPr id="72" name="组合 71"/>
          <p:cNvGrpSpPr/>
          <p:nvPr/>
        </p:nvGrpSpPr>
        <p:grpSpPr>
          <a:xfrm rot="0">
            <a:off x="6184280" y="4922480"/>
            <a:ext cx="408072" cy="583323"/>
            <a:chOff x="1965" y="2780"/>
            <a:chExt cx="482" cy="689"/>
          </a:xfrm>
        </p:grpSpPr>
        <p:sp>
          <p:nvSpPr>
            <p:cNvPr id="73" name="椭圆 72"/>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74" name="文本框 73"/>
            <p:cNvSpPr txBox="true"/>
            <p:nvPr/>
          </p:nvSpPr>
          <p:spPr>
            <a:xfrm>
              <a:off x="1965" y="3118"/>
              <a:ext cx="482" cy="351"/>
            </a:xfrm>
            <a:prstGeom prst="rect">
              <a:avLst/>
            </a:prstGeom>
            <a:noFill/>
          </p:spPr>
          <p:txBody>
            <a:bodyPr wrap="none" rtlCol="0">
              <a:spAutoFit/>
            </a:bodyPr>
            <a:p>
              <a:r>
                <a:rPr lang="en-US" altLang="zh-CN" sz="1335">
                  <a:solidFill>
                    <a:schemeClr val="bg1"/>
                  </a:solidFill>
                </a:rPr>
                <a:t>V3</a:t>
              </a:r>
              <a:endParaRPr lang="en-US" altLang="zh-CN" sz="1335">
                <a:solidFill>
                  <a:schemeClr val="bg1"/>
                </a:solidFill>
              </a:endParaRPr>
            </a:p>
          </p:txBody>
        </p:sp>
      </p:grpSp>
      <p:grpSp>
        <p:nvGrpSpPr>
          <p:cNvPr id="8" name="组合 7"/>
          <p:cNvGrpSpPr/>
          <p:nvPr/>
        </p:nvGrpSpPr>
        <p:grpSpPr>
          <a:xfrm>
            <a:off x="621453" y="2708487"/>
            <a:ext cx="1193800" cy="2696633"/>
            <a:chOff x="1841" y="1510"/>
            <a:chExt cx="1122" cy="2724"/>
          </a:xfrm>
        </p:grpSpPr>
        <p:sp>
          <p:nvSpPr>
            <p:cNvPr id="5" name="圆角矩形 4"/>
            <p:cNvSpPr/>
            <p:nvPr/>
          </p:nvSpPr>
          <p:spPr>
            <a:xfrm>
              <a:off x="1843" y="1510"/>
              <a:ext cx="1120" cy="2724"/>
            </a:xfrm>
            <a:prstGeom prst="roundRect">
              <a:avLst>
                <a:gd name="adj" fmla="val 12815"/>
              </a:avLst>
            </a:prstGeom>
            <a:solidFill>
              <a:srgbClr val="EBF7FF"/>
            </a:solidFill>
            <a:ln w="12700">
              <a:solidFill>
                <a:srgbClr val="50B4FF"/>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22" tIns="45710" rIns="91422" bIns="45710"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600" b="1" i="0" u="none" strike="noStrike" cap="none" normalizeH="0" baseline="0" smtClean="0">
                <a:ln>
                  <a:noFill/>
                </a:ln>
                <a:solidFill>
                  <a:schemeClr val="tx1"/>
                </a:solidFill>
                <a:effectLst/>
                <a:latin typeface="微软雅黑" charset="-122"/>
                <a:ea typeface="微软雅黑" charset="-122"/>
                <a:cs typeface="微软雅黑" charset="-122"/>
              </a:endParaRPr>
            </a:p>
          </p:txBody>
        </p:sp>
        <p:pic>
          <p:nvPicPr>
            <p:cNvPr id="87" name="图片 86"/>
            <p:cNvPicPr>
              <a:picLocks noChangeAspect="true"/>
            </p:cNvPicPr>
            <p:nvPr/>
          </p:nvPicPr>
          <p:blipFill>
            <a:blip r:embed="rId1">
              <a:clrChange>
                <a:clrFrom>
                  <a:srgbClr val="FFFFFF">
                    <a:alpha val="100000"/>
                  </a:srgbClr>
                </a:clrFrom>
                <a:clrTo>
                  <a:srgbClr val="FFFFFF">
                    <a:alpha val="100000"/>
                    <a:alpha val="0"/>
                  </a:srgbClr>
                </a:clrTo>
              </a:clrChange>
            </a:blip>
            <a:stretch>
              <a:fillRect/>
            </a:stretch>
          </p:blipFill>
          <p:spPr>
            <a:xfrm>
              <a:off x="1843" y="2232"/>
              <a:ext cx="985" cy="483"/>
            </a:xfrm>
            <a:prstGeom prst="rect">
              <a:avLst/>
            </a:prstGeom>
          </p:spPr>
        </p:pic>
        <p:pic>
          <p:nvPicPr>
            <p:cNvPr id="88" name="图片 87"/>
            <p:cNvPicPr>
              <a:picLocks noChangeAspect="true"/>
            </p:cNvPicPr>
            <p:nvPr/>
          </p:nvPicPr>
          <p:blipFill>
            <a:blip r:embed="rId2">
              <a:clrChange>
                <a:clrFrom>
                  <a:srgbClr val="FFFFFF">
                    <a:alpha val="100000"/>
                  </a:srgbClr>
                </a:clrFrom>
                <a:clrTo>
                  <a:srgbClr val="FFFFFF">
                    <a:alpha val="100000"/>
                    <a:alpha val="0"/>
                  </a:srgbClr>
                </a:clrTo>
              </a:clrChange>
            </a:blip>
            <a:srcRect l="16288" t="18549" r="16324" b="13375"/>
            <a:stretch>
              <a:fillRect/>
            </a:stretch>
          </p:blipFill>
          <p:spPr>
            <a:xfrm>
              <a:off x="1843" y="1531"/>
              <a:ext cx="1121" cy="580"/>
            </a:xfrm>
            <a:prstGeom prst="rect">
              <a:avLst/>
            </a:prstGeom>
          </p:spPr>
        </p:pic>
        <p:pic>
          <p:nvPicPr>
            <p:cNvPr id="6" name="图片 5"/>
            <p:cNvPicPr>
              <a:picLocks noChangeAspect="true"/>
            </p:cNvPicPr>
            <p:nvPr/>
          </p:nvPicPr>
          <p:blipFill>
            <a:blip r:embed="rId3">
              <a:clrChange>
                <a:clrFrom>
                  <a:srgbClr val="FFFEFF">
                    <a:alpha val="100000"/>
                  </a:srgbClr>
                </a:clrFrom>
                <a:clrTo>
                  <a:srgbClr val="FFFEFF">
                    <a:alpha val="100000"/>
                    <a:alpha val="0"/>
                  </a:srgbClr>
                </a:clrTo>
              </a:clrChange>
            </a:blip>
            <a:srcRect l="27704" t="22071" r="32393" b="14793"/>
            <a:stretch>
              <a:fillRect/>
            </a:stretch>
          </p:blipFill>
          <p:spPr>
            <a:xfrm>
              <a:off x="1874" y="2933"/>
              <a:ext cx="954" cy="292"/>
            </a:xfrm>
            <a:prstGeom prst="rect">
              <a:avLst/>
            </a:prstGeom>
            <a:noFill/>
          </p:spPr>
        </p:pic>
        <p:pic>
          <p:nvPicPr>
            <p:cNvPr id="36" name="图片 35"/>
            <p:cNvPicPr>
              <a:picLocks noChangeAspect="true"/>
            </p:cNvPicPr>
            <p:nvPr/>
          </p:nvPicPr>
          <p:blipFill>
            <a:blip r:embed="rId4">
              <a:clrChange>
                <a:clrFrom>
                  <a:srgbClr val="FFFFFF">
                    <a:alpha val="100000"/>
                  </a:srgbClr>
                </a:clrFrom>
                <a:clrTo>
                  <a:srgbClr val="FFFFFF">
                    <a:alpha val="100000"/>
                    <a:alpha val="0"/>
                  </a:srgbClr>
                </a:clrTo>
              </a:clrChange>
            </a:blip>
            <a:stretch>
              <a:fillRect/>
            </a:stretch>
          </p:blipFill>
          <p:spPr>
            <a:xfrm>
              <a:off x="1841" y="3501"/>
              <a:ext cx="987" cy="494"/>
            </a:xfrm>
            <a:prstGeom prst="rect">
              <a:avLst/>
            </a:prstGeom>
          </p:spPr>
        </p:pic>
      </p:grpSp>
      <p:sp>
        <p:nvSpPr>
          <p:cNvPr id="9" name="圆角矩形 8"/>
          <p:cNvSpPr>
            <a:spLocks noChangeAspect="true"/>
          </p:cNvSpPr>
          <p:nvPr/>
        </p:nvSpPr>
        <p:spPr>
          <a:xfrm>
            <a:off x="2433320" y="2188633"/>
            <a:ext cx="82634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r>
              <a:rPr lang="en-US" altLang="zh-CN" sz="2360">
                <a:solidFill>
                  <a:schemeClr val="bg1"/>
                </a:solidFill>
                <a:sym typeface="+mn-ea"/>
              </a:rPr>
              <a:t>Model Optimizer</a:t>
            </a:r>
            <a:endParaRPr lang="en-US" altLang="zh-CN" sz="2360">
              <a:solidFill>
                <a:schemeClr val="bg1"/>
              </a:solidFill>
              <a:sym typeface="+mn-ea"/>
            </a:endParaRPr>
          </a:p>
        </p:txBody>
      </p:sp>
      <p:sp>
        <p:nvSpPr>
          <p:cNvPr id="10" name="圆角矩形 9"/>
          <p:cNvSpPr>
            <a:spLocks noChangeAspect="true"/>
          </p:cNvSpPr>
          <p:nvPr/>
        </p:nvSpPr>
        <p:spPr>
          <a:xfrm>
            <a:off x="3687233" y="2191173"/>
            <a:ext cx="82634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r>
              <a:rPr lang="en-US" altLang="zh-CN" sz="2360">
                <a:solidFill>
                  <a:schemeClr val="bg1"/>
                </a:solidFill>
                <a:sym typeface="+mn-ea"/>
              </a:rPr>
              <a:t>Model Compiler</a:t>
            </a:r>
            <a:endParaRPr lang="en-US" altLang="zh-CN" sz="2360">
              <a:solidFill>
                <a:schemeClr val="bg1"/>
              </a:solidFill>
              <a:sym typeface="+mn-ea"/>
            </a:endParaRPr>
          </a:p>
        </p:txBody>
      </p:sp>
      <p:cxnSp>
        <p:nvCxnSpPr>
          <p:cNvPr id="13" name="曲线连接符 12"/>
          <p:cNvCxnSpPr>
            <a:stCxn id="5" idx="3"/>
            <a:endCxn id="9" idx="1"/>
          </p:cNvCxnSpPr>
          <p:nvPr/>
        </p:nvCxnSpPr>
        <p:spPr>
          <a:xfrm>
            <a:off x="1815253" y="4066540"/>
            <a:ext cx="618067" cy="4233"/>
          </a:xfrm>
          <a:prstGeom prst="curvedConnector2">
            <a:avLst/>
          </a:prstGeom>
          <a:noFill/>
          <a:ln w="19050" cap="flat" cmpd="sng" algn="ctr">
            <a:solidFill>
              <a:srgbClr val="04A7FA"/>
            </a:solidFill>
            <a:prstDash val="solid"/>
            <a:tailEnd type="arrow"/>
          </a:ln>
          <a:effectLst/>
        </p:spPr>
      </p:cxnSp>
      <p:cxnSp>
        <p:nvCxnSpPr>
          <p:cNvPr id="14" name="曲线连接符 13"/>
          <p:cNvCxnSpPr>
            <a:stCxn id="9" idx="3"/>
            <a:endCxn id="10" idx="1"/>
          </p:cNvCxnSpPr>
          <p:nvPr/>
        </p:nvCxnSpPr>
        <p:spPr>
          <a:xfrm>
            <a:off x="3259667" y="4066540"/>
            <a:ext cx="427567" cy="2540"/>
          </a:xfrm>
          <a:prstGeom prst="curvedConnector3">
            <a:avLst>
              <a:gd name="adj1" fmla="val 50099"/>
            </a:avLst>
          </a:prstGeom>
          <a:noFill/>
          <a:ln w="19050" cap="flat" cmpd="sng" algn="ctr">
            <a:solidFill>
              <a:srgbClr val="04A7FA"/>
            </a:solidFill>
            <a:prstDash val="solid"/>
            <a:tailEnd type="arrow"/>
          </a:ln>
          <a:effectLst/>
        </p:spPr>
      </p:cxnSp>
      <p:cxnSp>
        <p:nvCxnSpPr>
          <p:cNvPr id="15" name="曲线连接符 14"/>
          <p:cNvCxnSpPr>
            <a:stCxn id="10" idx="3"/>
            <a:endCxn id="7" idx="1"/>
          </p:cNvCxnSpPr>
          <p:nvPr/>
        </p:nvCxnSpPr>
        <p:spPr>
          <a:xfrm>
            <a:off x="4513580" y="4069080"/>
            <a:ext cx="408940" cy="4233"/>
          </a:xfrm>
          <a:prstGeom prst="curvedConnector2">
            <a:avLst/>
          </a:prstGeom>
          <a:noFill/>
          <a:ln w="19050" cap="flat" cmpd="sng" algn="ctr">
            <a:solidFill>
              <a:srgbClr val="04A7FA"/>
            </a:solidFill>
            <a:prstDash val="solid"/>
            <a:tailEnd type="arrow"/>
          </a:ln>
          <a:effectLst/>
        </p:spPr>
      </p:cxnSp>
      <p:sp>
        <p:nvSpPr>
          <p:cNvPr id="16" name="圆角矩形 15"/>
          <p:cNvSpPr/>
          <p:nvPr/>
        </p:nvSpPr>
        <p:spPr>
          <a:xfrm>
            <a:off x="7225453" y="1522307"/>
            <a:ext cx="1467273" cy="49953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rPr>
              <a:t>Python Client</a:t>
            </a:r>
            <a:endPar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17" name="圆角矩形 16"/>
          <p:cNvSpPr/>
          <p:nvPr/>
        </p:nvSpPr>
        <p:spPr>
          <a:xfrm>
            <a:off x="9308253" y="1531620"/>
            <a:ext cx="1451187" cy="49953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rPr>
              <a:t>C++ Client</a:t>
            </a:r>
            <a:endParaRPr kumimoji="1" lang="en-US" sz="184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cxnSp>
        <p:nvCxnSpPr>
          <p:cNvPr id="22" name="曲线连接符 21"/>
          <p:cNvCxnSpPr>
            <a:stCxn id="16" idx="2"/>
            <a:endCxn id="66" idx="0"/>
          </p:cNvCxnSpPr>
          <p:nvPr/>
        </p:nvCxnSpPr>
        <p:spPr>
          <a:xfrm rot="5400000" flipV="true">
            <a:off x="8349827" y="1631527"/>
            <a:ext cx="252307" cy="1032933"/>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w="med" len="med"/>
          </a:ln>
        </p:spPr>
      </p:cxnSp>
      <p:cxnSp>
        <p:nvCxnSpPr>
          <p:cNvPr id="23" name="曲线连接符 22"/>
          <p:cNvCxnSpPr>
            <a:stCxn id="17" idx="2"/>
            <a:endCxn id="66" idx="0"/>
          </p:cNvCxnSpPr>
          <p:nvPr/>
        </p:nvCxnSpPr>
        <p:spPr>
          <a:xfrm rot="5400000">
            <a:off x="9391651" y="1631951"/>
            <a:ext cx="242993" cy="1041400"/>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w="med" len="med"/>
          </a:ln>
        </p:spPr>
      </p:cxnSp>
      <p:sp>
        <p:nvSpPr>
          <p:cNvPr id="37" name="矩形标注 36"/>
          <p:cNvSpPr/>
          <p:nvPr/>
        </p:nvSpPr>
        <p:spPr>
          <a:xfrm>
            <a:off x="8105987" y="769620"/>
            <a:ext cx="2490047" cy="469900"/>
          </a:xfrm>
          <a:prstGeom prst="wedgeRectCallout">
            <a:avLst>
              <a:gd name="adj1" fmla="val -18888"/>
              <a:gd name="adj2" fmla="val 95585"/>
            </a:avLst>
          </a:prstGeom>
          <a:solidFill>
            <a:srgbClr val="A6A6A6"/>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r>
              <a:rPr kumimoji="1" lang="zh-CN" altLang="en-US" sz="1865" kern="0" noProof="0" dirty="0" smtClean="0">
                <a:ln>
                  <a:noFill/>
                </a:ln>
                <a:effectLst/>
                <a:uLnTx/>
                <a:uFillTx/>
                <a:latin typeface="微软雅黑" charset="-122"/>
                <a:ea typeface="微软雅黑" charset="-122"/>
                <a:cs typeface="微软雅黑" charset="-122"/>
                <a:sym typeface="+mn-ea"/>
              </a:rPr>
              <a:t>支持多语言客户端</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38" name="矩形标注 37"/>
          <p:cNvSpPr/>
          <p:nvPr/>
        </p:nvSpPr>
        <p:spPr>
          <a:xfrm>
            <a:off x="4596553" y="1239520"/>
            <a:ext cx="2490047" cy="669713"/>
          </a:xfrm>
          <a:prstGeom prst="wedgeRectCallout">
            <a:avLst>
              <a:gd name="adj1" fmla="val 56426"/>
              <a:gd name="adj2" fmla="val 110682"/>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r>
              <a:rPr kumimoji="1" lang="zh-CN" altLang="en-US" sz="1865" kern="0" noProof="0" dirty="0" smtClean="0">
                <a:ln>
                  <a:noFill/>
                </a:ln>
                <a:effectLst/>
                <a:uLnTx/>
                <a:uFillTx/>
                <a:latin typeface="微软雅黑" charset="-122"/>
                <a:ea typeface="微软雅黑" charset="-122"/>
                <a:cs typeface="微软雅黑" charset="-122"/>
                <a:sym typeface="+mn-ea"/>
              </a:rPr>
              <a:t>支持统一的网络服务接口，多种协议支持</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39" name="矩形标注 38"/>
          <p:cNvSpPr/>
          <p:nvPr/>
        </p:nvSpPr>
        <p:spPr>
          <a:xfrm>
            <a:off x="217593" y="1645073"/>
            <a:ext cx="2215727" cy="386080"/>
          </a:xfrm>
          <a:prstGeom prst="wedgeRectCallout">
            <a:avLst>
              <a:gd name="adj1" fmla="val -4948"/>
              <a:gd name="adj2" fmla="val 197587"/>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支持主流训练框架</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0" name="矩形标注 39"/>
          <p:cNvSpPr/>
          <p:nvPr/>
        </p:nvSpPr>
        <p:spPr>
          <a:xfrm>
            <a:off x="2585720" y="1267460"/>
            <a:ext cx="1561465" cy="642620"/>
          </a:xfrm>
          <a:prstGeom prst="wedgeRectCallout">
            <a:avLst>
              <a:gd name="adj1" fmla="val -26030"/>
              <a:gd name="adj2" fmla="val 110475"/>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高性能模型优化器</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1" name="矩形标注 40"/>
          <p:cNvSpPr/>
          <p:nvPr/>
        </p:nvSpPr>
        <p:spPr>
          <a:xfrm>
            <a:off x="7508240" y="6349153"/>
            <a:ext cx="3250353" cy="436033"/>
          </a:xfrm>
          <a:prstGeom prst="wedgeRectCallout">
            <a:avLst>
              <a:gd name="adj1" fmla="val 13584"/>
              <a:gd name="adj2" fmla="val -135825"/>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支持多种硬件，多种运行时</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2" name="矩形标注 41"/>
          <p:cNvSpPr/>
          <p:nvPr/>
        </p:nvSpPr>
        <p:spPr>
          <a:xfrm rot="5400000">
            <a:off x="10053320" y="4062307"/>
            <a:ext cx="2713567" cy="436033"/>
          </a:xfrm>
          <a:prstGeom prst="wedgeRectCallout">
            <a:avLst>
              <a:gd name="adj1" fmla="val -8035"/>
              <a:gd name="adj2" fmla="val 175631"/>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支持多模型调度，编排</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3" name="矩形标注 42"/>
          <p:cNvSpPr/>
          <p:nvPr/>
        </p:nvSpPr>
        <p:spPr>
          <a:xfrm>
            <a:off x="1670473" y="6037580"/>
            <a:ext cx="2948093" cy="747607"/>
          </a:xfrm>
          <a:prstGeom prst="wedgeRectCallout">
            <a:avLst>
              <a:gd name="adj1" fmla="val 26094"/>
              <a:gd name="adj2" fmla="val -94733"/>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统一接口，端到端完成训练模型到推理模型的编译</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4" name="矩形标注 43"/>
          <p:cNvSpPr/>
          <p:nvPr/>
        </p:nvSpPr>
        <p:spPr>
          <a:xfrm>
            <a:off x="4922520" y="6036733"/>
            <a:ext cx="1900767" cy="650240"/>
          </a:xfrm>
          <a:prstGeom prst="wedgeRectCallout">
            <a:avLst>
              <a:gd name="adj1" fmla="val 18253"/>
              <a:gd name="adj2" fmla="val -107757"/>
            </a:avLst>
          </a:prstGeom>
          <a:solidFill>
            <a:schemeClr val="tx1">
              <a:lumMod val="65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模型版本管理，高可用</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25" name="文本框 24"/>
          <p:cNvSpPr txBox="true"/>
          <p:nvPr/>
        </p:nvSpPr>
        <p:spPr>
          <a:xfrm>
            <a:off x="323850" y="560705"/>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 Pipeline </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583565"/>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模型优化器</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5" name="圆角矩形 4"/>
          <p:cNvSpPr/>
          <p:nvPr/>
        </p:nvSpPr>
        <p:spPr bwMode="auto">
          <a:xfrm>
            <a:off x="6146165" y="1691005"/>
            <a:ext cx="5420995" cy="4516755"/>
          </a:xfrm>
          <a:prstGeom prst="round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lvl="0" algn="ctr" defTabSz="913765">
              <a:buClrTx/>
              <a:buSzTx/>
              <a:buFont typeface="Arial" panose="02080604020202020204" pitchFamily="34" charset="0"/>
            </a:pPr>
            <a:endParaRPr lang="zh-CN" altLang="en-US" sz="2665" kern="0">
              <a:solidFill>
                <a:srgbClr val="000000"/>
              </a:solidFill>
              <a:latin typeface="微软雅黑" charset="-122"/>
              <a:ea typeface="微软雅黑" charset="-122"/>
              <a:sym typeface="等线" charset="0"/>
            </a:endParaRPr>
          </a:p>
        </p:txBody>
      </p:sp>
      <p:sp>
        <p:nvSpPr>
          <p:cNvPr id="4" name="矩形 44"/>
          <p:cNvSpPr>
            <a:spLocks noChangeArrowheads="true"/>
          </p:cNvSpPr>
          <p:nvPr/>
        </p:nvSpPr>
        <p:spPr bwMode="auto">
          <a:xfrm>
            <a:off x="6236970" y="1805940"/>
            <a:ext cx="5205095" cy="422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3750" rIns="67500" bIns="33750">
            <a:spAutoFit/>
          </a:bodyPr>
          <a:lstStyle>
            <a:lvl1pPr eaLnBrk="0" hangingPunct="0">
              <a:defRPr>
                <a:solidFill>
                  <a:sysClr val="windowText" lastClr="000000"/>
                </a:solidFill>
                <a:latin typeface="Arial" panose="02080604020202020204" pitchFamily="34" charset="0"/>
                <a:ea typeface="宋体" pitchFamily="2" charset="-122"/>
              </a:defRPr>
            </a:lvl1pPr>
            <a:lvl2pPr marL="742950" indent="-285750" eaLnBrk="0" hangingPunct="0">
              <a:defRPr>
                <a:solidFill>
                  <a:sysClr val="windowText" lastClr="000000"/>
                </a:solidFill>
                <a:latin typeface="Arial" panose="02080604020202020204" pitchFamily="34" charset="0"/>
                <a:ea typeface="宋体" pitchFamily="2" charset="-122"/>
              </a:defRPr>
            </a:lvl2pPr>
            <a:lvl3pPr marL="1143000" indent="-228600" eaLnBrk="0" hangingPunct="0">
              <a:defRPr>
                <a:solidFill>
                  <a:sysClr val="windowText" lastClr="000000"/>
                </a:solidFill>
                <a:latin typeface="Arial" panose="02080604020202020204" pitchFamily="34" charset="0"/>
                <a:ea typeface="宋体" pitchFamily="2" charset="-122"/>
              </a:defRPr>
            </a:lvl3pPr>
            <a:lvl4pPr marL="1600200" indent="-228600" eaLnBrk="0" hangingPunct="0">
              <a:defRPr>
                <a:solidFill>
                  <a:sysClr val="windowText" lastClr="000000"/>
                </a:solidFill>
                <a:latin typeface="Arial" panose="02080604020202020204" pitchFamily="34" charset="0"/>
                <a:ea typeface="宋体" pitchFamily="2" charset="-122"/>
              </a:defRPr>
            </a:lvl4pPr>
            <a:lvl5pPr marL="2057400" indent="-228600" eaLnBrk="0" hangingPunct="0">
              <a:defRPr>
                <a:solidFill>
                  <a:sysClr val="windowText" lastClr="000000"/>
                </a:solidFill>
                <a:latin typeface="Arial" panose="02080604020202020204" pitchFamily="34" charset="0"/>
                <a:ea typeface="宋体" pitchFamily="2" charset="-122"/>
              </a:defRPr>
            </a:lvl5pPr>
            <a:lvl6pPr marL="25146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6pPr>
            <a:lvl7pPr marL="29718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7pPr>
            <a:lvl8pPr marL="34290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8pPr>
            <a:lvl9pPr marL="38862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9pPr>
          </a:lstStyle>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支持多种结构化剪枝方法，并可通过多节点，多GPU进行剪枝；支持自动剪枝，根据网络类型（如ResNet-50 等）和限制条件（如FLOPs，Latency），就能自动决定模型每一层的通道数，得到在限制条件下最优的模型结构</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支持多种蒸馏方法，使用剪枝和多教师蒸馏组合优化，进一步压缩模型，同时提升模型精度，完成图像分类，目标检查等任务精度提升</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利用少量校准数据快速实现</a:t>
            </a:r>
            <a:r>
              <a:rPr lang="en-US" altLang="zh-CN" dirty="0" smtClean="0">
                <a:solidFill>
                  <a:srgbClr val="000000">
                    <a:lumMod val="75000"/>
                    <a:lumOff val="25000"/>
                  </a:srgbClr>
                </a:solidFill>
                <a:ea typeface="微软雅黑" charset="-122"/>
                <a:cs typeface="Arial" panose="02080604020202020204" pitchFamily="34" charset="0"/>
                <a:sym typeface="微软雅黑" charset="-122"/>
              </a:rPr>
              <a:t>8-bit PTQ</a:t>
            </a: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量化；支持</a:t>
            </a:r>
            <a:r>
              <a:rPr lang="en-US" altLang="zh-CN" dirty="0" smtClean="0">
                <a:solidFill>
                  <a:srgbClr val="000000">
                    <a:lumMod val="75000"/>
                    <a:lumOff val="25000"/>
                  </a:srgbClr>
                </a:solidFill>
                <a:ea typeface="微软雅黑" charset="-122"/>
                <a:cs typeface="Arial" panose="02080604020202020204" pitchFamily="34" charset="0"/>
                <a:sym typeface="微软雅黑" charset="-122"/>
              </a:rPr>
              <a:t>QAT</a:t>
            </a: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量化算法，提升量化模型精度</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p:txBody>
      </p:sp>
      <p:pic>
        <p:nvPicPr>
          <p:cNvPr id="6" name="图片 5" descr="Adlik 系统框图1"/>
          <p:cNvPicPr>
            <a:picLocks noChangeAspect="true"/>
          </p:cNvPicPr>
          <p:nvPr/>
        </p:nvPicPr>
        <p:blipFill>
          <a:blip r:embed="rId1"/>
          <a:srcRect l="14987" r="20653"/>
          <a:stretch>
            <a:fillRect/>
          </a:stretch>
        </p:blipFill>
        <p:spPr>
          <a:xfrm>
            <a:off x="941705" y="1691005"/>
            <a:ext cx="4027805" cy="469519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49519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01015" y="602615"/>
            <a:ext cx="10354310" cy="706755"/>
          </a:xfrm>
          <a:prstGeom prst="rect">
            <a:avLst/>
          </a:prstGeom>
          <a:noFill/>
        </p:spPr>
        <p:txBody>
          <a:bodyPr wrap="square" rtlCol="0">
            <a:spAutoFit/>
          </a:bodyPr>
          <a:p>
            <a:r>
              <a:rPr lang="zh-CN" altLang="en-US" sz="4000" b="1" dirty="0">
                <a:latin typeface="Calibri" panose="020F0502020204030204"/>
                <a:ea typeface="微软雅黑" charset="-122"/>
                <a:cs typeface="Open Sans Light" panose="020B0306030504020204" pitchFamily="34" charset="0"/>
                <a:sym typeface="+mn-ea"/>
              </a:rPr>
              <a:t>Adlik模型优化器：优化效果</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graphicFrame>
        <p:nvGraphicFramePr>
          <p:cNvPr id="5" name="内容占位符 4"/>
          <p:cNvGraphicFramePr/>
          <p:nvPr>
            <p:ph sz="half" idx="2"/>
          </p:nvPr>
        </p:nvGraphicFramePr>
        <p:xfrm>
          <a:off x="681991" y="4048761"/>
          <a:ext cx="5083175" cy="2175510"/>
        </p:xfrm>
        <a:graphic>
          <a:graphicData uri="http://schemas.openxmlformats.org/drawingml/2006/table">
            <a:tbl>
              <a:tblPr firstRow="true" bandRow="true">
                <a:tableStyleId>{68D230F3-CF80-4859-8CE7-A43EE81993B5}</a:tableStyleId>
              </a:tblPr>
              <a:tblGrid>
                <a:gridCol w="2194560"/>
                <a:gridCol w="1374775"/>
                <a:gridCol w="1513840"/>
              </a:tblGrid>
              <a:tr h="753745">
                <a:tc>
                  <a:txBody>
                    <a:bodyPr/>
                    <a:p>
                      <a:pPr algn="ctr">
                        <a:buNone/>
                      </a:pPr>
                      <a:r>
                        <a:rPr lang="zh-CN" altLang="en-US" sz="1300">
                          <a:solidFill>
                            <a:schemeClr val="tx1"/>
                          </a:solidFill>
                          <a:uFillTx/>
                          <a:ea typeface="微软雅黑" charset="-122"/>
                          <a:sym typeface="+mn-ea"/>
                        </a:rPr>
                        <a:t>模型优化方法</a:t>
                      </a:r>
                      <a:endParaRPr lang="zh-CN"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sz="1300">
                          <a:solidFill>
                            <a:schemeClr val="tx1"/>
                          </a:solidFill>
                          <a:uFillTx/>
                          <a:ea typeface="微软雅黑" charset="-122"/>
                          <a:sym typeface="+mn-ea"/>
                        </a:rPr>
                        <a:t>ThroughPut (OpenVINO)</a:t>
                      </a:r>
                      <a:endParaRPr lang="en-US"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altLang="en-US" sz="1300">
                          <a:solidFill>
                            <a:schemeClr val="tx1"/>
                          </a:solidFill>
                          <a:uFillTx/>
                          <a:ea typeface="微软雅黑" charset="-122"/>
                          <a:sym typeface="+mn-ea"/>
                        </a:rPr>
                        <a:t>Accuracy</a:t>
                      </a:r>
                      <a:endParaRPr lang="en-US" altLang="en-US" sz="1300">
                        <a:solidFill>
                          <a:schemeClr val="tx1"/>
                        </a:solidFill>
                        <a:uFillTx/>
                        <a:ea typeface="微软雅黑" charset="-122"/>
                        <a:sym typeface="+mn-ea"/>
                      </a:endParaRPr>
                    </a:p>
                  </a:txBody>
                  <a:tcPr marL="71754" marR="107949" marT="71754" marB="71754" vert="horz" anchor="ctr" anchorCtr="false">
                    <a:solidFill>
                      <a:schemeClr val="bg1">
                        <a:alpha val="20000"/>
                      </a:schemeClr>
                    </a:solidFill>
                  </a:tcPr>
                </a:tc>
              </a:tr>
              <a:tr h="292100">
                <a:tc>
                  <a:txBody>
                    <a:bodyPr/>
                    <a:p>
                      <a:pPr algn="ctr">
                        <a:buNone/>
                      </a:pPr>
                      <a:r>
                        <a:rPr lang="zh-CN" altLang="en-US" sz="1300">
                          <a:solidFill>
                            <a:schemeClr val="tx1"/>
                          </a:solidFill>
                          <a:uFillTx/>
                          <a:ea typeface="微软雅黑" charset="-122"/>
                        </a:rPr>
                        <a:t>baseline</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zh-CN" altLang="en-US" sz="1300" b="0">
                          <a:solidFill>
                            <a:schemeClr val="tx1"/>
                          </a:solidFill>
                          <a:uFillTx/>
                          <a:ea typeface="微软雅黑" charset="-122"/>
                        </a:rPr>
                        <a:t>432</a:t>
                      </a:r>
                      <a:endParaRPr lang="zh-CN" altLang="en-US"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algn="ctr">
                        <a:buClrTx/>
                        <a:buSzTx/>
                        <a:buFontTx/>
                        <a:buNone/>
                      </a:pPr>
                      <a:r>
                        <a:rPr lang="en-US" altLang="zh-CN" sz="1300" b="0">
                          <a:solidFill>
                            <a:schemeClr val="tx1"/>
                          </a:solidFill>
                          <a:uFillTx/>
                          <a:ea typeface="微软雅黑" charset="-122"/>
                        </a:rPr>
                        <a:t>76.80%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292100">
                <a:tc>
                  <a:txBody>
                    <a:bodyPr/>
                    <a:p>
                      <a:pPr algn="ctr">
                        <a:buNone/>
                      </a:pPr>
                      <a:r>
                        <a:rPr lang="zh-CN" altLang="en-US" sz="1300">
                          <a:solidFill>
                            <a:schemeClr val="tx1"/>
                          </a:solidFill>
                          <a:uFillTx/>
                          <a:ea typeface="微软雅黑" charset="-122"/>
                        </a:rPr>
                        <a:t>自动剪枝</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zh-CN" altLang="en-US" sz="1300" b="0">
                          <a:solidFill>
                            <a:schemeClr val="tx1"/>
                          </a:solidFill>
                          <a:uFillTx/>
                          <a:ea typeface="微软雅黑" charset="-122"/>
                        </a:rPr>
                        <a:t>1615</a:t>
                      </a:r>
                      <a:endParaRPr lang="zh-CN" altLang="en-US"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algn="ctr">
                        <a:buClrTx/>
                        <a:buSzTx/>
                        <a:buFontTx/>
                        <a:buNone/>
                      </a:pPr>
                      <a:r>
                        <a:rPr lang="en-US" altLang="zh-CN" sz="1300" b="0">
                          <a:solidFill>
                            <a:schemeClr val="tx1"/>
                          </a:solidFill>
                          <a:uFillTx/>
                          <a:ea typeface="微软雅黑" charset="-122"/>
                        </a:rPr>
                        <a:t>73.30%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361315">
                <a:tc>
                  <a:txBody>
                    <a:bodyPr/>
                    <a:p>
                      <a:pPr algn="ctr">
                        <a:buNone/>
                      </a:pPr>
                      <a:r>
                        <a:rPr lang="zh-CN" altLang="en-US" sz="1300">
                          <a:solidFill>
                            <a:schemeClr val="tx1"/>
                          </a:solidFill>
                          <a:uFillTx/>
                          <a:ea typeface="微软雅黑" charset="-122"/>
                        </a:rPr>
                        <a:t>自动剪枝</a:t>
                      </a:r>
                      <a:r>
                        <a:rPr lang="en-US" altLang="zh-CN" sz="1300">
                          <a:solidFill>
                            <a:schemeClr val="tx1"/>
                          </a:solidFill>
                          <a:uFillTx/>
                          <a:ea typeface="微软雅黑" charset="-122"/>
                        </a:rPr>
                        <a:t>+</a:t>
                      </a:r>
                      <a:r>
                        <a:rPr lang="zh-CN" altLang="en-US" sz="1300">
                          <a:solidFill>
                            <a:schemeClr val="tx1"/>
                          </a:solidFill>
                          <a:uFillTx/>
                          <a:ea typeface="微软雅黑" charset="-122"/>
                        </a:rPr>
                        <a:t>蒸馏</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zh-CN" altLang="en-US" sz="1300" b="0">
                          <a:solidFill>
                            <a:schemeClr val="tx1"/>
                          </a:solidFill>
                          <a:uFillTx/>
                          <a:ea typeface="微软雅黑" charset="-122"/>
                        </a:rPr>
                        <a:t>1615</a:t>
                      </a:r>
                      <a:endParaRPr lang="zh-CN" altLang="en-US"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algn="ctr">
                        <a:buClrTx/>
                        <a:buSzTx/>
                        <a:buFontTx/>
                        <a:buNone/>
                      </a:pPr>
                      <a:r>
                        <a:rPr lang="en-US" altLang="zh-CN" sz="1300" b="0">
                          <a:solidFill>
                            <a:schemeClr val="tx1"/>
                          </a:solidFill>
                          <a:uFillTx/>
                          <a:ea typeface="微软雅黑" charset="-122"/>
                        </a:rPr>
                        <a:t>77.50%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476250">
                <a:tc>
                  <a:txBody>
                    <a:bodyPr/>
                    <a:p>
                      <a:pPr algn="ctr">
                        <a:buNone/>
                      </a:pPr>
                      <a:r>
                        <a:rPr lang="zh-CN" altLang="en-US" sz="1300">
                          <a:solidFill>
                            <a:schemeClr val="tx1"/>
                          </a:solidFill>
                          <a:uFillTx/>
                          <a:ea typeface="微软雅黑" charset="-122"/>
                          <a:sym typeface="+mn-ea"/>
                        </a:rPr>
                        <a:t>自动剪枝</a:t>
                      </a:r>
                      <a:r>
                        <a:rPr lang="en-US" altLang="zh-CN" sz="1300">
                          <a:solidFill>
                            <a:schemeClr val="tx1"/>
                          </a:solidFill>
                          <a:uFillTx/>
                          <a:ea typeface="微软雅黑" charset="-122"/>
                          <a:sym typeface="+mn-ea"/>
                        </a:rPr>
                        <a:t>+</a:t>
                      </a:r>
                      <a:r>
                        <a:rPr lang="zh-CN" altLang="en-US" sz="1300">
                          <a:solidFill>
                            <a:schemeClr val="tx1"/>
                          </a:solidFill>
                          <a:uFillTx/>
                          <a:ea typeface="微软雅黑" charset="-122"/>
                          <a:sym typeface="+mn-ea"/>
                        </a:rPr>
                        <a:t>蒸馏</a:t>
                      </a:r>
                      <a:r>
                        <a:rPr lang="en-US" altLang="zh-CN" sz="1300">
                          <a:solidFill>
                            <a:schemeClr val="tx1"/>
                          </a:solidFill>
                          <a:uFillTx/>
                          <a:ea typeface="微软雅黑" charset="-122"/>
                          <a:sym typeface="+mn-ea"/>
                        </a:rPr>
                        <a:t>+INT8</a:t>
                      </a:r>
                      <a:r>
                        <a:rPr lang="zh-CN" altLang="en-US" sz="1300">
                          <a:solidFill>
                            <a:schemeClr val="tx1"/>
                          </a:solidFill>
                          <a:uFillTx/>
                          <a:ea typeface="微软雅黑" charset="-122"/>
                          <a:sym typeface="+mn-ea"/>
                        </a:rPr>
                        <a:t>量化</a:t>
                      </a:r>
                      <a:endParaRPr lang="zh-CN"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indent="0" algn="ctr">
                        <a:buNone/>
                      </a:pPr>
                      <a:r>
                        <a:rPr lang="zh-CN" altLang="en-US" sz="1300" b="0">
                          <a:solidFill>
                            <a:schemeClr val="tx1"/>
                          </a:solidFill>
                          <a:uFillTx/>
                          <a:ea typeface="微软雅黑" charset="-122"/>
                        </a:rPr>
                        <a:t>6401</a:t>
                      </a:r>
                      <a:endParaRPr lang="zh-CN" altLang="en-US"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algn="ctr">
                        <a:buClrTx/>
                        <a:buSzTx/>
                        <a:buFontTx/>
                        <a:buNone/>
                      </a:pPr>
                      <a:r>
                        <a:rPr lang="en-US" altLang="zh-CN" sz="1300" b="0">
                          <a:solidFill>
                            <a:schemeClr val="tx1"/>
                          </a:solidFill>
                          <a:uFillTx/>
                          <a:ea typeface="微软雅黑" charset="-122"/>
                        </a:rPr>
                        <a:t>77.00%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bl>
          </a:graphicData>
        </a:graphic>
      </p:graphicFrame>
      <p:graphicFrame>
        <p:nvGraphicFramePr>
          <p:cNvPr id="4" name="表格 3"/>
          <p:cNvGraphicFramePr/>
          <p:nvPr/>
        </p:nvGraphicFramePr>
        <p:xfrm>
          <a:off x="6418580" y="4048761"/>
          <a:ext cx="4765040" cy="2175510"/>
        </p:xfrm>
        <a:graphic>
          <a:graphicData uri="http://schemas.openxmlformats.org/drawingml/2006/table">
            <a:tbl>
              <a:tblPr firstRow="true" bandRow="true">
                <a:tableStyleId>{68D230F3-CF80-4859-8CE7-A43EE81993B5}</a:tableStyleId>
              </a:tblPr>
              <a:tblGrid>
                <a:gridCol w="2192020"/>
                <a:gridCol w="1280795"/>
                <a:gridCol w="1292225"/>
              </a:tblGrid>
              <a:tr h="753745">
                <a:tc>
                  <a:txBody>
                    <a:bodyPr/>
                    <a:p>
                      <a:pPr algn="ctr">
                        <a:buNone/>
                      </a:pPr>
                      <a:r>
                        <a:rPr lang="zh-CN" altLang="en-US" sz="1300">
                          <a:solidFill>
                            <a:schemeClr val="tx1"/>
                          </a:solidFill>
                          <a:uFillTx/>
                          <a:ea typeface="微软雅黑" charset="-122"/>
                          <a:sym typeface="+mn-ea"/>
                        </a:rPr>
                        <a:t>模型优化方法                  </a:t>
                      </a:r>
                      <a:endParaRPr lang="zh-CN"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sz="1300">
                          <a:solidFill>
                            <a:schemeClr val="tx1"/>
                          </a:solidFill>
                          <a:uFillTx/>
                          <a:ea typeface="微软雅黑" charset="-122"/>
                          <a:sym typeface="+mn-ea"/>
                        </a:rPr>
                        <a:t>ThroughPut (OpenVINO)</a:t>
                      </a:r>
                      <a:endParaRPr lang="en-US"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altLang="en-US" sz="1300">
                          <a:solidFill>
                            <a:schemeClr val="tx1"/>
                          </a:solidFill>
                          <a:uFillTx/>
                          <a:ea typeface="微软雅黑" charset="-122"/>
                          <a:sym typeface="+mn-ea"/>
                        </a:rPr>
                        <a:t>Accuracy</a:t>
                      </a:r>
                      <a:endParaRPr lang="en-US" altLang="en-US" sz="1300">
                        <a:solidFill>
                          <a:schemeClr val="tx1"/>
                        </a:solidFill>
                        <a:uFillTx/>
                        <a:ea typeface="微软雅黑" charset="-122"/>
                        <a:sym typeface="+mn-ea"/>
                      </a:endParaRPr>
                    </a:p>
                  </a:txBody>
                  <a:tcPr marL="71754" marR="107949" marT="71754" marB="71754" vert="horz" anchor="ctr" anchorCtr="false">
                    <a:solidFill>
                      <a:schemeClr val="bg1">
                        <a:alpha val="20000"/>
                      </a:schemeClr>
                    </a:solidFill>
                  </a:tcPr>
                </a:tc>
              </a:tr>
              <a:tr h="292100">
                <a:tc>
                  <a:txBody>
                    <a:bodyPr/>
                    <a:p>
                      <a:pPr algn="ctr">
                        <a:buNone/>
                      </a:pPr>
                      <a:r>
                        <a:rPr lang="zh-CN" altLang="en-US" sz="1300">
                          <a:solidFill>
                            <a:schemeClr val="tx1"/>
                          </a:solidFill>
                          <a:uFillTx/>
                          <a:ea typeface="微软雅黑" charset="-122"/>
                        </a:rPr>
                        <a:t>baseline</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73</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44.70%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292100">
                <a:tc>
                  <a:txBody>
                    <a:bodyPr/>
                    <a:p>
                      <a:pPr algn="ctr">
                        <a:buNone/>
                      </a:pPr>
                      <a:r>
                        <a:rPr lang="zh-CN" altLang="en-US" sz="1300">
                          <a:solidFill>
                            <a:schemeClr val="tx1"/>
                          </a:solidFill>
                          <a:uFillTx/>
                          <a:ea typeface="微软雅黑" charset="-122"/>
                        </a:rPr>
                        <a:t>自动剪枝</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95</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41.80%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361315">
                <a:tc>
                  <a:txBody>
                    <a:bodyPr/>
                    <a:p>
                      <a:pPr algn="ctr">
                        <a:buNone/>
                      </a:pPr>
                      <a:r>
                        <a:rPr lang="zh-CN" altLang="en-US" sz="1300">
                          <a:solidFill>
                            <a:schemeClr val="tx1"/>
                          </a:solidFill>
                          <a:uFillTx/>
                          <a:ea typeface="微软雅黑" charset="-122"/>
                        </a:rPr>
                        <a:t>自动剪枝</a:t>
                      </a:r>
                      <a:r>
                        <a:rPr lang="en-US" altLang="zh-CN" sz="1300">
                          <a:solidFill>
                            <a:schemeClr val="tx1"/>
                          </a:solidFill>
                          <a:uFillTx/>
                          <a:ea typeface="微软雅黑" charset="-122"/>
                        </a:rPr>
                        <a:t>+</a:t>
                      </a:r>
                      <a:r>
                        <a:rPr lang="zh-CN" altLang="en-US" sz="1300">
                          <a:solidFill>
                            <a:schemeClr val="tx1"/>
                          </a:solidFill>
                          <a:uFillTx/>
                          <a:ea typeface="微软雅黑" charset="-122"/>
                        </a:rPr>
                        <a:t>蒸馏</a:t>
                      </a:r>
                      <a:endParaRPr lang="zh-CN" altLang="en-US" sz="13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95</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44.60%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r h="476250">
                <a:tc>
                  <a:txBody>
                    <a:bodyPr/>
                    <a:p>
                      <a:pPr algn="ctr">
                        <a:buNone/>
                      </a:pPr>
                      <a:r>
                        <a:rPr lang="zh-CN" altLang="en-US" sz="1300">
                          <a:solidFill>
                            <a:schemeClr val="tx1"/>
                          </a:solidFill>
                          <a:uFillTx/>
                          <a:ea typeface="微软雅黑" charset="-122"/>
                          <a:sym typeface="+mn-ea"/>
                        </a:rPr>
                        <a:t>自动剪枝</a:t>
                      </a:r>
                      <a:r>
                        <a:rPr lang="en-US" altLang="zh-CN" sz="1300">
                          <a:solidFill>
                            <a:schemeClr val="tx1"/>
                          </a:solidFill>
                          <a:uFillTx/>
                          <a:ea typeface="微软雅黑" charset="-122"/>
                          <a:sym typeface="+mn-ea"/>
                        </a:rPr>
                        <a:t>+</a:t>
                      </a:r>
                      <a:r>
                        <a:rPr lang="zh-CN" altLang="en-US" sz="1300">
                          <a:solidFill>
                            <a:schemeClr val="tx1"/>
                          </a:solidFill>
                          <a:uFillTx/>
                          <a:ea typeface="微软雅黑" charset="-122"/>
                          <a:sym typeface="+mn-ea"/>
                        </a:rPr>
                        <a:t>蒸馏</a:t>
                      </a:r>
                      <a:r>
                        <a:rPr lang="en-US" altLang="zh-CN" sz="1300">
                          <a:solidFill>
                            <a:schemeClr val="tx1"/>
                          </a:solidFill>
                          <a:uFillTx/>
                          <a:ea typeface="微软雅黑" charset="-122"/>
                          <a:sym typeface="+mn-ea"/>
                        </a:rPr>
                        <a:t>+INT8</a:t>
                      </a:r>
                      <a:r>
                        <a:rPr lang="zh-CN" altLang="en-US" sz="1300">
                          <a:solidFill>
                            <a:schemeClr val="tx1"/>
                          </a:solidFill>
                          <a:uFillTx/>
                          <a:ea typeface="微软雅黑" charset="-122"/>
                          <a:sym typeface="+mn-ea"/>
                        </a:rPr>
                        <a:t>量化</a:t>
                      </a:r>
                      <a:endParaRPr lang="zh-CN" altLang="en-US" sz="13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316</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c>
                  <a:txBody>
                    <a:bodyPr/>
                    <a:p>
                      <a:pPr indent="0" algn="ctr">
                        <a:buNone/>
                      </a:pPr>
                      <a:r>
                        <a:rPr lang="en-US" altLang="zh-CN" sz="1300" b="0">
                          <a:solidFill>
                            <a:schemeClr val="tx1"/>
                          </a:solidFill>
                          <a:uFillTx/>
                          <a:ea typeface="微软雅黑" charset="-122"/>
                        </a:rPr>
                        <a:t>43.90%</a:t>
                      </a:r>
                      <a:endParaRPr lang="en-US" altLang="zh-CN" sz="1300" b="0">
                        <a:solidFill>
                          <a:schemeClr val="tx1"/>
                        </a:solidFill>
                        <a:uFillTx/>
                        <a:ea typeface="微软雅黑" charset="-122"/>
                      </a:endParaRPr>
                    </a:p>
                  </a:txBody>
                  <a:tcPr marL="12700" marR="12700" marT="12700" vert="horz" anchor="ctr" anchorCtr="false">
                    <a:solidFill>
                      <a:schemeClr val="bg1">
                        <a:alpha val="20000"/>
                      </a:schemeClr>
                    </a:solidFill>
                  </a:tcPr>
                </a:tc>
              </a:tr>
            </a:tbl>
          </a:graphicData>
        </a:graphic>
      </p:graphicFrame>
      <p:sp>
        <p:nvSpPr>
          <p:cNvPr id="14" name="文本框 13"/>
          <p:cNvSpPr txBox="true"/>
          <p:nvPr/>
        </p:nvSpPr>
        <p:spPr>
          <a:xfrm>
            <a:off x="501015" y="2440940"/>
            <a:ext cx="5445125" cy="1568450"/>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使用自动剪枝工具剪枝，剪枝后吞吐量提升</a:t>
            </a:r>
            <a:r>
              <a:rPr lang="en-US" altLang="zh-CN" sz="1600">
                <a:solidFill>
                  <a:schemeClr val="tx1"/>
                </a:solidFill>
                <a:latin typeface="微软雅黑" charset="-122"/>
                <a:ea typeface="微软雅黑" charset="-122"/>
                <a:cs typeface="微软雅黑" charset="-122"/>
              </a:rPr>
              <a:t>2.74</a:t>
            </a:r>
            <a:r>
              <a:rPr lang="zh-CN" altLang="en-US" sz="1600">
                <a:solidFill>
                  <a:schemeClr val="tx1"/>
                </a:solidFill>
                <a:latin typeface="微软雅黑" charset="-122"/>
                <a:ea typeface="微软雅黑" charset="-122"/>
                <a:cs typeface="微软雅黑" charset="-122"/>
              </a:rPr>
              <a:t>倍</a:t>
            </a:r>
            <a:endParaRPr lang="zh-CN" altLang="en-US"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经过蒸馏，精度提升</a:t>
            </a:r>
            <a:r>
              <a:rPr lang="en-US" altLang="zh-CN" sz="1600">
                <a:solidFill>
                  <a:schemeClr val="tx1"/>
                </a:solidFill>
                <a:latin typeface="微软雅黑" charset="-122"/>
                <a:ea typeface="微软雅黑" charset="-122"/>
                <a:cs typeface="微软雅黑" charset="-122"/>
              </a:rPr>
              <a:t>4.2%</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使用</a:t>
            </a:r>
            <a:r>
              <a:rPr lang="en-US" altLang="zh-CN" sz="1600">
                <a:solidFill>
                  <a:schemeClr val="tx1"/>
                </a:solidFill>
                <a:latin typeface="微软雅黑" charset="-122"/>
                <a:ea typeface="微软雅黑" charset="-122"/>
                <a:cs typeface="微软雅黑" charset="-122"/>
              </a:rPr>
              <a:t>INT8 PTQ</a:t>
            </a:r>
            <a:r>
              <a:rPr lang="zh-CN" altLang="en-US" sz="1600">
                <a:solidFill>
                  <a:schemeClr val="tx1"/>
                </a:solidFill>
                <a:latin typeface="微软雅黑" charset="-122"/>
                <a:ea typeface="微软雅黑" charset="-122"/>
                <a:cs typeface="微软雅黑" charset="-122"/>
              </a:rPr>
              <a:t>量化，吞吐量再提升</a:t>
            </a:r>
            <a:r>
              <a:rPr lang="en-US" altLang="zh-CN" sz="1600">
                <a:solidFill>
                  <a:schemeClr val="tx1"/>
                </a:solidFill>
                <a:latin typeface="微软雅黑" charset="-122"/>
                <a:ea typeface="微软雅黑" charset="-122"/>
                <a:cs typeface="微软雅黑" charset="-122"/>
              </a:rPr>
              <a:t>2.96</a:t>
            </a:r>
            <a:r>
              <a:rPr lang="zh-CN" altLang="en-US" sz="1600">
                <a:solidFill>
                  <a:schemeClr val="tx1"/>
                </a:solidFill>
                <a:latin typeface="微软雅黑" charset="-122"/>
                <a:ea typeface="微软雅黑" charset="-122"/>
                <a:cs typeface="微软雅黑" charset="-122"/>
              </a:rPr>
              <a:t>倍，端到端加速</a:t>
            </a:r>
            <a:r>
              <a:rPr lang="en-US" altLang="zh-CN" sz="1600">
                <a:solidFill>
                  <a:schemeClr val="tx1"/>
                </a:solidFill>
                <a:latin typeface="微软雅黑" charset="-122"/>
                <a:ea typeface="微软雅黑" charset="-122"/>
                <a:cs typeface="微软雅黑" charset="-122"/>
              </a:rPr>
              <a:t>13.82</a:t>
            </a:r>
            <a:r>
              <a:rPr lang="zh-CN" altLang="en-US" sz="1600">
                <a:solidFill>
                  <a:schemeClr val="tx1"/>
                </a:solidFill>
                <a:latin typeface="微软雅黑" charset="-122"/>
                <a:ea typeface="微软雅黑" charset="-122"/>
                <a:cs typeface="微软雅黑" charset="-122"/>
              </a:rPr>
              <a:t>倍</a:t>
            </a:r>
            <a:endParaRPr lang="zh-CN" altLang="en-US" sz="1600">
              <a:solidFill>
                <a:schemeClr val="tx1"/>
              </a:solidFill>
              <a:latin typeface="微软雅黑" charset="-122"/>
              <a:ea typeface="微软雅黑" charset="-122"/>
              <a:cs typeface="微软雅黑" charset="-122"/>
            </a:endParaRPr>
          </a:p>
        </p:txBody>
      </p:sp>
      <p:sp>
        <p:nvSpPr>
          <p:cNvPr id="15" name="文本框 14"/>
          <p:cNvSpPr txBox="true"/>
          <p:nvPr/>
        </p:nvSpPr>
        <p:spPr>
          <a:xfrm>
            <a:off x="6089651" y="2440940"/>
            <a:ext cx="5424171" cy="1568450"/>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sym typeface="+mn-ea"/>
              </a:rPr>
              <a:t>通过自动剪枝提升</a:t>
            </a:r>
            <a:r>
              <a:rPr lang="en-US" altLang="zh-CN" sz="1600">
                <a:solidFill>
                  <a:schemeClr val="tx1"/>
                </a:solidFill>
                <a:latin typeface="微软雅黑" charset="-122"/>
                <a:ea typeface="微软雅黑" charset="-122"/>
                <a:cs typeface="微软雅黑" charset="-122"/>
                <a:sym typeface="+mn-ea"/>
              </a:rPr>
              <a:t>25%</a:t>
            </a:r>
            <a:r>
              <a:rPr lang="zh-CN" altLang="en-US" sz="1600">
                <a:solidFill>
                  <a:schemeClr val="tx1"/>
                </a:solidFill>
                <a:latin typeface="微软雅黑" charset="-122"/>
                <a:ea typeface="微软雅黑" charset="-122"/>
                <a:cs typeface="微软雅黑" charset="-122"/>
                <a:sym typeface="+mn-ea"/>
              </a:rPr>
              <a:t>吞吐量</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sym typeface="+mn-ea"/>
              </a:rPr>
              <a:t>经过蒸馏，精度提升</a:t>
            </a:r>
            <a:r>
              <a:rPr lang="en-US" altLang="zh-CN" sz="1600">
                <a:solidFill>
                  <a:schemeClr val="tx1"/>
                </a:solidFill>
                <a:latin typeface="微软雅黑" charset="-122"/>
                <a:ea typeface="微软雅黑" charset="-122"/>
                <a:cs typeface="微软雅黑" charset="-122"/>
                <a:sym typeface="+mn-ea"/>
              </a:rPr>
              <a:t>2.8%</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通过</a:t>
            </a:r>
            <a:r>
              <a:rPr lang="en-US" altLang="zh-CN" sz="1600">
                <a:solidFill>
                  <a:schemeClr val="tx1"/>
                </a:solidFill>
                <a:latin typeface="微软雅黑" charset="-122"/>
                <a:ea typeface="微软雅黑" charset="-122"/>
                <a:cs typeface="微软雅黑" charset="-122"/>
              </a:rPr>
              <a:t>INT8 PTQ</a:t>
            </a:r>
            <a:r>
              <a:rPr lang="zh-CN" altLang="en-US" sz="1600">
                <a:solidFill>
                  <a:schemeClr val="tx1"/>
                </a:solidFill>
                <a:latin typeface="微软雅黑" charset="-122"/>
                <a:ea typeface="微软雅黑" charset="-122"/>
                <a:cs typeface="微软雅黑" charset="-122"/>
              </a:rPr>
              <a:t>量化，吞吐量再提升</a:t>
            </a:r>
            <a:r>
              <a:rPr lang="en-US" altLang="zh-CN" sz="1600">
                <a:solidFill>
                  <a:schemeClr val="tx1"/>
                </a:solidFill>
                <a:latin typeface="微软雅黑" charset="-122"/>
                <a:ea typeface="微软雅黑" charset="-122"/>
                <a:cs typeface="微软雅黑" charset="-122"/>
              </a:rPr>
              <a:t>3.1</a:t>
            </a:r>
            <a:r>
              <a:rPr lang="zh-CN" altLang="en-US" sz="1600">
                <a:solidFill>
                  <a:schemeClr val="tx1"/>
                </a:solidFill>
                <a:latin typeface="微软雅黑" charset="-122"/>
                <a:ea typeface="微软雅黑" charset="-122"/>
                <a:cs typeface="微软雅黑" charset="-122"/>
              </a:rPr>
              <a:t>倍，</a:t>
            </a:r>
            <a:r>
              <a:rPr lang="zh-CN" altLang="en-US" sz="1600">
                <a:solidFill>
                  <a:schemeClr val="tx1"/>
                </a:solidFill>
                <a:latin typeface="微软雅黑" charset="-122"/>
                <a:ea typeface="微软雅黑" charset="-122"/>
                <a:cs typeface="微软雅黑" charset="-122"/>
                <a:sym typeface="+mn-ea"/>
              </a:rPr>
              <a:t>端到端加速</a:t>
            </a:r>
            <a:r>
              <a:rPr lang="en-US" altLang="zh-CN" sz="1600">
                <a:solidFill>
                  <a:schemeClr val="tx1"/>
                </a:solidFill>
                <a:latin typeface="微软雅黑" charset="-122"/>
                <a:ea typeface="微软雅黑" charset="-122"/>
                <a:cs typeface="微软雅黑" charset="-122"/>
                <a:sym typeface="+mn-ea"/>
              </a:rPr>
              <a:t>3.33</a:t>
            </a:r>
            <a:r>
              <a:rPr lang="zh-CN" altLang="en-US" sz="1600">
                <a:solidFill>
                  <a:schemeClr val="tx1"/>
                </a:solidFill>
                <a:latin typeface="微软雅黑" charset="-122"/>
                <a:ea typeface="微软雅黑" charset="-122"/>
                <a:cs typeface="微软雅黑" charset="-122"/>
                <a:sym typeface="+mn-ea"/>
              </a:rPr>
              <a:t>倍</a:t>
            </a:r>
            <a:endParaRPr lang="zh-CN" altLang="en-US" sz="1600">
              <a:solidFill>
                <a:schemeClr val="tx1"/>
              </a:solidFill>
              <a:latin typeface="微软雅黑" charset="-122"/>
              <a:ea typeface="微软雅黑" charset="-122"/>
              <a:cs typeface="微软雅黑" charset="-122"/>
              <a:sym typeface="+mn-ea"/>
            </a:endParaRPr>
          </a:p>
        </p:txBody>
      </p:sp>
      <p:sp>
        <p:nvSpPr>
          <p:cNvPr id="16" name="文本框 15"/>
          <p:cNvSpPr txBox="true"/>
          <p:nvPr/>
        </p:nvSpPr>
        <p:spPr>
          <a:xfrm>
            <a:off x="2063750" y="6404611"/>
            <a:ext cx="8064500" cy="306705"/>
          </a:xfrm>
          <a:prstGeom prst="rect">
            <a:avLst/>
          </a:prstGeom>
          <a:noFill/>
        </p:spPr>
        <p:txBody>
          <a:bodyPr wrap="square" rtlCol="0">
            <a:spAutoFit/>
          </a:bodyPr>
          <a:p>
            <a:r>
              <a:rPr lang="en-US" altLang="zh-CN" sz="1400">
                <a:solidFill>
                  <a:schemeClr val="tx1"/>
                </a:solidFill>
              </a:rPr>
              <a:t>Test environment: </a:t>
            </a:r>
            <a:r>
              <a:rPr sz="1400">
                <a:solidFill>
                  <a:schemeClr val="tx1"/>
                </a:solidFill>
              </a:rPr>
              <a:t>Intel® Xeon® Platinum 8378C CPU @ 2.80GHz * 2</a:t>
            </a:r>
            <a:endParaRPr sz="1400">
              <a:solidFill>
                <a:schemeClr val="tx1"/>
              </a:solidFill>
            </a:endParaRPr>
          </a:p>
        </p:txBody>
      </p:sp>
      <p:sp>
        <p:nvSpPr>
          <p:cNvPr id="6" name="文本框 5"/>
          <p:cNvSpPr txBox="true"/>
          <p:nvPr/>
        </p:nvSpPr>
        <p:spPr>
          <a:xfrm>
            <a:off x="648547" y="1742017"/>
            <a:ext cx="4963795" cy="460375"/>
          </a:xfrm>
          <a:prstGeom prst="rect">
            <a:avLst/>
          </a:prstGeom>
          <a:solidFill>
            <a:srgbClr val="0089CF"/>
          </a:solidFill>
        </p:spPr>
        <p:txBody>
          <a:bodyPr wrap="square" rtlCol="0">
            <a:spAutoFit/>
          </a:bodyPr>
          <a:p>
            <a:pPr algn="ctr"/>
            <a:r>
              <a:rPr lang="en-US" sz="2400" b="1">
                <a:solidFill>
                  <a:schemeClr val="tx1"/>
                </a:solidFill>
              </a:rPr>
              <a:t>Adlik </a:t>
            </a:r>
            <a:r>
              <a:rPr lang="zh-CN" altLang="en-US" sz="2400" b="1">
                <a:solidFill>
                  <a:schemeClr val="tx1"/>
                </a:solidFill>
              </a:rPr>
              <a:t>模型优化用于 </a:t>
            </a:r>
            <a:r>
              <a:rPr lang="en-US" altLang="zh-CN" sz="2400" b="1">
                <a:solidFill>
                  <a:schemeClr val="tx1"/>
                </a:solidFill>
              </a:rPr>
              <a:t>ResNet50</a:t>
            </a:r>
            <a:endParaRPr lang="en-US" altLang="zh-CN" sz="2400" b="1">
              <a:solidFill>
                <a:schemeClr val="tx1"/>
              </a:solidFill>
            </a:endParaRPr>
          </a:p>
        </p:txBody>
      </p:sp>
      <p:sp>
        <p:nvSpPr>
          <p:cNvPr id="7" name="文本框 6"/>
          <p:cNvSpPr txBox="true"/>
          <p:nvPr/>
        </p:nvSpPr>
        <p:spPr>
          <a:xfrm>
            <a:off x="6089861" y="1742017"/>
            <a:ext cx="5220971" cy="460375"/>
          </a:xfrm>
          <a:prstGeom prst="rect">
            <a:avLst/>
          </a:prstGeom>
          <a:solidFill>
            <a:srgbClr val="0089CF"/>
          </a:solidFill>
        </p:spPr>
        <p:txBody>
          <a:bodyPr wrap="square" rtlCol="0">
            <a:spAutoFit/>
          </a:bodyPr>
          <a:p>
            <a:pPr algn="ctr"/>
            <a:r>
              <a:rPr lang="en-US" sz="2400" b="1">
                <a:solidFill>
                  <a:schemeClr val="tx1"/>
                </a:solidFill>
              </a:rPr>
              <a:t>Adlik </a:t>
            </a:r>
            <a:r>
              <a:rPr lang="zh-CN" altLang="en-US" sz="2400" b="1">
                <a:solidFill>
                  <a:schemeClr val="tx1"/>
                </a:solidFill>
              </a:rPr>
              <a:t>模型优化用于 </a:t>
            </a:r>
            <a:r>
              <a:rPr lang="en-US" altLang="zh-CN" sz="2400" b="1">
                <a:solidFill>
                  <a:schemeClr val="tx1"/>
                </a:solidFill>
              </a:rPr>
              <a:t>YOLOv5m</a:t>
            </a:r>
            <a:endParaRPr lang="en-US" altLang="zh-CN" sz="2400" b="1">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61340" y="67183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模型优化器：</a:t>
            </a:r>
            <a:r>
              <a:rPr lang="en-US" altLang="zh-CN" sz="4000" b="1" dirty="0">
                <a:solidFill>
                  <a:schemeClr val="tx1"/>
                </a:solidFill>
                <a:latin typeface="Calibri" panose="020F0502020204030204"/>
                <a:ea typeface="微软雅黑" charset="-122"/>
                <a:cs typeface="Open Sans Light" panose="020B0306030504020204" pitchFamily="34" charset="0"/>
                <a:sym typeface="+mn-ea"/>
              </a:rPr>
              <a:t>INT4</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量化框架</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7" name="圆角矩形 6"/>
          <p:cNvSpPr>
            <a:spLocks noChangeAspect="true"/>
          </p:cNvSpPr>
          <p:nvPr/>
        </p:nvSpPr>
        <p:spPr>
          <a:xfrm>
            <a:off x="452755" y="2831253"/>
            <a:ext cx="1919605" cy="3392171"/>
          </a:xfrm>
          <a:prstGeom prst="roundRect">
            <a:avLst>
              <a:gd name="adj" fmla="val 914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endParaRPr lang="en-US" altLang="zh-CN" sz="2360">
              <a:solidFill>
                <a:schemeClr val="bg1"/>
              </a:solidFill>
              <a:latin typeface="Arial" panose="02080604020202020204" pitchFamily="34" charset="0"/>
              <a:cs typeface="Arial" panose="02080604020202020204" pitchFamily="34" charset="0"/>
              <a:sym typeface="+mn-ea"/>
            </a:endParaRPr>
          </a:p>
        </p:txBody>
      </p:sp>
      <p:sp>
        <p:nvSpPr>
          <p:cNvPr id="4" name="文本框 3"/>
          <p:cNvSpPr txBox="true"/>
          <p:nvPr/>
        </p:nvSpPr>
        <p:spPr>
          <a:xfrm>
            <a:off x="561533" y="2803633"/>
            <a:ext cx="1702541" cy="445135"/>
          </a:xfrm>
          <a:prstGeom prst="rect">
            <a:avLst/>
          </a:prstGeom>
          <a:noFill/>
        </p:spPr>
        <p:txBody>
          <a:bodyPr wrap="square" rtlCol="0">
            <a:spAutoFit/>
          </a:bodyPr>
          <a:p>
            <a:pPr algn="ctr"/>
            <a:r>
              <a:rPr lang="en-US" altLang="zh-CN" sz="2295">
                <a:solidFill>
                  <a:schemeClr val="bg1"/>
                </a:solidFill>
                <a:latin typeface="Arial" panose="02080604020202020204" pitchFamily="34" charset="0"/>
                <a:cs typeface="Arial" panose="02080604020202020204" pitchFamily="34" charset="0"/>
              </a:rPr>
              <a:t>Model</a:t>
            </a:r>
            <a:endParaRPr lang="en-US" altLang="zh-CN" sz="2295">
              <a:solidFill>
                <a:schemeClr val="bg1"/>
              </a:solidFill>
              <a:latin typeface="Arial" panose="02080604020202020204" pitchFamily="34" charset="0"/>
              <a:cs typeface="Arial" panose="02080604020202020204" pitchFamily="34" charset="0"/>
            </a:endParaRPr>
          </a:p>
        </p:txBody>
      </p:sp>
      <p:sp>
        <p:nvSpPr>
          <p:cNvPr id="18" name="圆角矩形 17"/>
          <p:cNvSpPr>
            <a:spLocks noChangeAspect="true"/>
          </p:cNvSpPr>
          <p:nvPr/>
        </p:nvSpPr>
        <p:spPr>
          <a:xfrm>
            <a:off x="2832312" y="2821305"/>
            <a:ext cx="4549140" cy="3380105"/>
          </a:xfrm>
          <a:prstGeom prst="roundRect">
            <a:avLst>
              <a:gd name="adj" fmla="val 391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r>
              <a:rPr lang="en-US" altLang="zh-CN" sz="2360">
                <a:solidFill>
                  <a:schemeClr val="bg1"/>
                </a:solidFill>
                <a:latin typeface="Arial" panose="02080604020202020204" pitchFamily="34" charset="0"/>
                <a:cs typeface="Arial" panose="02080604020202020204" pitchFamily="34" charset="0"/>
                <a:sym typeface="+mn-ea"/>
              </a:rPr>
              <a:t>         Training   Distillation</a:t>
            </a:r>
            <a:endParaRPr lang="en-US" altLang="zh-CN" sz="2360">
              <a:solidFill>
                <a:schemeClr val="bg1"/>
              </a:solidFill>
              <a:latin typeface="Arial" panose="02080604020202020204" pitchFamily="34" charset="0"/>
              <a:cs typeface="Arial" panose="02080604020202020204" pitchFamily="34" charset="0"/>
              <a:sym typeface="+mn-ea"/>
            </a:endParaRPr>
          </a:p>
        </p:txBody>
      </p:sp>
      <p:sp>
        <p:nvSpPr>
          <p:cNvPr id="21" name="圆角矩形 20"/>
          <p:cNvSpPr/>
          <p:nvPr/>
        </p:nvSpPr>
        <p:spPr>
          <a:xfrm>
            <a:off x="4339379" y="1853565"/>
            <a:ext cx="1558925" cy="529591"/>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Pretrained Model</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sp>
        <p:nvSpPr>
          <p:cNvPr id="48" name="圆角矩形 47"/>
          <p:cNvSpPr/>
          <p:nvPr/>
        </p:nvSpPr>
        <p:spPr>
          <a:xfrm>
            <a:off x="2883747" y="3277658"/>
            <a:ext cx="1982047" cy="85852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60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Insert Fake Ops With Learnable Scale</a:t>
            </a:r>
            <a:endParaRPr kumimoji="1" lang="en-US" sz="160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cxnSp>
        <p:nvCxnSpPr>
          <p:cNvPr id="50" name="曲线连接符 49"/>
          <p:cNvCxnSpPr>
            <a:endCxn id="7" idx="3"/>
          </p:cNvCxnSpPr>
          <p:nvPr/>
        </p:nvCxnSpPr>
        <p:spPr>
          <a:xfrm rot="10800000">
            <a:off x="2372360" y="4527762"/>
            <a:ext cx="395393" cy="4233"/>
          </a:xfrm>
          <a:prstGeom prst="curvedConnector3">
            <a:avLst>
              <a:gd name="adj1" fmla="val 49893"/>
            </a:avLst>
          </a:prstGeom>
          <a:noFill/>
          <a:ln w="19050" cap="flat" cmpd="sng" algn="ctr">
            <a:solidFill>
              <a:schemeClr val="tx1"/>
            </a:solidFill>
            <a:prstDash val="solid"/>
            <a:tailEnd type="arrow"/>
          </a:ln>
          <a:effectLst/>
        </p:spPr>
      </p:cxnSp>
      <p:sp>
        <p:nvSpPr>
          <p:cNvPr id="51" name="矩形 44"/>
          <p:cNvSpPr>
            <a:spLocks noChangeArrowheads="true"/>
          </p:cNvSpPr>
          <p:nvPr/>
        </p:nvSpPr>
        <p:spPr bwMode="auto">
          <a:xfrm>
            <a:off x="7762240" y="1690793"/>
            <a:ext cx="3894455" cy="4794251"/>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buChar char="•"/>
            </a:pPr>
            <a:r>
              <a:rPr lang="zh-CN" altLang="en-US" sz="2400" kern="0">
                <a:solidFill>
                  <a:schemeClr val="bg1"/>
                </a:solidFill>
                <a:latin typeface="微软雅黑" charset="-122"/>
                <a:ea typeface="微软雅黑" charset="-122"/>
                <a:sym typeface="微软雅黑" charset="-122"/>
              </a:rPr>
              <a:t>支持INT4模型量化</a:t>
            </a: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chemeClr val="bg1"/>
                </a:solidFill>
                <a:latin typeface="微软雅黑" charset="-122"/>
                <a:ea typeface="微软雅黑" charset="-122"/>
                <a:sym typeface="微软雅黑" charset="-122"/>
              </a:rPr>
              <a:t>支持INT4全整形模型模拟推理</a:t>
            </a: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chemeClr val="bg1"/>
                </a:solidFill>
                <a:latin typeface="微软雅黑" charset="-122"/>
                <a:ea typeface="微软雅黑" charset="-122"/>
                <a:sym typeface="微软雅黑" charset="-122"/>
              </a:rPr>
              <a:t>支持指定层不量化或者INT8等混合量化</a:t>
            </a: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chemeClr val="bg1"/>
                </a:solidFill>
                <a:latin typeface="微软雅黑" charset="-122"/>
                <a:ea typeface="微软雅黑" charset="-122"/>
                <a:sym typeface="微软雅黑" charset="-122"/>
              </a:rPr>
              <a:t>支持导出为JIT文件</a:t>
            </a: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chemeClr val="bg1"/>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chemeClr val="bg1"/>
                </a:solidFill>
                <a:latin typeface="微软雅黑" charset="-122"/>
                <a:ea typeface="微软雅黑" charset="-122"/>
                <a:sym typeface="微软雅黑" charset="-122"/>
              </a:rPr>
              <a:t>支持量化和蒸馏结合提升精度</a:t>
            </a:r>
            <a:endParaRPr lang="zh-CN" altLang="en-US" sz="2400" kern="0">
              <a:solidFill>
                <a:schemeClr val="bg1"/>
              </a:solidFill>
              <a:latin typeface="微软雅黑" charset="-122"/>
              <a:ea typeface="微软雅黑" charset="-122"/>
              <a:sym typeface="微软雅黑" charset="-122"/>
            </a:endParaRPr>
          </a:p>
        </p:txBody>
      </p:sp>
      <p:sp>
        <p:nvSpPr>
          <p:cNvPr id="5" name="文本框 4"/>
          <p:cNvSpPr txBox="true"/>
          <p:nvPr/>
        </p:nvSpPr>
        <p:spPr>
          <a:xfrm>
            <a:off x="2832100" y="2804372"/>
            <a:ext cx="4554220" cy="443230"/>
          </a:xfrm>
          <a:prstGeom prst="rect">
            <a:avLst/>
          </a:prstGeom>
          <a:noFill/>
        </p:spPr>
        <p:txBody>
          <a:bodyPr wrap="square" rtlCol="0">
            <a:spAutoFit/>
          </a:bodyPr>
          <a:p>
            <a:pPr algn="ctr"/>
            <a:r>
              <a:rPr lang="en-US" altLang="zh-CN" sz="2285">
                <a:solidFill>
                  <a:schemeClr val="bg1"/>
                </a:solidFill>
                <a:latin typeface="Arial" panose="02080604020202020204" pitchFamily="34" charset="0"/>
                <a:cs typeface="Arial" panose="02080604020202020204" pitchFamily="34" charset="0"/>
                <a:sym typeface="+mn-ea"/>
              </a:rPr>
              <a:t>Quantization Awarre Training</a:t>
            </a:r>
            <a:endParaRPr lang="en-US" altLang="zh-CN" sz="2285">
              <a:solidFill>
                <a:schemeClr val="bg1"/>
              </a:solidFill>
              <a:latin typeface="Arial" panose="02080604020202020204" pitchFamily="34" charset="0"/>
              <a:cs typeface="Arial" panose="02080604020202020204" pitchFamily="34" charset="0"/>
              <a:sym typeface="+mn-ea"/>
            </a:endParaRPr>
          </a:p>
        </p:txBody>
      </p:sp>
      <p:sp>
        <p:nvSpPr>
          <p:cNvPr id="6" name="圆角矩形 5"/>
          <p:cNvSpPr/>
          <p:nvPr/>
        </p:nvSpPr>
        <p:spPr>
          <a:xfrm>
            <a:off x="574040" y="3565525"/>
            <a:ext cx="1677247" cy="82380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JIT model</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sp>
        <p:nvSpPr>
          <p:cNvPr id="8" name="圆角矩形 7"/>
          <p:cNvSpPr/>
          <p:nvPr/>
        </p:nvSpPr>
        <p:spPr>
          <a:xfrm>
            <a:off x="574040" y="4698365"/>
            <a:ext cx="1689947" cy="8221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Layer Quantization Config</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sp>
        <p:nvSpPr>
          <p:cNvPr id="9" name="圆角矩形 8"/>
          <p:cNvSpPr/>
          <p:nvPr/>
        </p:nvSpPr>
        <p:spPr>
          <a:xfrm>
            <a:off x="5328073" y="3391112"/>
            <a:ext cx="2002367"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Batch Input Foward</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cxnSp>
        <p:nvCxnSpPr>
          <p:cNvPr id="10" name="曲线连接符 9"/>
          <p:cNvCxnSpPr>
            <a:stCxn id="48" idx="3"/>
          </p:cNvCxnSpPr>
          <p:nvPr/>
        </p:nvCxnSpPr>
        <p:spPr>
          <a:xfrm flipV="true">
            <a:off x="4865158" y="3656330"/>
            <a:ext cx="462280" cy="50800"/>
          </a:xfrm>
          <a:prstGeom prst="curvedConnector3">
            <a:avLst>
              <a:gd name="adj1" fmla="val 50000"/>
            </a:avLst>
          </a:prstGeom>
          <a:solidFill>
            <a:srgbClr val="FFDE40"/>
          </a:solidFill>
          <a:ln w="9525" cap="flat" cmpd="sng" algn="ctr">
            <a:solidFill>
              <a:schemeClr val="tx1"/>
            </a:solidFill>
            <a:prstDash val="solid"/>
            <a:round/>
            <a:headEnd type="none" w="med" len="med"/>
            <a:tailEnd type="arrow" w="med" len="med"/>
          </a:ln>
        </p:spPr>
      </p:cxnSp>
      <p:sp>
        <p:nvSpPr>
          <p:cNvPr id="13" name="圆角矩形 12"/>
          <p:cNvSpPr/>
          <p:nvPr/>
        </p:nvSpPr>
        <p:spPr>
          <a:xfrm>
            <a:off x="5478145" y="5160857"/>
            <a:ext cx="1460500" cy="530225"/>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Backward</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sp>
        <p:nvSpPr>
          <p:cNvPr id="14" name="圆角矩形 13"/>
          <p:cNvSpPr/>
          <p:nvPr/>
        </p:nvSpPr>
        <p:spPr>
          <a:xfrm>
            <a:off x="3405505" y="5165937"/>
            <a:ext cx="1460500" cy="530225"/>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rPr>
              <a:t>Update Model</a:t>
            </a:r>
            <a:endParaRPr kumimoji="1" lang="en-US" sz="1840" b="0" i="0" u="none" strike="noStrike" kern="0" cap="none" spc="0" normalizeH="0" baseline="0" noProof="0" dirty="0">
              <a:ln>
                <a:noFill/>
              </a:ln>
              <a:solidFill>
                <a:schemeClr val="bg1"/>
              </a:solidFill>
              <a:effectLst/>
              <a:uLnTx/>
              <a:uFillTx/>
              <a:latin typeface="Arial" panose="02080604020202020204" pitchFamily="34" charset="0"/>
              <a:ea typeface="微软雅黑" charset="-122"/>
              <a:cs typeface="Arial" panose="02080604020202020204" pitchFamily="34" charset="0"/>
            </a:endParaRPr>
          </a:p>
        </p:txBody>
      </p:sp>
      <p:cxnSp>
        <p:nvCxnSpPr>
          <p:cNvPr id="15" name="曲线连接符 14"/>
          <p:cNvCxnSpPr>
            <a:stCxn id="9" idx="2"/>
            <a:endCxn id="13" idx="0"/>
          </p:cNvCxnSpPr>
          <p:nvPr/>
        </p:nvCxnSpPr>
        <p:spPr>
          <a:xfrm rot="5400000">
            <a:off x="5649278" y="4480243"/>
            <a:ext cx="1239520" cy="121285"/>
          </a:xfrm>
          <a:prstGeom prst="curvedConnector3">
            <a:avLst>
              <a:gd name="adj1" fmla="val 49974"/>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6" name="曲线连接符 15"/>
          <p:cNvCxnSpPr/>
          <p:nvPr/>
        </p:nvCxnSpPr>
        <p:spPr>
          <a:xfrm rot="5400000">
            <a:off x="4975860" y="2583815"/>
            <a:ext cx="403860" cy="3175"/>
          </a:xfrm>
          <a:prstGeom prst="curvedConnector3">
            <a:avLst>
              <a:gd name="adj1" fmla="val 50079"/>
            </a:avLst>
          </a:prstGeom>
          <a:noFill/>
          <a:ln w="19050" cap="flat" cmpd="sng" algn="ctr">
            <a:solidFill>
              <a:srgbClr val="04A7FA"/>
            </a:solidFill>
            <a:prstDash val="solid"/>
            <a:tailEnd type="arrow"/>
          </a:ln>
          <a:effectLst/>
        </p:spPr>
      </p:cxnSp>
      <p:cxnSp>
        <p:nvCxnSpPr>
          <p:cNvPr id="17" name="曲线连接符 16"/>
          <p:cNvCxnSpPr>
            <a:stCxn id="13" idx="1"/>
            <a:endCxn id="14" idx="3"/>
          </p:cNvCxnSpPr>
          <p:nvPr/>
        </p:nvCxnSpPr>
        <p:spPr>
          <a:xfrm rot="10800000" flipV="true">
            <a:off x="4866005" y="5426075"/>
            <a:ext cx="612140" cy="5080"/>
          </a:xfrm>
          <a:prstGeom prst="curvedConnector3">
            <a:avLst>
              <a:gd name="adj1" fmla="val 50000"/>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2" name="曲线连接符 21"/>
          <p:cNvCxnSpPr>
            <a:stCxn id="14" idx="0"/>
            <a:endCxn id="9" idx="1"/>
          </p:cNvCxnSpPr>
          <p:nvPr/>
        </p:nvCxnSpPr>
        <p:spPr>
          <a:xfrm rot="16200000">
            <a:off x="3977323" y="3814763"/>
            <a:ext cx="1509395" cy="1192530"/>
          </a:xfrm>
          <a:prstGeom prst="curvedConnector2">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圆角矩形 23"/>
          <p:cNvSpPr>
            <a:spLocks noChangeAspect="true"/>
          </p:cNvSpPr>
          <p:nvPr/>
        </p:nvSpPr>
        <p:spPr>
          <a:xfrm>
            <a:off x="203835" y="1852930"/>
            <a:ext cx="2958465" cy="602615"/>
          </a:xfrm>
          <a:prstGeom prst="roundRect">
            <a:avLst>
              <a:gd name="adj" fmla="val 914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endParaRPr lang="en-US" altLang="zh-CN" sz="2360">
              <a:solidFill>
                <a:schemeClr val="bg1"/>
              </a:solidFill>
              <a:latin typeface="Arial" panose="02080604020202020204" pitchFamily="34" charset="0"/>
              <a:cs typeface="Arial" panose="02080604020202020204" pitchFamily="34" charset="0"/>
              <a:sym typeface="+mn-ea"/>
            </a:endParaRPr>
          </a:p>
        </p:txBody>
      </p:sp>
      <p:sp>
        <p:nvSpPr>
          <p:cNvPr id="25" name="文本框 24"/>
          <p:cNvSpPr txBox="true"/>
          <p:nvPr/>
        </p:nvSpPr>
        <p:spPr>
          <a:xfrm>
            <a:off x="204047" y="1916218"/>
            <a:ext cx="2959100" cy="445135"/>
          </a:xfrm>
          <a:prstGeom prst="rect">
            <a:avLst/>
          </a:prstGeom>
          <a:noFill/>
        </p:spPr>
        <p:txBody>
          <a:bodyPr wrap="square" rtlCol="0">
            <a:spAutoFit/>
          </a:bodyPr>
          <a:p>
            <a:pPr algn="ctr"/>
            <a:r>
              <a:rPr lang="en-US" altLang="zh-CN" sz="2295">
                <a:solidFill>
                  <a:schemeClr val="bg1"/>
                </a:solidFill>
                <a:latin typeface="Arial" panose="02080604020202020204" pitchFamily="34" charset="0"/>
                <a:cs typeface="Arial" panose="02080604020202020204" pitchFamily="34" charset="0"/>
              </a:rPr>
              <a:t>Simulation Engine</a:t>
            </a:r>
            <a:endParaRPr lang="en-US" altLang="zh-CN" sz="2295">
              <a:solidFill>
                <a:schemeClr val="bg1"/>
              </a:solidFill>
              <a:latin typeface="Arial" panose="02080604020202020204" pitchFamily="34" charset="0"/>
              <a:cs typeface="Arial" panose="02080604020202020204" pitchFamily="34" charset="0"/>
            </a:endParaRPr>
          </a:p>
        </p:txBody>
      </p:sp>
      <p:cxnSp>
        <p:nvCxnSpPr>
          <p:cNvPr id="28" name="曲线连接符 27"/>
          <p:cNvCxnSpPr/>
          <p:nvPr/>
        </p:nvCxnSpPr>
        <p:spPr>
          <a:xfrm rot="16200000">
            <a:off x="1238673" y="2644775"/>
            <a:ext cx="347980" cy="4233"/>
          </a:xfrm>
          <a:prstGeom prst="curvedConnector2">
            <a:avLst/>
          </a:prstGeom>
          <a:noFill/>
          <a:ln w="19050" cap="flat" cmpd="sng" algn="ctr">
            <a:solidFill>
              <a:schemeClr val="tx1"/>
            </a:solidFill>
            <a:prstDash val="solid"/>
            <a:tailEnd type="arrow"/>
          </a:ln>
          <a:effectLst/>
        </p:spPr>
      </p:cxnSp>
      <p:pic>
        <p:nvPicPr>
          <p:cNvPr id="154652" name="图片 154651"/>
          <p:cNvPicPr>
            <a:picLocks noChangeAspect="true"/>
          </p:cNvPicPr>
          <p:nvPr/>
        </p:nvPicPr>
        <p:blipFill>
          <a:blip r:embed="rId1"/>
          <a:stretch>
            <a:fillRect/>
          </a:stretch>
        </p:blipFill>
        <p:spPr>
          <a:xfrm>
            <a:off x="5109633" y="4584065"/>
            <a:ext cx="452120" cy="43180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14985" y="710565"/>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模型优化器：</a:t>
            </a:r>
            <a:r>
              <a:rPr lang="en-US" altLang="zh-CN" sz="4000" b="1" dirty="0">
                <a:solidFill>
                  <a:schemeClr val="tx1"/>
                </a:solidFill>
                <a:latin typeface="Calibri" panose="020F0502020204030204"/>
                <a:ea typeface="微软雅黑" charset="-122"/>
                <a:cs typeface="Open Sans Light" panose="020B0306030504020204" pitchFamily="34" charset="0"/>
                <a:sym typeface="+mn-ea"/>
              </a:rPr>
              <a:t>INT4</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量化效果</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graphicFrame>
        <p:nvGraphicFramePr>
          <p:cNvPr id="5" name="内容占位符 4"/>
          <p:cNvGraphicFramePr/>
          <p:nvPr>
            <p:ph sz="half" idx="2"/>
          </p:nvPr>
        </p:nvGraphicFramePr>
        <p:xfrm>
          <a:off x="515197" y="4129405"/>
          <a:ext cx="4739640" cy="2053590"/>
        </p:xfrm>
        <a:graphic>
          <a:graphicData uri="http://schemas.openxmlformats.org/drawingml/2006/table">
            <a:tbl>
              <a:tblPr firstRow="true" bandRow="true">
                <a:tableStyleId>{68D230F3-CF80-4859-8CE7-A43EE81993B5}</a:tableStyleId>
              </a:tblPr>
              <a:tblGrid>
                <a:gridCol w="2979420"/>
                <a:gridCol w="1760220"/>
              </a:tblGrid>
              <a:tr h="563245">
                <a:tc>
                  <a:txBody>
                    <a:bodyPr/>
                    <a:p>
                      <a:pPr algn="ctr">
                        <a:buNone/>
                      </a:pPr>
                      <a:r>
                        <a:rPr lang="zh-CN" altLang="en-US" sz="1600">
                          <a:solidFill>
                            <a:schemeClr val="tx1"/>
                          </a:solidFill>
                          <a:uFillTx/>
                          <a:ea typeface="微软雅黑" charset="-122"/>
                          <a:sym typeface="+mn-ea"/>
                        </a:rPr>
                        <a:t>传统</a:t>
                      </a:r>
                      <a:r>
                        <a:rPr lang="en-US" altLang="zh-CN" sz="1600">
                          <a:solidFill>
                            <a:schemeClr val="tx1"/>
                          </a:solidFill>
                          <a:uFillTx/>
                          <a:ea typeface="微软雅黑" charset="-122"/>
                          <a:sym typeface="+mn-ea"/>
                        </a:rPr>
                        <a:t>QAT</a:t>
                      </a:r>
                      <a:r>
                        <a:rPr lang="zh-CN" altLang="en-US" sz="1600">
                          <a:solidFill>
                            <a:schemeClr val="tx1"/>
                          </a:solidFill>
                          <a:uFillTx/>
                          <a:ea typeface="微软雅黑" charset="-122"/>
                          <a:sym typeface="+mn-ea"/>
                        </a:rPr>
                        <a:t>量化方法</a:t>
                      </a:r>
                      <a:endParaRPr lang="zh-CN" altLang="en-US" sz="16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altLang="en-US" sz="1600">
                          <a:solidFill>
                            <a:schemeClr val="tx1"/>
                          </a:solidFill>
                          <a:uFillTx/>
                          <a:ea typeface="微软雅黑" charset="-122"/>
                          <a:sym typeface="+mn-ea"/>
                        </a:rPr>
                        <a:t>Accuracy</a:t>
                      </a:r>
                      <a:endParaRPr lang="en-US" altLang="en-US" sz="1600">
                        <a:solidFill>
                          <a:schemeClr val="tx1"/>
                        </a:solidFill>
                        <a:uFillTx/>
                        <a:ea typeface="微软雅黑" charset="-122"/>
                        <a:sym typeface="+mn-ea"/>
                      </a:endParaRPr>
                    </a:p>
                  </a:txBody>
                  <a:tcPr marL="71754" marR="107949" marT="71754" marB="71754" vert="horz" anchor="ctr" anchorCtr="false">
                    <a:solidFill>
                      <a:schemeClr val="bg1">
                        <a:alpha val="20000"/>
                      </a:schemeClr>
                    </a:solidFill>
                  </a:tcPr>
                </a:tc>
              </a:tr>
              <a:tr h="400050">
                <a:tc>
                  <a:txBody>
                    <a:bodyPr/>
                    <a:p>
                      <a:pPr algn="ctr">
                        <a:buNone/>
                      </a:pPr>
                      <a:r>
                        <a:rPr lang="zh-CN" altLang="en-US" sz="1600">
                          <a:solidFill>
                            <a:schemeClr val="tx1"/>
                          </a:solidFill>
                          <a:uFillTx/>
                          <a:ea typeface="微软雅黑" charset="-122"/>
                        </a:rPr>
                        <a:t>baseline</a:t>
                      </a:r>
                      <a:endParaRPr lang="zh-CN" altLang="en-US" sz="16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600" b="0">
                          <a:solidFill>
                            <a:schemeClr val="tx1"/>
                          </a:solidFill>
                          <a:uFillTx/>
                          <a:ea typeface="微软雅黑" charset="-122"/>
                        </a:rPr>
                        <a:t>76.962%</a:t>
                      </a:r>
                      <a:endParaRPr lang="en-US" altLang="zh-CN" sz="1600" b="0">
                        <a:solidFill>
                          <a:schemeClr val="tx1"/>
                        </a:solidFill>
                        <a:uFillTx/>
                        <a:ea typeface="微软雅黑" charset="-122"/>
                      </a:endParaRPr>
                    </a:p>
                  </a:txBody>
                  <a:tcPr marL="12700" marR="12700" marT="12700" vert="horz" anchor="ctr" anchorCtr="false">
                    <a:solidFill>
                      <a:schemeClr val="bg1">
                        <a:alpha val="20000"/>
                      </a:schemeClr>
                    </a:solidFill>
                  </a:tcPr>
                </a:tc>
              </a:tr>
              <a:tr h="400685">
                <a:tc>
                  <a:txBody>
                    <a:bodyPr/>
                    <a:p>
                      <a:pPr algn="ctr">
                        <a:buNone/>
                      </a:pPr>
                      <a:r>
                        <a:rPr lang="en-US" altLang="zh-CN" sz="1600">
                          <a:solidFill>
                            <a:schemeClr val="tx1"/>
                          </a:solidFill>
                          <a:uFillTx/>
                          <a:ea typeface="微软雅黑" charset="-122"/>
                        </a:rPr>
                        <a:t>int4</a:t>
                      </a:r>
                      <a:r>
                        <a:rPr lang="zh-CN" altLang="en-US" sz="1600">
                          <a:solidFill>
                            <a:schemeClr val="tx1"/>
                          </a:solidFill>
                          <a:uFillTx/>
                          <a:ea typeface="微软雅黑" charset="-122"/>
                        </a:rPr>
                        <a:t>量化</a:t>
                      </a:r>
                      <a:endParaRPr lang="zh-CN" altLang="en-US" sz="160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600" b="0">
                          <a:solidFill>
                            <a:schemeClr val="tx1"/>
                          </a:solidFill>
                          <a:uFillTx/>
                          <a:ea typeface="微软雅黑" charset="-122"/>
                        </a:rPr>
                        <a:t>67.182%</a:t>
                      </a:r>
                      <a:endParaRPr lang="en-US" altLang="zh-CN" sz="1600" b="0">
                        <a:solidFill>
                          <a:schemeClr val="tx1"/>
                        </a:solidFill>
                        <a:uFillTx/>
                        <a:ea typeface="微软雅黑" charset="-122"/>
                      </a:endParaRPr>
                    </a:p>
                  </a:txBody>
                  <a:tcPr marL="12700" marR="12700" marT="12700" vert="horz" anchor="ctr" anchorCtr="false">
                    <a:solidFill>
                      <a:schemeClr val="bg1">
                        <a:alpha val="20000"/>
                      </a:schemeClr>
                    </a:solidFill>
                  </a:tcPr>
                </a:tc>
              </a:tr>
              <a:tr h="689610">
                <a:tc>
                  <a:txBody>
                    <a:bodyPr/>
                    <a:p>
                      <a:pPr algn="ctr">
                        <a:buNone/>
                      </a:pPr>
                      <a:r>
                        <a:rPr lang="en-US" altLang="zh-CN" sz="1600">
                          <a:solidFill>
                            <a:schemeClr val="tx1"/>
                          </a:solidFill>
                          <a:uFillTx/>
                          <a:ea typeface="微软雅黑" charset="-122"/>
                          <a:sym typeface="+mn-ea"/>
                        </a:rPr>
                        <a:t>int4</a:t>
                      </a:r>
                      <a:r>
                        <a:rPr lang="zh-CN" altLang="en-US" sz="1600">
                          <a:solidFill>
                            <a:schemeClr val="tx1"/>
                          </a:solidFill>
                          <a:uFillTx/>
                          <a:ea typeface="微软雅黑" charset="-122"/>
                          <a:sym typeface="+mn-ea"/>
                        </a:rPr>
                        <a:t>量化</a:t>
                      </a:r>
                      <a:r>
                        <a:rPr lang="en-US" altLang="zh-CN" sz="1600">
                          <a:solidFill>
                            <a:schemeClr val="tx1"/>
                          </a:solidFill>
                          <a:uFillTx/>
                          <a:ea typeface="微软雅黑" charset="-122"/>
                          <a:sym typeface="+mn-ea"/>
                        </a:rPr>
                        <a:t>+</a:t>
                      </a:r>
                      <a:r>
                        <a:rPr lang="zh-CN" altLang="en-US" sz="1600">
                          <a:solidFill>
                            <a:schemeClr val="tx1"/>
                          </a:solidFill>
                          <a:uFillTx/>
                          <a:ea typeface="微软雅黑" charset="-122"/>
                          <a:sym typeface="+mn-ea"/>
                        </a:rPr>
                        <a:t>第一层和最后一层</a:t>
                      </a:r>
                      <a:r>
                        <a:rPr lang="en-US" altLang="zh-CN" sz="1600">
                          <a:solidFill>
                            <a:schemeClr val="tx1"/>
                          </a:solidFill>
                          <a:uFillTx/>
                          <a:ea typeface="微软雅黑" charset="-122"/>
                          <a:sym typeface="+mn-ea"/>
                        </a:rPr>
                        <a:t>int4</a:t>
                      </a:r>
                      <a:endParaRPr lang="en-US" altLang="zh-CN" sz="160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600" b="0">
                          <a:solidFill>
                            <a:schemeClr val="tx1"/>
                          </a:solidFill>
                          <a:uFillTx/>
                          <a:ea typeface="微软雅黑" charset="-122"/>
                        </a:rPr>
                        <a:t>72.898%</a:t>
                      </a:r>
                      <a:endParaRPr lang="en-US" altLang="zh-CN" sz="1600" b="0">
                        <a:solidFill>
                          <a:schemeClr val="tx1"/>
                        </a:solidFill>
                        <a:uFillTx/>
                        <a:ea typeface="微软雅黑" charset="-122"/>
                      </a:endParaRPr>
                    </a:p>
                  </a:txBody>
                  <a:tcPr marL="12700" marR="12700" marT="12700" vert="horz" anchor="ctr" anchorCtr="false">
                    <a:solidFill>
                      <a:schemeClr val="bg1">
                        <a:alpha val="20000"/>
                      </a:schemeClr>
                    </a:solidFill>
                  </a:tcPr>
                </a:tc>
              </a:tr>
            </a:tbl>
          </a:graphicData>
        </a:graphic>
      </p:graphicFrame>
      <p:sp>
        <p:nvSpPr>
          <p:cNvPr id="8" name="文本框 7"/>
          <p:cNvSpPr txBox="true"/>
          <p:nvPr/>
        </p:nvSpPr>
        <p:spPr>
          <a:xfrm>
            <a:off x="364278" y="1657138"/>
            <a:ext cx="4736253" cy="460375"/>
          </a:xfrm>
          <a:prstGeom prst="rect">
            <a:avLst/>
          </a:prstGeom>
          <a:solidFill>
            <a:srgbClr val="0089CF"/>
          </a:solidFill>
        </p:spPr>
        <p:txBody>
          <a:bodyPr wrap="square" rtlCol="0">
            <a:spAutoFit/>
          </a:bodyPr>
          <a:p>
            <a:pPr algn="ctr"/>
            <a:r>
              <a:rPr lang="en-US" altLang="zh-CN" sz="2400" b="1">
                <a:solidFill>
                  <a:schemeClr val="bg1"/>
                </a:solidFill>
              </a:rPr>
              <a:t>ResNet50 INT4</a:t>
            </a:r>
            <a:r>
              <a:rPr lang="zh-CN" altLang="en-US" sz="2400" b="1">
                <a:solidFill>
                  <a:schemeClr val="bg1"/>
                </a:solidFill>
              </a:rPr>
              <a:t>传统</a:t>
            </a:r>
            <a:r>
              <a:rPr lang="en-US" altLang="zh-CN" sz="2400" b="1">
                <a:solidFill>
                  <a:schemeClr val="bg1"/>
                </a:solidFill>
              </a:rPr>
              <a:t>QAT</a:t>
            </a:r>
            <a:r>
              <a:rPr lang="zh-CN" altLang="zh-CN" sz="2400" b="1">
                <a:solidFill>
                  <a:schemeClr val="bg1"/>
                </a:solidFill>
              </a:rPr>
              <a:t>量化</a:t>
            </a:r>
            <a:endParaRPr lang="zh-CN" altLang="zh-CN" sz="2400" b="1">
              <a:solidFill>
                <a:schemeClr val="bg1"/>
              </a:solidFill>
            </a:endParaRPr>
          </a:p>
        </p:txBody>
      </p:sp>
      <p:sp>
        <p:nvSpPr>
          <p:cNvPr id="14" name="文本框 13"/>
          <p:cNvSpPr txBox="true"/>
          <p:nvPr/>
        </p:nvSpPr>
        <p:spPr>
          <a:xfrm>
            <a:off x="363643" y="2117725"/>
            <a:ext cx="5023273" cy="2248535"/>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使用传统</a:t>
            </a:r>
            <a:r>
              <a:rPr lang="en-US" altLang="zh-CN" sz="1865">
                <a:solidFill>
                  <a:schemeClr val="tx1"/>
                </a:solidFill>
                <a:latin typeface="微软雅黑" charset="-122"/>
                <a:ea typeface="微软雅黑" charset="-122"/>
                <a:cs typeface="微软雅黑" charset="-122"/>
              </a:rPr>
              <a:t>QAT</a:t>
            </a:r>
            <a:r>
              <a:rPr lang="zh-CN" altLang="en-US" sz="1865">
                <a:solidFill>
                  <a:schemeClr val="tx1"/>
                </a:solidFill>
                <a:latin typeface="微软雅黑" charset="-122"/>
                <a:ea typeface="微软雅黑" charset="-122"/>
                <a:cs typeface="微软雅黑" charset="-122"/>
              </a:rPr>
              <a:t>量化，</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全</a:t>
            </a:r>
            <a:r>
              <a:rPr lang="en-US" altLang="zh-CN" sz="1865">
                <a:solidFill>
                  <a:schemeClr val="tx1"/>
                </a:solidFill>
                <a:latin typeface="微软雅黑" charset="-122"/>
                <a:ea typeface="微软雅黑" charset="-122"/>
                <a:cs typeface="微软雅黑" charset="-122"/>
              </a:rPr>
              <a:t>4bit</a:t>
            </a:r>
            <a:r>
              <a:rPr lang="zh-CN" altLang="en-US" sz="1865">
                <a:solidFill>
                  <a:schemeClr val="tx1"/>
                </a:solidFill>
                <a:latin typeface="微软雅黑" charset="-122"/>
                <a:ea typeface="微软雅黑" charset="-122"/>
                <a:cs typeface="微软雅黑" charset="-122"/>
              </a:rPr>
              <a:t>，精度</a:t>
            </a:r>
            <a:r>
              <a:rPr lang="en-US" altLang="zh-CN" sz="1865">
                <a:solidFill>
                  <a:schemeClr val="tx1"/>
                </a:solidFill>
                <a:latin typeface="微软雅黑" charset="-122"/>
                <a:ea typeface="微软雅黑" charset="-122"/>
                <a:cs typeface="微软雅黑" charset="-122"/>
              </a:rPr>
              <a:t>67.182%</a:t>
            </a:r>
            <a:endParaRPr lang="zh-CN"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使用传统</a:t>
            </a:r>
            <a:r>
              <a:rPr lang="en-US" altLang="zh-CN" sz="1865">
                <a:solidFill>
                  <a:schemeClr val="tx1"/>
                </a:solidFill>
                <a:latin typeface="微软雅黑" charset="-122"/>
                <a:ea typeface="微软雅黑" charset="-122"/>
                <a:cs typeface="微软雅黑" charset="-122"/>
              </a:rPr>
              <a:t>QAT</a:t>
            </a:r>
            <a:r>
              <a:rPr lang="zh-CN" altLang="en-US" sz="1865">
                <a:solidFill>
                  <a:schemeClr val="tx1"/>
                </a:solidFill>
                <a:latin typeface="微软雅黑" charset="-122"/>
                <a:ea typeface="微软雅黑" charset="-122"/>
                <a:cs typeface="微软雅黑" charset="-122"/>
              </a:rPr>
              <a:t>量化，</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量化（第一层和最后一层</a:t>
            </a:r>
            <a:r>
              <a:rPr lang="en-US" altLang="zh-CN" sz="1865">
                <a:solidFill>
                  <a:schemeClr val="tx1"/>
                </a:solidFill>
                <a:latin typeface="微软雅黑" charset="-122"/>
                <a:ea typeface="微软雅黑" charset="-122"/>
                <a:cs typeface="微软雅黑" charset="-122"/>
              </a:rPr>
              <a:t>8bt</a:t>
            </a:r>
            <a:r>
              <a:rPr lang="zh-CN" altLang="en-US" sz="1865">
                <a:solidFill>
                  <a:schemeClr val="tx1"/>
                </a:solidFill>
                <a:latin typeface="微软雅黑" charset="-122"/>
                <a:ea typeface="微软雅黑" charset="-122"/>
                <a:cs typeface="微软雅黑" charset="-122"/>
              </a:rPr>
              <a:t>）精度</a:t>
            </a:r>
            <a:r>
              <a:rPr lang="en-US" altLang="zh-CN" sz="1865">
                <a:solidFill>
                  <a:schemeClr val="tx1"/>
                </a:solidFill>
                <a:latin typeface="微软雅黑" charset="-122"/>
                <a:ea typeface="微软雅黑" charset="-122"/>
                <a:cs typeface="微软雅黑" charset="-122"/>
              </a:rPr>
              <a:t>72.898%</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endParaRPr lang="zh-CN" altLang="en-US" sz="1865">
              <a:solidFill>
                <a:schemeClr val="tx1"/>
              </a:solidFill>
              <a:latin typeface="微软雅黑" charset="-122"/>
              <a:ea typeface="微软雅黑" charset="-122"/>
              <a:cs typeface="微软雅黑" charset="-122"/>
            </a:endParaRPr>
          </a:p>
        </p:txBody>
      </p:sp>
      <p:sp>
        <p:nvSpPr>
          <p:cNvPr id="4" name="文本框 3"/>
          <p:cNvSpPr txBox="true"/>
          <p:nvPr/>
        </p:nvSpPr>
        <p:spPr>
          <a:xfrm>
            <a:off x="6206490" y="1657350"/>
            <a:ext cx="5020945" cy="460375"/>
          </a:xfrm>
          <a:prstGeom prst="rect">
            <a:avLst/>
          </a:prstGeom>
          <a:solidFill>
            <a:srgbClr val="0089CF"/>
          </a:solidFill>
        </p:spPr>
        <p:txBody>
          <a:bodyPr wrap="square" rtlCol="0">
            <a:spAutoFit/>
          </a:bodyPr>
          <a:p>
            <a:pPr algn="ctr"/>
            <a:r>
              <a:rPr lang="en-US" altLang="zh-CN" sz="2400" b="1">
                <a:solidFill>
                  <a:schemeClr val="bg1"/>
                </a:solidFill>
                <a:sym typeface="+mn-ea"/>
              </a:rPr>
              <a:t>ResNet50 INT4 LSQ QAT</a:t>
            </a:r>
            <a:r>
              <a:rPr lang="zh-CN" altLang="zh-CN" sz="2400" b="1">
                <a:solidFill>
                  <a:schemeClr val="bg1"/>
                </a:solidFill>
                <a:sym typeface="+mn-ea"/>
              </a:rPr>
              <a:t>量化</a:t>
            </a:r>
            <a:endParaRPr lang="zh-CN" altLang="zh-CN" sz="2400" b="1">
              <a:solidFill>
                <a:schemeClr val="bg1"/>
              </a:solidFill>
            </a:endParaRPr>
          </a:p>
        </p:txBody>
      </p:sp>
      <p:graphicFrame>
        <p:nvGraphicFramePr>
          <p:cNvPr id="6" name="表格 5"/>
          <p:cNvGraphicFramePr/>
          <p:nvPr/>
        </p:nvGraphicFramePr>
        <p:xfrm>
          <a:off x="6206490" y="4129405"/>
          <a:ext cx="4737100" cy="2124710"/>
        </p:xfrm>
        <a:graphic>
          <a:graphicData uri="http://schemas.openxmlformats.org/drawingml/2006/table">
            <a:tbl>
              <a:tblPr firstRow="true" bandRow="true">
                <a:tableStyleId>{68D230F3-CF80-4859-8CE7-A43EE81993B5}</a:tableStyleId>
              </a:tblPr>
              <a:tblGrid>
                <a:gridCol w="2977515"/>
                <a:gridCol w="1759585"/>
              </a:tblGrid>
              <a:tr h="431165">
                <a:tc>
                  <a:txBody>
                    <a:bodyPr/>
                    <a:p>
                      <a:pPr algn="ctr">
                        <a:buNone/>
                      </a:pPr>
                      <a:r>
                        <a:rPr lang="zh-CN" altLang="en-US" sz="1440">
                          <a:solidFill>
                            <a:schemeClr val="tx1"/>
                          </a:solidFill>
                          <a:uFillTx/>
                          <a:ea typeface="微软雅黑" charset="-122"/>
                          <a:sym typeface="+mn-ea"/>
                        </a:rPr>
                        <a:t>模型优化方法</a:t>
                      </a:r>
                      <a:endParaRPr lang="zh-CN" altLang="en-US" sz="144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None/>
                      </a:pPr>
                      <a:r>
                        <a:rPr lang="en-US" altLang="en-US" sz="1440">
                          <a:solidFill>
                            <a:schemeClr val="tx1"/>
                          </a:solidFill>
                          <a:uFillTx/>
                          <a:ea typeface="微软雅黑" charset="-122"/>
                          <a:sym typeface="+mn-ea"/>
                        </a:rPr>
                        <a:t>Accuracy</a:t>
                      </a:r>
                      <a:endParaRPr lang="en-US" altLang="en-US" sz="1440">
                        <a:solidFill>
                          <a:schemeClr val="tx1"/>
                        </a:solidFill>
                        <a:uFillTx/>
                        <a:ea typeface="微软雅黑" charset="-122"/>
                        <a:sym typeface="+mn-ea"/>
                      </a:endParaRPr>
                    </a:p>
                  </a:txBody>
                  <a:tcPr marL="71754" marR="107949" marT="71754" marB="71754" vert="horz" anchor="ctr" anchorCtr="false">
                    <a:solidFill>
                      <a:schemeClr val="bg1">
                        <a:alpha val="20000"/>
                      </a:schemeClr>
                    </a:solidFill>
                  </a:tcPr>
                </a:tc>
              </a:tr>
              <a:tr h="351790">
                <a:tc>
                  <a:txBody>
                    <a:bodyPr/>
                    <a:p>
                      <a:pPr algn="ctr">
                        <a:buNone/>
                      </a:pPr>
                      <a:r>
                        <a:rPr lang="zh-CN" altLang="en-US" sz="1440">
                          <a:solidFill>
                            <a:schemeClr val="tx1"/>
                          </a:solidFill>
                          <a:uFillTx/>
                          <a:ea typeface="微软雅黑" charset="-122"/>
                        </a:rPr>
                        <a:t>baseline</a:t>
                      </a:r>
                      <a:endParaRPr lang="zh-CN" altLang="en-US" sz="144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440" b="0">
                          <a:solidFill>
                            <a:schemeClr val="tx1"/>
                          </a:solidFill>
                          <a:uFillTx/>
                          <a:ea typeface="微软雅黑" charset="-122"/>
                        </a:rPr>
                        <a:t>76.962%</a:t>
                      </a:r>
                      <a:endParaRPr lang="en-US" altLang="zh-CN" sz="1440" b="0">
                        <a:solidFill>
                          <a:schemeClr val="tx1"/>
                        </a:solidFill>
                        <a:uFillTx/>
                        <a:ea typeface="微软雅黑" charset="-122"/>
                      </a:endParaRPr>
                    </a:p>
                  </a:txBody>
                  <a:tcPr marL="12700" marR="12700" marT="12700" vert="horz" anchor="ctr" anchorCtr="false">
                    <a:solidFill>
                      <a:schemeClr val="bg1">
                        <a:alpha val="20000"/>
                      </a:schemeClr>
                    </a:solidFill>
                  </a:tcPr>
                </a:tc>
              </a:tr>
              <a:tr h="351155">
                <a:tc>
                  <a:txBody>
                    <a:bodyPr/>
                    <a:p>
                      <a:pPr algn="ctr">
                        <a:buNone/>
                      </a:pPr>
                      <a:r>
                        <a:rPr lang="en-US" altLang="zh-CN" sz="1440">
                          <a:solidFill>
                            <a:schemeClr val="tx1"/>
                          </a:solidFill>
                          <a:uFillTx/>
                          <a:ea typeface="微软雅黑" charset="-122"/>
                        </a:rPr>
                        <a:t>int4</a:t>
                      </a:r>
                      <a:r>
                        <a:rPr lang="zh-CN" altLang="en-US" sz="1440">
                          <a:solidFill>
                            <a:schemeClr val="tx1"/>
                          </a:solidFill>
                          <a:uFillTx/>
                          <a:ea typeface="微软雅黑" charset="-122"/>
                        </a:rPr>
                        <a:t>量化</a:t>
                      </a:r>
                      <a:endParaRPr lang="zh-CN" altLang="en-US" sz="1440">
                        <a:solidFill>
                          <a:schemeClr val="tx1"/>
                        </a:solidFill>
                        <a:uFillTx/>
                        <a:ea typeface="微软雅黑" charset="-122"/>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440" b="0">
                          <a:solidFill>
                            <a:schemeClr val="tx1"/>
                          </a:solidFill>
                          <a:uFillTx/>
                          <a:ea typeface="微软雅黑" charset="-122"/>
                        </a:rPr>
                        <a:t>74.452%</a:t>
                      </a:r>
                      <a:endParaRPr lang="en-US" altLang="zh-CN" sz="1440" b="0">
                        <a:solidFill>
                          <a:schemeClr val="tx1"/>
                        </a:solidFill>
                        <a:uFillTx/>
                        <a:ea typeface="微软雅黑" charset="-122"/>
                      </a:endParaRPr>
                    </a:p>
                  </a:txBody>
                  <a:tcPr marL="12700" marR="12700" marT="12700" vert="horz" anchor="ctr" anchorCtr="false">
                    <a:solidFill>
                      <a:schemeClr val="bg1">
                        <a:alpha val="20000"/>
                      </a:schemeClr>
                    </a:solidFill>
                  </a:tcPr>
                </a:tc>
              </a:tr>
              <a:tr h="598170">
                <a:tc>
                  <a:txBody>
                    <a:bodyPr/>
                    <a:p>
                      <a:pPr algn="ctr">
                        <a:buNone/>
                      </a:pPr>
                      <a:r>
                        <a:rPr lang="en-US" altLang="zh-CN" sz="1440">
                          <a:solidFill>
                            <a:schemeClr val="tx1"/>
                          </a:solidFill>
                          <a:uFillTx/>
                          <a:ea typeface="微软雅黑" charset="-122"/>
                          <a:sym typeface="+mn-ea"/>
                        </a:rPr>
                        <a:t>int4</a:t>
                      </a:r>
                      <a:r>
                        <a:rPr lang="zh-CN" altLang="en-US" sz="1440">
                          <a:solidFill>
                            <a:schemeClr val="tx1"/>
                          </a:solidFill>
                          <a:uFillTx/>
                          <a:ea typeface="微软雅黑" charset="-122"/>
                          <a:sym typeface="+mn-ea"/>
                        </a:rPr>
                        <a:t>量化</a:t>
                      </a:r>
                      <a:r>
                        <a:rPr lang="en-US" altLang="zh-CN" sz="1440">
                          <a:solidFill>
                            <a:schemeClr val="tx1"/>
                          </a:solidFill>
                          <a:uFillTx/>
                          <a:ea typeface="微软雅黑" charset="-122"/>
                          <a:sym typeface="+mn-ea"/>
                        </a:rPr>
                        <a:t>+</a:t>
                      </a:r>
                      <a:r>
                        <a:rPr lang="zh-CN" altLang="en-US" sz="1440">
                          <a:solidFill>
                            <a:schemeClr val="tx1"/>
                          </a:solidFill>
                          <a:uFillTx/>
                          <a:ea typeface="微软雅黑" charset="-122"/>
                          <a:sym typeface="+mn-ea"/>
                        </a:rPr>
                        <a:t>第一层和最后一层</a:t>
                      </a:r>
                      <a:r>
                        <a:rPr lang="en-US" altLang="zh-CN" sz="1440">
                          <a:solidFill>
                            <a:schemeClr val="tx1"/>
                          </a:solidFill>
                          <a:uFillTx/>
                          <a:ea typeface="微软雅黑" charset="-122"/>
                          <a:sym typeface="+mn-ea"/>
                        </a:rPr>
                        <a:t>int4</a:t>
                      </a:r>
                      <a:endParaRPr lang="en-US" altLang="zh-CN" sz="144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440" b="0">
                          <a:solidFill>
                            <a:schemeClr val="tx1"/>
                          </a:solidFill>
                          <a:uFillTx/>
                          <a:ea typeface="微软雅黑" charset="-122"/>
                        </a:rPr>
                        <a:t>76.22%</a:t>
                      </a:r>
                      <a:endParaRPr lang="en-US" altLang="zh-CN" sz="1440" b="0">
                        <a:solidFill>
                          <a:schemeClr val="tx1"/>
                        </a:solidFill>
                        <a:uFillTx/>
                        <a:ea typeface="微软雅黑" charset="-122"/>
                      </a:endParaRPr>
                    </a:p>
                  </a:txBody>
                  <a:tcPr marL="12700" marR="12700" marT="12700" vert="horz" anchor="ctr" anchorCtr="false">
                    <a:solidFill>
                      <a:schemeClr val="bg1">
                        <a:alpha val="20000"/>
                      </a:schemeClr>
                    </a:solidFill>
                  </a:tcPr>
                </a:tc>
              </a:tr>
              <a:tr h="392430">
                <a:tc>
                  <a:txBody>
                    <a:bodyPr/>
                    <a:p>
                      <a:pPr algn="ctr">
                        <a:buNone/>
                      </a:pPr>
                      <a:r>
                        <a:rPr lang="zh-CN" altLang="en-US" sz="1440">
                          <a:solidFill>
                            <a:schemeClr val="tx1"/>
                          </a:solidFill>
                          <a:uFillTx/>
                          <a:ea typeface="微软雅黑" charset="-122"/>
                          <a:sym typeface="+mn-ea"/>
                        </a:rPr>
                        <a:t>蒸馏 </a:t>
                      </a:r>
                      <a:r>
                        <a:rPr lang="en-US" altLang="zh-CN" sz="1440">
                          <a:solidFill>
                            <a:schemeClr val="tx1"/>
                          </a:solidFill>
                          <a:uFillTx/>
                          <a:ea typeface="微软雅黑" charset="-122"/>
                          <a:sym typeface="+mn-ea"/>
                        </a:rPr>
                        <a:t>+ int4 </a:t>
                      </a:r>
                      <a:r>
                        <a:rPr lang="zh-CN" altLang="en-US" sz="1440">
                          <a:solidFill>
                            <a:schemeClr val="tx1"/>
                          </a:solidFill>
                          <a:uFillTx/>
                          <a:ea typeface="微软雅黑" charset="-122"/>
                          <a:sym typeface="+mn-ea"/>
                        </a:rPr>
                        <a:t>量化</a:t>
                      </a:r>
                      <a:endParaRPr lang="zh-CN" altLang="en-US" sz="1440">
                        <a:solidFill>
                          <a:schemeClr val="tx1"/>
                        </a:solidFill>
                        <a:uFillTx/>
                        <a:ea typeface="微软雅黑" charset="-122"/>
                        <a:sym typeface="+mn-ea"/>
                      </a:endParaRPr>
                    </a:p>
                  </a:txBody>
                  <a:tcPr marL="71754" marR="71754" marT="46989" marB="46989" anchor="ctr" anchorCtr="false">
                    <a:solidFill>
                      <a:schemeClr val="bg1">
                        <a:alpha val="20000"/>
                      </a:schemeClr>
                    </a:solidFill>
                  </a:tcPr>
                </a:tc>
                <a:tc>
                  <a:txBody>
                    <a:bodyPr/>
                    <a:p>
                      <a:pPr algn="ctr">
                        <a:buClrTx/>
                        <a:buSzTx/>
                        <a:buFontTx/>
                        <a:buNone/>
                      </a:pPr>
                      <a:r>
                        <a:rPr lang="en-US" altLang="zh-CN" sz="1440" b="0">
                          <a:solidFill>
                            <a:schemeClr val="tx1"/>
                          </a:solidFill>
                          <a:uFillTx/>
                          <a:ea typeface="微软雅黑" charset="-122"/>
                        </a:rPr>
                        <a:t>77.878%</a:t>
                      </a:r>
                      <a:endParaRPr lang="en-US" altLang="zh-CN" sz="1440" b="0">
                        <a:solidFill>
                          <a:schemeClr val="tx1"/>
                        </a:solidFill>
                        <a:uFillTx/>
                        <a:ea typeface="微软雅黑" charset="-122"/>
                      </a:endParaRPr>
                    </a:p>
                  </a:txBody>
                  <a:tcPr marL="12700" marR="12700" marT="12700" vert="horz" anchor="ctr" anchorCtr="false">
                    <a:solidFill>
                      <a:schemeClr val="bg1">
                        <a:alpha val="20000"/>
                      </a:schemeClr>
                    </a:solidFill>
                  </a:tcPr>
                </a:tc>
              </a:tr>
            </a:tbl>
          </a:graphicData>
        </a:graphic>
      </p:graphicFrame>
      <p:sp>
        <p:nvSpPr>
          <p:cNvPr id="7" name="文本框 6"/>
          <p:cNvSpPr txBox="true"/>
          <p:nvPr/>
        </p:nvSpPr>
        <p:spPr>
          <a:xfrm>
            <a:off x="6206490" y="2117725"/>
            <a:ext cx="5394113" cy="2248535"/>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a:t>
            </a:r>
            <a:r>
              <a:rPr lang="en-US" altLang="zh-CN" sz="1865">
                <a:solidFill>
                  <a:schemeClr val="tx1"/>
                </a:solidFill>
                <a:latin typeface="微软雅黑" charset="-122"/>
                <a:ea typeface="微软雅黑" charset="-122"/>
                <a:cs typeface="微软雅黑" charset="-122"/>
              </a:rPr>
              <a:t>LSQ</a:t>
            </a:r>
            <a:r>
              <a:rPr lang="zh-CN" altLang="en-US" sz="1865">
                <a:solidFill>
                  <a:schemeClr val="tx1"/>
                </a:solidFill>
                <a:latin typeface="微软雅黑" charset="-122"/>
                <a:ea typeface="微软雅黑" charset="-122"/>
                <a:cs typeface="微软雅黑" charset="-122"/>
              </a:rPr>
              <a:t>算法，</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全</a:t>
            </a:r>
            <a:r>
              <a:rPr lang="en-US" altLang="zh-CN" sz="1865">
                <a:solidFill>
                  <a:schemeClr val="tx1"/>
                </a:solidFill>
                <a:latin typeface="微软雅黑" charset="-122"/>
                <a:ea typeface="微软雅黑" charset="-122"/>
                <a:cs typeface="微软雅黑" charset="-122"/>
              </a:rPr>
              <a:t>4bit</a:t>
            </a:r>
            <a:r>
              <a:rPr lang="zh-CN" altLang="en-US" sz="1865">
                <a:solidFill>
                  <a:schemeClr val="tx1"/>
                </a:solidFill>
                <a:latin typeface="微软雅黑" charset="-122"/>
                <a:ea typeface="微软雅黑" charset="-122"/>
                <a:cs typeface="微软雅黑" charset="-122"/>
              </a:rPr>
              <a:t>，精度能达到</a:t>
            </a:r>
            <a:r>
              <a:rPr lang="en-US" altLang="zh-CN" sz="1865">
                <a:solidFill>
                  <a:schemeClr val="tx1"/>
                </a:solidFill>
                <a:latin typeface="微软雅黑" charset="-122"/>
                <a:ea typeface="微软雅黑" charset="-122"/>
                <a:cs typeface="微软雅黑" charset="-122"/>
              </a:rPr>
              <a:t>74.452%</a:t>
            </a:r>
            <a:endParaRPr lang="zh-CN"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a:t>
            </a:r>
            <a:r>
              <a:rPr lang="en-US" altLang="zh-CN" sz="1865">
                <a:solidFill>
                  <a:schemeClr val="tx1"/>
                </a:solidFill>
                <a:latin typeface="微软雅黑" charset="-122"/>
                <a:ea typeface="微软雅黑" charset="-122"/>
                <a:cs typeface="微软雅黑" charset="-122"/>
              </a:rPr>
              <a:t>LSQ</a:t>
            </a:r>
            <a:r>
              <a:rPr lang="zh-CN" altLang="en-US" sz="1865">
                <a:solidFill>
                  <a:schemeClr val="tx1"/>
                </a:solidFill>
                <a:latin typeface="微软雅黑" charset="-122"/>
                <a:ea typeface="微软雅黑" charset="-122"/>
                <a:cs typeface="微软雅黑" charset="-122"/>
              </a:rPr>
              <a:t>算法，</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量化精度能达到</a:t>
            </a:r>
            <a:r>
              <a:rPr lang="en-US" altLang="zh-CN" sz="1865">
                <a:solidFill>
                  <a:schemeClr val="tx1"/>
                </a:solidFill>
                <a:latin typeface="微软雅黑" charset="-122"/>
                <a:ea typeface="微软雅黑" charset="-122"/>
                <a:cs typeface="微软雅黑" charset="-122"/>
              </a:rPr>
              <a:t>76.22%</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经过蒸馏</a:t>
            </a:r>
            <a:r>
              <a:rPr lang="en-US" altLang="zh-CN" sz="1865">
                <a:solidFill>
                  <a:schemeClr val="tx1"/>
                </a:solidFill>
                <a:latin typeface="微软雅黑" charset="-122"/>
                <a:ea typeface="微软雅黑" charset="-122"/>
                <a:cs typeface="微软雅黑" charset="-122"/>
              </a:rPr>
              <a:t>+</a:t>
            </a:r>
            <a:r>
              <a:rPr lang="zh-CN" altLang="en-US" sz="1865">
                <a:solidFill>
                  <a:schemeClr val="tx1"/>
                </a:solidFill>
                <a:latin typeface="微软雅黑" charset="-122"/>
                <a:ea typeface="微软雅黑" charset="-122"/>
                <a:cs typeface="微软雅黑" charset="-122"/>
              </a:rPr>
              <a:t>量化</a:t>
            </a:r>
            <a:r>
              <a:rPr lang="zh-CN" sz="1865">
                <a:solidFill>
                  <a:schemeClr val="tx1"/>
                </a:solidFill>
                <a:latin typeface="微软雅黑" charset="-122"/>
                <a:ea typeface="微软雅黑" charset="-122"/>
                <a:cs typeface="微软雅黑" charset="-122"/>
              </a:rPr>
              <a:t>，精度提升到</a:t>
            </a:r>
            <a:r>
              <a:rPr lang="en-US" altLang="zh-CN" sz="1865">
                <a:solidFill>
                  <a:schemeClr val="tx1"/>
                </a:solidFill>
                <a:latin typeface="微软雅黑" charset="-122"/>
                <a:ea typeface="微软雅黑" charset="-122"/>
                <a:cs typeface="微软雅黑" charset="-122"/>
              </a:rPr>
              <a:t>77.878%</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endParaRPr lang="zh-CN" altLang="en-US" sz="1865">
              <a:solidFill>
                <a:schemeClr val="tx1"/>
              </a:solidFill>
              <a:latin typeface="微软雅黑" charset="-122"/>
              <a:ea typeface="微软雅黑" charset="-122"/>
              <a:cs typeface="微软雅黑"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597535" y="798830"/>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a:t>
            </a:r>
            <a:r>
              <a:rPr lang="zh-CN" altLang="en-US" sz="4000" b="1" dirty="0">
                <a:latin typeface="Calibri" panose="020F0502020204030204"/>
                <a:ea typeface="微软雅黑" charset="-122"/>
                <a:cs typeface="Open Sans Light" panose="020B0306030504020204" pitchFamily="34" charset="0"/>
                <a:sym typeface="+mn-ea"/>
              </a:rPr>
              <a:t>模型优化器：</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稀疏化</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5" name="内容占位符 4"/>
          <p:cNvSpPr>
            <a:spLocks noGrp="true"/>
          </p:cNvSpPr>
          <p:nvPr>
            <p:ph sz="quarter" idx="10"/>
          </p:nvPr>
        </p:nvSpPr>
        <p:spPr>
          <a:xfrm>
            <a:off x="665480" y="4959350"/>
            <a:ext cx="11355705" cy="1366520"/>
          </a:xfrm>
        </p:spPr>
        <p:txBody>
          <a:bodyPr>
            <a:normAutofit/>
          </a:bodyPr>
          <a:p>
            <a:r>
              <a:rPr lang="zh-CN" altLang="en-US" sz="2400"/>
              <a:t>增强模型的泛化能力与性能</a:t>
            </a:r>
            <a:endParaRPr lang="zh-CN" altLang="en-US" sz="2400"/>
          </a:p>
          <a:p>
            <a:r>
              <a:rPr lang="zh-CN" altLang="en-US" sz="2400"/>
              <a:t>减少存储需求</a:t>
            </a:r>
            <a:endParaRPr lang="zh-CN" altLang="en-US" sz="2400"/>
          </a:p>
          <a:p>
            <a:r>
              <a:rPr lang="zh-CN" altLang="en-US" sz="2400"/>
              <a:t>加速训练</a:t>
            </a:r>
            <a:r>
              <a:rPr lang="en-US" altLang="zh-CN" sz="2400"/>
              <a:t>/</a:t>
            </a:r>
            <a:r>
              <a:rPr lang="zh-CN" altLang="en-US" sz="2400"/>
              <a:t>推理</a:t>
            </a:r>
            <a:endParaRPr lang="zh-CN" altLang="en-US" sz="2400"/>
          </a:p>
          <a:p>
            <a:endParaRPr lang="zh-CN" altLang="en-US" sz="2400"/>
          </a:p>
        </p:txBody>
      </p:sp>
      <p:pic>
        <p:nvPicPr>
          <p:cNvPr id="7" name="内容占位符 6"/>
          <p:cNvPicPr>
            <a:picLocks noChangeAspect="true"/>
          </p:cNvPicPr>
          <p:nvPr/>
        </p:nvPicPr>
        <p:blipFill>
          <a:blip r:embed="rId1"/>
          <a:stretch>
            <a:fillRect/>
          </a:stretch>
        </p:blipFill>
        <p:spPr>
          <a:xfrm>
            <a:off x="597535" y="1749425"/>
            <a:ext cx="10344150" cy="2867025"/>
          </a:xfrm>
          <a:prstGeom prst="rect">
            <a:avLst/>
          </a:prstGeom>
          <a:noFill/>
          <a:ln w="9525">
            <a:noFill/>
            <a:miter lim="800000"/>
            <a:headEnd/>
            <a:tailEnd/>
          </a:ln>
        </p:spPr>
      </p:pic>
      <p:sp>
        <p:nvSpPr>
          <p:cNvPr id="9" name="文本框 8"/>
          <p:cNvSpPr txBox="true"/>
          <p:nvPr/>
        </p:nvSpPr>
        <p:spPr>
          <a:xfrm>
            <a:off x="3653155" y="4616450"/>
            <a:ext cx="5165725" cy="337185"/>
          </a:xfrm>
          <a:prstGeom prst="rect">
            <a:avLst/>
          </a:prstGeom>
          <a:noFill/>
        </p:spPr>
        <p:txBody>
          <a:bodyPr wrap="square" rtlCol="0">
            <a:spAutoFit/>
          </a:bodyPr>
          <a:p>
            <a:r>
              <a:rPr lang="zh-CN" altLang="en-US" sz="1600"/>
              <a:t>训练推理与稀疏示例</a:t>
            </a:r>
            <a:r>
              <a:rPr lang="en-US" altLang="zh-CN" sz="1600"/>
              <a:t>[</a:t>
            </a:r>
            <a:r>
              <a:rPr lang="zh-CN" altLang="en-US" sz="1600">
                <a:sym typeface="+mn-ea"/>
              </a:rPr>
              <a:t>Hoefler </a:t>
            </a:r>
            <a:r>
              <a:rPr lang="en-US" altLang="zh-CN" sz="1600">
                <a:sym typeface="+mn-ea"/>
              </a:rPr>
              <a:t>et al. 2021</a:t>
            </a:r>
            <a:r>
              <a:rPr lang="en-US" altLang="zh-CN" sz="1600"/>
              <a:t>]</a:t>
            </a:r>
            <a:endParaRPr lang="en-US" altLang="zh-CN" sz="1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isḻîḓè"/>
        <p:cNvGrpSpPr/>
        <p:nvPr/>
      </p:nvGrpSpPr>
      <p:grpSpPr>
        <a:xfrm>
          <a:off x="0" y="0"/>
          <a:ext cx="0" cy="0"/>
          <a:chOff x="0" y="0"/>
          <a:chExt cx="0" cy="0"/>
        </a:xfrm>
      </p:grpSpPr>
      <p:sp>
        <p:nvSpPr>
          <p:cNvPr id="3" name="îṡļíḋê"/>
          <p:cNvSpPr>
            <a:spLocks noGrp="true"/>
          </p:cNvSpPr>
          <p:nvPr>
            <p:ph type="sldNum" sz="quarter" idx="12"/>
          </p:nvPr>
        </p:nvSpPr>
        <p:spPr/>
        <p:txBody>
          <a:bodyPr/>
          <a:lstStyle/>
          <a:p>
            <a:fld id="{7F65B630-C7FF-41C0-9923-C5E5E29EED81}" type="slidenum">
              <a:rPr lang="zh-CN" altLang="en-US" smtClean="0"/>
            </a:fld>
            <a:endParaRPr lang="zh-CN" altLang="en-US"/>
          </a:p>
        </p:txBody>
      </p:sp>
      <p:grpSp>
        <p:nvGrpSpPr>
          <p:cNvPr id="36" name="í$ļide"/>
          <p:cNvGrpSpPr/>
          <p:nvPr/>
        </p:nvGrpSpPr>
        <p:grpSpPr>
          <a:xfrm>
            <a:off x="660400" y="3509515"/>
            <a:ext cx="10872788" cy="2348468"/>
            <a:chOff x="660400" y="3410756"/>
            <a:chExt cx="10872788" cy="2348468"/>
          </a:xfrm>
        </p:grpSpPr>
        <p:cxnSp>
          <p:nvCxnSpPr>
            <p:cNvPr id="5" name="íSḻídê"/>
            <p:cNvCxnSpPr/>
            <p:nvPr/>
          </p:nvCxnSpPr>
          <p:spPr>
            <a:xfrm>
              <a:off x="660400" y="5754029"/>
              <a:ext cx="10872788" cy="0"/>
            </a:xfrm>
            <a:prstGeom prst="line">
              <a:avLst/>
            </a:prstGeom>
            <a:ln w="12700">
              <a:solidFill>
                <a:schemeClr val="tx1">
                  <a:lumMod val="50000"/>
                  <a:lumOff val="50000"/>
                  <a:alpha val="60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nvGrpSpPr>
            <p:cNvPr id="6" name="işḷîďè"/>
            <p:cNvGrpSpPr/>
            <p:nvPr/>
          </p:nvGrpSpPr>
          <p:grpSpPr>
            <a:xfrm>
              <a:off x="1058351" y="3410756"/>
              <a:ext cx="2382622" cy="2348468"/>
              <a:chOff x="1058351" y="3410756"/>
              <a:chExt cx="2382622" cy="2348468"/>
            </a:xfrm>
          </p:grpSpPr>
          <p:cxnSp>
            <p:nvCxnSpPr>
              <p:cNvPr id="30" name="îṣḷîdé"/>
              <p:cNvCxnSpPr/>
              <p:nvPr/>
            </p:nvCxnSpPr>
            <p:spPr>
              <a:xfrm>
                <a:off x="1157380" y="3810452"/>
                <a:ext cx="0" cy="1948772"/>
              </a:xfrm>
              <a:prstGeom prst="line">
                <a:avLst/>
              </a:prstGeom>
              <a:ln w="12700">
                <a:solidFill>
                  <a:schemeClr val="tx1">
                    <a:lumMod val="50000"/>
                    <a:lumOff val="50000"/>
                    <a:alpha val="6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1" name="ïṩlíḓe"/>
              <p:cNvSpPr/>
              <p:nvPr/>
            </p:nvSpPr>
            <p:spPr>
              <a:xfrm>
                <a:off x="1058351" y="3612393"/>
                <a:ext cx="198059" cy="198059"/>
              </a:xfrm>
              <a:prstGeom prst="ellipse">
                <a:avLst/>
              </a:prstGeom>
              <a:solidFill>
                <a:srgbClr val="374AD5"/>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false" anchor="ctr" anchorCtr="false" forceAA="false" compatLnSpc="true">
                <a:normAutofit fontScale="25000" lnSpcReduction="20000"/>
              </a:bodyPr>
              <a:lstStyle/>
              <a:p>
                <a:pPr algn="ctr" defTabSz="913765"/>
                <a:endParaRPr lang="zh-CN" altLang="en-US" sz="2000" b="1">
                  <a:solidFill>
                    <a:schemeClr val="tx1"/>
                  </a:solidFill>
                </a:endParaRPr>
              </a:p>
            </p:txBody>
          </p:sp>
          <p:grpSp>
            <p:nvGrpSpPr>
              <p:cNvPr id="32" name="iṧļídé"/>
              <p:cNvGrpSpPr/>
              <p:nvPr/>
            </p:nvGrpSpPr>
            <p:grpSpPr>
              <a:xfrm>
                <a:off x="1310153" y="3410756"/>
                <a:ext cx="2130820" cy="1045629"/>
                <a:chOff x="1400465" y="3438451"/>
                <a:chExt cx="2130820" cy="1045629"/>
              </a:xfrm>
            </p:grpSpPr>
            <p:sp>
              <p:nvSpPr>
                <p:cNvPr id="33" name="î$lîde"/>
                <p:cNvSpPr txBox="true"/>
                <p:nvPr/>
              </p:nvSpPr>
              <p:spPr>
                <a:xfrm>
                  <a:off x="1400465" y="4200870"/>
                  <a:ext cx="2130820" cy="283210"/>
                </a:xfrm>
                <a:prstGeom prst="rect">
                  <a:avLst/>
                </a:prstGeom>
                <a:noFill/>
              </p:spPr>
              <p:txBody>
                <a:bodyPr wrap="square" rtlCol="0">
                  <a:spAutoFit/>
                </a:bodyPr>
                <a:lstStyle>
                  <a:defPPr>
                    <a:defRPr lang="zh-CN"/>
                  </a:defPPr>
                  <a:lvl1pPr>
                    <a:lnSpc>
                      <a:spcPts val="1500"/>
                    </a:lnSpc>
                    <a:defRPr sz="900"/>
                  </a:lvl1pPr>
                </a:lstStyle>
                <a:p>
                  <a:pPr>
                    <a:buSzPct val="25000"/>
                  </a:pPr>
                  <a:r>
                    <a:rPr lang="en-US" altLang="zh-CN"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MLOps</a:t>
                  </a:r>
                  <a:r>
                    <a:rPr lang="zh-CN" altLang="en-US"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介绍</a:t>
                  </a:r>
                  <a:endParaRPr lang="zh-CN" altLang="en-US" sz="2000" b="1"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34" name="iṣ1iḑê"/>
                <p:cNvSpPr txBox="true"/>
                <p:nvPr/>
              </p:nvSpPr>
              <p:spPr>
                <a:xfrm>
                  <a:off x="1400465" y="3438451"/>
                  <a:ext cx="2130820" cy="646331"/>
                </a:xfrm>
                <a:prstGeom prst="rect">
                  <a:avLst/>
                </a:prstGeom>
                <a:noFill/>
                <a:effectLst/>
              </p:spPr>
              <p:txBody>
                <a:bodyPr wrap="square" rtlCol="0" anchor="b" anchorCtr="false">
                  <a:spAutoFit/>
                </a:bodyPr>
                <a:lstStyle>
                  <a:defPPr>
                    <a:defRPr lang="zh-CN"/>
                  </a:defPPr>
                  <a:lvl1pPr>
                    <a:defRPr sz="2000" b="1" i="0">
                      <a:gradFill>
                        <a:gsLst>
                          <a:gs pos="0">
                            <a:schemeClr val="accent1">
                              <a:lumMod val="60000"/>
                              <a:lumOff val="40000"/>
                            </a:schemeClr>
                          </a:gs>
                          <a:gs pos="60000">
                            <a:schemeClr val="accent1"/>
                          </a:gs>
                        </a:gsLst>
                        <a:lin ang="2700000" scaled="false"/>
                      </a:gradFill>
                      <a:effectLst>
                        <a:outerShdw blurRad="76200" dist="50800" dir="5400000" algn="ctr" rotWithShape="0">
                          <a:schemeClr val="accent1">
                            <a:alpha val="20000"/>
                          </a:schemeClr>
                        </a:outerShdw>
                      </a:effectLst>
                    </a:defRPr>
                  </a:lvl1pPr>
                </a:lstStyle>
                <a:p>
                  <a:pPr>
                    <a:buSzPct val="25000"/>
                  </a:pPr>
                  <a:r>
                    <a:rPr lang="en-US" altLang="zh-CN" sz="3600" dirty="0">
                      <a:solidFill>
                        <a:schemeClr val="tx1"/>
                      </a:solidFill>
                      <a:effectLst/>
                    </a:rPr>
                    <a:t>01</a:t>
                  </a:r>
                  <a:endParaRPr lang="en-US" altLang="zh-CN" sz="3600" dirty="0">
                    <a:solidFill>
                      <a:schemeClr val="tx1"/>
                    </a:solidFill>
                    <a:effectLst/>
                  </a:endParaRPr>
                </a:p>
              </p:txBody>
            </p:sp>
          </p:grpSp>
        </p:grpSp>
        <p:grpSp>
          <p:nvGrpSpPr>
            <p:cNvPr id="7" name="iṣ1ïḋé"/>
            <p:cNvGrpSpPr/>
            <p:nvPr/>
          </p:nvGrpSpPr>
          <p:grpSpPr>
            <a:xfrm>
              <a:off x="3708059" y="3413354"/>
              <a:ext cx="2394463" cy="2343273"/>
              <a:chOff x="3603248" y="3410756"/>
              <a:chExt cx="2394463" cy="2343273"/>
            </a:xfrm>
          </p:grpSpPr>
          <p:cxnSp>
            <p:nvCxnSpPr>
              <p:cNvPr id="24" name="ïslïḋè"/>
              <p:cNvCxnSpPr/>
              <p:nvPr/>
            </p:nvCxnSpPr>
            <p:spPr>
              <a:xfrm>
                <a:off x="3702277" y="3805257"/>
                <a:ext cx="0" cy="1948772"/>
              </a:xfrm>
              <a:prstGeom prst="line">
                <a:avLst/>
              </a:prstGeom>
              <a:ln w="12700">
                <a:solidFill>
                  <a:schemeClr val="tx1">
                    <a:lumMod val="50000"/>
                    <a:lumOff val="50000"/>
                    <a:alpha val="6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5" name="íṣḻiďé"/>
              <p:cNvSpPr/>
              <p:nvPr/>
            </p:nvSpPr>
            <p:spPr>
              <a:xfrm>
                <a:off x="3603248" y="3607198"/>
                <a:ext cx="198059" cy="198059"/>
              </a:xfrm>
              <a:prstGeom prst="ellipse">
                <a:avLst/>
              </a:prstGeom>
              <a:solidFill>
                <a:srgbClr val="E83D66"/>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false" anchor="ctr" anchorCtr="false" forceAA="false" compatLnSpc="true">
                <a:normAutofit fontScale="25000" lnSpcReduction="20000"/>
              </a:bodyPr>
              <a:lstStyle/>
              <a:p>
                <a:pPr algn="ctr" defTabSz="914400"/>
                <a:endParaRPr lang="zh-CN" altLang="en-US" sz="2000" b="1">
                  <a:solidFill>
                    <a:srgbClr val="E83D66"/>
                  </a:solidFill>
                </a:endParaRPr>
              </a:p>
            </p:txBody>
          </p:sp>
          <p:grpSp>
            <p:nvGrpSpPr>
              <p:cNvPr id="26" name="iSļîḑè"/>
              <p:cNvGrpSpPr/>
              <p:nvPr/>
            </p:nvGrpSpPr>
            <p:grpSpPr>
              <a:xfrm>
                <a:off x="3866891" y="3410756"/>
                <a:ext cx="2130820" cy="1045629"/>
                <a:chOff x="1400465" y="3438451"/>
                <a:chExt cx="2130820" cy="1045629"/>
              </a:xfrm>
            </p:grpSpPr>
            <p:sp>
              <p:nvSpPr>
                <p:cNvPr id="27" name="îšḻíḑe"/>
                <p:cNvSpPr txBox="true"/>
                <p:nvPr/>
              </p:nvSpPr>
              <p:spPr>
                <a:xfrm>
                  <a:off x="1400465" y="4200870"/>
                  <a:ext cx="2130820" cy="283210"/>
                </a:xfrm>
                <a:prstGeom prst="rect">
                  <a:avLst/>
                </a:prstGeom>
                <a:noFill/>
              </p:spPr>
              <p:txBody>
                <a:bodyPr wrap="square" rtlCol="0">
                  <a:spAutoFit/>
                </a:bodyPr>
                <a:lstStyle>
                  <a:defPPr>
                    <a:defRPr lang="zh-CN"/>
                  </a:defPPr>
                  <a:lvl1pPr>
                    <a:lnSpc>
                      <a:spcPts val="1500"/>
                    </a:lnSpc>
                    <a:defRPr sz="900"/>
                  </a:lvl1pPr>
                </a:lstStyle>
                <a:p>
                  <a:pPr>
                    <a:buSzPct val="25000"/>
                  </a:pPr>
                  <a:r>
                    <a:rPr lang="en-US" altLang="zh-CN"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AI</a:t>
                  </a:r>
                  <a:r>
                    <a:rPr lang="zh-CN" altLang="en-US"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模型落地挑战</a:t>
                  </a:r>
                  <a:endParaRPr lang="zh-CN" altLang="en-US" sz="2000" b="1"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8" name="îş1ïḍè"/>
                <p:cNvSpPr txBox="true"/>
                <p:nvPr/>
              </p:nvSpPr>
              <p:spPr>
                <a:xfrm>
                  <a:off x="1400465" y="3438451"/>
                  <a:ext cx="2130820" cy="646331"/>
                </a:xfrm>
                <a:prstGeom prst="rect">
                  <a:avLst/>
                </a:prstGeom>
                <a:noFill/>
                <a:effectLst/>
              </p:spPr>
              <p:txBody>
                <a:bodyPr wrap="square" rtlCol="0" anchor="b" anchorCtr="false">
                  <a:spAutoFit/>
                </a:bodyPr>
                <a:lstStyle>
                  <a:defPPr>
                    <a:defRPr lang="zh-CN"/>
                  </a:defPPr>
                  <a:lvl1pPr>
                    <a:defRPr sz="2000" b="1" i="0">
                      <a:gradFill>
                        <a:gsLst>
                          <a:gs pos="0">
                            <a:schemeClr val="accent1">
                              <a:lumMod val="60000"/>
                              <a:lumOff val="40000"/>
                            </a:schemeClr>
                          </a:gs>
                          <a:gs pos="60000">
                            <a:schemeClr val="accent1"/>
                          </a:gs>
                        </a:gsLst>
                        <a:lin ang="2700000" scaled="false"/>
                      </a:gradFill>
                      <a:effectLst>
                        <a:outerShdw blurRad="76200" dist="50800" dir="5400000" algn="ctr" rotWithShape="0">
                          <a:schemeClr val="accent1">
                            <a:alpha val="20000"/>
                          </a:schemeClr>
                        </a:outerShdw>
                      </a:effectLst>
                    </a:defRPr>
                  </a:lvl1pPr>
                </a:lstStyle>
                <a:p>
                  <a:pPr>
                    <a:buSzPct val="25000"/>
                  </a:pPr>
                  <a:r>
                    <a:rPr lang="en-US" altLang="zh-CN" sz="3600" dirty="0">
                      <a:solidFill>
                        <a:schemeClr val="tx1"/>
                      </a:solidFill>
                      <a:effectLst/>
                    </a:rPr>
                    <a:t>02</a:t>
                  </a:r>
                  <a:endParaRPr lang="en-US" altLang="zh-CN" sz="3600" dirty="0">
                    <a:solidFill>
                      <a:schemeClr val="tx1"/>
                    </a:solidFill>
                    <a:effectLst/>
                  </a:endParaRPr>
                </a:p>
              </p:txBody>
            </p:sp>
          </p:grpSp>
        </p:grpSp>
        <p:grpSp>
          <p:nvGrpSpPr>
            <p:cNvPr id="8" name="ï$ľïḓê"/>
            <p:cNvGrpSpPr/>
            <p:nvPr/>
          </p:nvGrpSpPr>
          <p:grpSpPr>
            <a:xfrm>
              <a:off x="6369608" y="3415951"/>
              <a:ext cx="2406306" cy="2338078"/>
              <a:chOff x="6148143" y="3410756"/>
              <a:chExt cx="2406306" cy="2338078"/>
            </a:xfrm>
          </p:grpSpPr>
          <p:cxnSp>
            <p:nvCxnSpPr>
              <p:cNvPr id="18" name="ïṥḷïdé"/>
              <p:cNvCxnSpPr/>
              <p:nvPr/>
            </p:nvCxnSpPr>
            <p:spPr>
              <a:xfrm>
                <a:off x="6247172" y="3800062"/>
                <a:ext cx="0" cy="1948772"/>
              </a:xfrm>
              <a:prstGeom prst="line">
                <a:avLst/>
              </a:prstGeom>
              <a:ln w="12700">
                <a:solidFill>
                  <a:schemeClr val="tx1">
                    <a:lumMod val="50000"/>
                    <a:lumOff val="50000"/>
                    <a:alpha val="6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9" name="iṩ1îḍè"/>
              <p:cNvSpPr/>
              <p:nvPr/>
            </p:nvSpPr>
            <p:spPr>
              <a:xfrm>
                <a:off x="6148143" y="3602003"/>
                <a:ext cx="198059" cy="198059"/>
              </a:xfrm>
              <a:prstGeom prst="ellipse">
                <a:avLst/>
              </a:prstGeom>
              <a:solidFill>
                <a:srgbClr val="374AD5"/>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false" anchor="ctr" anchorCtr="false" forceAA="false" compatLnSpc="true">
                <a:normAutofit fontScale="25000" lnSpcReduction="20000"/>
              </a:bodyPr>
              <a:lstStyle/>
              <a:p>
                <a:pPr algn="ctr" defTabSz="913765"/>
                <a:endParaRPr lang="zh-CN" altLang="en-US" sz="2000" b="1">
                  <a:solidFill>
                    <a:schemeClr val="tx1"/>
                  </a:solidFill>
                </a:endParaRPr>
              </a:p>
            </p:txBody>
          </p:sp>
          <p:grpSp>
            <p:nvGrpSpPr>
              <p:cNvPr id="20" name="ïṩľiḍè"/>
              <p:cNvGrpSpPr/>
              <p:nvPr/>
            </p:nvGrpSpPr>
            <p:grpSpPr>
              <a:xfrm>
                <a:off x="6423629" y="3410756"/>
                <a:ext cx="2130820" cy="1045629"/>
                <a:chOff x="1400465" y="3438451"/>
                <a:chExt cx="2130820" cy="1045629"/>
              </a:xfrm>
            </p:grpSpPr>
            <p:sp>
              <p:nvSpPr>
                <p:cNvPr id="21" name="iślîḑe"/>
                <p:cNvSpPr txBox="true"/>
                <p:nvPr/>
              </p:nvSpPr>
              <p:spPr>
                <a:xfrm>
                  <a:off x="1400465" y="4200870"/>
                  <a:ext cx="2130820" cy="283210"/>
                </a:xfrm>
                <a:prstGeom prst="rect">
                  <a:avLst/>
                </a:prstGeom>
                <a:noFill/>
              </p:spPr>
              <p:txBody>
                <a:bodyPr wrap="square" rtlCol="0">
                  <a:spAutoFit/>
                </a:bodyPr>
                <a:lstStyle>
                  <a:defPPr>
                    <a:defRPr lang="zh-CN"/>
                  </a:defPPr>
                  <a:lvl1pPr>
                    <a:lnSpc>
                      <a:spcPts val="1500"/>
                    </a:lnSpc>
                    <a:defRPr sz="900"/>
                  </a:lvl1pPr>
                </a:lstStyle>
                <a:p>
                  <a:pPr>
                    <a:buSzPct val="25000"/>
                  </a:pPr>
                  <a:r>
                    <a:rPr lang="en-US" altLang="zh-CN"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Adlik</a:t>
                  </a:r>
                  <a:r>
                    <a:rPr lang="zh-CN" altLang="en-US"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实践</a:t>
                  </a:r>
                  <a:endParaRPr lang="zh-CN" altLang="en-US" sz="2000" b="1"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2" name="ïṩľïḓè"/>
                <p:cNvSpPr txBox="true"/>
                <p:nvPr/>
              </p:nvSpPr>
              <p:spPr>
                <a:xfrm>
                  <a:off x="1400465" y="3438451"/>
                  <a:ext cx="2130820" cy="646331"/>
                </a:xfrm>
                <a:prstGeom prst="rect">
                  <a:avLst/>
                </a:prstGeom>
                <a:noFill/>
                <a:effectLst/>
              </p:spPr>
              <p:txBody>
                <a:bodyPr wrap="square" rtlCol="0" anchor="b" anchorCtr="false">
                  <a:spAutoFit/>
                </a:bodyPr>
                <a:lstStyle>
                  <a:defPPr>
                    <a:defRPr lang="zh-CN"/>
                  </a:defPPr>
                  <a:lvl1pPr>
                    <a:defRPr sz="2000" b="1" i="0">
                      <a:gradFill>
                        <a:gsLst>
                          <a:gs pos="0">
                            <a:schemeClr val="accent1">
                              <a:lumMod val="60000"/>
                              <a:lumOff val="40000"/>
                            </a:schemeClr>
                          </a:gs>
                          <a:gs pos="60000">
                            <a:schemeClr val="accent1"/>
                          </a:gs>
                        </a:gsLst>
                        <a:lin ang="2700000" scaled="false"/>
                      </a:gradFill>
                      <a:effectLst>
                        <a:outerShdw blurRad="76200" dist="50800" dir="5400000" algn="ctr" rotWithShape="0">
                          <a:schemeClr val="accent1">
                            <a:alpha val="20000"/>
                          </a:schemeClr>
                        </a:outerShdw>
                      </a:effectLst>
                    </a:defRPr>
                  </a:lvl1pPr>
                </a:lstStyle>
                <a:p>
                  <a:pPr>
                    <a:buSzPct val="25000"/>
                  </a:pPr>
                  <a:r>
                    <a:rPr lang="en-US" altLang="zh-CN" sz="3600" dirty="0">
                      <a:solidFill>
                        <a:schemeClr val="tx1"/>
                      </a:solidFill>
                      <a:effectLst/>
                    </a:rPr>
                    <a:t>03</a:t>
                  </a:r>
                  <a:endParaRPr lang="en-US" altLang="zh-CN" sz="3600" dirty="0">
                    <a:solidFill>
                      <a:schemeClr val="tx1"/>
                    </a:solidFill>
                    <a:effectLst/>
                  </a:endParaRPr>
                </a:p>
              </p:txBody>
            </p:sp>
          </p:grpSp>
        </p:grpSp>
        <p:grpSp>
          <p:nvGrpSpPr>
            <p:cNvPr id="9" name="iŝḷíďê"/>
            <p:cNvGrpSpPr/>
            <p:nvPr/>
          </p:nvGrpSpPr>
          <p:grpSpPr>
            <a:xfrm>
              <a:off x="9042999" y="3418549"/>
              <a:ext cx="2418146" cy="2332883"/>
              <a:chOff x="8693040" y="3410756"/>
              <a:chExt cx="2418146" cy="2332883"/>
            </a:xfrm>
          </p:grpSpPr>
          <p:cxnSp>
            <p:nvCxnSpPr>
              <p:cNvPr id="12" name="íşľíďe"/>
              <p:cNvCxnSpPr/>
              <p:nvPr/>
            </p:nvCxnSpPr>
            <p:spPr>
              <a:xfrm>
                <a:off x="8792069" y="3794867"/>
                <a:ext cx="0" cy="1948772"/>
              </a:xfrm>
              <a:prstGeom prst="line">
                <a:avLst/>
              </a:prstGeom>
              <a:ln w="12700">
                <a:solidFill>
                  <a:schemeClr val="tx1">
                    <a:lumMod val="50000"/>
                    <a:lumOff val="50000"/>
                    <a:alpha val="6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3" name="íṣḷiḑè"/>
              <p:cNvSpPr/>
              <p:nvPr/>
            </p:nvSpPr>
            <p:spPr>
              <a:xfrm>
                <a:off x="8693040" y="3596808"/>
                <a:ext cx="198059" cy="198059"/>
              </a:xfrm>
              <a:prstGeom prst="ellipse">
                <a:avLst/>
              </a:prstGeom>
              <a:solidFill>
                <a:srgbClr val="E83D66"/>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false" anchor="ctr" anchorCtr="false" forceAA="false" compatLnSpc="true">
                <a:normAutofit fontScale="25000" lnSpcReduction="20000"/>
              </a:bodyPr>
              <a:lstStyle/>
              <a:p>
                <a:pPr algn="ctr" defTabSz="913765"/>
                <a:endParaRPr lang="zh-CN" altLang="en-US" sz="2000" b="1">
                  <a:solidFill>
                    <a:srgbClr val="E83D66"/>
                  </a:solidFill>
                </a:endParaRPr>
              </a:p>
            </p:txBody>
          </p:sp>
          <p:grpSp>
            <p:nvGrpSpPr>
              <p:cNvPr id="14" name="îś1îďé"/>
              <p:cNvGrpSpPr/>
              <p:nvPr/>
            </p:nvGrpSpPr>
            <p:grpSpPr>
              <a:xfrm>
                <a:off x="8980366" y="3410756"/>
                <a:ext cx="2130820" cy="1238034"/>
                <a:chOff x="1400465" y="3438451"/>
                <a:chExt cx="2130820" cy="1238034"/>
              </a:xfrm>
            </p:grpSpPr>
            <p:sp>
              <p:nvSpPr>
                <p:cNvPr id="15" name="í$ḷïḍé"/>
                <p:cNvSpPr txBox="true"/>
                <p:nvPr/>
              </p:nvSpPr>
              <p:spPr>
                <a:xfrm>
                  <a:off x="1400465" y="4200870"/>
                  <a:ext cx="2130820" cy="475615"/>
                </a:xfrm>
                <a:prstGeom prst="rect">
                  <a:avLst/>
                </a:prstGeom>
                <a:noFill/>
              </p:spPr>
              <p:txBody>
                <a:bodyPr wrap="square" rtlCol="0">
                  <a:spAutoFit/>
                </a:bodyPr>
                <a:lstStyle>
                  <a:defPPr>
                    <a:defRPr lang="zh-CN"/>
                  </a:defPPr>
                  <a:lvl1pPr>
                    <a:lnSpc>
                      <a:spcPts val="1500"/>
                    </a:lnSpc>
                    <a:defRPr sz="900"/>
                  </a:lvl1pPr>
                </a:lstStyle>
                <a:p>
                  <a:pPr>
                    <a:buSzPct val="25000"/>
                  </a:pPr>
                  <a:r>
                    <a:rPr lang="en-US" altLang="zh-CN" sz="2000" b="1">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Adlik Next</a:t>
                  </a:r>
                  <a:endParaRPr lang="zh-CN" altLang="en-US" sz="2000" b="1" dirty="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a:p>
                  <a:pPr>
                    <a:buSzPct val="25000"/>
                  </a:pPr>
                  <a:endParaRPr lang="zh-CN" altLang="en-US" sz="2000" b="1" dirty="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16" name="íŝḻídê"/>
                <p:cNvSpPr txBox="true"/>
                <p:nvPr/>
              </p:nvSpPr>
              <p:spPr>
                <a:xfrm>
                  <a:off x="1400465" y="3438451"/>
                  <a:ext cx="2130820" cy="646331"/>
                </a:xfrm>
                <a:prstGeom prst="rect">
                  <a:avLst/>
                </a:prstGeom>
                <a:noFill/>
                <a:effectLst/>
              </p:spPr>
              <p:txBody>
                <a:bodyPr wrap="square" rtlCol="0" anchor="b" anchorCtr="false">
                  <a:spAutoFit/>
                </a:bodyPr>
                <a:lstStyle>
                  <a:defPPr>
                    <a:defRPr lang="zh-CN"/>
                  </a:defPPr>
                  <a:lvl1pPr>
                    <a:defRPr sz="2000" b="1" i="0">
                      <a:gradFill>
                        <a:gsLst>
                          <a:gs pos="0">
                            <a:schemeClr val="accent1">
                              <a:lumMod val="60000"/>
                              <a:lumOff val="40000"/>
                            </a:schemeClr>
                          </a:gs>
                          <a:gs pos="60000">
                            <a:schemeClr val="accent1"/>
                          </a:gs>
                        </a:gsLst>
                        <a:lin ang="2700000" scaled="false"/>
                      </a:gradFill>
                      <a:effectLst>
                        <a:outerShdw blurRad="76200" dist="50800" dir="5400000" algn="ctr" rotWithShape="0">
                          <a:schemeClr val="accent1">
                            <a:alpha val="20000"/>
                          </a:schemeClr>
                        </a:outerShdw>
                      </a:effectLst>
                    </a:defRPr>
                  </a:lvl1pPr>
                </a:lstStyle>
                <a:p>
                  <a:pPr>
                    <a:buSzPct val="25000"/>
                  </a:pPr>
                  <a:r>
                    <a:rPr lang="en-US" altLang="zh-CN" sz="3600" dirty="0">
                      <a:solidFill>
                        <a:schemeClr val="tx1"/>
                      </a:solidFill>
                      <a:effectLst/>
                    </a:rPr>
                    <a:t>04</a:t>
                  </a:r>
                  <a:endParaRPr lang="en-US" altLang="zh-CN" sz="3600" dirty="0">
                    <a:solidFill>
                      <a:schemeClr val="tx1"/>
                    </a:solidFill>
                    <a:effectLst/>
                  </a:endParaRPr>
                </a:p>
              </p:txBody>
            </p:sp>
          </p:grpSp>
        </p:grpSp>
      </p:grpSp>
      <p:sp>
        <p:nvSpPr>
          <p:cNvPr id="10" name="ïṩļiḍe"/>
          <p:cNvSpPr txBox="true"/>
          <p:nvPr/>
        </p:nvSpPr>
        <p:spPr>
          <a:xfrm>
            <a:off x="660400" y="1869899"/>
            <a:ext cx="6062075" cy="461665"/>
          </a:xfrm>
          <a:prstGeom prst="rect">
            <a:avLst/>
          </a:prstGeom>
          <a:noFill/>
          <a:ln>
            <a:noFill/>
          </a:ln>
        </p:spPr>
        <p:txBody>
          <a:bodyPr wrap="square" lIns="91440" tIns="45720" rIns="91440" bIns="45720" anchor="b" anchorCtr="fals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lang="en-US" altLang="zh-CN" sz="2400" b="1" dirty="0">
                <a:solidFill>
                  <a:srgbClr val="3749D5"/>
                </a:solidFill>
              </a:rPr>
              <a:t>C</a:t>
            </a:r>
            <a:r>
              <a:rPr kumimoji="0" lang="en-US" altLang="zh-CN" sz="2400" b="1" i="0" u="none" strike="noStrike" kern="1200" cap="none" spc="0" normalizeH="0" baseline="0" noProof="0" dirty="0" err="1">
                <a:ln>
                  <a:noFill/>
                </a:ln>
                <a:solidFill>
                  <a:srgbClr val="3749D5"/>
                </a:solidFill>
                <a:effectLst/>
                <a:uLnTx/>
                <a:uFillTx/>
              </a:rPr>
              <a:t>ontens</a:t>
            </a:r>
            <a:endParaRPr kumimoji="0" lang="en-US" sz="2400" b="1" i="0" u="none" strike="noStrike" kern="1200" cap="none" spc="0" normalizeH="0" baseline="0" noProof="0" dirty="0">
              <a:ln>
                <a:noFill/>
              </a:ln>
              <a:solidFill>
                <a:srgbClr val="3749D5"/>
              </a:solidFill>
              <a:effectLst/>
              <a:uLnTx/>
              <a:uFillTx/>
            </a:endParaRPr>
          </a:p>
        </p:txBody>
      </p:sp>
      <p:sp>
        <p:nvSpPr>
          <p:cNvPr id="37" name="iṣḷiďé"/>
          <p:cNvSpPr txBox="true"/>
          <p:nvPr/>
        </p:nvSpPr>
        <p:spPr>
          <a:xfrm>
            <a:off x="660400" y="1112709"/>
            <a:ext cx="6062075" cy="830997"/>
          </a:xfrm>
          <a:prstGeom prst="rect">
            <a:avLst/>
          </a:prstGeom>
          <a:noFill/>
          <a:ln>
            <a:noFill/>
          </a:ln>
        </p:spPr>
        <p:txBody>
          <a:bodyPr wrap="square" lIns="91440" tIns="45720" rIns="91440" bIns="45720" anchor="b" anchorCtr="false">
            <a:spAutoFit/>
          </a:bodyPr>
          <a:lstStyle/>
          <a:p>
            <a:pPr marL="0" marR="0" lvl="0" indent="0" defTabSz="913765" rtl="0" eaLnBrk="1" fontAlgn="auto" latinLnBrk="0" hangingPunct="1">
              <a:lnSpc>
                <a:spcPct val="100000"/>
              </a:lnSpc>
              <a:spcBef>
                <a:spcPts val="0"/>
              </a:spcBef>
              <a:spcAft>
                <a:spcPts val="0"/>
              </a:spcAft>
              <a:buClrTx/>
              <a:buSzPct val="25000"/>
              <a:buFontTx/>
              <a:buNone/>
              <a:defRPr/>
            </a:pPr>
            <a:r>
              <a:rPr lang="zh-CN" altLang="en-US" sz="4800" b="1" dirty="0"/>
              <a:t>目录</a:t>
            </a:r>
            <a:endParaRPr kumimoji="0" lang="en-US" sz="4800" b="1" i="0" u="none" strike="noStrike" kern="1200" cap="none" spc="0" normalizeH="0" baseline="0" noProof="0" dirty="0">
              <a:ln>
                <a:noFill/>
              </a:ln>
              <a:effectLst/>
              <a:uLnTx/>
              <a:uFillTx/>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true">
            <a:spLocks noGrp="true"/>
          </p:cNvSpPr>
          <p:nvPr>
            <p:ph type="title"/>
          </p:nvPr>
        </p:nvSpPr>
        <p:spPr>
          <a:xfrm>
            <a:off x="478790" y="639763"/>
            <a:ext cx="11355917" cy="706755"/>
          </a:xfrm>
          <a:noFill/>
        </p:spPr>
        <p:txBody>
          <a:bodyPr wrap="square" rtlCol="0">
            <a:spAutoFit/>
          </a:bodyPr>
          <a:p>
            <a:pPr lvl="0" algn="l">
              <a:lnSpc>
                <a:spcPct val="100000"/>
              </a:lnSpc>
              <a:buClrTx/>
              <a:buSzTx/>
              <a:buFontTx/>
            </a:pPr>
            <a:r>
              <a:rPr lang="en-US" altLang="zh-CN" sz="4000" dirty="0">
                <a:latin typeface="Calibri" panose="020F0502020204030204"/>
                <a:ea typeface="微软雅黑" charset="-122"/>
                <a:cs typeface="Open Sans Light" panose="020B0306030504020204" pitchFamily="34" charset="0"/>
                <a:sym typeface="+mn-ea"/>
              </a:rPr>
              <a:t>模型稀疏</a:t>
            </a:r>
            <a:r>
              <a:rPr sz="4000" dirty="0">
                <a:latin typeface="Calibri" panose="020F0502020204030204"/>
                <a:ea typeface="微软雅黑" charset="-122"/>
                <a:cs typeface="Open Sans Light" panose="020B0306030504020204" pitchFamily="34" charset="0"/>
                <a:sym typeface="+mn-ea"/>
              </a:rPr>
              <a:t>优</a:t>
            </a:r>
            <a:r>
              <a:rPr sz="4000" dirty="0">
                <a:latin typeface="Calibri" panose="020F0502020204030204"/>
                <a:ea typeface="微软雅黑" charset="-122"/>
                <a:cs typeface="Open Sans Light" panose="020B0306030504020204" pitchFamily="34" charset="0"/>
                <a:sym typeface="+mn-ea"/>
              </a:rPr>
              <a:t>化效果</a:t>
            </a:r>
            <a:endParaRPr sz="4000" dirty="0">
              <a:latin typeface="Calibri" panose="020F0502020204030204"/>
              <a:ea typeface="微软雅黑" charset="-122"/>
              <a:cs typeface="Open Sans Light" panose="020B0306030504020204" pitchFamily="34" charset="0"/>
              <a:sym typeface="+mn-ea"/>
            </a:endParaRPr>
          </a:p>
        </p:txBody>
      </p:sp>
      <p:graphicFrame>
        <p:nvGraphicFramePr>
          <p:cNvPr id="5" name="内容占位符 4"/>
          <p:cNvGraphicFramePr/>
          <p:nvPr>
            <p:ph sz="half" idx="2"/>
          </p:nvPr>
        </p:nvGraphicFramePr>
        <p:xfrm>
          <a:off x="479060" y="3216278"/>
          <a:ext cx="5231130" cy="2590165"/>
        </p:xfrm>
        <a:graphic>
          <a:graphicData uri="http://schemas.openxmlformats.org/drawingml/2006/table">
            <a:tbl>
              <a:tblPr firstRow="true" bandRow="true">
                <a:tableStyleId>{68D230F3-CF80-4859-8CE7-A43EE81993B5}</a:tableStyleId>
              </a:tblPr>
              <a:tblGrid>
                <a:gridCol w="1631950"/>
                <a:gridCol w="1199515"/>
                <a:gridCol w="1199515"/>
                <a:gridCol w="1200150"/>
              </a:tblGrid>
              <a:tr h="818515">
                <a:tc>
                  <a:txBody>
                    <a:bodyPr/>
                    <a:p>
                      <a:pPr algn="ctr">
                        <a:buNone/>
                      </a:pPr>
                      <a:r>
                        <a:rPr lang="zh-CN" altLang="en-US" sz="1735">
                          <a:solidFill>
                            <a:schemeClr val="tx1"/>
                          </a:solidFill>
                          <a:uFillTx/>
                          <a:ea typeface="微软雅黑" charset="-122"/>
                          <a:sym typeface="+mn-ea"/>
                        </a:rPr>
                        <a:t>稀疏化方法</a:t>
                      </a:r>
                      <a:endParaRPr lang="zh-CN"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zh-CN" altLang="en-US" sz="1735">
                          <a:solidFill>
                            <a:schemeClr val="tx1"/>
                          </a:solidFill>
                          <a:uFillTx/>
                          <a:ea typeface="微软雅黑" charset="-122"/>
                          <a:sym typeface="+mn-ea"/>
                        </a:rPr>
                        <a:t>稀疏度</a:t>
                      </a:r>
                      <a:endParaRPr lang="zh-CN"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zh-CN" altLang="en-US" sz="1735">
                          <a:solidFill>
                            <a:schemeClr val="tx1"/>
                          </a:solidFill>
                          <a:uFillTx/>
                          <a:ea typeface="微软雅黑" charset="-122"/>
                          <a:sym typeface="+mn-ea"/>
                        </a:rPr>
                        <a:t>稀疏层</a:t>
                      </a:r>
                      <a:endParaRPr lang="zh-CN"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en-US" altLang="en-US" sz="1735">
                          <a:solidFill>
                            <a:schemeClr val="tx1"/>
                          </a:solidFill>
                          <a:uFillTx/>
                          <a:ea typeface="微软雅黑" charset="-122"/>
                          <a:sym typeface="+mn-ea"/>
                        </a:rPr>
                        <a:t>Top-1 Acc</a:t>
                      </a:r>
                      <a:endParaRPr lang="en-US" altLang="en-US" sz="1735">
                        <a:solidFill>
                          <a:schemeClr val="tx1"/>
                        </a:solidFill>
                        <a:uFillTx/>
                        <a:ea typeface="微软雅黑" charset="-122"/>
                        <a:sym typeface="+mn-ea"/>
                      </a:endParaRPr>
                    </a:p>
                  </a:txBody>
                  <a:tcPr marL="95661" marR="143915" marT="95661" marB="95661" vert="horz" anchor="ctr" anchorCtr="false"/>
                </a:tc>
              </a:tr>
              <a:tr h="442595">
                <a:tc>
                  <a:txBody>
                    <a:bodyPr/>
                    <a:p>
                      <a:pPr algn="ctr">
                        <a:buNone/>
                      </a:pPr>
                      <a:r>
                        <a:rPr lang="zh-CN" altLang="en-US" sz="1735">
                          <a:solidFill>
                            <a:schemeClr val="tx1"/>
                          </a:solidFill>
                          <a:uFillTx/>
                          <a:ea typeface="微软雅黑" charset="-122"/>
                        </a:rPr>
                        <a:t>baseline</a:t>
                      </a:r>
                      <a:endParaRPr lang="zh-CN" altLang="en-US" sz="1735">
                        <a:solidFill>
                          <a:schemeClr val="tx1"/>
                        </a:solidFill>
                        <a:uFillTx/>
                        <a:ea typeface="微软雅黑" charset="-122"/>
                      </a:endParaRPr>
                    </a:p>
                  </a:txBody>
                  <a:tcPr marL="95661" marR="95661" marT="62645" marB="62645" anchor="ctr" anchorCtr="false">
                    <a:solidFill>
                      <a:srgbClr val="033C64"/>
                    </a:solidFill>
                  </a:tcPr>
                </a:tc>
                <a:tc>
                  <a:txBody>
                    <a:bodyPr/>
                    <a:p>
                      <a:pPr algn="ctr">
                        <a:buNone/>
                      </a:pPr>
                      <a:r>
                        <a:rPr lang="en-US" altLang="zh-CN" sz="1735">
                          <a:solidFill>
                            <a:schemeClr val="tx1"/>
                          </a:solidFill>
                          <a:uFillTx/>
                          <a:ea typeface="微软雅黑" charset="-122"/>
                        </a:rPr>
                        <a:t>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solidFill>
                            <a:schemeClr val="tx1"/>
                          </a:solidFill>
                          <a:uFillTx/>
                          <a:ea typeface="微软雅黑" charset="-122"/>
                        </a:rPr>
                        <a:t>所有层</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77.23%</a:t>
                      </a:r>
                      <a:endParaRPr lang="en-US" altLang="zh-CN" sz="1735">
                        <a:solidFill>
                          <a:schemeClr val="tx1"/>
                        </a:solidFill>
                        <a:uFillTx/>
                        <a:ea typeface="微软雅黑" charset="-122"/>
                      </a:endParaRPr>
                    </a:p>
                  </a:txBody>
                  <a:tcPr marL="95661" marR="95661" marT="62645" marB="62645" anchor="ctr" anchorCtr="false"/>
                </a:tc>
              </a:tr>
              <a:tr h="443230">
                <a:tc>
                  <a:txBody>
                    <a:bodyPr/>
                    <a:p>
                      <a:pPr algn="ctr">
                        <a:buNone/>
                      </a:pPr>
                      <a:r>
                        <a:rPr lang="en-US" altLang="zh-CN" sz="1735">
                          <a:solidFill>
                            <a:schemeClr val="tx1"/>
                          </a:solidFill>
                          <a:uFillTx/>
                          <a:ea typeface="微软雅黑" charset="-122"/>
                        </a:rPr>
                        <a:t>AC/DC</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80%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uFillTx/>
                          <a:ea typeface="微软雅黑" charset="-122"/>
                          <a:sym typeface="+mn-ea"/>
                        </a:rPr>
                        <a:t>所有层</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77.03%</a:t>
                      </a:r>
                      <a:endParaRPr lang="en-US" altLang="zh-CN" sz="1735">
                        <a:solidFill>
                          <a:schemeClr val="tx1"/>
                        </a:solidFill>
                        <a:uFillTx/>
                        <a:ea typeface="微软雅黑" charset="-122"/>
                      </a:endParaRPr>
                    </a:p>
                  </a:txBody>
                  <a:tcPr marL="95661" marR="95661" marT="62645" marB="62645" anchor="ctr" anchorCtr="false"/>
                </a:tc>
              </a:tr>
              <a:tr h="442595">
                <a:tc>
                  <a:txBody>
                    <a:bodyPr/>
                    <a:p>
                      <a:pPr algn="ctr">
                        <a:buNone/>
                      </a:pPr>
                      <a:r>
                        <a:rPr lang="en-US" altLang="zh-CN" sz="1735">
                          <a:uFillTx/>
                          <a:ea typeface="微软雅黑" charset="-122"/>
                          <a:sym typeface="+mn-ea"/>
                        </a:rPr>
                        <a:t>AC/DC</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90%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uFillTx/>
                          <a:ea typeface="微软雅黑" charset="-122"/>
                          <a:sym typeface="+mn-ea"/>
                        </a:rPr>
                        <a:t>所有层</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76.33%</a:t>
                      </a:r>
                      <a:endParaRPr lang="en-US" altLang="zh-CN" sz="1735">
                        <a:solidFill>
                          <a:schemeClr val="tx1"/>
                        </a:solidFill>
                        <a:uFillTx/>
                        <a:ea typeface="微软雅黑" charset="-122"/>
                      </a:endParaRPr>
                    </a:p>
                  </a:txBody>
                  <a:tcPr marL="95661" marR="95661" marT="62645" marB="62645" anchor="ctr" anchorCtr="false"/>
                </a:tc>
              </a:tr>
              <a:tr h="443230">
                <a:tc>
                  <a:txBody>
                    <a:bodyPr/>
                    <a:p>
                      <a:pPr algn="ctr">
                        <a:buNone/>
                      </a:pPr>
                      <a:r>
                        <a:rPr lang="en-US" altLang="zh-CN" sz="1735">
                          <a:uFillTx/>
                          <a:ea typeface="微软雅黑" charset="-122"/>
                          <a:sym typeface="+mn-ea"/>
                        </a:rPr>
                        <a:t>AC/DC</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95%</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uFillTx/>
                          <a:ea typeface="微软雅黑" charset="-122"/>
                          <a:sym typeface="+mn-ea"/>
                        </a:rPr>
                        <a:t>所有层</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74.30%</a:t>
                      </a:r>
                      <a:endParaRPr lang="en-US" altLang="zh-CN" sz="1735">
                        <a:solidFill>
                          <a:schemeClr val="tx1"/>
                        </a:solidFill>
                        <a:uFillTx/>
                        <a:ea typeface="微软雅黑" charset="-122"/>
                      </a:endParaRPr>
                    </a:p>
                  </a:txBody>
                  <a:tcPr marL="95661" marR="95661" marT="62645" marB="62645" anchor="ctr" anchorCtr="false"/>
                </a:tc>
              </a:tr>
            </a:tbl>
          </a:graphicData>
        </a:graphic>
      </p:graphicFrame>
      <p:graphicFrame>
        <p:nvGraphicFramePr>
          <p:cNvPr id="11" name="表格 10"/>
          <p:cNvGraphicFramePr/>
          <p:nvPr/>
        </p:nvGraphicFramePr>
        <p:xfrm>
          <a:off x="6413461" y="3211833"/>
          <a:ext cx="5231765" cy="2590165"/>
        </p:xfrm>
        <a:graphic>
          <a:graphicData uri="http://schemas.openxmlformats.org/drawingml/2006/table">
            <a:tbl>
              <a:tblPr firstRow="true" bandRow="true">
                <a:tableStyleId>{68D230F3-CF80-4859-8CE7-A43EE81993B5}</a:tableStyleId>
              </a:tblPr>
              <a:tblGrid>
                <a:gridCol w="1631950"/>
                <a:gridCol w="1199515"/>
                <a:gridCol w="1200150"/>
                <a:gridCol w="1200150"/>
              </a:tblGrid>
              <a:tr h="818515">
                <a:tc>
                  <a:txBody>
                    <a:bodyPr/>
                    <a:p>
                      <a:pPr algn="ctr">
                        <a:buNone/>
                      </a:pPr>
                      <a:r>
                        <a:rPr lang="zh-CN" altLang="en-US" sz="1735">
                          <a:solidFill>
                            <a:schemeClr val="tx1"/>
                          </a:solidFill>
                          <a:uFillTx/>
                          <a:ea typeface="微软雅黑" charset="-122"/>
                          <a:sym typeface="+mn-ea"/>
                        </a:rPr>
                        <a:t>模型优化方法                  </a:t>
                      </a:r>
                      <a:endParaRPr lang="zh-CN"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zh-CN" altLang="en-US" sz="1735">
                          <a:uFillTx/>
                          <a:ea typeface="微软雅黑" charset="-122"/>
                          <a:sym typeface="+mn-ea"/>
                        </a:rPr>
                        <a:t>稀疏度</a:t>
                      </a:r>
                      <a:endParaRPr lang="en-US"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zh-CN" altLang="en-US" sz="1735">
                          <a:uFillTx/>
                          <a:ea typeface="微软雅黑" charset="-122"/>
                          <a:sym typeface="+mn-ea"/>
                        </a:rPr>
                        <a:t>稀疏层</a:t>
                      </a:r>
                      <a:endParaRPr lang="en-US" altLang="en-US" sz="1735">
                        <a:solidFill>
                          <a:schemeClr val="tx1"/>
                        </a:solidFill>
                        <a:uFillTx/>
                        <a:ea typeface="微软雅黑" charset="-122"/>
                        <a:sym typeface="+mn-ea"/>
                      </a:endParaRPr>
                    </a:p>
                  </a:txBody>
                  <a:tcPr marL="95661" marR="95661" marT="62645" marB="62645" anchor="ctr" anchorCtr="false"/>
                </a:tc>
                <a:tc>
                  <a:txBody>
                    <a:bodyPr/>
                    <a:p>
                      <a:pPr algn="ctr">
                        <a:buNone/>
                      </a:pPr>
                      <a:r>
                        <a:rPr lang="en-US" altLang="en-US" sz="1735">
                          <a:uFillTx/>
                          <a:ea typeface="微软雅黑" charset="-122"/>
                          <a:sym typeface="+mn-ea"/>
                        </a:rPr>
                        <a:t>Top-1 Acc</a:t>
                      </a:r>
                      <a:endParaRPr lang="en-US" altLang="en-US" sz="1735">
                        <a:solidFill>
                          <a:schemeClr val="tx1"/>
                        </a:solidFill>
                        <a:uFillTx/>
                        <a:ea typeface="微软雅黑" charset="-122"/>
                        <a:sym typeface="+mn-ea"/>
                      </a:endParaRPr>
                    </a:p>
                  </a:txBody>
                  <a:tcPr marL="95661" marR="143915" marT="95661" marB="95661" vert="horz" anchor="ctr" anchorCtr="false"/>
                </a:tc>
              </a:tr>
              <a:tr h="442595">
                <a:tc>
                  <a:txBody>
                    <a:bodyPr/>
                    <a:p>
                      <a:pPr algn="ctr">
                        <a:buNone/>
                      </a:pPr>
                      <a:r>
                        <a:rPr lang="zh-CN" altLang="en-US" sz="1735">
                          <a:solidFill>
                            <a:schemeClr val="tx1"/>
                          </a:solidFill>
                          <a:uFillTx/>
                          <a:ea typeface="微软雅黑" charset="-122"/>
                        </a:rPr>
                        <a:t>baseline</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solidFill>
                            <a:schemeClr val="tx1"/>
                          </a:solidFill>
                          <a:uFillTx/>
                          <a:ea typeface="微软雅黑" charset="-122"/>
                        </a:rPr>
                        <a:t>部分层</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72.10%</a:t>
                      </a:r>
                      <a:endParaRPr lang="en-US" altLang="zh-CN" sz="1735">
                        <a:solidFill>
                          <a:schemeClr val="tx1"/>
                        </a:solidFill>
                        <a:uFillTx/>
                        <a:ea typeface="微软雅黑" charset="-122"/>
                      </a:endParaRPr>
                    </a:p>
                  </a:txBody>
                  <a:tcPr marL="95661" marR="95661" marT="62645" marB="62645" anchor="ctr" anchorCtr="false"/>
                </a:tc>
              </a:tr>
              <a:tr h="443230">
                <a:tc>
                  <a:txBody>
                    <a:bodyPr/>
                    <a:p>
                      <a:pPr algn="ctr">
                        <a:buNone/>
                      </a:pPr>
                      <a:r>
                        <a:rPr lang="en-US" altLang="zh-CN" sz="1735">
                          <a:solidFill>
                            <a:schemeClr val="tx1"/>
                          </a:solidFill>
                          <a:uFillTx/>
                          <a:ea typeface="微软雅黑" charset="-122"/>
                        </a:rPr>
                        <a:t>AC/DC</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80%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solidFill>
                            <a:schemeClr val="tx1"/>
                          </a:solidFill>
                          <a:uFillTx/>
                          <a:ea typeface="微软雅黑" charset="-122"/>
                        </a:rPr>
                        <a:t>部分层</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68.24%</a:t>
                      </a:r>
                      <a:endParaRPr lang="en-US" altLang="zh-CN" sz="1735">
                        <a:solidFill>
                          <a:schemeClr val="tx1"/>
                        </a:solidFill>
                        <a:uFillTx/>
                        <a:ea typeface="微软雅黑" charset="-122"/>
                      </a:endParaRPr>
                    </a:p>
                  </a:txBody>
                  <a:tcPr marL="95661" marR="95661" marT="62645" marB="62645" anchor="ctr" anchorCtr="false"/>
                </a:tc>
              </a:tr>
              <a:tr h="442595">
                <a:tc>
                  <a:txBody>
                    <a:bodyPr/>
                    <a:p>
                      <a:pPr algn="ctr">
                        <a:buNone/>
                      </a:pPr>
                      <a:r>
                        <a:rPr lang="en-US" altLang="zh-CN" sz="1735">
                          <a:uFillTx/>
                          <a:ea typeface="微软雅黑" charset="-122"/>
                          <a:sym typeface="+mn-ea"/>
                        </a:rPr>
                        <a:t>AC/DC</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90%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solidFill>
                            <a:schemeClr val="tx1"/>
                          </a:solidFill>
                          <a:uFillTx/>
                          <a:ea typeface="微软雅黑" charset="-122"/>
                        </a:rPr>
                        <a:t>部分层</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63.88%</a:t>
                      </a:r>
                      <a:endParaRPr lang="en-US" altLang="zh-CN" sz="1735">
                        <a:solidFill>
                          <a:schemeClr val="tx1"/>
                        </a:solidFill>
                        <a:uFillTx/>
                        <a:ea typeface="微软雅黑" charset="-122"/>
                      </a:endParaRPr>
                    </a:p>
                  </a:txBody>
                  <a:tcPr marL="95661" marR="95661" marT="62645" marB="62645" anchor="ctr" anchorCtr="false"/>
                </a:tc>
              </a:tr>
              <a:tr h="443230">
                <a:tc>
                  <a:txBody>
                    <a:bodyPr/>
                    <a:p>
                      <a:pPr algn="ctr">
                        <a:buNone/>
                      </a:pPr>
                      <a:r>
                        <a:rPr lang="en-US" altLang="zh-CN" sz="1735">
                          <a:uFillTx/>
                          <a:ea typeface="微软雅黑" charset="-122"/>
                          <a:sym typeface="+mn-ea"/>
                        </a:rPr>
                        <a:t>AC/DC</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90%</a:t>
                      </a:r>
                      <a:endParaRPr lang="en-US" altLang="zh-CN" sz="1735">
                        <a:solidFill>
                          <a:schemeClr val="tx1"/>
                        </a:solidFill>
                        <a:uFillTx/>
                        <a:ea typeface="微软雅黑" charset="-122"/>
                      </a:endParaRPr>
                    </a:p>
                  </a:txBody>
                  <a:tcPr marL="95661" marR="95661" marT="62645" marB="62645" anchor="ctr" anchorCtr="false"/>
                </a:tc>
                <a:tc>
                  <a:txBody>
                    <a:bodyPr/>
                    <a:p>
                      <a:pPr algn="ctr">
                        <a:buNone/>
                      </a:pPr>
                      <a:r>
                        <a:rPr lang="zh-CN" altLang="en-US" sz="1735">
                          <a:solidFill>
                            <a:schemeClr val="tx1"/>
                          </a:solidFill>
                          <a:uFillTx/>
                          <a:ea typeface="微软雅黑" charset="-122"/>
                        </a:rPr>
                        <a:t>所有层</a:t>
                      </a:r>
                      <a:endParaRPr lang="zh-CN" altLang="en-US" sz="1735">
                        <a:solidFill>
                          <a:schemeClr val="tx1"/>
                        </a:solidFill>
                        <a:uFillTx/>
                        <a:ea typeface="微软雅黑" charset="-122"/>
                      </a:endParaRPr>
                    </a:p>
                  </a:txBody>
                  <a:tcPr marL="95661" marR="95661" marT="62645" marB="62645" anchor="ctr" anchorCtr="false"/>
                </a:tc>
                <a:tc>
                  <a:txBody>
                    <a:bodyPr/>
                    <a:p>
                      <a:pPr algn="ctr">
                        <a:buNone/>
                      </a:pPr>
                      <a:r>
                        <a:rPr lang="en-US" altLang="zh-CN" sz="1735">
                          <a:solidFill>
                            <a:schemeClr val="tx1"/>
                          </a:solidFill>
                          <a:uFillTx/>
                          <a:ea typeface="微软雅黑" charset="-122"/>
                        </a:rPr>
                        <a:t>61.70%</a:t>
                      </a:r>
                      <a:endParaRPr lang="en-US" altLang="zh-CN" sz="1735">
                        <a:solidFill>
                          <a:schemeClr val="tx1"/>
                        </a:solidFill>
                        <a:uFillTx/>
                        <a:ea typeface="微软雅黑" charset="-122"/>
                      </a:endParaRPr>
                    </a:p>
                  </a:txBody>
                  <a:tcPr marL="95661" marR="95661" marT="62645" marB="62645" anchor="ctr" anchorCtr="false"/>
                </a:tc>
              </a:tr>
            </a:tbl>
          </a:graphicData>
        </a:graphic>
      </p:graphicFrame>
      <p:sp>
        <p:nvSpPr>
          <p:cNvPr id="14" name="文本框 13"/>
          <p:cNvSpPr txBox="true"/>
          <p:nvPr/>
        </p:nvSpPr>
        <p:spPr>
          <a:xfrm>
            <a:off x="417261" y="1975030"/>
            <a:ext cx="5429850" cy="1198880"/>
          </a:xfrm>
          <a:prstGeom prst="rect">
            <a:avLst/>
          </a:prstGeom>
          <a:noFill/>
        </p:spPr>
        <p:txBody>
          <a:bodyPr wrap="square" rtlCol="0">
            <a:spAutoFit/>
          </a:bodyPr>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rPr>
              <a:t>稀疏度为 </a:t>
            </a:r>
            <a:r>
              <a:rPr lang="en-US" altLang="zh-CN" sz="1600">
                <a:latin typeface="微软雅黑" charset="-122"/>
                <a:ea typeface="微软雅黑" charset="-122"/>
                <a:cs typeface="微软雅黑" charset="-122"/>
              </a:rPr>
              <a:t>80% </a:t>
            </a:r>
            <a:r>
              <a:rPr lang="zh-CN" altLang="en-US" sz="1600">
                <a:latin typeface="微软雅黑" charset="-122"/>
                <a:ea typeface="微软雅黑" charset="-122"/>
                <a:cs typeface="微软雅黑" charset="-122"/>
              </a:rPr>
              <a:t>和 </a:t>
            </a:r>
            <a:r>
              <a:rPr lang="en-US" altLang="zh-CN" sz="1600">
                <a:latin typeface="微软雅黑" charset="-122"/>
                <a:ea typeface="微软雅黑" charset="-122"/>
                <a:cs typeface="微软雅黑" charset="-122"/>
              </a:rPr>
              <a:t>90% </a:t>
            </a:r>
            <a:r>
              <a:rPr lang="zh-CN" altLang="en-US" sz="1600">
                <a:latin typeface="微软雅黑" charset="-122"/>
                <a:ea typeface="微软雅黑" charset="-122"/>
                <a:cs typeface="微软雅黑" charset="-122"/>
              </a:rPr>
              <a:t>时，精度损失在 </a:t>
            </a:r>
            <a:r>
              <a:rPr lang="en-US" altLang="zh-CN" sz="1600">
                <a:latin typeface="微软雅黑" charset="-122"/>
                <a:ea typeface="微软雅黑" charset="-122"/>
                <a:cs typeface="微软雅黑" charset="-122"/>
              </a:rPr>
              <a:t>1% </a:t>
            </a:r>
            <a:r>
              <a:rPr lang="zh-CN" altLang="en-US" sz="1600">
                <a:latin typeface="微软雅黑" charset="-122"/>
                <a:ea typeface="微软雅黑" charset="-122"/>
                <a:cs typeface="微软雅黑" charset="-122"/>
              </a:rPr>
              <a:t>以内</a:t>
            </a:r>
            <a:endParaRPr lang="zh-CN" altLang="en-US" sz="1600">
              <a:latin typeface="微软雅黑" charset="-122"/>
              <a:ea typeface="微软雅黑" charset="-122"/>
              <a:cs typeface="微软雅黑" charset="-122"/>
            </a:endParaRPr>
          </a:p>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sym typeface="+mn-ea"/>
              </a:rPr>
              <a:t>稀疏度为 </a:t>
            </a:r>
            <a:r>
              <a:rPr lang="en-US" sz="1600">
                <a:latin typeface="微软雅黑" charset="-122"/>
                <a:ea typeface="微软雅黑" charset="-122"/>
                <a:cs typeface="微软雅黑" charset="-122"/>
                <a:sym typeface="+mn-ea"/>
              </a:rPr>
              <a:t>95</a:t>
            </a:r>
            <a:r>
              <a:rPr lang="en-US" altLang="zh-CN" sz="1600">
                <a:latin typeface="微软雅黑" charset="-122"/>
                <a:ea typeface="微软雅黑" charset="-122"/>
                <a:cs typeface="微软雅黑" charset="-122"/>
                <a:sym typeface="+mn-ea"/>
              </a:rPr>
              <a:t>% </a:t>
            </a:r>
            <a:r>
              <a:rPr lang="zh-CN" altLang="en-US" sz="1600">
                <a:latin typeface="微软雅黑" charset="-122"/>
                <a:ea typeface="微软雅黑" charset="-122"/>
                <a:cs typeface="微软雅黑" charset="-122"/>
                <a:sym typeface="+mn-ea"/>
              </a:rPr>
              <a:t>时，精度损失为 </a:t>
            </a:r>
            <a:r>
              <a:rPr lang="en-US" altLang="zh-CN" sz="1600">
                <a:latin typeface="微软雅黑" charset="-122"/>
                <a:ea typeface="微软雅黑" charset="-122"/>
                <a:cs typeface="微软雅黑" charset="-122"/>
                <a:sym typeface="+mn-ea"/>
              </a:rPr>
              <a:t>2.93%</a:t>
            </a:r>
            <a:endParaRPr lang="zh-CN" altLang="en-US" sz="1600">
              <a:latin typeface="微软雅黑" charset="-122"/>
              <a:ea typeface="微软雅黑" charset="-122"/>
              <a:cs typeface="微软雅黑" charset="-122"/>
            </a:endParaRPr>
          </a:p>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rPr>
              <a:t>所有层是指所有卷积层和全连接层</a:t>
            </a:r>
            <a:endParaRPr lang="zh-CN" sz="1600">
              <a:latin typeface="微软雅黑" charset="-122"/>
              <a:ea typeface="微软雅黑" charset="-122"/>
              <a:cs typeface="微软雅黑" charset="-122"/>
            </a:endParaRPr>
          </a:p>
        </p:txBody>
      </p:sp>
      <p:sp>
        <p:nvSpPr>
          <p:cNvPr id="15" name="文本框 14"/>
          <p:cNvSpPr txBox="true"/>
          <p:nvPr/>
        </p:nvSpPr>
        <p:spPr>
          <a:xfrm>
            <a:off x="6413461" y="1964024"/>
            <a:ext cx="5429850" cy="1198880"/>
          </a:xfrm>
          <a:prstGeom prst="rect">
            <a:avLst/>
          </a:prstGeom>
          <a:noFill/>
        </p:spPr>
        <p:txBody>
          <a:bodyPr wrap="square" rtlCol="0">
            <a:spAutoFit/>
          </a:bodyPr>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rPr>
              <a:t>稀疏度为 </a:t>
            </a:r>
            <a:r>
              <a:rPr lang="en-US" altLang="zh-CN" sz="1600">
                <a:latin typeface="微软雅黑" charset="-122"/>
                <a:ea typeface="微软雅黑" charset="-122"/>
                <a:cs typeface="微软雅黑" charset="-122"/>
              </a:rPr>
              <a:t>80% </a:t>
            </a:r>
            <a:r>
              <a:rPr lang="zh-CN" altLang="en-US" sz="1600">
                <a:latin typeface="微软雅黑" charset="-122"/>
                <a:ea typeface="微软雅黑" charset="-122"/>
                <a:cs typeface="微软雅黑" charset="-122"/>
              </a:rPr>
              <a:t>时，精度损失为 </a:t>
            </a:r>
            <a:r>
              <a:rPr lang="en-US" altLang="zh-CN" sz="1600">
                <a:latin typeface="微软雅黑" charset="-122"/>
                <a:ea typeface="微软雅黑" charset="-122"/>
                <a:cs typeface="微软雅黑" charset="-122"/>
              </a:rPr>
              <a:t>3.86%</a:t>
            </a:r>
            <a:endParaRPr lang="zh-CN" altLang="en-US" sz="1600">
              <a:latin typeface="微软雅黑" charset="-122"/>
              <a:ea typeface="微软雅黑" charset="-122"/>
              <a:cs typeface="微软雅黑" charset="-122"/>
            </a:endParaRPr>
          </a:p>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rPr>
              <a:t>稀疏度为 </a:t>
            </a:r>
            <a:r>
              <a:rPr lang="en-US" altLang="zh-CN" sz="1600">
                <a:latin typeface="微软雅黑" charset="-122"/>
                <a:ea typeface="微软雅黑" charset="-122"/>
                <a:cs typeface="微软雅黑" charset="-122"/>
              </a:rPr>
              <a:t>90% </a:t>
            </a:r>
            <a:r>
              <a:rPr lang="zh-CN" altLang="en-US" sz="1600">
                <a:latin typeface="微软雅黑" charset="-122"/>
                <a:ea typeface="微软雅黑" charset="-122"/>
                <a:cs typeface="微软雅黑" charset="-122"/>
              </a:rPr>
              <a:t>时，精度损失较大（超过 </a:t>
            </a:r>
            <a:r>
              <a:rPr lang="en-US" altLang="zh-CN" sz="1600">
                <a:latin typeface="微软雅黑" charset="-122"/>
                <a:ea typeface="微软雅黑" charset="-122"/>
                <a:cs typeface="微软雅黑" charset="-122"/>
              </a:rPr>
              <a:t>8%</a:t>
            </a:r>
            <a:r>
              <a:rPr lang="zh-CN" altLang="en-US" sz="1600">
                <a:latin typeface="微软雅黑" charset="-122"/>
                <a:ea typeface="微软雅黑" charset="-122"/>
                <a:cs typeface="微软雅黑" charset="-122"/>
              </a:rPr>
              <a:t>）</a:t>
            </a:r>
            <a:endParaRPr lang="zh-CN" altLang="en-US" sz="1600">
              <a:latin typeface="微软雅黑" charset="-122"/>
              <a:ea typeface="微软雅黑" charset="-122"/>
              <a:cs typeface="微软雅黑" charset="-122"/>
            </a:endParaRPr>
          </a:p>
          <a:p>
            <a:pPr marL="140335" indent="-179705" eaLnBrk="1" latinLnBrk="0" hangingPunct="1">
              <a:lnSpc>
                <a:spcPct val="150000"/>
              </a:lnSpc>
              <a:buFont typeface="Arial" panose="02080604020202020204" pitchFamily="34" charset="0"/>
              <a:buChar char="•"/>
            </a:pPr>
            <a:r>
              <a:rPr lang="zh-CN" sz="1600">
                <a:latin typeface="微软雅黑" charset="-122"/>
                <a:ea typeface="微软雅黑" charset="-122"/>
                <a:cs typeface="微软雅黑" charset="-122"/>
              </a:rPr>
              <a:t>部分层是指第一层卷积和所有 </a:t>
            </a:r>
            <a:r>
              <a:rPr lang="en-US" altLang="zh-CN" sz="1600">
                <a:latin typeface="微软雅黑" charset="-122"/>
                <a:ea typeface="微软雅黑" charset="-122"/>
                <a:cs typeface="微软雅黑" charset="-122"/>
              </a:rPr>
              <a:t>depthwise </a:t>
            </a:r>
            <a:r>
              <a:rPr lang="zh-CN" altLang="en-US" sz="1600">
                <a:latin typeface="微软雅黑" charset="-122"/>
                <a:ea typeface="微软雅黑" charset="-122"/>
                <a:cs typeface="微软雅黑" charset="-122"/>
              </a:rPr>
              <a:t>卷积不稀疏</a:t>
            </a:r>
            <a:endParaRPr lang="zh-CN" altLang="en-US" sz="1600">
              <a:latin typeface="微软雅黑" charset="-122"/>
              <a:ea typeface="微软雅黑" charset="-122"/>
              <a:cs typeface="微软雅黑" charset="-122"/>
            </a:endParaRPr>
          </a:p>
        </p:txBody>
      </p:sp>
      <p:sp>
        <p:nvSpPr>
          <p:cNvPr id="4" name="文本框 3"/>
          <p:cNvSpPr txBox="true"/>
          <p:nvPr/>
        </p:nvSpPr>
        <p:spPr>
          <a:xfrm>
            <a:off x="478790" y="5924550"/>
            <a:ext cx="9596755" cy="337185"/>
          </a:xfrm>
          <a:prstGeom prst="rect">
            <a:avLst/>
          </a:prstGeom>
          <a:noFill/>
        </p:spPr>
        <p:txBody>
          <a:bodyPr wrap="square" rtlCol="0">
            <a:spAutoFit/>
          </a:bodyPr>
          <a:p>
            <a:r>
              <a:rPr lang="zh-CN" altLang="en-US" sz="1600">
                <a:latin typeface="微软雅黑" charset="-122"/>
                <a:ea typeface="微软雅黑" charset="-122"/>
                <a:cs typeface="微软雅黑" charset="-122"/>
              </a:rPr>
              <a:t>主要对比了 </a:t>
            </a:r>
            <a:r>
              <a:rPr lang="en-US" altLang="zh-CN" sz="1600">
                <a:latin typeface="微软雅黑" charset="-122"/>
                <a:ea typeface="微软雅黑" charset="-122"/>
                <a:cs typeface="微软雅黑" charset="-122"/>
              </a:rPr>
              <a:t>GMP</a:t>
            </a:r>
            <a:r>
              <a:rPr lang="en-US" altLang="zh-CN" sz="1600" baseline="-25000">
                <a:latin typeface="微软雅黑" charset="-122"/>
                <a:ea typeface="微软雅黑" charset="-122"/>
                <a:cs typeface="微软雅黑" charset="-122"/>
              </a:rPr>
              <a:t>[1]</a:t>
            </a:r>
            <a:r>
              <a:rPr lang="en-US" altLang="zh-CN" sz="1600">
                <a:latin typeface="微软雅黑" charset="-122"/>
                <a:ea typeface="微软雅黑" charset="-122"/>
                <a:cs typeface="微软雅黑" charset="-122"/>
              </a:rPr>
              <a:t> </a:t>
            </a:r>
            <a:r>
              <a:rPr lang="zh-CN" altLang="en-US" sz="1600">
                <a:latin typeface="微软雅黑" charset="-122"/>
                <a:ea typeface="微软雅黑" charset="-122"/>
                <a:cs typeface="微软雅黑" charset="-122"/>
              </a:rPr>
              <a:t>和 </a:t>
            </a:r>
            <a:r>
              <a:rPr lang="en-US" altLang="zh-CN" sz="1600">
                <a:latin typeface="微软雅黑" charset="-122"/>
                <a:ea typeface="微软雅黑" charset="-122"/>
                <a:cs typeface="微软雅黑" charset="-122"/>
              </a:rPr>
              <a:t>AC/DC</a:t>
            </a:r>
            <a:r>
              <a:rPr lang="en-US" altLang="zh-CN" sz="1600" baseline="-25000">
                <a:latin typeface="微软雅黑" charset="-122"/>
                <a:ea typeface="微软雅黑" charset="-122"/>
                <a:cs typeface="微软雅黑" charset="-122"/>
              </a:rPr>
              <a:t>[2]</a:t>
            </a:r>
            <a:r>
              <a:rPr lang="en-US" altLang="zh-CN" sz="1600">
                <a:latin typeface="微软雅黑" charset="-122"/>
                <a:ea typeface="微软雅黑" charset="-122"/>
                <a:cs typeface="微软雅黑" charset="-122"/>
              </a:rPr>
              <a:t> </a:t>
            </a:r>
            <a:r>
              <a:rPr lang="zh-CN" altLang="en-US" sz="1600">
                <a:latin typeface="微软雅黑" charset="-122"/>
                <a:ea typeface="微软雅黑" charset="-122"/>
                <a:cs typeface="微软雅黑" charset="-122"/>
              </a:rPr>
              <a:t>稀疏化方法，所有测试模型在相同稀疏度下 </a:t>
            </a:r>
            <a:r>
              <a:rPr lang="en-US" altLang="zh-CN" sz="1600">
                <a:latin typeface="微软雅黑" charset="-122"/>
                <a:ea typeface="微软雅黑" charset="-122"/>
                <a:cs typeface="微软雅黑" charset="-122"/>
              </a:rPr>
              <a:t>AC/DC </a:t>
            </a:r>
            <a:r>
              <a:rPr lang="zh-CN" altLang="en-US" sz="1600">
                <a:latin typeface="微软雅黑" charset="-122"/>
                <a:ea typeface="微软雅黑" charset="-122"/>
                <a:cs typeface="微软雅黑" charset="-122"/>
              </a:rPr>
              <a:t>方法的精度最高</a:t>
            </a:r>
            <a:r>
              <a:rPr lang="zh-CN" altLang="en-US" sz="100"/>
              <a:t>。</a:t>
            </a:r>
            <a:endParaRPr lang="zh-CN" altLang="en-US" sz="100"/>
          </a:p>
        </p:txBody>
      </p:sp>
      <p:sp>
        <p:nvSpPr>
          <p:cNvPr id="3" name="矩形 2"/>
          <p:cNvSpPr/>
          <p:nvPr/>
        </p:nvSpPr>
        <p:spPr>
          <a:xfrm>
            <a:off x="478790" y="1346835"/>
            <a:ext cx="5402580" cy="648000"/>
          </a:xfrm>
          <a:prstGeom prst="rect">
            <a:avLst/>
          </a:prstGeom>
          <a:solidFill>
            <a:schemeClr val="bg2"/>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false" compatLnSpc="true"/>
          <a:p>
            <a:pPr marL="0" marR="0" indent="0" algn="ctr" defTabSz="457200" rtl="0" eaLnBrk="1" fontAlgn="base" latinLnBrk="0" hangingPunct="1">
              <a:lnSpc>
                <a:spcPct val="140000"/>
              </a:lnSpc>
              <a:spcBef>
                <a:spcPct val="0"/>
              </a:spcBef>
              <a:spcAft>
                <a:spcPct val="0"/>
              </a:spcAft>
              <a:buClrTx/>
              <a:buSzTx/>
              <a:buFont typeface="Arial" panose="02080604020202020204" pitchFamily="34" charset="0"/>
              <a:buNone/>
            </a:pPr>
            <a:r>
              <a:rPr lang="en-US" altLang="zh-CN" sz="2000" b="1">
                <a:solidFill>
                  <a:schemeClr val="bg1"/>
                </a:solidFill>
                <a:sym typeface="+mn-ea"/>
              </a:rPr>
              <a:t>ResNet50 </a:t>
            </a:r>
            <a:r>
              <a:rPr lang="zh-CN" altLang="en-US" sz="2000" b="1">
                <a:solidFill>
                  <a:schemeClr val="bg1"/>
                </a:solidFill>
                <a:sym typeface="+mn-ea"/>
              </a:rPr>
              <a:t>模型测试结果</a:t>
            </a:r>
            <a:endParaRPr kumimoji="0" lang="zh-CN" altLang="en-US" sz="20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sp>
        <p:nvSpPr>
          <p:cNvPr id="6" name="矩形 5"/>
          <p:cNvSpPr/>
          <p:nvPr/>
        </p:nvSpPr>
        <p:spPr>
          <a:xfrm>
            <a:off x="6328410" y="1346835"/>
            <a:ext cx="5402580" cy="648000"/>
          </a:xfrm>
          <a:prstGeom prst="rect">
            <a:avLst/>
          </a:prstGeom>
          <a:solidFill>
            <a:schemeClr val="bg2"/>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false" compatLnSpc="true"/>
          <a:p>
            <a:pPr marL="0" marR="0" indent="0" algn="ctr" defTabSz="457200" rtl="0" eaLnBrk="1" fontAlgn="base" latinLnBrk="0" hangingPunct="1">
              <a:lnSpc>
                <a:spcPct val="140000"/>
              </a:lnSpc>
              <a:spcBef>
                <a:spcPct val="0"/>
              </a:spcBef>
              <a:spcAft>
                <a:spcPct val="0"/>
              </a:spcAft>
              <a:buClrTx/>
              <a:buSzTx/>
              <a:buFont typeface="Arial" panose="02080604020202020204" pitchFamily="34" charset="0"/>
              <a:buNone/>
            </a:pPr>
            <a:r>
              <a:rPr lang="en-US" sz="2000" b="1">
                <a:solidFill>
                  <a:schemeClr val="bg1"/>
                </a:solidFill>
                <a:sym typeface="+mn-ea"/>
              </a:rPr>
              <a:t>MobileNetV2 </a:t>
            </a:r>
            <a:r>
              <a:rPr lang="zh-CN" altLang="en-US" sz="2000" b="1">
                <a:solidFill>
                  <a:schemeClr val="bg1"/>
                </a:solidFill>
                <a:sym typeface="+mn-ea"/>
              </a:rPr>
              <a:t>模型测试结果</a:t>
            </a:r>
            <a:endParaRPr kumimoji="0" lang="zh-CN" altLang="en-US" sz="20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sp>
        <p:nvSpPr>
          <p:cNvPr id="7" name="文本框 6"/>
          <p:cNvSpPr txBox="true"/>
          <p:nvPr/>
        </p:nvSpPr>
        <p:spPr>
          <a:xfrm>
            <a:off x="555625" y="6261735"/>
            <a:ext cx="7645400" cy="398780"/>
          </a:xfrm>
          <a:prstGeom prst="rect">
            <a:avLst/>
          </a:prstGeom>
          <a:noFill/>
        </p:spPr>
        <p:txBody>
          <a:bodyPr wrap="none" rtlCol="0" anchor="t">
            <a:spAutoFit/>
          </a:bodyPr>
          <a:p>
            <a:pPr algn="l"/>
            <a:r>
              <a:rPr lang="en-US" altLang="zh-CN" sz="1000">
                <a:sym typeface="+mn-ea"/>
              </a:rPr>
              <a:t>[1] Zhu M, Gupta S. To prune, or not to prune: exploring the efficacy of pruning for model compression[J]. arXiv preprint arXiv:1710.01878, 2017.</a:t>
            </a:r>
            <a:endParaRPr lang="en-US" altLang="zh-CN" sz="1000">
              <a:sym typeface="+mn-ea"/>
            </a:endParaRPr>
          </a:p>
          <a:p>
            <a:pPr algn="l"/>
            <a:r>
              <a:rPr lang="en-US" altLang="zh-CN" sz="1000">
                <a:sym typeface="+mn-ea"/>
              </a:rPr>
              <a:t>[2]Alexandra Peste et al. AC/DC: Alternating Compressed/DeCompressed Training of Deep Neural Networks. arXiv:2106.12379 [cs.LG] 2021</a:t>
            </a:r>
            <a:endParaRPr lang="zh-CN" altLang="en-US" sz="1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45085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编译器：支持多种训练框架接入</a:t>
            </a:r>
            <a:endParaRPr lang="zh-CN" altLang="en-US"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6" name="圆角矩形 5"/>
          <p:cNvSpPr/>
          <p:nvPr/>
        </p:nvSpPr>
        <p:spPr>
          <a:xfrm>
            <a:off x="5228139" y="2218690"/>
            <a:ext cx="1372871" cy="647700"/>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2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TensorFlow</a:t>
            </a:r>
            <a:endParaRPr kumimoji="0" lang="en-US" altLang="zh-CN" sz="12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2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Saved model</a:t>
            </a:r>
            <a:endParaRPr kumimoji="0" lang="en-US" altLang="zh-CN" sz="12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p:txBody>
      </p:sp>
      <p:sp>
        <p:nvSpPr>
          <p:cNvPr id="7" name="圆角矩形 6"/>
          <p:cNvSpPr/>
          <p:nvPr/>
        </p:nvSpPr>
        <p:spPr>
          <a:xfrm>
            <a:off x="5231175" y="2933700"/>
            <a:ext cx="1369835" cy="64706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OpenVINO</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IR model</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p:txBody>
      </p:sp>
      <p:sp>
        <p:nvSpPr>
          <p:cNvPr id="8" name="圆角矩形 7"/>
          <p:cNvSpPr/>
          <p:nvPr/>
        </p:nvSpPr>
        <p:spPr>
          <a:xfrm>
            <a:off x="5231175" y="3648075"/>
            <a:ext cx="1369835" cy="64706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TensorRT</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Plan Model	</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p:txBody>
      </p:sp>
      <p:sp>
        <p:nvSpPr>
          <p:cNvPr id="14" name="圆角矩形 13"/>
          <p:cNvSpPr/>
          <p:nvPr/>
        </p:nvSpPr>
        <p:spPr>
          <a:xfrm>
            <a:off x="5231175" y="4362450"/>
            <a:ext cx="1369835" cy="64706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Tf Lite </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Lite model</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p:txBody>
      </p:sp>
      <p:cxnSp>
        <p:nvCxnSpPr>
          <p:cNvPr id="36" name="直接箭头连接符 35"/>
          <p:cNvCxnSpPr>
            <a:stCxn id="61" idx="3"/>
            <a:endCxn id="64" idx="1"/>
          </p:cNvCxnSpPr>
          <p:nvPr/>
        </p:nvCxnSpPr>
        <p:spPr>
          <a:xfrm flipV="true">
            <a:off x="1805305" y="2269330"/>
            <a:ext cx="1163320" cy="51308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7" name="直接箭头连接符 36"/>
          <p:cNvCxnSpPr>
            <a:stCxn id="60" idx="3"/>
            <a:endCxn id="64" idx="1"/>
          </p:cNvCxnSpPr>
          <p:nvPr/>
        </p:nvCxnSpPr>
        <p:spPr>
          <a:xfrm>
            <a:off x="1805305" y="1948815"/>
            <a:ext cx="1163320" cy="32067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64" idx="2"/>
            <a:endCxn id="65" idx="0"/>
          </p:cNvCxnSpPr>
          <p:nvPr/>
        </p:nvCxnSpPr>
        <p:spPr>
          <a:xfrm>
            <a:off x="3564192" y="2542365"/>
            <a:ext cx="490855" cy="39116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a:stCxn id="64" idx="3"/>
            <a:endCxn id="6" idx="1"/>
          </p:cNvCxnSpPr>
          <p:nvPr/>
        </p:nvCxnSpPr>
        <p:spPr>
          <a:xfrm>
            <a:off x="4159886" y="2269490"/>
            <a:ext cx="1068070" cy="27305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2" name="直接箭头连接符 51"/>
          <p:cNvCxnSpPr>
            <a:stCxn id="65" idx="3"/>
            <a:endCxn id="7" idx="1"/>
          </p:cNvCxnSpPr>
          <p:nvPr/>
        </p:nvCxnSpPr>
        <p:spPr>
          <a:xfrm>
            <a:off x="4701423" y="3207383"/>
            <a:ext cx="529590" cy="50165"/>
          </a:xfrm>
          <a:prstGeom prst="straightConnector1">
            <a:avLst/>
          </a:prstGeom>
          <a:solidFill>
            <a:srgbClr val="A6A6A6"/>
          </a:solidFill>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3" name="直接箭头连接符 52"/>
          <p:cNvCxnSpPr>
            <a:stCxn id="62" idx="3"/>
            <a:endCxn id="66" idx="1"/>
          </p:cNvCxnSpPr>
          <p:nvPr/>
        </p:nvCxnSpPr>
        <p:spPr>
          <a:xfrm>
            <a:off x="1805305" y="3615690"/>
            <a:ext cx="846455" cy="121856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4" name="直接箭头连接符 53"/>
          <p:cNvCxnSpPr>
            <a:stCxn id="66" idx="3"/>
            <a:endCxn id="7" idx="1"/>
          </p:cNvCxnSpPr>
          <p:nvPr/>
        </p:nvCxnSpPr>
        <p:spPr>
          <a:xfrm flipV="true">
            <a:off x="3843020" y="3257551"/>
            <a:ext cx="1388110" cy="157670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5" name="直接箭头连接符 54"/>
          <p:cNvCxnSpPr>
            <a:stCxn id="66" idx="3"/>
            <a:endCxn id="8" idx="1"/>
          </p:cNvCxnSpPr>
          <p:nvPr/>
        </p:nvCxnSpPr>
        <p:spPr>
          <a:xfrm flipV="true">
            <a:off x="3843020" y="3971926"/>
            <a:ext cx="1388110" cy="86233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6" name="直接箭头连接符 55"/>
          <p:cNvCxnSpPr>
            <a:stCxn id="66" idx="3"/>
            <a:endCxn id="6" idx="1"/>
          </p:cNvCxnSpPr>
          <p:nvPr/>
        </p:nvCxnSpPr>
        <p:spPr>
          <a:xfrm flipV="true">
            <a:off x="3843020" y="2542540"/>
            <a:ext cx="1384935" cy="229171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7" name="直接箭头连接符 56"/>
          <p:cNvCxnSpPr/>
          <p:nvPr/>
        </p:nvCxnSpPr>
        <p:spPr>
          <a:xfrm>
            <a:off x="1805305" y="4431665"/>
            <a:ext cx="846455" cy="402591"/>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8" name="肘形连接符 57"/>
          <p:cNvCxnSpPr/>
          <p:nvPr/>
        </p:nvCxnSpPr>
        <p:spPr>
          <a:xfrm>
            <a:off x="6601010" y="2542540"/>
            <a:ext cx="3175" cy="2143760"/>
          </a:xfrm>
          <a:prstGeom prst="bentConnector3">
            <a:avLst>
              <a:gd name="adj1" fmla="val 7500000"/>
            </a:avLst>
          </a:prstGeom>
          <a:solidFill>
            <a:srgbClr val="A6A6A6"/>
          </a:solidFill>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9" name="曲线连接符 58"/>
          <p:cNvCxnSpPr>
            <a:stCxn id="60" idx="3"/>
            <a:endCxn id="14" idx="1"/>
          </p:cNvCxnSpPr>
          <p:nvPr/>
        </p:nvCxnSpPr>
        <p:spPr>
          <a:xfrm>
            <a:off x="1805305" y="1948815"/>
            <a:ext cx="3425825" cy="2737485"/>
          </a:xfrm>
          <a:prstGeom prst="curvedConnector3">
            <a:avLst>
              <a:gd name="adj1" fmla="val 50009"/>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60" name="圆角矩形 59"/>
          <p:cNvSpPr/>
          <p:nvPr/>
        </p:nvSpPr>
        <p:spPr>
          <a:xfrm>
            <a:off x="614967" y="1626108"/>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Keras</a:t>
            </a:r>
            <a:endParaRPr lang="en-US" altLang="zh-CN" sz="1400" b="0" i="0" u="none" strike="noStrike" cap="none" spc="0" normalizeH="0" baseline="0" smtClean="0">
              <a:ln>
                <a:noFill/>
              </a:ln>
              <a:solidFill>
                <a:schemeClr val="bg1"/>
              </a:solidFill>
              <a:effectLst/>
              <a:latin typeface="Arial" panose="02080604020202020204" pitchFamily="34" charset="0"/>
              <a:cs typeface="Arial" panose="02080604020202020204" pitchFamily="34" charset="0"/>
              <a:sym typeface="+mn-ea"/>
            </a:endParaRPr>
          </a:p>
        </p:txBody>
      </p:sp>
      <p:sp>
        <p:nvSpPr>
          <p:cNvPr id="61" name="圆角矩形 60"/>
          <p:cNvSpPr/>
          <p:nvPr/>
        </p:nvSpPr>
        <p:spPr>
          <a:xfrm>
            <a:off x="614967" y="2459830"/>
            <a:ext cx="1190352" cy="644525"/>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TensorFlow</a:t>
            </a:r>
            <a:endParaRPr lang="en-US" altLang="zh-CN" sz="1400" smtClean="0">
              <a:ln>
                <a:noFill/>
              </a:ln>
              <a:solidFill>
                <a:schemeClr val="bg1"/>
              </a:solidFill>
              <a:effectLst/>
              <a:latin typeface="Arial" panose="02080604020202020204" pitchFamily="34" charset="0"/>
              <a:cs typeface="Arial" panose="02080604020202020204" pitchFamily="34" charset="0"/>
              <a:sym typeface="+mn-ea"/>
            </a:endParaRPr>
          </a:p>
        </p:txBody>
      </p:sp>
      <p:sp>
        <p:nvSpPr>
          <p:cNvPr id="62" name="圆角矩形 61"/>
          <p:cNvSpPr/>
          <p:nvPr/>
        </p:nvSpPr>
        <p:spPr>
          <a:xfrm>
            <a:off x="614967" y="3292950"/>
            <a:ext cx="1190352" cy="644525"/>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PyTorch</a:t>
            </a:r>
            <a:endParaRPr lang="en-US" altLang="zh-CN" sz="1400" smtClean="0">
              <a:ln>
                <a:noFill/>
              </a:ln>
              <a:solidFill>
                <a:schemeClr val="bg1"/>
              </a:solidFill>
              <a:effectLst/>
              <a:latin typeface="Arial" panose="02080604020202020204" pitchFamily="34" charset="0"/>
              <a:cs typeface="Arial" panose="02080604020202020204" pitchFamily="34" charset="0"/>
              <a:sym typeface="+mn-ea"/>
            </a:endParaRPr>
          </a:p>
        </p:txBody>
      </p:sp>
      <p:sp>
        <p:nvSpPr>
          <p:cNvPr id="63" name="圆角矩形 62"/>
          <p:cNvSpPr/>
          <p:nvPr/>
        </p:nvSpPr>
        <p:spPr>
          <a:xfrm>
            <a:off x="614967" y="4126070"/>
            <a:ext cx="1190352" cy="644525"/>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MxNet</a:t>
            </a:r>
            <a:endParaRPr lang="en-US" altLang="zh-CN" sz="1400" b="0" i="0" u="none" strike="noStrike" cap="none" spc="0" normalizeH="0" baseline="0" smtClean="0">
              <a:ln>
                <a:noFill/>
              </a:ln>
              <a:solidFill>
                <a:schemeClr val="bg1"/>
              </a:solidFill>
              <a:effectLst/>
              <a:latin typeface="Arial" panose="02080604020202020204" pitchFamily="34" charset="0"/>
              <a:cs typeface="Arial" panose="02080604020202020204" pitchFamily="34" charset="0"/>
              <a:sym typeface="+mn-ea"/>
            </a:endParaRPr>
          </a:p>
        </p:txBody>
      </p:sp>
      <p:sp>
        <p:nvSpPr>
          <p:cNvPr id="64" name="圆角矩形 63"/>
          <p:cNvSpPr/>
          <p:nvPr/>
        </p:nvSpPr>
        <p:spPr>
          <a:xfrm>
            <a:off x="2968806" y="1996082"/>
            <a:ext cx="1191199" cy="546919"/>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graph</a:t>
            </a:r>
            <a:endParaRPr kumimoji="1" lang="en-US" altLang="zh-CN" sz="1400" b="0" i="0" u="none" strike="noStrike" kern="0" cap="none" spc="0" normalizeH="0" baseline="0" noProof="0" dirty="0" smtClean="0">
              <a:ln>
                <a:noFill/>
              </a:ln>
              <a:solidFill>
                <a:schemeClr val="bg1"/>
              </a:solidFill>
              <a:effectLst/>
              <a:uLnTx/>
              <a:uFillTx/>
              <a:latin typeface="Arial" panose="02080604020202020204" pitchFamily="34" charset="0"/>
              <a:ea typeface="微软雅黑" charset="-122"/>
              <a:cs typeface="Arial" panose="02080604020202020204" pitchFamily="34" charset="0"/>
              <a:sym typeface="+mn-ea"/>
            </a:endParaRPr>
          </a:p>
        </p:txBody>
      </p:sp>
      <p:sp>
        <p:nvSpPr>
          <p:cNvPr id="65" name="圆角矩形 64"/>
          <p:cNvSpPr/>
          <p:nvPr/>
        </p:nvSpPr>
        <p:spPr>
          <a:xfrm>
            <a:off x="3408631" y="2933923"/>
            <a:ext cx="1292793" cy="546919"/>
          </a:xfrm>
          <a:prstGeom prst="roundRect">
            <a:avLst/>
          </a:prstGeom>
          <a:ln>
            <a:solidFill>
              <a:schemeClr val="tx1"/>
            </a:solidFill>
          </a:ln>
        </p:spPr>
        <p:style>
          <a:lnRef idx="1">
            <a:schemeClr val="accent3"/>
          </a:lnRef>
          <a:fillRef idx="2">
            <a:schemeClr val="accent3"/>
          </a:fillRef>
          <a:effectRef idx="1">
            <a:schemeClr val="accent3"/>
          </a:effectRef>
          <a:fontRef idx="minor">
            <a:schemeClr val="dk1"/>
          </a:fontRef>
        </p:style>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frozen pb</a:t>
            </a:r>
            <a:endParaRPr lang="en-US" altLang="zh-CN" sz="1400" b="0" i="0" u="none" strike="noStrike" cap="none" spc="0"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p:txBody>
      </p:sp>
      <p:sp>
        <p:nvSpPr>
          <p:cNvPr id="66" name="圆角矩形 65"/>
          <p:cNvSpPr/>
          <p:nvPr/>
        </p:nvSpPr>
        <p:spPr>
          <a:xfrm>
            <a:off x="2651940" y="4560289"/>
            <a:ext cx="1191199" cy="546919"/>
          </a:xfrm>
          <a:prstGeom prst="round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*.onnx</a:t>
            </a:r>
            <a:endParaRPr lang="en-US" altLang="zh-CN" sz="1400" b="0" i="0" u="none" strike="noStrike" cap="none" spc="0"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p:txBody>
      </p:sp>
      <p:sp>
        <p:nvSpPr>
          <p:cNvPr id="67" name="圆角矩形 66"/>
          <p:cNvSpPr/>
          <p:nvPr/>
        </p:nvSpPr>
        <p:spPr>
          <a:xfrm>
            <a:off x="614967" y="4959190"/>
            <a:ext cx="1190352" cy="644525"/>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noAutofit/>
          </a:bodyPr>
          <a:p>
            <a:pPr lvl="0" algn="ctr" defTabSz="914400" eaLnBrk="0" fontAlgn="auto" hangingPunct="0">
              <a:spcBef>
                <a:spcPts val="0"/>
              </a:spcBef>
              <a:spcAft>
                <a:spcPts val="0"/>
              </a:spcAft>
              <a:buClrTx/>
              <a:buSzTx/>
              <a:buFontTx/>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Paddle</a:t>
            </a:r>
            <a:endParaRPr lang="en-US" altLang="zh-CN" sz="1400" smtClean="0">
              <a:ln>
                <a:noFill/>
              </a:ln>
              <a:solidFill>
                <a:schemeClr val="bg1"/>
              </a:solidFill>
              <a:effectLst/>
              <a:latin typeface="Arial" panose="02080604020202020204" pitchFamily="34" charset="0"/>
              <a:cs typeface="Arial" panose="02080604020202020204" pitchFamily="34" charset="0"/>
              <a:sym typeface="+mn-ea"/>
            </a:endParaRPr>
          </a:p>
        </p:txBody>
      </p:sp>
      <p:cxnSp>
        <p:nvCxnSpPr>
          <p:cNvPr id="68" name="直接箭头连接符 67"/>
          <p:cNvCxnSpPr>
            <a:stCxn id="61" idx="3"/>
            <a:endCxn id="66" idx="0"/>
          </p:cNvCxnSpPr>
          <p:nvPr/>
        </p:nvCxnSpPr>
        <p:spPr>
          <a:xfrm>
            <a:off x="1805305" y="2782571"/>
            <a:ext cx="1442085" cy="177800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9" name="直接箭头连接符 68"/>
          <p:cNvCxnSpPr>
            <a:stCxn id="60" idx="3"/>
            <a:endCxn id="66" idx="0"/>
          </p:cNvCxnSpPr>
          <p:nvPr/>
        </p:nvCxnSpPr>
        <p:spPr>
          <a:xfrm>
            <a:off x="1805305" y="1948815"/>
            <a:ext cx="1442085" cy="2611755"/>
          </a:xfrm>
          <a:prstGeom prst="straightConnector1">
            <a:avLst/>
          </a:prstGeom>
          <a:ln>
            <a:solidFill>
              <a:schemeClr val="tx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70" name="直接箭头连接符 69"/>
          <p:cNvCxnSpPr>
            <a:stCxn id="67" idx="3"/>
            <a:endCxn id="66" idx="1"/>
          </p:cNvCxnSpPr>
          <p:nvPr/>
        </p:nvCxnSpPr>
        <p:spPr>
          <a:xfrm flipV="true">
            <a:off x="1805305" y="4834256"/>
            <a:ext cx="846455" cy="44767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71" name="圆角矩形 70"/>
          <p:cNvSpPr/>
          <p:nvPr/>
        </p:nvSpPr>
        <p:spPr>
          <a:xfrm>
            <a:off x="5231315" y="1530985"/>
            <a:ext cx="1369695" cy="62039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ctr"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rPr>
              <a:t>TVM</a:t>
            </a:r>
            <a:endParaRPr kumimoji="0" lang="en-US" altLang="zh-CN" sz="1400" b="0" i="0" u="none" strike="noStrike" cap="none" normalizeH="0" baseline="0" smtClean="0">
              <a:ln>
                <a:noFill/>
              </a:ln>
              <a:solidFill>
                <a:schemeClr val="bg1"/>
              </a:solidFill>
              <a:effectLst/>
              <a:latin typeface="Arial" panose="02080604020202020204" pitchFamily="34" charset="0"/>
              <a:ea typeface="宋体" pitchFamily="2" charset="-122"/>
              <a:cs typeface="Arial" panose="02080604020202020204" pitchFamily="34" charset="0"/>
            </a:endParaRPr>
          </a:p>
        </p:txBody>
      </p:sp>
      <p:cxnSp>
        <p:nvCxnSpPr>
          <p:cNvPr id="72" name="直接箭头连接符 71"/>
          <p:cNvCxnSpPr>
            <a:stCxn id="60" idx="3"/>
            <a:endCxn id="71" idx="1"/>
          </p:cNvCxnSpPr>
          <p:nvPr/>
        </p:nvCxnSpPr>
        <p:spPr>
          <a:xfrm flipV="true">
            <a:off x="1805305" y="1841500"/>
            <a:ext cx="3425825" cy="10731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73" name="圆角矩形 72"/>
          <p:cNvSpPr/>
          <p:nvPr/>
        </p:nvSpPr>
        <p:spPr>
          <a:xfrm>
            <a:off x="614967" y="5792310"/>
            <a:ext cx="1190352" cy="644525"/>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chemeClr val="tx1"/>
            </a:solidFill>
            <a:prstDash val="solid"/>
          </a:ln>
          <a:effectLst>
            <a:outerShdw blurRad="40000" dist="20000" dir="5400000" rotWithShape="0">
              <a:srgbClr val="000000">
                <a:alpha val="38000"/>
              </a:srgbClr>
            </a:outerShdw>
          </a:effectLst>
        </p:spPr>
        <p:txBody>
          <a:bodyPr lIns="90004" tIns="45001" rIns="90004" bIns="45001" anchor="ctr">
            <a:noAutofit/>
          </a:bodyPr>
          <a:p>
            <a:pPr lvl="0" algn="ctr" defTabSz="914400" eaLnBrk="0" fontAlgn="auto" hangingPunct="0">
              <a:spcBef>
                <a:spcPts val="0"/>
              </a:spcBef>
              <a:spcAft>
                <a:spcPts val="0"/>
              </a:spcAft>
              <a:buClrTx/>
              <a:buSzTx/>
              <a:buFontTx/>
              <a:defRPr/>
            </a:pPr>
            <a:r>
              <a:rPr lang="en-US" altLang="zh-CN" sz="1400" smtClean="0">
                <a:ln>
                  <a:noFill/>
                </a:ln>
                <a:solidFill>
                  <a:schemeClr val="bg1"/>
                </a:solidFill>
                <a:effectLst/>
                <a:latin typeface="Arial" panose="02080604020202020204" pitchFamily="34" charset="0"/>
                <a:cs typeface="Arial" panose="02080604020202020204" pitchFamily="34" charset="0"/>
                <a:sym typeface="+mn-ea"/>
              </a:rPr>
              <a:t>OneFlow</a:t>
            </a:r>
            <a:endParaRPr lang="en-US" altLang="zh-CN" sz="1400" smtClean="0">
              <a:ln>
                <a:noFill/>
              </a:ln>
              <a:solidFill>
                <a:schemeClr val="bg1"/>
              </a:solidFill>
              <a:effectLst/>
              <a:latin typeface="Arial" panose="02080604020202020204" pitchFamily="34" charset="0"/>
              <a:cs typeface="Arial" panose="02080604020202020204" pitchFamily="34" charset="0"/>
              <a:sym typeface="+mn-ea"/>
            </a:endParaRPr>
          </a:p>
        </p:txBody>
      </p:sp>
      <p:cxnSp>
        <p:nvCxnSpPr>
          <p:cNvPr id="74" name="直接箭头连接符 73"/>
          <p:cNvCxnSpPr>
            <a:stCxn id="73" idx="3"/>
            <a:endCxn id="66" idx="1"/>
          </p:cNvCxnSpPr>
          <p:nvPr/>
        </p:nvCxnSpPr>
        <p:spPr>
          <a:xfrm flipV="true">
            <a:off x="1805305" y="4834255"/>
            <a:ext cx="846455" cy="128079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75" name="圆角矩形 74"/>
          <p:cNvSpPr/>
          <p:nvPr/>
        </p:nvSpPr>
        <p:spPr>
          <a:xfrm>
            <a:off x="5231175" y="5076825"/>
            <a:ext cx="1369835" cy="64706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Overflow="overflow" horzOverflow="overflow" vert="horz" wrap="square" lIns="121912" tIns="60956" rIns="121912" bIns="60956" numCol="1" spcCol="0" rtlCol="0" fromWordArt="false" anchor="t" anchorCtr="false" forceAA="false" compatLnSpc="true">
            <a:noAutofit/>
          </a:bodyPr>
          <a:p>
            <a:pPr lvl="0" algn="ctr" defTabSz="457200" fontAlgn="base">
              <a:buClrTx/>
              <a:buSzTx/>
              <a:buFont typeface="Arial" panose="02080604020202020204" pitchFamily="34" charset="0"/>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MLU </a:t>
            </a:r>
            <a:endPar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a:p>
            <a:pPr lvl="0" algn="ctr" defTabSz="457200" fontAlgn="base">
              <a:buClrTx/>
              <a:buSzTx/>
              <a:buFont typeface="Arial" panose="02080604020202020204" pitchFamily="34" charset="0"/>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Model</a:t>
            </a:r>
            <a:endPar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p:txBody>
      </p:sp>
      <p:sp>
        <p:nvSpPr>
          <p:cNvPr id="76" name="圆角矩形 75"/>
          <p:cNvSpPr/>
          <p:nvPr/>
        </p:nvSpPr>
        <p:spPr>
          <a:xfrm>
            <a:off x="5231175" y="5791200"/>
            <a:ext cx="1369835" cy="647065"/>
          </a:xfrm>
          <a:prstGeom prst="roundRect">
            <a:avLst/>
          </a:prstGeom>
          <a:solidFill>
            <a:srgbClr val="A6A6A6"/>
          </a:solidFill>
          <a:ln>
            <a:solidFill>
              <a:schemeClr val="tx1"/>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Overflow="overflow" horzOverflow="overflow" vert="horz" wrap="square" lIns="71755" tIns="60956" rIns="71755" bIns="60956" numCol="1" spcCol="0" rtlCol="0" fromWordArt="false" anchor="t" anchorCtr="false" forceAA="false" compatLnSpc="true">
            <a:noAutofit/>
          </a:bodyPr>
          <a:p>
            <a:pPr lvl="0" algn="ctr" defTabSz="457200" fontAlgn="base">
              <a:buClrTx/>
              <a:buSzTx/>
              <a:buFont typeface="Arial" panose="02080604020202020204" pitchFamily="34" charset="0"/>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TopInference</a:t>
            </a:r>
            <a:endPar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a:p>
            <a:pPr lvl="0" algn="ctr" defTabSz="457200" fontAlgn="base">
              <a:buClrTx/>
              <a:buSzTx/>
              <a:buFont typeface="Arial" panose="02080604020202020204" pitchFamily="34" charset="0"/>
            </a:pPr>
            <a:r>
              <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rPr>
              <a:t>Model</a:t>
            </a:r>
            <a:endParaRPr lang="en-US" altLang="zh-CN" sz="1400" smtClean="0">
              <a:ln>
                <a:noFill/>
              </a:ln>
              <a:solidFill>
                <a:schemeClr val="bg1"/>
              </a:solidFill>
              <a:effectLst/>
              <a:latin typeface="Arial" panose="02080604020202020204" pitchFamily="34" charset="0"/>
              <a:ea typeface="宋体" pitchFamily="2" charset="-122"/>
              <a:cs typeface="Arial" panose="02080604020202020204" pitchFamily="34" charset="0"/>
              <a:sym typeface="+mn-ea"/>
            </a:endParaRPr>
          </a:p>
        </p:txBody>
      </p:sp>
      <p:cxnSp>
        <p:nvCxnSpPr>
          <p:cNvPr id="77" name="曲线连接符 76"/>
          <p:cNvCxnSpPr>
            <a:stCxn id="66" idx="2"/>
            <a:endCxn id="75" idx="1"/>
          </p:cNvCxnSpPr>
          <p:nvPr/>
        </p:nvCxnSpPr>
        <p:spPr>
          <a:xfrm rot="5400000" flipV="true">
            <a:off x="4092575" y="4262120"/>
            <a:ext cx="293370" cy="1983740"/>
          </a:xfrm>
          <a:prstGeom prst="curvedConnector2">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8" name="曲线连接符 77"/>
          <p:cNvCxnSpPr>
            <a:stCxn id="66" idx="2"/>
            <a:endCxn id="76" idx="1"/>
          </p:cNvCxnSpPr>
          <p:nvPr/>
        </p:nvCxnSpPr>
        <p:spPr>
          <a:xfrm rot="5400000" flipV="true">
            <a:off x="3735388" y="4619308"/>
            <a:ext cx="1007745" cy="1983740"/>
          </a:xfrm>
          <a:prstGeom prst="curvedConnector2">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9" name="曲线连接符 78"/>
          <p:cNvCxnSpPr>
            <a:stCxn id="62" idx="3"/>
            <a:endCxn id="75" idx="1"/>
          </p:cNvCxnSpPr>
          <p:nvPr/>
        </p:nvCxnSpPr>
        <p:spPr>
          <a:xfrm>
            <a:off x="1805305" y="3615690"/>
            <a:ext cx="3425825" cy="1784985"/>
          </a:xfrm>
          <a:prstGeom prst="curvedConnector3">
            <a:avLst>
              <a:gd name="adj1" fmla="val 50009"/>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0" name="曲线连接符 79"/>
          <p:cNvCxnSpPr>
            <a:stCxn id="61" idx="3"/>
            <a:endCxn id="75" idx="1"/>
          </p:cNvCxnSpPr>
          <p:nvPr/>
        </p:nvCxnSpPr>
        <p:spPr>
          <a:xfrm>
            <a:off x="1805305" y="2782570"/>
            <a:ext cx="3425825" cy="2618105"/>
          </a:xfrm>
          <a:prstGeom prst="curvedConnector3">
            <a:avLst>
              <a:gd name="adj1" fmla="val 50009"/>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1" name="矩形 44"/>
          <p:cNvSpPr>
            <a:spLocks noChangeArrowheads="true"/>
          </p:cNvSpPr>
          <p:nvPr/>
        </p:nvSpPr>
        <p:spPr bwMode="auto">
          <a:xfrm>
            <a:off x="7459557" y="1691217"/>
            <a:ext cx="3894667" cy="4616027"/>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buChar char="•"/>
            </a:pPr>
            <a:r>
              <a:rPr lang="zh-CN" altLang="en-US" sz="2000" kern="0">
                <a:solidFill>
                  <a:srgbClr val="000000"/>
                </a:solidFill>
                <a:latin typeface="微软雅黑" charset="-122"/>
                <a:ea typeface="微软雅黑" charset="-122"/>
                <a:sym typeface="微软雅黑" charset="-122"/>
              </a:rPr>
              <a:t>支持使用统一接口方案将多种原始训练模型格式转换到目标运行时模型格式</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000" kern="0">
                <a:solidFill>
                  <a:srgbClr val="000000"/>
                </a:solidFill>
                <a:latin typeface="微软雅黑" charset="-122"/>
                <a:ea typeface="微软雅黑" charset="-122"/>
                <a:sym typeface="微软雅黑" charset="-122"/>
              </a:rPr>
              <a:t>支持构建DAG 完成端到端的不同模型表达格式的转换</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000" kern="0">
                <a:solidFill>
                  <a:srgbClr val="000000"/>
                </a:solidFill>
                <a:latin typeface="微软雅黑" charset="-122"/>
                <a:ea typeface="微软雅黑" charset="-122"/>
                <a:sym typeface="微软雅黑" charset="-122"/>
              </a:rPr>
              <a:t>支持TfLite, TensorRT, OpenVINO模型量化</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000" kern="0">
                <a:solidFill>
                  <a:srgbClr val="000000"/>
                </a:solidFill>
                <a:latin typeface="微软雅黑" charset="-122"/>
                <a:ea typeface="微软雅黑" charset="-122"/>
                <a:sym typeface="微软雅黑" charset="-122"/>
              </a:rPr>
              <a:t>支持Paddle，OneFlow等国产训练框架，寒武纪，燧原等国产AI芯片</a:t>
            </a:r>
            <a:endParaRPr lang="zh-CN" altLang="en-US" sz="2000" kern="0">
              <a:solidFill>
                <a:srgbClr val="000000"/>
              </a:solidFill>
              <a:latin typeface="微软雅黑" charset="-122"/>
              <a:ea typeface="微软雅黑" charset="-122"/>
              <a:sym typeface="微软雅黑"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98805" y="632460"/>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 Serving Engine</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grpSp>
        <p:nvGrpSpPr>
          <p:cNvPr id="901" name="成组"/>
          <p:cNvGrpSpPr/>
          <p:nvPr/>
        </p:nvGrpSpPr>
        <p:grpSpPr>
          <a:xfrm>
            <a:off x="440802" y="1691312"/>
            <a:ext cx="7482022" cy="5056350"/>
            <a:chOff x="0" y="0"/>
            <a:chExt cx="7482021" cy="5056348"/>
          </a:xfrm>
        </p:grpSpPr>
        <p:sp>
          <p:nvSpPr>
            <p:cNvPr id="819" name="圆角矩形 6"/>
            <p:cNvSpPr/>
            <p:nvPr/>
          </p:nvSpPr>
          <p:spPr>
            <a:xfrm>
              <a:off x="0" y="7093"/>
              <a:ext cx="2090146" cy="4069570"/>
            </a:xfrm>
            <a:prstGeom prst="roundRect">
              <a:avLst>
                <a:gd name="adj" fmla="val 9140"/>
              </a:avLst>
            </a:prstGeom>
            <a:gradFill flip="none" rotWithShape="true">
              <a:gsLst>
                <a:gs pos="0">
                  <a:srgbClr val="2E75B6"/>
                </a:gs>
                <a:gs pos="100000">
                  <a:srgbClr val="21DFE9">
                    <a:alpha val="5000"/>
                  </a:srgbClr>
                </a:gs>
              </a:gsLst>
              <a:lin ang="5400000" scaled="false"/>
            </a:gradFill>
            <a:ln w="3175" cap="flat">
              <a:solidFill>
                <a:srgbClr val="00B0F0"/>
              </a:solidFill>
              <a:prstDash val="solid"/>
              <a:round/>
            </a:ln>
            <a:effectLst/>
          </p:spPr>
          <p:txBody>
            <a:bodyPr wrap="square" lIns="0" tIns="0" rIns="0" bIns="0" numCol="1" anchor="ctr">
              <a:noAutofit/>
            </a:bodyPr>
            <a:lstStyle/>
            <a:p>
              <a:pPr algn="ctr">
                <a:defRPr sz="2300">
                  <a:solidFill>
                    <a:srgbClr val="404040"/>
                  </a:solidFill>
                  <a:latin typeface="等线"/>
                  <a:ea typeface="等线"/>
                  <a:cs typeface="等线"/>
                  <a:sym typeface="等线"/>
                </a:defRPr>
              </a:pPr>
              <a:endParaRPr>
                <a:solidFill>
                  <a:schemeClr val="bg1"/>
                </a:solidFill>
              </a:endParaRPr>
            </a:p>
          </p:txBody>
        </p:sp>
        <p:sp>
          <p:nvSpPr>
            <p:cNvPr id="820" name="文本框 11"/>
            <p:cNvSpPr txBox="true"/>
            <p:nvPr/>
          </p:nvSpPr>
          <p:spPr>
            <a:xfrm>
              <a:off x="157754" y="199400"/>
              <a:ext cx="1754494" cy="459169"/>
            </a:xfrm>
            <a:prstGeom prst="rect">
              <a:avLst/>
            </a:prstGeom>
            <a:noFill/>
            <a:ln w="12700" cap="flat">
              <a:noFill/>
              <a:miter lim="400000"/>
            </a:ln>
            <a:effectLst/>
          </p:spPr>
          <p:txBody>
            <a:bodyPr wrap="square" lIns="45719" tIns="45719" rIns="45719" bIns="45719" numCol="1" anchor="t">
              <a:noAutofit/>
            </a:bodyPr>
            <a:lstStyle>
              <a:lvl1pPr algn="ctr">
                <a:defRPr sz="2200">
                  <a:solidFill>
                    <a:srgbClr val="FFFFFF"/>
                  </a:solidFill>
                  <a:latin typeface="等线"/>
                  <a:ea typeface="等线"/>
                  <a:cs typeface="等线"/>
                  <a:sym typeface="等线"/>
                </a:defRPr>
              </a:lvl1pPr>
            </a:lstStyle>
            <a:p>
              <a:r>
                <a:rPr>
                  <a:solidFill>
                    <a:schemeClr val="bg1"/>
                  </a:solidFill>
                </a:rPr>
                <a:t>Model Store</a:t>
              </a:r>
              <a:endParaRPr>
                <a:solidFill>
                  <a:schemeClr val="bg1"/>
                </a:solidFill>
              </a:endParaRPr>
            </a:p>
          </p:txBody>
        </p:sp>
        <p:sp>
          <p:nvSpPr>
            <p:cNvPr id="821" name="圆角矩形 17"/>
            <p:cNvSpPr/>
            <p:nvPr/>
          </p:nvSpPr>
          <p:spPr>
            <a:xfrm>
              <a:off x="2528251" y="644699"/>
              <a:ext cx="4953770" cy="4411649"/>
            </a:xfrm>
            <a:prstGeom prst="roundRect">
              <a:avLst>
                <a:gd name="adj" fmla="val 3910"/>
              </a:avLst>
            </a:prstGeom>
            <a:gradFill flip="none" rotWithShape="true">
              <a:gsLst>
                <a:gs pos="0">
                  <a:srgbClr val="2E75B6"/>
                </a:gs>
                <a:gs pos="100000">
                  <a:srgbClr val="21DFE9">
                    <a:alpha val="5000"/>
                  </a:srgbClr>
                </a:gs>
              </a:gsLst>
              <a:lin ang="5400000" scaled="false"/>
            </a:gradFill>
            <a:ln w="3175" cap="flat">
              <a:solidFill>
                <a:srgbClr val="00B0F0"/>
              </a:solidFill>
              <a:prstDash val="solid"/>
              <a:round/>
            </a:ln>
            <a:effectLst/>
          </p:spPr>
          <p:txBody>
            <a:bodyPr wrap="square" lIns="0" tIns="0" rIns="0" bIns="0" numCol="1" anchor="ctr">
              <a:noAutofit/>
            </a:bodyPr>
            <a:lstStyle/>
            <a:p>
              <a:pPr algn="ctr">
                <a:defRPr sz="2300">
                  <a:solidFill>
                    <a:srgbClr val="404040"/>
                  </a:solidFill>
                  <a:latin typeface="等线"/>
                  <a:ea typeface="等线"/>
                  <a:cs typeface="等线"/>
                  <a:sym typeface="等线"/>
                </a:defRPr>
              </a:pPr>
              <a:endParaRPr>
                <a:solidFill>
                  <a:schemeClr val="bg1"/>
                </a:solidFill>
              </a:endParaRPr>
            </a:p>
          </p:txBody>
        </p:sp>
        <p:grpSp>
          <p:nvGrpSpPr>
            <p:cNvPr id="824" name="圆角矩形 18"/>
            <p:cNvGrpSpPr/>
            <p:nvPr/>
          </p:nvGrpSpPr>
          <p:grpSpPr>
            <a:xfrm>
              <a:off x="2665625" y="880724"/>
              <a:ext cx="2210896" cy="820560"/>
              <a:chOff x="0" y="0"/>
              <a:chExt cx="2210895" cy="820558"/>
            </a:xfrm>
          </p:grpSpPr>
          <p:sp>
            <p:nvSpPr>
              <p:cNvPr id="822" name="圆角矩形"/>
              <p:cNvSpPr/>
              <p:nvPr/>
            </p:nvSpPr>
            <p:spPr>
              <a:xfrm>
                <a:off x="0" y="0"/>
                <a:ext cx="2210896" cy="820559"/>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a:solidFill>
                      <a:srgbClr val="404040"/>
                    </a:solidFill>
                  </a:defRPr>
                </a:pPr>
                <a:endParaRPr>
                  <a:solidFill>
                    <a:schemeClr val="bg1"/>
                  </a:solidFill>
                </a:endParaRPr>
              </a:p>
            </p:txBody>
          </p:sp>
          <p:sp>
            <p:nvSpPr>
              <p:cNvPr id="823" name="httpd"/>
              <p:cNvSpPr txBox="true"/>
              <p:nvPr/>
            </p:nvSpPr>
            <p:spPr>
              <a:xfrm>
                <a:off x="94251" y="229694"/>
                <a:ext cx="2022393" cy="361170"/>
              </a:xfrm>
              <a:prstGeom prst="rect">
                <a:avLst/>
              </a:prstGeom>
              <a:noFill/>
              <a:ln w="12700" cap="flat">
                <a:noFill/>
                <a:miter lim="400000"/>
              </a:ln>
              <a:effectLst/>
            </p:spPr>
            <p:txBody>
              <a:bodyPr wrap="square" lIns="45002" tIns="45002" rIns="45002" bIns="45002" numCol="1" anchor="ctr">
                <a:noAutofit/>
              </a:bodyPr>
              <a:lstStyle>
                <a:lvl1pPr algn="ctr">
                  <a:defRPr>
                    <a:solidFill>
                      <a:srgbClr val="404040"/>
                    </a:solidFill>
                  </a:defRPr>
                </a:lvl1pPr>
              </a:lstStyle>
              <a:p>
                <a:r>
                  <a:rPr>
                    <a:solidFill>
                      <a:schemeClr val="bg1"/>
                    </a:solidFill>
                  </a:rPr>
                  <a:t>httpd</a:t>
                </a:r>
                <a:endParaRPr>
                  <a:solidFill>
                    <a:schemeClr val="bg1"/>
                  </a:solidFill>
                </a:endParaRPr>
              </a:p>
            </p:txBody>
          </p:sp>
        </p:grpSp>
        <p:grpSp>
          <p:nvGrpSpPr>
            <p:cNvPr id="827" name="圆角矩形 19"/>
            <p:cNvGrpSpPr/>
            <p:nvPr/>
          </p:nvGrpSpPr>
          <p:grpSpPr>
            <a:xfrm>
              <a:off x="5093184" y="880724"/>
              <a:ext cx="2210998" cy="820631"/>
              <a:chOff x="0" y="0"/>
              <a:chExt cx="2210997" cy="820630"/>
            </a:xfrm>
          </p:grpSpPr>
          <p:sp>
            <p:nvSpPr>
              <p:cNvPr id="825" name="圆角矩形"/>
              <p:cNvSpPr/>
              <p:nvPr/>
            </p:nvSpPr>
            <p:spPr>
              <a:xfrm>
                <a:off x="0" y="0"/>
                <a:ext cx="2210998" cy="820631"/>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a:solidFill>
                      <a:srgbClr val="404040"/>
                    </a:solidFill>
                  </a:defRPr>
                </a:pPr>
                <a:endParaRPr>
                  <a:solidFill>
                    <a:schemeClr val="bg1"/>
                  </a:solidFill>
                </a:endParaRPr>
              </a:p>
            </p:txBody>
          </p:sp>
          <p:sp>
            <p:nvSpPr>
              <p:cNvPr id="826" name="RPC server"/>
              <p:cNvSpPr txBox="true"/>
              <p:nvPr/>
            </p:nvSpPr>
            <p:spPr>
              <a:xfrm>
                <a:off x="94254" y="229730"/>
                <a:ext cx="2022489" cy="361170"/>
              </a:xfrm>
              <a:prstGeom prst="rect">
                <a:avLst/>
              </a:prstGeom>
              <a:noFill/>
              <a:ln w="12700" cap="flat">
                <a:noFill/>
                <a:miter lim="400000"/>
              </a:ln>
              <a:effectLst/>
            </p:spPr>
            <p:txBody>
              <a:bodyPr wrap="square" lIns="45002" tIns="45002" rIns="45002" bIns="45002" numCol="1" anchor="ctr">
                <a:noAutofit/>
              </a:bodyPr>
              <a:lstStyle>
                <a:lvl1pPr algn="ctr">
                  <a:defRPr>
                    <a:solidFill>
                      <a:srgbClr val="404040"/>
                    </a:solidFill>
                  </a:defRPr>
                </a:lvl1pPr>
              </a:lstStyle>
              <a:p>
                <a:r>
                  <a:rPr>
                    <a:solidFill>
                      <a:schemeClr val="bg1"/>
                    </a:solidFill>
                  </a:rPr>
                  <a:t>RPC server</a:t>
                </a:r>
                <a:endParaRPr>
                  <a:solidFill>
                    <a:schemeClr val="bg1"/>
                  </a:solidFill>
                </a:endParaRPr>
              </a:p>
            </p:txBody>
          </p:sp>
        </p:grpSp>
        <p:grpSp>
          <p:nvGrpSpPr>
            <p:cNvPr id="830" name="圆角矩形 20"/>
            <p:cNvGrpSpPr/>
            <p:nvPr/>
          </p:nvGrpSpPr>
          <p:grpSpPr>
            <a:xfrm>
              <a:off x="2665625" y="2030427"/>
              <a:ext cx="1697357" cy="820560"/>
              <a:chOff x="0" y="0"/>
              <a:chExt cx="1697355" cy="820558"/>
            </a:xfrm>
          </p:grpSpPr>
          <p:sp>
            <p:nvSpPr>
              <p:cNvPr id="828" name="圆角矩形"/>
              <p:cNvSpPr/>
              <p:nvPr/>
            </p:nvSpPr>
            <p:spPr>
              <a:xfrm>
                <a:off x="0" y="0"/>
                <a:ext cx="1697356" cy="820559"/>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a:solidFill>
                      <a:srgbClr val="404040"/>
                    </a:solidFill>
                  </a:defRPr>
                </a:pPr>
                <a:endParaRPr>
                  <a:solidFill>
                    <a:schemeClr val="bg1"/>
                  </a:solidFill>
                </a:endParaRPr>
              </a:p>
            </p:txBody>
          </p:sp>
          <p:sp>
            <p:nvSpPr>
              <p:cNvPr id="829" name="Model Manager"/>
              <p:cNvSpPr txBox="true"/>
              <p:nvPr/>
            </p:nvSpPr>
            <p:spPr>
              <a:xfrm>
                <a:off x="94251" y="70645"/>
                <a:ext cx="1508854" cy="679268"/>
              </a:xfrm>
              <a:prstGeom prst="rect">
                <a:avLst/>
              </a:prstGeom>
              <a:noFill/>
              <a:ln w="12700" cap="flat">
                <a:noFill/>
                <a:miter lim="400000"/>
              </a:ln>
              <a:effectLst/>
            </p:spPr>
            <p:txBody>
              <a:bodyPr wrap="square" lIns="45002" tIns="45002" rIns="45002" bIns="45002" numCol="1" anchor="ctr">
                <a:noAutofit/>
              </a:bodyPr>
              <a:lstStyle>
                <a:lvl1pPr algn="ctr">
                  <a:defRPr>
                    <a:solidFill>
                      <a:srgbClr val="404040"/>
                    </a:solidFill>
                  </a:defRPr>
                </a:lvl1pPr>
              </a:lstStyle>
              <a:p>
                <a:r>
                  <a:rPr>
                    <a:solidFill>
                      <a:schemeClr val="bg1"/>
                    </a:solidFill>
                  </a:rPr>
                  <a:t>Model Manager</a:t>
                </a:r>
                <a:endParaRPr>
                  <a:solidFill>
                    <a:schemeClr val="bg1"/>
                  </a:solidFill>
                </a:endParaRPr>
              </a:p>
            </p:txBody>
          </p:sp>
        </p:grpSp>
        <p:grpSp>
          <p:nvGrpSpPr>
            <p:cNvPr id="833" name="圆角矩形 47"/>
            <p:cNvGrpSpPr/>
            <p:nvPr/>
          </p:nvGrpSpPr>
          <p:grpSpPr>
            <a:xfrm>
              <a:off x="5713674" y="2030427"/>
              <a:ext cx="1590407" cy="820560"/>
              <a:chOff x="0" y="0"/>
              <a:chExt cx="1590406" cy="820558"/>
            </a:xfrm>
          </p:grpSpPr>
          <p:sp>
            <p:nvSpPr>
              <p:cNvPr id="831" name="圆角矩形"/>
              <p:cNvSpPr/>
              <p:nvPr/>
            </p:nvSpPr>
            <p:spPr>
              <a:xfrm>
                <a:off x="0" y="0"/>
                <a:ext cx="1590407" cy="820559"/>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a:solidFill>
                      <a:srgbClr val="404040"/>
                    </a:solidFill>
                  </a:defRPr>
                </a:pPr>
                <a:endParaRPr>
                  <a:solidFill>
                    <a:schemeClr val="bg1"/>
                  </a:solidFill>
                </a:endParaRPr>
              </a:p>
            </p:txBody>
          </p:sp>
          <p:sp>
            <p:nvSpPr>
              <p:cNvPr id="832" name="Scheduler"/>
              <p:cNvSpPr txBox="true"/>
              <p:nvPr/>
            </p:nvSpPr>
            <p:spPr>
              <a:xfrm>
                <a:off x="94251" y="229694"/>
                <a:ext cx="1401904" cy="361170"/>
              </a:xfrm>
              <a:prstGeom prst="rect">
                <a:avLst/>
              </a:prstGeom>
              <a:noFill/>
              <a:ln w="12700" cap="flat">
                <a:noFill/>
                <a:miter lim="400000"/>
              </a:ln>
              <a:effectLst/>
            </p:spPr>
            <p:txBody>
              <a:bodyPr wrap="square" lIns="45002" tIns="45002" rIns="45002" bIns="45002" numCol="1" anchor="ctr">
                <a:noAutofit/>
              </a:bodyPr>
              <a:lstStyle>
                <a:lvl1pPr algn="ctr">
                  <a:defRPr>
                    <a:solidFill>
                      <a:srgbClr val="404040"/>
                    </a:solidFill>
                  </a:defRPr>
                </a:lvl1pPr>
              </a:lstStyle>
              <a:p>
                <a:r>
                  <a:rPr>
                    <a:solidFill>
                      <a:schemeClr val="bg1"/>
                    </a:solidFill>
                  </a:rPr>
                  <a:t>Scheduler</a:t>
                </a:r>
                <a:endParaRPr>
                  <a:solidFill>
                    <a:schemeClr val="bg1"/>
                  </a:solidFill>
                </a:endParaRPr>
              </a:p>
            </p:txBody>
          </p:sp>
        </p:grpSp>
        <p:sp>
          <p:nvSpPr>
            <p:cNvPr id="834" name="圆角矩形 48"/>
            <p:cNvSpPr/>
            <p:nvPr/>
          </p:nvSpPr>
          <p:spPr>
            <a:xfrm>
              <a:off x="2600165" y="3045521"/>
              <a:ext cx="4817318" cy="1644804"/>
            </a:xfrm>
            <a:prstGeom prst="roundRect">
              <a:avLst>
                <a:gd name="adj" fmla="val 16667"/>
              </a:avLst>
            </a:prstGeom>
            <a:gradFill flip="none" rotWithShape="true">
              <a:gsLst>
                <a:gs pos="0">
                  <a:srgbClr val="808080"/>
                </a:gs>
                <a:gs pos="68000">
                  <a:srgbClr val="F2F2F2"/>
                </a:gs>
                <a:gs pos="100000">
                  <a:srgbClr val="FFFFFF"/>
                </a:gs>
              </a:gsLst>
              <a:lin ang="5400000" scaled="false"/>
            </a:gradFill>
            <a:ln w="3175" cap="flat">
              <a:solidFill>
                <a:srgbClr val="00B0F0"/>
              </a:solidFill>
              <a:prstDash val="solid"/>
              <a:round/>
            </a:ln>
            <a:effectLst/>
          </p:spPr>
          <p:txBody>
            <a:bodyPr wrap="square" lIns="0" tIns="0" rIns="0" bIns="0" numCol="1" anchor="ctr">
              <a:noAutofit/>
            </a:bodyPr>
            <a:lstStyle/>
            <a:p>
              <a:pPr algn="ctr">
                <a:defRPr sz="2300">
                  <a:solidFill>
                    <a:srgbClr val="404040"/>
                  </a:solidFill>
                </a:defRPr>
              </a:pPr>
              <a:endParaRPr>
                <a:solidFill>
                  <a:schemeClr val="bg1"/>
                </a:solidFill>
              </a:endParaRPr>
            </a:p>
          </p:txBody>
        </p:sp>
        <p:cxnSp>
          <p:nvCxnSpPr>
            <p:cNvPr id="835" name="曲线连接符 49"/>
            <p:cNvCxnSpPr>
              <a:stCxn id="828" idx="1"/>
              <a:endCxn id="877" idx="3"/>
            </p:cNvCxnSpPr>
            <p:nvPr/>
          </p:nvCxnSpPr>
          <p:spPr>
            <a:xfrm flipH="true" flipV="true">
              <a:off x="1961403" y="1625927"/>
              <a:ext cx="704215" cy="814705"/>
            </a:xfrm>
            <a:prstGeom prst="straightConnector1">
              <a:avLst/>
            </a:prstGeom>
            <a:ln w="19050" cap="flat">
              <a:solidFill>
                <a:schemeClr val="tx1"/>
              </a:solidFill>
              <a:prstDash val="solid"/>
              <a:round/>
              <a:tailEnd type="triangle" w="med" len="med"/>
            </a:ln>
            <a:effectLst/>
          </p:spPr>
        </p:cxnSp>
        <p:grpSp>
          <p:nvGrpSpPr>
            <p:cNvPr id="838" name="圆角矩形 65"/>
            <p:cNvGrpSpPr/>
            <p:nvPr/>
          </p:nvGrpSpPr>
          <p:grpSpPr>
            <a:xfrm>
              <a:off x="2528030" y="0"/>
              <a:ext cx="4952639" cy="485265"/>
              <a:chOff x="0" y="0"/>
              <a:chExt cx="4952638" cy="485264"/>
            </a:xfrm>
          </p:grpSpPr>
          <p:sp>
            <p:nvSpPr>
              <p:cNvPr id="836" name="圆角矩形"/>
              <p:cNvSpPr/>
              <p:nvPr/>
            </p:nvSpPr>
            <p:spPr>
              <a:xfrm>
                <a:off x="0" y="7569"/>
                <a:ext cx="4952639" cy="470126"/>
              </a:xfrm>
              <a:prstGeom prst="roundRect">
                <a:avLst>
                  <a:gd name="adj" fmla="val 16667"/>
                </a:avLst>
              </a:prstGeom>
              <a:gradFill flip="none" rotWithShape="true">
                <a:gsLst>
                  <a:gs pos="1000">
                    <a:srgbClr val="2E75B6"/>
                  </a:gs>
                  <a:gs pos="100000">
                    <a:srgbClr val="21DFE9">
                      <a:alpha val="5000"/>
                    </a:srgbClr>
                  </a:gs>
                </a:gsLst>
                <a:lin ang="5400000" scaled="false"/>
              </a:gradFill>
              <a:ln w="3175" cap="flat">
                <a:solidFill>
                  <a:srgbClr val="00B0F0"/>
                </a:solidFill>
                <a:prstDash val="solid"/>
                <a:round/>
              </a:ln>
              <a:effectLst/>
            </p:spPr>
            <p:txBody>
              <a:bodyPr wrap="square" lIns="0" tIns="0" rIns="0" bIns="0" numCol="1" anchor="ctr">
                <a:noAutofit/>
              </a:bodyPr>
              <a:lstStyle/>
              <a:p>
                <a:pPr algn="ctr">
                  <a:defRPr sz="2300">
                    <a:solidFill>
                      <a:srgbClr val="404040"/>
                    </a:solidFill>
                    <a:latin typeface="等线"/>
                    <a:ea typeface="等线"/>
                    <a:cs typeface="等线"/>
                    <a:sym typeface="等线"/>
                  </a:defRPr>
                </a:pPr>
                <a:endParaRPr>
                  <a:solidFill>
                    <a:schemeClr val="bg1"/>
                  </a:solidFill>
                </a:endParaRPr>
              </a:p>
            </p:txBody>
          </p:sp>
          <p:sp>
            <p:nvSpPr>
              <p:cNvPr id="837" name="Serving Engine"/>
              <p:cNvSpPr txBox="true"/>
              <p:nvPr/>
            </p:nvSpPr>
            <p:spPr>
              <a:xfrm>
                <a:off x="73686" y="-1"/>
                <a:ext cx="4805266" cy="485266"/>
              </a:xfrm>
              <a:prstGeom prst="rect">
                <a:avLst/>
              </a:prstGeom>
              <a:noFill/>
              <a:ln w="12700" cap="flat">
                <a:noFill/>
                <a:miter lim="400000"/>
              </a:ln>
              <a:effectLst/>
            </p:spPr>
            <p:txBody>
              <a:bodyPr wrap="square" lIns="45002" tIns="45002" rIns="45002" bIns="45002" numCol="1" anchor="ctr">
                <a:noAutofit/>
              </a:bodyPr>
              <a:lstStyle>
                <a:lvl1pPr algn="ctr">
                  <a:defRPr sz="2300">
                    <a:solidFill>
                      <a:srgbClr val="FFFFFF"/>
                    </a:solidFill>
                    <a:latin typeface="等线"/>
                    <a:ea typeface="等线"/>
                    <a:cs typeface="等线"/>
                    <a:sym typeface="等线"/>
                  </a:defRPr>
                </a:lvl1pPr>
              </a:lstStyle>
              <a:p>
                <a:r>
                  <a:rPr>
                    <a:solidFill>
                      <a:schemeClr val="bg1"/>
                    </a:solidFill>
                  </a:rPr>
                  <a:t>Serving Engine</a:t>
                </a:r>
                <a:endParaRPr>
                  <a:solidFill>
                    <a:schemeClr val="bg1"/>
                  </a:solidFill>
                </a:endParaRPr>
              </a:p>
            </p:txBody>
          </p:sp>
        </p:grpSp>
        <p:sp>
          <p:nvSpPr>
            <p:cNvPr id="839" name="文本框 66"/>
            <p:cNvSpPr txBox="true"/>
            <p:nvPr/>
          </p:nvSpPr>
          <p:spPr>
            <a:xfrm>
              <a:off x="4340859" y="3045459"/>
              <a:ext cx="1567180" cy="500380"/>
            </a:xfrm>
            <a:prstGeom prst="rect">
              <a:avLst/>
            </a:prstGeom>
            <a:noFill/>
            <a:ln w="12700" cap="flat">
              <a:noFill/>
              <a:miter lim="400000"/>
            </a:ln>
            <a:effectLst/>
          </p:spPr>
          <p:txBody>
            <a:bodyPr wrap="square" lIns="45719" tIns="45719" rIns="45719" bIns="45719" numCol="1" anchor="t">
              <a:noAutofit/>
            </a:bodyPr>
            <a:lstStyle>
              <a:lvl1pPr>
                <a:defRPr sz="2400" b="1">
                  <a:solidFill>
                    <a:srgbClr val="FFFFFF"/>
                  </a:solidFill>
                  <a:latin typeface="等线"/>
                  <a:ea typeface="等线"/>
                  <a:cs typeface="等线"/>
                  <a:sym typeface="等线"/>
                </a:defRPr>
              </a:lvl1pPr>
            </a:lstStyle>
            <a:p>
              <a:r>
                <a:rPr>
                  <a:solidFill>
                    <a:schemeClr val="bg1"/>
                  </a:solidFill>
                </a:rPr>
                <a:t>Runtime</a:t>
              </a:r>
              <a:endParaRPr>
                <a:solidFill>
                  <a:schemeClr val="bg1"/>
                </a:solidFill>
              </a:endParaRPr>
            </a:p>
          </p:txBody>
        </p:sp>
        <p:grpSp>
          <p:nvGrpSpPr>
            <p:cNvPr id="842" name="圆角矩形 93"/>
            <p:cNvGrpSpPr/>
            <p:nvPr/>
          </p:nvGrpSpPr>
          <p:grpSpPr>
            <a:xfrm>
              <a:off x="2637044" y="3627287"/>
              <a:ext cx="1194880" cy="455457"/>
              <a:chOff x="0" y="0"/>
              <a:chExt cx="1194879" cy="455455"/>
            </a:xfrm>
          </p:grpSpPr>
          <p:sp>
            <p:nvSpPr>
              <p:cNvPr id="840" name="圆角矩形"/>
              <p:cNvSpPr/>
              <p:nvPr/>
            </p:nvSpPr>
            <p:spPr>
              <a:xfrm>
                <a:off x="0" y="0"/>
                <a:ext cx="1194880" cy="455456"/>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41" name="TensorFlow"/>
              <p:cNvSpPr txBox="true"/>
              <p:nvPr/>
            </p:nvSpPr>
            <p:spPr>
              <a:xfrm>
                <a:off x="76427" y="87917"/>
                <a:ext cx="1042025"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TensorFlow</a:t>
                </a:r>
                <a:endParaRPr>
                  <a:solidFill>
                    <a:schemeClr val="bg1"/>
                  </a:solidFill>
                </a:endParaRPr>
              </a:p>
            </p:txBody>
          </p:sp>
        </p:grpSp>
        <p:grpSp>
          <p:nvGrpSpPr>
            <p:cNvPr id="845" name="圆角矩形 94"/>
            <p:cNvGrpSpPr/>
            <p:nvPr/>
          </p:nvGrpSpPr>
          <p:grpSpPr>
            <a:xfrm>
              <a:off x="3831923" y="3620834"/>
              <a:ext cx="1068570" cy="455456"/>
              <a:chOff x="0" y="0"/>
              <a:chExt cx="1068568" cy="455455"/>
            </a:xfrm>
          </p:grpSpPr>
          <p:sp>
            <p:nvSpPr>
              <p:cNvPr id="843" name="圆角矩形"/>
              <p:cNvSpPr/>
              <p:nvPr/>
            </p:nvSpPr>
            <p:spPr>
              <a:xfrm>
                <a:off x="0" y="0"/>
                <a:ext cx="1068569" cy="455456"/>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44" name="OpenVino"/>
              <p:cNvSpPr txBox="true"/>
              <p:nvPr/>
            </p:nvSpPr>
            <p:spPr>
              <a:xfrm>
                <a:off x="76427" y="87917"/>
                <a:ext cx="915715"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OpenVino</a:t>
                </a:r>
                <a:endParaRPr>
                  <a:solidFill>
                    <a:schemeClr val="bg1"/>
                  </a:solidFill>
                </a:endParaRPr>
              </a:p>
            </p:txBody>
          </p:sp>
        </p:grpSp>
        <p:grpSp>
          <p:nvGrpSpPr>
            <p:cNvPr id="848" name="圆角矩形 95"/>
            <p:cNvGrpSpPr/>
            <p:nvPr/>
          </p:nvGrpSpPr>
          <p:grpSpPr>
            <a:xfrm>
              <a:off x="4900491" y="3640194"/>
              <a:ext cx="1008642" cy="455457"/>
              <a:chOff x="0" y="0"/>
              <a:chExt cx="1008641" cy="455455"/>
            </a:xfrm>
          </p:grpSpPr>
          <p:sp>
            <p:nvSpPr>
              <p:cNvPr id="846" name="圆角矩形"/>
              <p:cNvSpPr/>
              <p:nvPr/>
            </p:nvSpPr>
            <p:spPr>
              <a:xfrm>
                <a:off x="0" y="0"/>
                <a:ext cx="1008642" cy="455456"/>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47" name="TensorRT"/>
              <p:cNvSpPr txBox="true"/>
              <p:nvPr/>
            </p:nvSpPr>
            <p:spPr>
              <a:xfrm>
                <a:off x="76427" y="87917"/>
                <a:ext cx="855786"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TensorRT</a:t>
                </a:r>
                <a:endParaRPr>
                  <a:solidFill>
                    <a:schemeClr val="bg1"/>
                  </a:solidFill>
                </a:endParaRPr>
              </a:p>
            </p:txBody>
          </p:sp>
        </p:grpSp>
        <p:grpSp>
          <p:nvGrpSpPr>
            <p:cNvPr id="851" name="圆角矩形 96"/>
            <p:cNvGrpSpPr/>
            <p:nvPr/>
          </p:nvGrpSpPr>
          <p:grpSpPr>
            <a:xfrm>
              <a:off x="2637967" y="4076288"/>
              <a:ext cx="1193958" cy="455457"/>
              <a:chOff x="0" y="0"/>
              <a:chExt cx="1193957" cy="455455"/>
            </a:xfrm>
          </p:grpSpPr>
          <p:sp>
            <p:nvSpPr>
              <p:cNvPr id="849" name="圆角矩形"/>
              <p:cNvSpPr/>
              <p:nvPr/>
            </p:nvSpPr>
            <p:spPr>
              <a:xfrm>
                <a:off x="0" y="0"/>
                <a:ext cx="1193958" cy="455456"/>
              </a:xfrm>
              <a:prstGeom prst="roundRect">
                <a:avLst>
                  <a:gd name="adj" fmla="val 16667"/>
                </a:avLst>
              </a:prstGeom>
              <a:gradFill flip="none" rotWithShape="true">
                <a:gsLst>
                  <a:gs pos="0">
                    <a:srgbClr val="B8D8FF"/>
                  </a:gs>
                  <a:gs pos="1000">
                    <a:srgbClr val="FFFFFF"/>
                  </a:gs>
                  <a:gs pos="35000">
                    <a:srgbClr val="D6AFAA"/>
                  </a:gs>
                  <a:gs pos="100000">
                    <a:srgbClr val="ECF4FF"/>
                  </a:gs>
                </a:gsLst>
                <a:lin ang="0" scaled="false"/>
              </a:gradFill>
              <a:ln w="9525" cap="flat">
                <a:solidFill>
                  <a:srgbClr val="D6AFA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50" name="CPU/GPU"/>
              <p:cNvSpPr txBox="true"/>
              <p:nvPr/>
            </p:nvSpPr>
            <p:spPr>
              <a:xfrm>
                <a:off x="76427" y="87917"/>
                <a:ext cx="1041103"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CPU/GPU</a:t>
                </a:r>
                <a:endParaRPr>
                  <a:solidFill>
                    <a:schemeClr val="bg1"/>
                  </a:solidFill>
                </a:endParaRPr>
              </a:p>
            </p:txBody>
          </p:sp>
        </p:grpSp>
        <p:grpSp>
          <p:nvGrpSpPr>
            <p:cNvPr id="854" name="圆角矩形 97"/>
            <p:cNvGrpSpPr/>
            <p:nvPr/>
          </p:nvGrpSpPr>
          <p:grpSpPr>
            <a:xfrm>
              <a:off x="3832845" y="4082743"/>
              <a:ext cx="1068570" cy="455456"/>
              <a:chOff x="0" y="0"/>
              <a:chExt cx="1068568" cy="455455"/>
            </a:xfrm>
          </p:grpSpPr>
          <p:sp>
            <p:nvSpPr>
              <p:cNvPr id="852" name="圆角矩形"/>
              <p:cNvSpPr/>
              <p:nvPr/>
            </p:nvSpPr>
            <p:spPr>
              <a:xfrm>
                <a:off x="0" y="0"/>
                <a:ext cx="1068569" cy="455456"/>
              </a:xfrm>
              <a:prstGeom prst="roundRect">
                <a:avLst>
                  <a:gd name="adj" fmla="val 16667"/>
                </a:avLst>
              </a:prstGeom>
              <a:gradFill flip="none" rotWithShape="true">
                <a:gsLst>
                  <a:gs pos="0">
                    <a:srgbClr val="FFFFFF"/>
                  </a:gs>
                  <a:gs pos="35000">
                    <a:srgbClr val="D6AFAA"/>
                  </a:gs>
                  <a:gs pos="100000">
                    <a:srgbClr val="ECF4FF"/>
                  </a:gs>
                </a:gsLst>
                <a:lin ang="0" scaled="false"/>
              </a:gradFill>
              <a:ln w="9525" cap="flat">
                <a:solidFill>
                  <a:srgbClr val="D6AFA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53" name="CPU"/>
              <p:cNvSpPr txBox="true"/>
              <p:nvPr/>
            </p:nvSpPr>
            <p:spPr>
              <a:xfrm>
                <a:off x="76427" y="87917"/>
                <a:ext cx="915715"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CPU</a:t>
                </a:r>
                <a:endParaRPr>
                  <a:solidFill>
                    <a:schemeClr val="bg1"/>
                  </a:solidFill>
                </a:endParaRPr>
              </a:p>
            </p:txBody>
          </p:sp>
        </p:grpSp>
        <p:grpSp>
          <p:nvGrpSpPr>
            <p:cNvPr id="857" name="圆角矩形 98"/>
            <p:cNvGrpSpPr/>
            <p:nvPr/>
          </p:nvGrpSpPr>
          <p:grpSpPr>
            <a:xfrm>
              <a:off x="4900491" y="4082743"/>
              <a:ext cx="1007720" cy="455456"/>
              <a:chOff x="0" y="0"/>
              <a:chExt cx="1007718" cy="455455"/>
            </a:xfrm>
          </p:grpSpPr>
          <p:sp>
            <p:nvSpPr>
              <p:cNvPr id="855" name="圆角矩形"/>
              <p:cNvSpPr/>
              <p:nvPr/>
            </p:nvSpPr>
            <p:spPr>
              <a:xfrm>
                <a:off x="0" y="0"/>
                <a:ext cx="1007719" cy="455456"/>
              </a:xfrm>
              <a:prstGeom prst="roundRect">
                <a:avLst>
                  <a:gd name="adj" fmla="val 16667"/>
                </a:avLst>
              </a:prstGeom>
              <a:gradFill flip="none" rotWithShape="true">
                <a:gsLst>
                  <a:gs pos="0">
                    <a:srgbClr val="FFFFFF"/>
                  </a:gs>
                  <a:gs pos="35000">
                    <a:srgbClr val="D6AFAA"/>
                  </a:gs>
                  <a:gs pos="100000">
                    <a:srgbClr val="ECF4FF"/>
                  </a:gs>
                </a:gsLst>
                <a:lin ang="0" scaled="false"/>
              </a:gradFill>
              <a:ln w="9525" cap="flat">
                <a:solidFill>
                  <a:srgbClr val="D6AFA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56" name="GPU"/>
              <p:cNvSpPr txBox="true"/>
              <p:nvPr/>
            </p:nvSpPr>
            <p:spPr>
              <a:xfrm>
                <a:off x="76427" y="87917"/>
                <a:ext cx="854864"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GPU</a:t>
                </a:r>
                <a:endParaRPr>
                  <a:solidFill>
                    <a:schemeClr val="bg1"/>
                  </a:solidFill>
                </a:endParaRPr>
              </a:p>
            </p:txBody>
          </p:sp>
        </p:grpSp>
        <p:grpSp>
          <p:nvGrpSpPr>
            <p:cNvPr id="860" name="圆角矩形 99"/>
            <p:cNvGrpSpPr/>
            <p:nvPr/>
          </p:nvGrpSpPr>
          <p:grpSpPr>
            <a:xfrm>
              <a:off x="5910976" y="3640194"/>
              <a:ext cx="741270" cy="455458"/>
              <a:chOff x="0" y="0"/>
              <a:chExt cx="741269" cy="455456"/>
            </a:xfrm>
          </p:grpSpPr>
          <p:sp>
            <p:nvSpPr>
              <p:cNvPr id="858" name="圆角矩形"/>
              <p:cNvSpPr/>
              <p:nvPr/>
            </p:nvSpPr>
            <p:spPr>
              <a:xfrm>
                <a:off x="0" y="0"/>
                <a:ext cx="741269" cy="455456"/>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59" name="TFLite"/>
              <p:cNvSpPr txBox="true"/>
              <p:nvPr/>
            </p:nvSpPr>
            <p:spPr>
              <a:xfrm>
                <a:off x="0" y="87630"/>
                <a:ext cx="664844" cy="279399"/>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TFLite</a:t>
                </a:r>
                <a:endParaRPr>
                  <a:solidFill>
                    <a:schemeClr val="bg1"/>
                  </a:solidFill>
                </a:endParaRPr>
              </a:p>
            </p:txBody>
          </p:sp>
        </p:grpSp>
        <p:grpSp>
          <p:nvGrpSpPr>
            <p:cNvPr id="863" name="圆角矩形 101"/>
            <p:cNvGrpSpPr/>
            <p:nvPr/>
          </p:nvGrpSpPr>
          <p:grpSpPr>
            <a:xfrm>
              <a:off x="5908210" y="4072925"/>
              <a:ext cx="744035" cy="500905"/>
              <a:chOff x="0" y="0"/>
              <a:chExt cx="744034" cy="500904"/>
            </a:xfrm>
          </p:grpSpPr>
          <p:sp>
            <p:nvSpPr>
              <p:cNvPr id="861" name="圆角矩形"/>
              <p:cNvSpPr/>
              <p:nvPr/>
            </p:nvSpPr>
            <p:spPr>
              <a:xfrm>
                <a:off x="0" y="22724"/>
                <a:ext cx="744035" cy="455457"/>
              </a:xfrm>
              <a:prstGeom prst="roundRect">
                <a:avLst>
                  <a:gd name="adj" fmla="val 16667"/>
                </a:avLst>
              </a:prstGeom>
              <a:gradFill flip="none" rotWithShape="true">
                <a:gsLst>
                  <a:gs pos="0">
                    <a:srgbClr val="FFFFFF"/>
                  </a:gs>
                  <a:gs pos="35000">
                    <a:srgbClr val="D6AFAA"/>
                  </a:gs>
                  <a:gs pos="100000">
                    <a:srgbClr val="ECF4FF"/>
                  </a:gs>
                </a:gsLst>
                <a:lin ang="0" scaled="false"/>
              </a:gradFill>
              <a:ln w="9525" cap="flat">
                <a:solidFill>
                  <a:srgbClr val="D6AFA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62" name="CPU/…"/>
              <p:cNvSpPr txBox="true"/>
              <p:nvPr/>
            </p:nvSpPr>
            <p:spPr>
              <a:xfrm>
                <a:off x="76427" y="0"/>
                <a:ext cx="591180" cy="500905"/>
              </a:xfrm>
              <a:prstGeom prst="rect">
                <a:avLst/>
              </a:prstGeom>
              <a:noFill/>
              <a:ln w="12700" cap="flat">
                <a:noFill/>
                <a:miter lim="400000"/>
              </a:ln>
              <a:effectLst/>
            </p:spPr>
            <p:txBody>
              <a:bodyPr wrap="square" lIns="45002" tIns="45002" rIns="45002" bIns="45002" numCol="1" anchor="ctr">
                <a:noAutofit/>
              </a:bodyPr>
              <a:lstStyle/>
              <a:p>
                <a:pPr algn="ctr">
                  <a:defRPr sz="1300">
                    <a:solidFill>
                      <a:srgbClr val="404040"/>
                    </a:solidFill>
                  </a:defRPr>
                </a:pPr>
                <a:r>
                  <a:rPr>
                    <a:solidFill>
                      <a:schemeClr val="bg1"/>
                    </a:solidFill>
                  </a:rPr>
                  <a:t>CPU/</a:t>
                </a:r>
                <a:endParaRPr>
                  <a:solidFill>
                    <a:schemeClr val="bg1"/>
                  </a:solidFill>
                </a:endParaRPr>
              </a:p>
              <a:p>
                <a:pPr algn="ctr">
                  <a:defRPr sz="1300">
                    <a:solidFill>
                      <a:srgbClr val="404040"/>
                    </a:solidFill>
                  </a:defRPr>
                </a:pPr>
                <a:r>
                  <a:rPr>
                    <a:solidFill>
                      <a:schemeClr val="bg1"/>
                    </a:solidFill>
                  </a:rPr>
                  <a:t>GPU</a:t>
                </a:r>
                <a:endParaRPr>
                  <a:solidFill>
                    <a:schemeClr val="bg1"/>
                  </a:solidFill>
                </a:endParaRPr>
              </a:p>
            </p:txBody>
          </p:sp>
        </p:grpSp>
        <p:grpSp>
          <p:nvGrpSpPr>
            <p:cNvPr id="866" name="圆角矩形 102"/>
            <p:cNvGrpSpPr/>
            <p:nvPr/>
          </p:nvGrpSpPr>
          <p:grpSpPr>
            <a:xfrm>
              <a:off x="6655010" y="3640194"/>
              <a:ext cx="741269" cy="455457"/>
              <a:chOff x="0" y="0"/>
              <a:chExt cx="741268" cy="455455"/>
            </a:xfrm>
          </p:grpSpPr>
          <p:sp>
            <p:nvSpPr>
              <p:cNvPr id="864" name="圆角矩形"/>
              <p:cNvSpPr/>
              <p:nvPr/>
            </p:nvSpPr>
            <p:spPr>
              <a:xfrm>
                <a:off x="0" y="0"/>
                <a:ext cx="741269" cy="455456"/>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65" name="ML"/>
              <p:cNvSpPr txBox="true"/>
              <p:nvPr/>
            </p:nvSpPr>
            <p:spPr>
              <a:xfrm>
                <a:off x="76427" y="87917"/>
                <a:ext cx="588414"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ML</a:t>
                </a:r>
                <a:endParaRPr>
                  <a:solidFill>
                    <a:schemeClr val="bg1"/>
                  </a:solidFill>
                </a:endParaRPr>
              </a:p>
            </p:txBody>
          </p:sp>
        </p:grpSp>
        <p:grpSp>
          <p:nvGrpSpPr>
            <p:cNvPr id="869" name="圆角矩形 103"/>
            <p:cNvGrpSpPr/>
            <p:nvPr/>
          </p:nvGrpSpPr>
          <p:grpSpPr>
            <a:xfrm>
              <a:off x="6652243" y="4095650"/>
              <a:ext cx="744035" cy="455456"/>
              <a:chOff x="0" y="0"/>
              <a:chExt cx="744034" cy="455455"/>
            </a:xfrm>
          </p:grpSpPr>
          <p:sp>
            <p:nvSpPr>
              <p:cNvPr id="867" name="圆角矩形"/>
              <p:cNvSpPr/>
              <p:nvPr/>
            </p:nvSpPr>
            <p:spPr>
              <a:xfrm>
                <a:off x="0" y="0"/>
                <a:ext cx="744035" cy="455456"/>
              </a:xfrm>
              <a:prstGeom prst="roundRect">
                <a:avLst>
                  <a:gd name="adj" fmla="val 16667"/>
                </a:avLst>
              </a:prstGeom>
              <a:gradFill flip="none" rotWithShape="true">
                <a:gsLst>
                  <a:gs pos="0">
                    <a:srgbClr val="FFFFFF"/>
                  </a:gs>
                  <a:gs pos="35000">
                    <a:srgbClr val="D6AFAA"/>
                  </a:gs>
                  <a:gs pos="100000">
                    <a:srgbClr val="ECF4FF"/>
                  </a:gs>
                </a:gsLst>
                <a:lin ang="0" scaled="false"/>
              </a:gradFill>
              <a:ln w="9525" cap="flat">
                <a:solidFill>
                  <a:srgbClr val="D6AFAA"/>
                </a:solidFill>
                <a:prstDash val="solid"/>
                <a:round/>
              </a:ln>
              <a:effectLst>
                <a:outerShdw blurRad="38100" dist="20000" dir="5400000" rotWithShape="0">
                  <a:srgbClr val="000000">
                    <a:alpha val="38000"/>
                  </a:srgbClr>
                </a:outerShdw>
              </a:effectLst>
            </p:spPr>
            <p:txBody>
              <a:bodyPr wrap="square" lIns="0" tIns="0" rIns="0" bIns="0" numCol="1" anchor="ctr">
                <a:noAutofit/>
              </a:bodyPr>
              <a:lstStyle/>
              <a:p>
                <a:pPr algn="ctr">
                  <a:defRPr sz="1300">
                    <a:solidFill>
                      <a:srgbClr val="404040"/>
                    </a:solidFill>
                  </a:defRPr>
                </a:pPr>
                <a:endParaRPr>
                  <a:solidFill>
                    <a:schemeClr val="bg1"/>
                  </a:solidFill>
                </a:endParaRPr>
              </a:p>
            </p:txBody>
          </p:sp>
          <p:sp>
            <p:nvSpPr>
              <p:cNvPr id="868" name="CPU"/>
              <p:cNvSpPr txBox="true"/>
              <p:nvPr/>
            </p:nvSpPr>
            <p:spPr>
              <a:xfrm>
                <a:off x="76427" y="87917"/>
                <a:ext cx="591180" cy="279620"/>
              </a:xfrm>
              <a:prstGeom prst="rect">
                <a:avLst/>
              </a:prstGeom>
              <a:noFill/>
              <a:ln w="12700" cap="flat">
                <a:noFill/>
                <a:miter lim="400000"/>
              </a:ln>
              <a:effectLst/>
            </p:spPr>
            <p:txBody>
              <a:bodyPr wrap="square" lIns="45002" tIns="45002" rIns="45002" bIns="45002" numCol="1" anchor="ctr">
                <a:noAutofit/>
              </a:bodyPr>
              <a:lstStyle>
                <a:lvl1pPr algn="ctr">
                  <a:defRPr sz="1300">
                    <a:solidFill>
                      <a:srgbClr val="404040"/>
                    </a:solidFill>
                  </a:defRPr>
                </a:lvl1pPr>
              </a:lstStyle>
              <a:p>
                <a:r>
                  <a:rPr>
                    <a:solidFill>
                      <a:schemeClr val="bg1"/>
                    </a:solidFill>
                  </a:rPr>
                  <a:t>CPU</a:t>
                </a:r>
                <a:endParaRPr>
                  <a:solidFill>
                    <a:schemeClr val="bg1"/>
                  </a:solidFill>
                </a:endParaRPr>
              </a:p>
            </p:txBody>
          </p:sp>
        </p:grpSp>
        <p:sp>
          <p:nvSpPr>
            <p:cNvPr id="870" name="直接箭头连接符 104"/>
            <p:cNvSpPr/>
            <p:nvPr/>
          </p:nvSpPr>
          <p:spPr>
            <a:xfrm flipH="true">
              <a:off x="3771072" y="522076"/>
              <a:ext cx="1169987" cy="358650"/>
            </a:xfrm>
            <a:prstGeom prst="line">
              <a:avLst/>
            </a:prstGeom>
            <a:noFill/>
            <a:ln w="9525" cap="flat">
              <a:solidFill>
                <a:srgbClr val="FFF8D9"/>
              </a:solidFill>
              <a:prstDash val="solid"/>
              <a:round/>
              <a:tailEnd type="triangle" w="med" len="med"/>
            </a:ln>
            <a:effectLst/>
          </p:spPr>
          <p:txBody>
            <a:bodyPr wrap="square" lIns="0" tIns="0" rIns="0" bIns="0" numCol="1" anchor="t">
              <a:noAutofit/>
            </a:bodyPr>
            <a:lstStyle/>
            <a:p>
              <a:pPr>
                <a:defRPr>
                  <a:latin typeface="等线"/>
                  <a:ea typeface="等线"/>
                  <a:cs typeface="等线"/>
                  <a:sym typeface="等线"/>
                </a:defRPr>
              </a:pPr>
            </a:p>
          </p:txBody>
        </p:sp>
        <p:sp>
          <p:nvSpPr>
            <p:cNvPr id="871" name="直接箭头连接符 105"/>
            <p:cNvSpPr/>
            <p:nvPr/>
          </p:nvSpPr>
          <p:spPr>
            <a:xfrm>
              <a:off x="4941057" y="522076"/>
              <a:ext cx="1257575" cy="358650"/>
            </a:xfrm>
            <a:prstGeom prst="line">
              <a:avLst/>
            </a:prstGeom>
            <a:noFill/>
            <a:ln w="9525" cap="flat">
              <a:solidFill>
                <a:srgbClr val="FFF2B3"/>
              </a:solidFill>
              <a:prstDash val="solid"/>
              <a:round/>
              <a:tailEnd type="triangle" w="med" len="med"/>
            </a:ln>
            <a:effectLst/>
          </p:spPr>
          <p:txBody>
            <a:bodyPr wrap="square" lIns="0" tIns="0" rIns="0" bIns="0" numCol="1" anchor="t">
              <a:noAutofit/>
            </a:bodyPr>
            <a:lstStyle/>
            <a:p>
              <a:pPr>
                <a:defRPr>
                  <a:latin typeface="等线"/>
                  <a:ea typeface="等线"/>
                  <a:cs typeface="等线"/>
                  <a:sym typeface="等线"/>
                </a:defRPr>
              </a:pPr>
            </a:p>
          </p:txBody>
        </p:sp>
        <p:sp>
          <p:nvSpPr>
            <p:cNvPr id="903" name="直接箭头连接符 106"/>
            <p:cNvSpPr/>
            <p:nvPr/>
          </p:nvSpPr>
          <p:spPr>
            <a:xfrm>
              <a:off x="4757277" y="1705146"/>
              <a:ext cx="963753" cy="404716"/>
            </a:xfrm>
            <a:custGeom>
              <a:avLst/>
              <a:gdLst/>
              <a:ahLst/>
              <a:cxnLst>
                <a:cxn ang="0">
                  <a:pos x="wd2" y="hd2"/>
                </a:cxn>
                <a:cxn ang="5400000">
                  <a:pos x="wd2" y="hd2"/>
                </a:cxn>
                <a:cxn ang="10800000">
                  <a:pos x="wd2" y="hd2"/>
                </a:cxn>
                <a:cxn ang="16200000">
                  <a:pos x="wd2" y="hd2"/>
                </a:cxn>
              </a:cxnLst>
              <a:rect l="0" t="0" r="r" b="b"/>
              <a:pathLst>
                <a:path w="21600" h="21600" extrusionOk="false">
                  <a:moveTo>
                    <a:pt x="0" y="0"/>
                  </a:moveTo>
                  <a:lnTo>
                    <a:pt x="21600" y="21600"/>
                  </a:lnTo>
                </a:path>
              </a:pathLst>
            </a:custGeom>
            <a:noFill/>
            <a:ln w="9525" cap="flat">
              <a:solidFill>
                <a:srgbClr val="FFF2B3"/>
              </a:solidFill>
              <a:prstDash val="solid"/>
              <a:round/>
              <a:tailEnd type="triangle" w="med" len="med"/>
            </a:ln>
            <a:effectLst/>
          </p:spPr>
          <p:txBody>
            <a:bodyPr/>
            <a:lstStyle/>
            <a:p>
              <a:endParaRPr>
                <a:solidFill>
                  <a:schemeClr val="bg1"/>
                </a:solidFill>
              </a:endParaRPr>
            </a:p>
          </p:txBody>
        </p:sp>
        <p:sp>
          <p:nvSpPr>
            <p:cNvPr id="904" name="直接箭头连接符 125"/>
            <p:cNvSpPr/>
            <p:nvPr/>
          </p:nvSpPr>
          <p:spPr>
            <a:xfrm>
              <a:off x="6310704" y="1706224"/>
              <a:ext cx="86190" cy="319442"/>
            </a:xfrm>
            <a:custGeom>
              <a:avLst/>
              <a:gdLst/>
              <a:ahLst/>
              <a:cxnLst>
                <a:cxn ang="0">
                  <a:pos x="wd2" y="hd2"/>
                </a:cxn>
                <a:cxn ang="5400000">
                  <a:pos x="wd2" y="hd2"/>
                </a:cxn>
                <a:cxn ang="10800000">
                  <a:pos x="wd2" y="hd2"/>
                </a:cxn>
                <a:cxn ang="16200000">
                  <a:pos x="wd2" y="hd2"/>
                </a:cxn>
              </a:cxnLst>
              <a:rect l="0" t="0" r="r" b="b"/>
              <a:pathLst>
                <a:path w="21600" h="21600" extrusionOk="false">
                  <a:moveTo>
                    <a:pt x="0" y="0"/>
                  </a:moveTo>
                  <a:lnTo>
                    <a:pt x="21600" y="21600"/>
                  </a:lnTo>
                </a:path>
              </a:pathLst>
            </a:custGeom>
            <a:noFill/>
            <a:ln w="9525" cap="flat">
              <a:solidFill>
                <a:srgbClr val="FFF2B3"/>
              </a:solidFill>
              <a:prstDash val="solid"/>
              <a:round/>
              <a:tailEnd type="triangle" w="med" len="med"/>
            </a:ln>
            <a:effectLst/>
          </p:spPr>
          <p:txBody>
            <a:bodyPr/>
            <a:lstStyle/>
            <a:p>
              <a:endParaRPr>
                <a:solidFill>
                  <a:schemeClr val="bg1"/>
                </a:solidFill>
              </a:endParaRPr>
            </a:p>
          </p:txBody>
        </p:sp>
        <p:sp>
          <p:nvSpPr>
            <p:cNvPr id="874" name="同心圆 126"/>
            <p:cNvSpPr/>
            <p:nvPr/>
          </p:nvSpPr>
          <p:spPr>
            <a:xfrm>
              <a:off x="4845577" y="2440763"/>
              <a:ext cx="419302" cy="376645"/>
            </a:xfrm>
            <a:custGeom>
              <a:avLst/>
              <a:gdLst/>
              <a:ahLst/>
              <a:cxnLst>
                <a:cxn ang="0">
                  <a:pos x="wd2" y="hd2"/>
                </a:cxn>
                <a:cxn ang="5400000">
                  <a:pos x="wd2" y="hd2"/>
                </a:cxn>
                <a:cxn ang="10800000">
                  <a:pos x="wd2" y="hd2"/>
                </a:cxn>
                <a:cxn ang="16200000">
                  <a:pos x="wd2" y="hd2"/>
                </a:cxn>
              </a:cxnLst>
              <a:rect l="0" t="0" r="r" b="b"/>
              <a:pathLst>
                <a:path w="21600" h="21600" extrusionOk="false">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851" y="10800"/>
                  </a:moveTo>
                  <a:cubicBezTo>
                    <a:pt x="4851" y="13782"/>
                    <a:pt x="7514" y="16200"/>
                    <a:pt x="10800" y="16200"/>
                  </a:cubicBezTo>
                  <a:cubicBezTo>
                    <a:pt x="14086" y="16200"/>
                    <a:pt x="16749" y="13782"/>
                    <a:pt x="16749" y="10800"/>
                  </a:cubicBezTo>
                  <a:cubicBezTo>
                    <a:pt x="16749" y="7818"/>
                    <a:pt x="14086" y="5400"/>
                    <a:pt x="10800" y="5400"/>
                  </a:cubicBezTo>
                  <a:cubicBezTo>
                    <a:pt x="7514" y="5400"/>
                    <a:pt x="4851" y="7818"/>
                    <a:pt x="4851" y="10800"/>
                  </a:cubicBezTo>
                  <a:close/>
                </a:path>
              </a:pathLst>
            </a:custGeom>
            <a:solidFill>
              <a:schemeClr val="tx1"/>
            </a:solidFill>
            <a:ln w="12700" cap="flat">
              <a:noFill/>
              <a:miter lim="400000"/>
            </a:ln>
            <a:effectLst/>
          </p:spPr>
          <p:txBody>
            <a:bodyPr wrap="square" lIns="0" tIns="0" rIns="0" bIns="0" numCol="1" anchor="ctr">
              <a:noAutofit/>
            </a:bodyPr>
            <a:lstStyle/>
            <a:p>
              <a:pPr algn="ctr">
                <a:defRPr sz="100">
                  <a:solidFill>
                    <a:srgbClr val="404040"/>
                  </a:solidFill>
                  <a:latin typeface="等线"/>
                  <a:ea typeface="等线"/>
                  <a:cs typeface="等线"/>
                  <a:sym typeface="等线"/>
                </a:defRPr>
              </a:pPr>
              <a:endParaRPr>
                <a:solidFill>
                  <a:schemeClr val="bg1"/>
                </a:solidFill>
              </a:endParaRPr>
            </a:p>
          </p:txBody>
        </p:sp>
        <p:sp>
          <p:nvSpPr>
            <p:cNvPr id="905" name="曲线连接符 127"/>
            <p:cNvSpPr/>
            <p:nvPr/>
          </p:nvSpPr>
          <p:spPr>
            <a:xfrm>
              <a:off x="4367822" y="2545049"/>
              <a:ext cx="479646" cy="58638"/>
            </a:xfrm>
            <a:custGeom>
              <a:avLst/>
              <a:gdLst/>
              <a:ahLst/>
              <a:cxnLst>
                <a:cxn ang="0">
                  <a:pos x="wd2" y="hd2"/>
                </a:cxn>
                <a:cxn ang="5400000">
                  <a:pos x="wd2" y="hd2"/>
                </a:cxn>
                <a:cxn ang="10800000">
                  <a:pos x="wd2" y="hd2"/>
                </a:cxn>
                <a:cxn ang="16200000">
                  <a:pos x="wd2" y="hd2"/>
                </a:cxn>
              </a:cxnLst>
              <a:rect l="0" t="0" r="r" b="b"/>
              <a:pathLst>
                <a:path w="21600" h="21600" extrusionOk="false">
                  <a:moveTo>
                    <a:pt x="0" y="0"/>
                  </a:moveTo>
                  <a:lnTo>
                    <a:pt x="21600" y="21600"/>
                  </a:lnTo>
                </a:path>
              </a:pathLst>
            </a:custGeom>
            <a:noFill/>
            <a:ln w="9525" cap="flat">
              <a:solidFill>
                <a:schemeClr val="tx1"/>
              </a:solidFill>
              <a:prstDash val="solid"/>
              <a:round/>
              <a:tailEnd type="triangle" w="med" len="med"/>
            </a:ln>
            <a:effectLst/>
          </p:spPr>
          <p:txBody>
            <a:bodyPr/>
            <a:lstStyle/>
            <a:p>
              <a:endParaRPr>
                <a:solidFill>
                  <a:schemeClr val="bg1"/>
                </a:solidFill>
              </a:endParaRPr>
            </a:p>
          </p:txBody>
        </p:sp>
        <p:sp>
          <p:nvSpPr>
            <p:cNvPr id="906" name="曲线连接符 128"/>
            <p:cNvSpPr/>
            <p:nvPr/>
          </p:nvSpPr>
          <p:spPr>
            <a:xfrm>
              <a:off x="5262756" y="2544374"/>
              <a:ext cx="446156" cy="57818"/>
            </a:xfrm>
            <a:custGeom>
              <a:avLst/>
              <a:gdLst/>
              <a:ahLst/>
              <a:cxnLst>
                <a:cxn ang="0">
                  <a:pos x="wd2" y="hd2"/>
                </a:cxn>
                <a:cxn ang="5400000">
                  <a:pos x="wd2" y="hd2"/>
                </a:cxn>
                <a:cxn ang="10800000">
                  <a:pos x="wd2" y="hd2"/>
                </a:cxn>
                <a:cxn ang="16200000">
                  <a:pos x="wd2" y="hd2"/>
                </a:cxn>
              </a:cxnLst>
              <a:rect l="0" t="0" r="r" b="b"/>
              <a:pathLst>
                <a:path w="21600" h="21600" extrusionOk="false">
                  <a:moveTo>
                    <a:pt x="21600" y="0"/>
                  </a:moveTo>
                  <a:lnTo>
                    <a:pt x="0" y="21600"/>
                  </a:lnTo>
                </a:path>
              </a:pathLst>
            </a:custGeom>
            <a:noFill/>
            <a:ln w="9525" cap="flat">
              <a:solidFill>
                <a:srgbClr val="F8B1D0"/>
              </a:solidFill>
              <a:prstDash val="solid"/>
              <a:round/>
              <a:tailEnd type="triangle" w="med" len="med"/>
            </a:ln>
            <a:effectLst/>
          </p:spPr>
          <p:txBody>
            <a:bodyPr/>
            <a:lstStyle/>
            <a:p>
              <a:endParaRPr>
                <a:solidFill>
                  <a:schemeClr val="bg1"/>
                </a:solidFill>
              </a:endParaRPr>
            </a:p>
          </p:txBody>
        </p:sp>
        <p:grpSp>
          <p:nvGrpSpPr>
            <p:cNvPr id="879" name="圆角矩形 53"/>
            <p:cNvGrpSpPr/>
            <p:nvPr/>
          </p:nvGrpSpPr>
          <p:grpSpPr>
            <a:xfrm>
              <a:off x="131118" y="1065120"/>
              <a:ext cx="1830120" cy="1122044"/>
              <a:chOff x="0" y="0"/>
              <a:chExt cx="1830119" cy="1122043"/>
            </a:xfrm>
          </p:grpSpPr>
          <p:sp>
            <p:nvSpPr>
              <p:cNvPr id="877" name="圆角矩形"/>
              <p:cNvSpPr/>
              <p:nvPr/>
            </p:nvSpPr>
            <p:spPr>
              <a:xfrm>
                <a:off x="0" y="0"/>
                <a:ext cx="1830120" cy="1122044"/>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t">
                <a:noAutofit/>
              </a:bodyPr>
              <a:lstStyle/>
              <a:p>
                <a:pPr algn="ctr">
                  <a:defRPr>
                    <a:solidFill>
                      <a:srgbClr val="404040"/>
                    </a:solidFill>
                  </a:defRPr>
                </a:pPr>
                <a:endParaRPr>
                  <a:solidFill>
                    <a:schemeClr val="bg1"/>
                  </a:solidFill>
                </a:endParaRPr>
              </a:p>
            </p:txBody>
          </p:sp>
          <p:sp>
            <p:nvSpPr>
              <p:cNvPr id="878" name="model 1"/>
              <p:cNvSpPr txBox="true"/>
              <p:nvPr/>
            </p:nvSpPr>
            <p:spPr>
              <a:xfrm>
                <a:off x="108968" y="59959"/>
                <a:ext cx="1612184" cy="361171"/>
              </a:xfrm>
              <a:prstGeom prst="rect">
                <a:avLst/>
              </a:prstGeom>
              <a:noFill/>
              <a:ln w="12700" cap="flat">
                <a:noFill/>
                <a:miter lim="400000"/>
              </a:ln>
              <a:effectLst/>
            </p:spPr>
            <p:txBody>
              <a:bodyPr wrap="square" lIns="45002" tIns="45002" rIns="45002" bIns="45002" numCol="1" anchor="t">
                <a:noAutofit/>
              </a:bodyPr>
              <a:lstStyle>
                <a:lvl1pPr algn="ctr">
                  <a:defRPr>
                    <a:solidFill>
                      <a:srgbClr val="404040"/>
                    </a:solidFill>
                  </a:defRPr>
                </a:lvl1pPr>
              </a:lstStyle>
              <a:p>
                <a:r>
                  <a:rPr>
                    <a:solidFill>
                      <a:schemeClr val="bg1"/>
                    </a:solidFill>
                  </a:rPr>
                  <a:t>model 1</a:t>
                </a:r>
                <a:endParaRPr>
                  <a:solidFill>
                    <a:schemeClr val="bg1"/>
                  </a:solidFill>
                </a:endParaRPr>
              </a:p>
            </p:txBody>
          </p:sp>
        </p:grpSp>
        <p:grpSp>
          <p:nvGrpSpPr>
            <p:cNvPr id="882" name="组合 54"/>
            <p:cNvGrpSpPr/>
            <p:nvPr/>
          </p:nvGrpSpPr>
          <p:grpSpPr>
            <a:xfrm>
              <a:off x="323811" y="1569439"/>
              <a:ext cx="376659" cy="632492"/>
              <a:chOff x="0" y="0"/>
              <a:chExt cx="376658" cy="632491"/>
            </a:xfrm>
          </p:grpSpPr>
          <p:sp>
            <p:nvSpPr>
              <p:cNvPr id="880" name="椭圆 55"/>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81" name="文本框 56"/>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V1</a:t>
                </a:r>
                <a:endParaRPr>
                  <a:solidFill>
                    <a:schemeClr val="bg1"/>
                  </a:solidFill>
                </a:endParaRPr>
              </a:p>
            </p:txBody>
          </p:sp>
        </p:grpSp>
        <p:grpSp>
          <p:nvGrpSpPr>
            <p:cNvPr id="885" name="组合 57"/>
            <p:cNvGrpSpPr/>
            <p:nvPr/>
          </p:nvGrpSpPr>
          <p:grpSpPr>
            <a:xfrm>
              <a:off x="864087" y="1569439"/>
              <a:ext cx="376659" cy="632492"/>
              <a:chOff x="0" y="0"/>
              <a:chExt cx="376658" cy="632491"/>
            </a:xfrm>
          </p:grpSpPr>
          <p:sp>
            <p:nvSpPr>
              <p:cNvPr id="883" name="椭圆 100"/>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84" name="文本框 58"/>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V2</a:t>
                </a:r>
                <a:endParaRPr>
                  <a:solidFill>
                    <a:schemeClr val="bg1"/>
                  </a:solidFill>
                </a:endParaRPr>
              </a:p>
            </p:txBody>
          </p:sp>
        </p:grpSp>
        <p:grpSp>
          <p:nvGrpSpPr>
            <p:cNvPr id="888" name="组合 59"/>
            <p:cNvGrpSpPr/>
            <p:nvPr/>
          </p:nvGrpSpPr>
          <p:grpSpPr>
            <a:xfrm>
              <a:off x="1400677" y="1569439"/>
              <a:ext cx="376659" cy="632492"/>
              <a:chOff x="0" y="0"/>
              <a:chExt cx="376658" cy="632491"/>
            </a:xfrm>
          </p:grpSpPr>
          <p:sp>
            <p:nvSpPr>
              <p:cNvPr id="886" name="椭圆 60"/>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87" name="文本框 61"/>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V3</a:t>
                </a:r>
                <a:endParaRPr>
                  <a:solidFill>
                    <a:schemeClr val="bg1"/>
                  </a:solidFill>
                </a:endParaRPr>
              </a:p>
            </p:txBody>
          </p:sp>
        </p:grpSp>
        <p:grpSp>
          <p:nvGrpSpPr>
            <p:cNvPr id="891" name="圆角矩形 62"/>
            <p:cNvGrpSpPr/>
            <p:nvPr/>
          </p:nvGrpSpPr>
          <p:grpSpPr>
            <a:xfrm>
              <a:off x="131118" y="2498790"/>
              <a:ext cx="1830120" cy="1122044"/>
              <a:chOff x="0" y="0"/>
              <a:chExt cx="1830119" cy="1122043"/>
            </a:xfrm>
          </p:grpSpPr>
          <p:sp>
            <p:nvSpPr>
              <p:cNvPr id="889" name="圆角矩形"/>
              <p:cNvSpPr/>
              <p:nvPr/>
            </p:nvSpPr>
            <p:spPr>
              <a:xfrm>
                <a:off x="0" y="0"/>
                <a:ext cx="1830120" cy="1122044"/>
              </a:xfrm>
              <a:prstGeom prst="roundRect">
                <a:avLst>
                  <a:gd name="adj" fmla="val 16667"/>
                </a:avLst>
              </a:prstGeom>
              <a:gradFill flip="none" rotWithShape="true">
                <a:gsLst>
                  <a:gs pos="0">
                    <a:srgbClr val="B8D8FF"/>
                  </a:gs>
                  <a:gs pos="35000">
                    <a:srgbClr val="CDE3FF"/>
                  </a:gs>
                  <a:gs pos="100000">
                    <a:srgbClr val="ECF4FF"/>
                  </a:gs>
                </a:gsLst>
                <a:lin ang="16200000" scaled="false"/>
              </a:gradFill>
              <a:ln w="9525" cap="flat">
                <a:solidFill>
                  <a:srgbClr val="04A7FA"/>
                </a:solidFill>
                <a:prstDash val="solid"/>
                <a:round/>
              </a:ln>
              <a:effectLst>
                <a:outerShdw blurRad="38100" dist="20000" dir="5400000" rotWithShape="0">
                  <a:srgbClr val="000000">
                    <a:alpha val="38000"/>
                  </a:srgbClr>
                </a:outerShdw>
              </a:effectLst>
            </p:spPr>
            <p:txBody>
              <a:bodyPr wrap="square" lIns="0" tIns="0" rIns="0" bIns="0" numCol="1" anchor="t">
                <a:noAutofit/>
              </a:bodyPr>
              <a:lstStyle/>
              <a:p>
                <a:pPr algn="ctr">
                  <a:defRPr>
                    <a:solidFill>
                      <a:srgbClr val="404040"/>
                    </a:solidFill>
                  </a:defRPr>
                </a:pPr>
                <a:endParaRPr>
                  <a:solidFill>
                    <a:schemeClr val="bg1"/>
                  </a:solidFill>
                </a:endParaRPr>
              </a:p>
            </p:txBody>
          </p:sp>
          <p:sp>
            <p:nvSpPr>
              <p:cNvPr id="890" name="model 2"/>
              <p:cNvSpPr txBox="true"/>
              <p:nvPr/>
            </p:nvSpPr>
            <p:spPr>
              <a:xfrm>
                <a:off x="108968" y="59959"/>
                <a:ext cx="1612184" cy="361171"/>
              </a:xfrm>
              <a:prstGeom prst="rect">
                <a:avLst/>
              </a:prstGeom>
              <a:noFill/>
              <a:ln w="12700" cap="flat">
                <a:noFill/>
                <a:miter lim="400000"/>
              </a:ln>
              <a:effectLst/>
            </p:spPr>
            <p:txBody>
              <a:bodyPr wrap="square" lIns="45002" tIns="45002" rIns="45002" bIns="45002" numCol="1" anchor="t">
                <a:noAutofit/>
              </a:bodyPr>
              <a:lstStyle>
                <a:lvl1pPr algn="ctr">
                  <a:defRPr>
                    <a:solidFill>
                      <a:srgbClr val="404040"/>
                    </a:solidFill>
                  </a:defRPr>
                </a:lvl1pPr>
              </a:lstStyle>
              <a:p>
                <a:r>
                  <a:rPr>
                    <a:solidFill>
                      <a:schemeClr val="bg1"/>
                    </a:solidFill>
                  </a:rPr>
                  <a:t>model 2</a:t>
                </a:r>
                <a:endParaRPr>
                  <a:solidFill>
                    <a:schemeClr val="bg1"/>
                  </a:solidFill>
                </a:endParaRPr>
              </a:p>
            </p:txBody>
          </p:sp>
        </p:grpSp>
        <p:grpSp>
          <p:nvGrpSpPr>
            <p:cNvPr id="894" name="组合 63"/>
            <p:cNvGrpSpPr/>
            <p:nvPr/>
          </p:nvGrpSpPr>
          <p:grpSpPr>
            <a:xfrm>
              <a:off x="323811" y="3003109"/>
              <a:ext cx="376659" cy="632493"/>
              <a:chOff x="0" y="0"/>
              <a:chExt cx="376658" cy="632491"/>
            </a:xfrm>
          </p:grpSpPr>
          <p:sp>
            <p:nvSpPr>
              <p:cNvPr id="892" name="椭圆 64"/>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93" name="文本框 67"/>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V1</a:t>
                </a:r>
                <a:endParaRPr>
                  <a:solidFill>
                    <a:schemeClr val="bg1"/>
                  </a:solidFill>
                </a:endParaRPr>
              </a:p>
            </p:txBody>
          </p:sp>
        </p:grpSp>
        <p:grpSp>
          <p:nvGrpSpPr>
            <p:cNvPr id="897" name="组合 68"/>
            <p:cNvGrpSpPr/>
            <p:nvPr/>
          </p:nvGrpSpPr>
          <p:grpSpPr>
            <a:xfrm>
              <a:off x="864087" y="3003109"/>
              <a:ext cx="376659" cy="632493"/>
              <a:chOff x="0" y="0"/>
              <a:chExt cx="376658" cy="632491"/>
            </a:xfrm>
          </p:grpSpPr>
          <p:sp>
            <p:nvSpPr>
              <p:cNvPr id="895" name="椭圆 69"/>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96" name="文本框 70"/>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V2</a:t>
                </a:r>
                <a:endParaRPr>
                  <a:solidFill>
                    <a:schemeClr val="bg1"/>
                  </a:solidFill>
                </a:endParaRPr>
              </a:p>
            </p:txBody>
          </p:sp>
        </p:grpSp>
        <p:grpSp>
          <p:nvGrpSpPr>
            <p:cNvPr id="900" name="组合 71"/>
            <p:cNvGrpSpPr/>
            <p:nvPr/>
          </p:nvGrpSpPr>
          <p:grpSpPr>
            <a:xfrm>
              <a:off x="1400677" y="3003109"/>
              <a:ext cx="376659" cy="632493"/>
              <a:chOff x="0" y="0"/>
              <a:chExt cx="376658" cy="632491"/>
            </a:xfrm>
          </p:grpSpPr>
          <p:sp>
            <p:nvSpPr>
              <p:cNvPr id="898" name="椭圆 72"/>
              <p:cNvSpPr/>
              <p:nvPr/>
            </p:nvSpPr>
            <p:spPr>
              <a:xfrm>
                <a:off x="0" y="0"/>
                <a:ext cx="359570" cy="348508"/>
              </a:xfrm>
              <a:prstGeom prst="ellipse">
                <a:avLst/>
              </a:prstGeom>
              <a:noFill/>
              <a:ln w="76200" cap="flat">
                <a:solidFill>
                  <a:srgbClr val="0089CF"/>
                </a:solidFill>
                <a:prstDash val="solid"/>
                <a:round/>
              </a:ln>
              <a:effectLst/>
            </p:spPr>
            <p:txBody>
              <a:bodyPr wrap="square" lIns="0" tIns="0" rIns="0" bIns="0" numCol="1" anchor="t">
                <a:noAutofit/>
              </a:bodyPr>
              <a:lstStyle/>
              <a:p>
                <a:pPr defTabSz="457200">
                  <a:defRPr sz="2400">
                    <a:solidFill>
                      <a:srgbClr val="404040"/>
                    </a:solidFill>
                  </a:defRPr>
                </a:pPr>
                <a:endParaRPr>
                  <a:solidFill>
                    <a:schemeClr val="bg1"/>
                  </a:solidFill>
                </a:endParaRPr>
              </a:p>
            </p:txBody>
          </p:sp>
          <p:sp>
            <p:nvSpPr>
              <p:cNvPr id="899" name="文本框 73"/>
              <p:cNvSpPr txBox="true"/>
              <p:nvPr/>
            </p:nvSpPr>
            <p:spPr>
              <a:xfrm>
                <a:off x="43335" y="311627"/>
                <a:ext cx="333324" cy="320865"/>
              </a:xfrm>
              <a:prstGeom prst="rect">
                <a:avLst/>
              </a:prstGeom>
              <a:noFill/>
              <a:ln w="12700" cap="flat">
                <a:noFill/>
                <a:miter lim="400000"/>
              </a:ln>
              <a:effectLst/>
            </p:spPr>
            <p:txBody>
              <a:bodyPr wrap="square" lIns="45719" tIns="45719" rIns="45719" bIns="45719" numCol="1" anchor="t">
                <a:noAutofit/>
              </a:bodyPr>
              <a:lstStyle>
                <a:lvl1pPr>
                  <a:defRPr sz="1300">
                    <a:solidFill>
                      <a:srgbClr val="404040"/>
                    </a:solidFill>
                    <a:latin typeface="等线"/>
                    <a:ea typeface="等线"/>
                    <a:cs typeface="等线"/>
                    <a:sym typeface="等线"/>
                  </a:defRPr>
                </a:lvl1pPr>
              </a:lstStyle>
              <a:p>
                <a:r>
                  <a:rPr>
                    <a:solidFill>
                      <a:schemeClr val="bg1"/>
                    </a:solidFill>
                  </a:rPr>
                  <a:t>V3</a:t>
                </a:r>
                <a:endParaRPr>
                  <a:solidFill>
                    <a:schemeClr val="bg1"/>
                  </a:solidFill>
                </a:endParaRPr>
              </a:p>
            </p:txBody>
          </p:sp>
        </p:grpSp>
      </p:grpSp>
      <p:sp>
        <p:nvSpPr>
          <p:cNvPr id="51" name="矩形 44"/>
          <p:cNvSpPr>
            <a:spLocks noChangeArrowheads="true"/>
          </p:cNvSpPr>
          <p:nvPr/>
        </p:nvSpPr>
        <p:spPr bwMode="auto">
          <a:xfrm>
            <a:off x="8500110" y="1657985"/>
            <a:ext cx="3378200" cy="4584065"/>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r>
              <a:rPr sz="2000">
                <a:solidFill>
                  <a:schemeClr val="bg1"/>
                </a:solidFill>
                <a:sym typeface="+mn-ea"/>
              </a:rPr>
              <a:t>支持模型上载，升级，版本管理，监控等功能</a:t>
            </a: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r>
              <a:rPr sz="2000">
                <a:solidFill>
                  <a:schemeClr val="bg1"/>
                </a:solidFill>
                <a:sym typeface="+mn-ea"/>
              </a:rPr>
              <a:t>使用统一推理接口完成各类运行时的推理</a:t>
            </a: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r>
              <a:rPr sz="2000">
                <a:solidFill>
                  <a:schemeClr val="bg1"/>
                </a:solidFill>
                <a:sym typeface="+mn-ea"/>
              </a:rPr>
              <a:t>多模型，多模型实例和多运行时多统一调度管理</a:t>
            </a: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r>
              <a:rPr sz="2000">
                <a:solidFill>
                  <a:schemeClr val="bg1"/>
                </a:solidFill>
                <a:sym typeface="+mn-ea"/>
              </a:rPr>
              <a:t>支持用户自定义运行时</a:t>
            </a: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endParaRPr sz="2000">
              <a:solidFill>
                <a:schemeClr val="bg1"/>
              </a:solidFill>
            </a:endParaRPr>
          </a:p>
          <a:p>
            <a:pPr marL="342900" indent="-342900" defTabSz="913765">
              <a:buSzPct val="100000"/>
              <a:buFont typeface="Arial" panose="02080604020202020204" pitchFamily="34" charset="0"/>
              <a:buChar char="•"/>
              <a:defRPr>
                <a:solidFill>
                  <a:srgbClr val="FFFFFF"/>
                </a:solidFill>
                <a:latin typeface="微软雅黑"/>
                <a:ea typeface="微软雅黑"/>
                <a:cs typeface="微软雅黑"/>
                <a:sym typeface="微软雅黑"/>
              </a:defRPr>
            </a:pPr>
            <a:r>
              <a:rPr sz="2000">
                <a:solidFill>
                  <a:schemeClr val="bg1"/>
                </a:solidFill>
                <a:sym typeface="+mn-ea"/>
              </a:rPr>
              <a:t>支持机器学习算法</a:t>
            </a:r>
            <a:endParaRPr lang="zh-CN" altLang="en-US" sz="2000" kern="0">
              <a:solidFill>
                <a:schemeClr val="bg1"/>
              </a:solidFill>
              <a:latin typeface="微软雅黑" charset="-122"/>
              <a:ea typeface="微软雅黑" charset="-122"/>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626427" y="1315492"/>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478790" y="641985"/>
            <a:ext cx="11360785"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 Serving SDK：扩展新运行时和新硬件</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4" name="圆角矩形 3"/>
          <p:cNvSpPr>
            <a:spLocks noChangeAspect="true"/>
          </p:cNvSpPr>
          <p:nvPr/>
        </p:nvSpPr>
        <p:spPr>
          <a:xfrm>
            <a:off x="266065" y="1945640"/>
            <a:ext cx="9032240" cy="4600575"/>
          </a:xfrm>
          <a:prstGeom prst="roundRect">
            <a:avLst>
              <a:gd name="adj" fmla="val 3910"/>
            </a:avLst>
          </a:prstGeom>
          <a:gradFill>
            <a:gsLst>
              <a:gs pos="0">
                <a:schemeClr val="accent5">
                  <a:lumMod val="75000"/>
                </a:schemeClr>
              </a:gs>
              <a:gs pos="99000">
                <a:srgbClr val="21DFE9">
                  <a:alpha val="10000"/>
                </a:srgbClr>
              </a:gs>
            </a:gsLst>
            <a:lin ang="5400000" scaled="false"/>
          </a:gradFill>
          <a:ln w="3175" cap="flat" cmpd="sng" algn="ctr">
            <a:solidFill>
              <a:srgbClr val="00B0F0"/>
            </a:solidFill>
            <a:prstDash val="solid"/>
          </a:ln>
          <a:effectLst/>
        </p:spPr>
        <p:txBody>
          <a:bodyPr lIns="120013" tIns="60006" rIns="120013" bIns="60006" anchor="t" anchorCtr="false"/>
          <a:p>
            <a:pPr marL="0" marR="0" lvl="0" indent="0" algn="l" defTabSz="914400" eaLnBrk="0" fontAlgn="auto" latinLnBrk="0" hangingPunct="0">
              <a:lnSpc>
                <a:spcPct val="100000"/>
              </a:lnSpc>
              <a:spcBef>
                <a:spcPts val="0"/>
              </a:spcBef>
              <a:spcAft>
                <a:spcPts val="0"/>
              </a:spcAft>
              <a:buClrTx/>
              <a:buSzTx/>
              <a:buFontTx/>
              <a:buNone/>
              <a:defRPr/>
            </a:pPr>
            <a:r>
              <a:rPr lang="en-US" altLang="zh-CN" sz="3145">
                <a:solidFill>
                  <a:schemeClr val="bg1"/>
                </a:solidFill>
                <a:sym typeface="+mn-ea"/>
              </a:rPr>
              <a:t>Serving SDK </a:t>
            </a:r>
            <a:endParaRPr kumimoji="1" lang="en-US" altLang="zh-CN" sz="3145"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43" name="圆角矩形 42"/>
          <p:cNvSpPr/>
          <p:nvPr/>
        </p:nvSpPr>
        <p:spPr>
          <a:xfrm>
            <a:off x="600287" y="2602513"/>
            <a:ext cx="7546623" cy="418819"/>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rPr>
              <a:t>C++ API</a:t>
            </a:r>
            <a:endPar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4" name="圆角矩形 43"/>
          <p:cNvSpPr/>
          <p:nvPr/>
        </p:nvSpPr>
        <p:spPr>
          <a:xfrm>
            <a:off x="601416" y="3288877"/>
            <a:ext cx="2078285"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rPr>
              <a:t>Model Manager</a:t>
            </a:r>
            <a:endPar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5" name="圆角矩形 44"/>
          <p:cNvSpPr/>
          <p:nvPr/>
        </p:nvSpPr>
        <p:spPr>
          <a:xfrm>
            <a:off x="6200705" y="3288877"/>
            <a:ext cx="1947333"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rPr>
              <a:t>Scheduler</a:t>
            </a:r>
            <a:endPar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6" name="圆角矩形 45"/>
          <p:cNvSpPr>
            <a:spLocks noChangeAspect="true"/>
          </p:cNvSpPr>
          <p:nvPr/>
        </p:nvSpPr>
        <p:spPr>
          <a:xfrm>
            <a:off x="601416" y="4531783"/>
            <a:ext cx="7545493" cy="2013939"/>
          </a:xfrm>
          <a:prstGeom prst="roundRect">
            <a:avLst/>
          </a:prstGeom>
          <a:gradFill>
            <a:gsLst>
              <a:gs pos="0">
                <a:srgbClr val="FFFFFF">
                  <a:lumMod val="50000"/>
                </a:srgbClr>
              </a:gs>
              <a:gs pos="68000">
                <a:srgbClr val="FFFFFF">
                  <a:lumMod val="95000"/>
                </a:srgbClr>
              </a:gs>
              <a:gs pos="100000">
                <a:sysClr val="window" lastClr="FFFFFF"/>
              </a:gs>
            </a:gsLst>
            <a:lin ang="5400000" scaled="false"/>
          </a:gradFill>
          <a:ln w="3175" cap="flat" cmpd="sng" algn="ctr">
            <a:solidFill>
              <a:srgbClr val="00B0F0"/>
            </a:solidFill>
            <a:prstDash val="solid"/>
          </a:ln>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314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47" name="圆角矩形 46"/>
          <p:cNvSpPr>
            <a:spLocks noChangeAspect="true"/>
          </p:cNvSpPr>
          <p:nvPr/>
        </p:nvSpPr>
        <p:spPr>
          <a:xfrm>
            <a:off x="266065" y="1534160"/>
            <a:ext cx="9030335" cy="352425"/>
          </a:xfrm>
          <a:prstGeom prst="roundRect">
            <a:avLst/>
          </a:prstGeom>
          <a:solidFill>
            <a:srgbClr val="0197BC"/>
          </a:solidFill>
          <a:ln w="3175" cap="flat" cmpd="sng" algn="ctr">
            <a:solidFill>
              <a:schemeClr val="accent1">
                <a:lumMod val="60000"/>
                <a:lumOff val="40000"/>
              </a:schemeClr>
            </a:solidFill>
            <a:prstDash val="solid"/>
          </a:ln>
          <a:effectLst/>
        </p:spPr>
        <p:txBody>
          <a:bodyPr lIns="120013" tIns="60006" rIns="120013" bIns="60006" anchor="ctr"/>
          <a:p>
            <a:pPr algn="ctr"/>
            <a:r>
              <a:rPr lang="en-US" altLang="zh-CN" sz="2495">
                <a:solidFill>
                  <a:schemeClr val="tx1"/>
                </a:solidFill>
                <a:sym typeface="+mn-ea"/>
              </a:rPr>
              <a:t>Adlik Serving Engine</a:t>
            </a:r>
            <a:endParaRPr kumimoji="1" lang="en-US" altLang="zh-CN" sz="2495"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5" name="文本框 4"/>
          <p:cNvSpPr txBox="true"/>
          <p:nvPr/>
        </p:nvSpPr>
        <p:spPr>
          <a:xfrm>
            <a:off x="3564467" y="4531783"/>
            <a:ext cx="2117513" cy="583565"/>
          </a:xfrm>
          <a:prstGeom prst="rect">
            <a:avLst/>
          </a:prstGeom>
          <a:noFill/>
        </p:spPr>
        <p:txBody>
          <a:bodyPr wrap="square" rtlCol="0">
            <a:spAutoFit/>
          </a:bodyPr>
          <a:p>
            <a:r>
              <a:rPr lang="en-US" altLang="zh-CN" sz="3200">
                <a:solidFill>
                  <a:schemeClr val="bg1"/>
                </a:solidFill>
              </a:rPr>
              <a:t>Runtime</a:t>
            </a:r>
            <a:endParaRPr lang="en-US" altLang="zh-CN" sz="3200">
              <a:solidFill>
                <a:schemeClr val="bg1"/>
              </a:solidFill>
            </a:endParaRPr>
          </a:p>
        </p:txBody>
      </p:sp>
      <p:sp>
        <p:nvSpPr>
          <p:cNvPr id="6" name="圆角矩形 5"/>
          <p:cNvSpPr/>
          <p:nvPr/>
        </p:nvSpPr>
        <p:spPr>
          <a:xfrm>
            <a:off x="601133" y="5157470"/>
            <a:ext cx="1201420" cy="557953"/>
          </a:xfrm>
          <a:prstGeom prst="roundRect">
            <a:avLst/>
          </a:prstGeom>
        </p:spPr>
        <p:style>
          <a:lnRef idx="1">
            <a:schemeClr val="dk1"/>
          </a:lnRef>
          <a:fillRef idx="2">
            <a:schemeClr val="dk1"/>
          </a:fillRef>
          <a:effectRef idx="1">
            <a:schemeClr val="dk1"/>
          </a:effectRef>
          <a:fontRef idx="minor">
            <a:schemeClr val="dk1"/>
          </a:fontRef>
        </p:style>
        <p:txBody>
          <a:bodyPr lIns="0" tIns="60006" rIns="0"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500" b="0" i="0" u="none" strike="noStrike" kern="0" cap="none" spc="0" normalizeH="0" baseline="0" noProof="0" dirty="0">
                <a:ln>
                  <a:noFill/>
                </a:ln>
                <a:solidFill>
                  <a:schemeClr val="bg1"/>
                </a:solidFill>
                <a:effectLst/>
                <a:uLnTx/>
                <a:uFillTx/>
                <a:latin typeface="Calibri" panose="020F0502020204030204"/>
                <a:ea typeface="微软雅黑" charset="-122"/>
              </a:rPr>
              <a:t>TensorFlow</a:t>
            </a:r>
            <a:endParaRPr kumimoji="1" lang="en-US" sz="150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8" name="圆角矩形 7"/>
          <p:cNvSpPr/>
          <p:nvPr/>
        </p:nvSpPr>
        <p:spPr>
          <a:xfrm>
            <a:off x="1798320" y="5174403"/>
            <a:ext cx="902547"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Open</a:t>
            </a:r>
            <a:endParaRPr kumimoji="1" lang="en-US" sz="1500" kern="0" noProof="0" dirty="0">
              <a:ln>
                <a:noFill/>
              </a:ln>
              <a:solidFill>
                <a:schemeClr val="bg1"/>
              </a:solidFill>
              <a:effectLst/>
              <a:uLnTx/>
              <a:uFillTx/>
              <a:latin typeface="Calibri" panose="020F0502020204030204"/>
              <a:ea typeface="微软雅黑" charset="-122"/>
              <a:sym typeface="+mn-ea"/>
            </a:endParaRPr>
          </a:p>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Vino</a:t>
            </a:r>
            <a:endParaRPr kumimoji="1" lang="en-US" sz="1500" kern="0" noProof="0" dirty="0">
              <a:ln>
                <a:noFill/>
              </a:ln>
              <a:solidFill>
                <a:schemeClr val="bg1"/>
              </a:solidFill>
              <a:effectLst/>
              <a:uLnTx/>
              <a:uFillTx/>
              <a:latin typeface="Calibri" panose="020F0502020204030204"/>
              <a:ea typeface="微软雅黑" charset="-122"/>
              <a:sym typeface="+mn-ea"/>
            </a:endParaRPr>
          </a:p>
        </p:txBody>
      </p:sp>
      <p:sp>
        <p:nvSpPr>
          <p:cNvPr id="9" name="圆角矩形 8"/>
          <p:cNvSpPr/>
          <p:nvPr/>
        </p:nvSpPr>
        <p:spPr>
          <a:xfrm>
            <a:off x="2700867" y="5186257"/>
            <a:ext cx="971973"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TensorRT</a:t>
            </a:r>
            <a:endParaRPr kumimoji="1" lang="en-US" sz="1500" kern="0" noProof="0" dirty="0">
              <a:ln>
                <a:noFill/>
              </a:ln>
              <a:solidFill>
                <a:schemeClr val="bg1"/>
              </a:solidFill>
              <a:effectLst/>
              <a:uLnTx/>
              <a:uFillTx/>
              <a:latin typeface="Calibri" panose="020F0502020204030204"/>
              <a:ea typeface="微软雅黑" charset="-122"/>
              <a:sym typeface="+mn-ea"/>
            </a:endParaRPr>
          </a:p>
        </p:txBody>
      </p:sp>
      <p:sp>
        <p:nvSpPr>
          <p:cNvPr id="10" name="圆角矩形 9"/>
          <p:cNvSpPr/>
          <p:nvPr/>
        </p:nvSpPr>
        <p:spPr>
          <a:xfrm>
            <a:off x="601133" y="5736590"/>
            <a:ext cx="1201420" cy="557953"/>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rPr>
              <a:t>CPU/GPU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53" name="圆角矩形 52"/>
          <p:cNvSpPr/>
          <p:nvPr/>
        </p:nvSpPr>
        <p:spPr>
          <a:xfrm>
            <a:off x="1822027" y="5736590"/>
            <a:ext cx="85682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rPr>
              <a:t>CPU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7" name="圆角矩形 6"/>
          <p:cNvSpPr/>
          <p:nvPr/>
        </p:nvSpPr>
        <p:spPr>
          <a:xfrm>
            <a:off x="2700867" y="5736590"/>
            <a:ext cx="97112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rPr>
              <a:t>GPU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13" name="圆角矩形 12"/>
          <p:cNvSpPr/>
          <p:nvPr/>
        </p:nvSpPr>
        <p:spPr>
          <a:xfrm>
            <a:off x="4476892" y="5189926"/>
            <a:ext cx="907627" cy="557672"/>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TFLite</a:t>
            </a:r>
            <a:endParaRPr kumimoji="1" lang="en-US" sz="1500" kern="0" noProof="0" dirty="0">
              <a:ln>
                <a:noFill/>
              </a:ln>
              <a:solidFill>
                <a:schemeClr val="bg1"/>
              </a:solidFill>
              <a:effectLst/>
              <a:uLnTx/>
              <a:uFillTx/>
              <a:latin typeface="Calibri" panose="020F0502020204030204"/>
              <a:ea typeface="微软雅黑" charset="-122"/>
              <a:sym typeface="+mn-ea"/>
            </a:endParaRPr>
          </a:p>
        </p:txBody>
      </p:sp>
      <p:sp>
        <p:nvSpPr>
          <p:cNvPr id="14" name="圆角矩形 13"/>
          <p:cNvSpPr/>
          <p:nvPr/>
        </p:nvSpPr>
        <p:spPr>
          <a:xfrm>
            <a:off x="4476892" y="5747597"/>
            <a:ext cx="911013" cy="55767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bg1"/>
                </a:solidFill>
                <a:effectLst/>
                <a:uLnTx/>
                <a:uFillTx/>
                <a:latin typeface="Calibri" panose="020F0502020204030204"/>
                <a:ea typeface="微软雅黑" charset="-122"/>
                <a:sym typeface="+mn-ea"/>
              </a:rPr>
              <a:t>CPU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15" name="圆角矩形 14"/>
          <p:cNvSpPr/>
          <p:nvPr/>
        </p:nvSpPr>
        <p:spPr>
          <a:xfrm>
            <a:off x="5391292" y="5189926"/>
            <a:ext cx="907627" cy="557672"/>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ML</a:t>
            </a:r>
            <a:endParaRPr kumimoji="1" lang="en-US" sz="1500" kern="0" noProof="0" dirty="0">
              <a:ln>
                <a:noFill/>
              </a:ln>
              <a:solidFill>
                <a:schemeClr val="bg1"/>
              </a:solidFill>
              <a:effectLst/>
              <a:uLnTx/>
              <a:uFillTx/>
              <a:latin typeface="Calibri" panose="020F0502020204030204"/>
              <a:ea typeface="微软雅黑" charset="-122"/>
              <a:sym typeface="+mn-ea"/>
            </a:endParaRPr>
          </a:p>
        </p:txBody>
      </p:sp>
      <p:sp>
        <p:nvSpPr>
          <p:cNvPr id="16" name="圆角矩形 15"/>
          <p:cNvSpPr/>
          <p:nvPr/>
        </p:nvSpPr>
        <p:spPr>
          <a:xfrm>
            <a:off x="5387905" y="5747597"/>
            <a:ext cx="911013" cy="55767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bg1"/>
                </a:solidFill>
                <a:effectLst/>
                <a:uLnTx/>
                <a:uFillTx/>
                <a:latin typeface="Calibri" panose="020F0502020204030204"/>
                <a:ea typeface="微软雅黑" charset="-122"/>
                <a:sym typeface="+mn-ea"/>
              </a:rPr>
              <a:t>CPU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17" name="圆角矩形 16"/>
          <p:cNvSpPr/>
          <p:nvPr/>
        </p:nvSpPr>
        <p:spPr>
          <a:xfrm>
            <a:off x="3401060" y="3288877"/>
            <a:ext cx="2078285"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rPr>
              <a:t>Model Store</a:t>
            </a:r>
            <a:endParaRPr kumimoji="1" lang="en-US" sz="245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25" name="圆角矩形 24"/>
          <p:cNvSpPr/>
          <p:nvPr/>
        </p:nvSpPr>
        <p:spPr>
          <a:xfrm>
            <a:off x="6739185" y="5218149"/>
            <a:ext cx="1314027" cy="557672"/>
          </a:xfrm>
          <a:prstGeom prst="roundRect">
            <a:avLst/>
          </a:prstGeom>
          <a:solidFill>
            <a:schemeClr val="tx2">
              <a:lumMod val="60000"/>
              <a:lumOff val="40000"/>
            </a:schemeClr>
          </a:solidFill>
        </p:spPr>
        <p:style>
          <a:lnRef idx="1">
            <a:schemeClr val="accent1"/>
          </a:lnRef>
          <a:fillRef idx="2">
            <a:schemeClr val="accent1"/>
          </a:fillRef>
          <a:effectRef idx="1">
            <a:schemeClr val="accent1"/>
          </a:effectRef>
          <a:fontRef idx="minor">
            <a:schemeClr val="dk1"/>
          </a:fontRef>
        </p:style>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rPr>
              <a:t>MagicMind Runtime</a:t>
            </a:r>
            <a:endParaRPr kumimoji="1" lang="en-US" sz="1335"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26" name="圆角矩形 25"/>
          <p:cNvSpPr/>
          <p:nvPr/>
        </p:nvSpPr>
        <p:spPr>
          <a:xfrm>
            <a:off x="6739185" y="5775819"/>
            <a:ext cx="1312899" cy="557672"/>
          </a:xfrm>
          <a:prstGeom prst="roundRect">
            <a:avLst/>
          </a:prstGeom>
          <a:solidFill>
            <a:schemeClr val="tx2">
              <a:lumMod val="60000"/>
              <a:lumOff val="40000"/>
            </a:schemeClr>
          </a:soli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bg1"/>
                </a:solidFill>
                <a:effectLst/>
                <a:uLnTx/>
                <a:uFillTx/>
                <a:latin typeface="Calibri" panose="020F0502020204030204"/>
                <a:ea typeface="微软雅黑" charset="-122"/>
                <a:sym typeface="+mn-ea"/>
              </a:rPr>
              <a:t>MLU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27" name="圆角矩形 26"/>
          <p:cNvSpPr/>
          <p:nvPr/>
        </p:nvSpPr>
        <p:spPr>
          <a:xfrm>
            <a:off x="8487833" y="2463659"/>
            <a:ext cx="553156" cy="557672"/>
          </a:xfrm>
          <a:prstGeom prst="roundRect">
            <a:avLst/>
          </a:prstGeom>
          <a:solidFill>
            <a:schemeClr val="tx2">
              <a:lumMod val="60000"/>
              <a:lumOff val="40000"/>
            </a:schemeClr>
          </a:solidFill>
        </p:spPr>
        <p:style>
          <a:lnRef idx="1">
            <a:schemeClr val="accent1"/>
          </a:lnRef>
          <a:fillRef idx="2">
            <a:schemeClr val="accent1"/>
          </a:fillRef>
          <a:effectRef idx="1">
            <a:schemeClr val="accent1"/>
          </a:effectRef>
          <a:fontRef idx="minor">
            <a:schemeClr val="dk1"/>
          </a:fontRef>
        </p:style>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28" name="圆角矩形 27"/>
          <p:cNvSpPr/>
          <p:nvPr/>
        </p:nvSpPr>
        <p:spPr>
          <a:xfrm>
            <a:off x="8486705" y="4438086"/>
            <a:ext cx="553156" cy="55767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noAutofit/>
          </a:bodyPr>
          <a:p>
            <a:pPr lvl="0" algn="ctr" defTabSz="914400" eaLnBrk="0" fontAlgn="auto" hangingPunct="0">
              <a:spcBef>
                <a:spcPts val="0"/>
              </a:spcBef>
              <a:spcAft>
                <a:spcPts val="0"/>
              </a:spcAft>
              <a:buClrTx/>
              <a:buSzTx/>
              <a:buFontTx/>
              <a:defRPr/>
            </a:pPr>
            <a:endParaRPr kumimoji="1" lang="en-US" sz="2455" kern="0" noProof="0" dirty="0">
              <a:ln>
                <a:noFill/>
              </a:ln>
              <a:solidFill>
                <a:schemeClr val="bg1"/>
              </a:solidFill>
              <a:effectLst/>
              <a:uLnTx/>
              <a:uFillTx/>
              <a:latin typeface="Calibri" panose="020F0502020204030204"/>
              <a:ea typeface="微软雅黑" charset="-122"/>
              <a:sym typeface="+mn-ea"/>
            </a:endParaRPr>
          </a:p>
        </p:txBody>
      </p:sp>
      <p:sp>
        <p:nvSpPr>
          <p:cNvPr id="29" name="文本框 28"/>
          <p:cNvSpPr txBox="true"/>
          <p:nvPr/>
        </p:nvSpPr>
        <p:spPr>
          <a:xfrm>
            <a:off x="8339949" y="3021330"/>
            <a:ext cx="1127760" cy="912495"/>
          </a:xfrm>
          <a:prstGeom prst="rect">
            <a:avLst/>
          </a:prstGeom>
          <a:noFill/>
        </p:spPr>
        <p:txBody>
          <a:bodyPr wrap="square" rtlCol="0">
            <a:spAutoFit/>
          </a:bodyPr>
          <a:p>
            <a:r>
              <a:rPr kumimoji="1" lang="en-US" sz="1780" kern="0" noProof="0" dirty="0">
                <a:ln>
                  <a:noFill/>
                </a:ln>
                <a:solidFill>
                  <a:schemeClr val="bg1"/>
                </a:solidFill>
                <a:effectLst/>
                <a:uLnTx/>
                <a:uFillTx/>
                <a:latin typeface="Calibri" panose="020F0502020204030204"/>
                <a:ea typeface="微软雅黑" charset="-122"/>
                <a:sym typeface="+mn-ea"/>
              </a:rPr>
              <a:t>MLU Defined Module</a:t>
            </a:r>
            <a:endParaRPr kumimoji="1" lang="en-US" altLang="en-US" sz="1780" b="0" i="0" u="none" strike="noStrike" kern="0" cap="none" spc="0" normalizeH="0" baseline="0" noProof="0" dirty="0" smtClean="0">
              <a:ln>
                <a:noFill/>
              </a:ln>
              <a:solidFill>
                <a:schemeClr val="bg1"/>
              </a:solidFill>
              <a:effectLst/>
              <a:uLnTx/>
              <a:uFillTx/>
              <a:latin typeface="Calibri" panose="020F0502020204030204"/>
              <a:ea typeface="微软雅黑" charset="-122"/>
              <a:sym typeface="+mn-ea"/>
            </a:endParaRPr>
          </a:p>
        </p:txBody>
      </p:sp>
      <p:sp>
        <p:nvSpPr>
          <p:cNvPr id="75" name="文本框 74"/>
          <p:cNvSpPr txBox="true"/>
          <p:nvPr/>
        </p:nvSpPr>
        <p:spPr>
          <a:xfrm>
            <a:off x="8338820" y="5047686"/>
            <a:ext cx="1128889" cy="912495"/>
          </a:xfrm>
          <a:prstGeom prst="rect">
            <a:avLst/>
          </a:prstGeom>
          <a:noFill/>
        </p:spPr>
        <p:txBody>
          <a:bodyPr wrap="square" rtlCol="0">
            <a:spAutoFit/>
          </a:bodyPr>
          <a:p>
            <a:r>
              <a:rPr kumimoji="1" lang="en-US" sz="1780" kern="0" noProof="0" dirty="0">
                <a:ln>
                  <a:noFill/>
                </a:ln>
                <a:solidFill>
                  <a:schemeClr val="bg1"/>
                </a:solidFill>
                <a:effectLst/>
                <a:uLnTx/>
                <a:uFillTx/>
                <a:latin typeface="Calibri" panose="020F0502020204030204"/>
                <a:ea typeface="微软雅黑" charset="-122"/>
                <a:sym typeface="+mn-ea"/>
              </a:rPr>
              <a:t>Adlik Defined Module</a:t>
            </a:r>
            <a:endParaRPr kumimoji="1" lang="en-US" altLang="en-US" sz="1780" b="0" i="0" u="none" strike="noStrike" kern="0" cap="none" spc="0" normalizeH="0" baseline="0" noProof="0" dirty="0" smtClean="0">
              <a:ln>
                <a:noFill/>
              </a:ln>
              <a:solidFill>
                <a:schemeClr val="bg1"/>
              </a:solidFill>
              <a:effectLst/>
              <a:uLnTx/>
              <a:uFillTx/>
              <a:latin typeface="Calibri" panose="020F0502020204030204"/>
              <a:ea typeface="微软雅黑" charset="-122"/>
              <a:sym typeface="+mn-ea"/>
            </a:endParaRPr>
          </a:p>
        </p:txBody>
      </p:sp>
      <p:sp>
        <p:nvSpPr>
          <p:cNvPr id="30" name="圆角矩形 29"/>
          <p:cNvSpPr/>
          <p:nvPr/>
        </p:nvSpPr>
        <p:spPr>
          <a:xfrm>
            <a:off x="3672840" y="5174403"/>
            <a:ext cx="811953"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bg1"/>
                </a:solidFill>
                <a:effectLst/>
                <a:uLnTx/>
                <a:uFillTx/>
                <a:latin typeface="Calibri" panose="020F0502020204030204"/>
                <a:ea typeface="微软雅黑" charset="-122"/>
                <a:sym typeface="+mn-ea"/>
              </a:rPr>
              <a:t>TVM</a:t>
            </a:r>
            <a:endParaRPr kumimoji="1" lang="en-US" sz="1500" kern="0" noProof="0" dirty="0">
              <a:ln>
                <a:noFill/>
              </a:ln>
              <a:solidFill>
                <a:schemeClr val="bg1"/>
              </a:solidFill>
              <a:effectLst/>
              <a:uLnTx/>
              <a:uFillTx/>
              <a:latin typeface="Calibri" panose="020F0502020204030204"/>
              <a:ea typeface="微软雅黑" charset="-122"/>
              <a:sym typeface="+mn-ea"/>
            </a:endParaRPr>
          </a:p>
        </p:txBody>
      </p:sp>
      <p:sp>
        <p:nvSpPr>
          <p:cNvPr id="31" name="圆角矩形 30"/>
          <p:cNvSpPr/>
          <p:nvPr/>
        </p:nvSpPr>
        <p:spPr>
          <a:xfrm>
            <a:off x="3660140" y="5740823"/>
            <a:ext cx="80348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bg1"/>
                </a:solidFill>
                <a:effectLst/>
                <a:uLnTx/>
                <a:uFillTx/>
                <a:latin typeface="Calibri" panose="020F0502020204030204"/>
                <a:ea typeface="微软雅黑" charset="-122"/>
                <a:sym typeface="+mn-ea"/>
              </a:rPr>
              <a:t>CPU</a:t>
            </a:r>
            <a:endParaRPr kumimoji="1" lang="en-US" sz="1780" kern="0" noProof="0" dirty="0">
              <a:ln>
                <a:noFill/>
              </a:ln>
              <a:solidFill>
                <a:schemeClr val="bg1"/>
              </a:solidFill>
              <a:effectLst/>
              <a:uLnTx/>
              <a:uFillTx/>
              <a:latin typeface="Calibri" panose="020F0502020204030204"/>
              <a:ea typeface="微软雅黑" charset="-122"/>
              <a:sym typeface="+mn-ea"/>
            </a:endParaRPr>
          </a:p>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bg1"/>
                </a:solidFill>
                <a:effectLst/>
                <a:uLnTx/>
                <a:uFillTx/>
                <a:latin typeface="Calibri" panose="020F0502020204030204"/>
                <a:ea typeface="微软雅黑" charset="-122"/>
                <a:sym typeface="+mn-ea"/>
              </a:rPr>
              <a:t>GPU</a:t>
            </a:r>
            <a:endParaRPr kumimoji="1" lang="en-US" sz="1780"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51" name="矩形 44"/>
          <p:cNvSpPr>
            <a:spLocks noChangeArrowheads="true"/>
          </p:cNvSpPr>
          <p:nvPr/>
        </p:nvSpPr>
        <p:spPr bwMode="auto">
          <a:xfrm>
            <a:off x="9428692" y="1965748"/>
            <a:ext cx="2411307" cy="4583853"/>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C++ API</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支持用户自定义运行时</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支持用户自定义Op</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支持模型编排</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用户易于扩展自己运行时和硬件</a:t>
            </a:r>
            <a:endParaRPr lang="zh-CN" altLang="en-US" sz="2000" kern="0">
              <a:solidFill>
                <a:srgbClr val="000000"/>
              </a:solidFill>
              <a:latin typeface="微软雅黑" charset="-122"/>
              <a:ea typeface="微软雅黑" charset="-122"/>
              <a:sym typeface="微软雅黑"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iṩļîde"/>
        <p:cNvGrpSpPr/>
        <p:nvPr/>
      </p:nvGrpSpPr>
      <p:grpSpPr>
        <a:xfrm>
          <a:off x="0" y="0"/>
          <a:ext cx="0" cy="0"/>
          <a:chOff x="0" y="0"/>
          <a:chExt cx="0" cy="0"/>
        </a:xfrm>
      </p:grpSpPr>
      <p:sp>
        <p:nvSpPr>
          <p:cNvPr id="4" name="íşļïḑé"/>
          <p:cNvSpPr>
            <a:spLocks noGrp="true"/>
          </p:cNvSpPr>
          <p:nvPr>
            <p:ph type="title"/>
          </p:nvPr>
        </p:nvSpPr>
        <p:spPr>
          <a:xfrm>
            <a:off x="3231053" y="4015605"/>
            <a:ext cx="5731164" cy="423545"/>
          </a:xfrm>
        </p:spPr>
        <p:txBody>
          <a:bodyPr>
            <a:spAutoFit/>
          </a:bodyPr>
          <a:lstStyle/>
          <a:p>
            <a:r>
              <a:rPr lang="en-US" altLang="zh-CN"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Adlik</a:t>
            </a:r>
            <a:r>
              <a:rPr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实践</a:t>
            </a:r>
            <a:endParaRPr sz="2400"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 name="i$ḻîḋè"/>
          <p:cNvSpPr>
            <a:spLocks noGrp="true"/>
          </p:cNvSpPr>
          <p:nvPr>
            <p:ph type="sldNum" sz="quarter" idx="12"/>
          </p:nvPr>
        </p:nvSpPr>
        <p:spPr/>
        <p:txBody>
          <a:bodyPr/>
          <a:lstStyle/>
          <a:p>
            <a:fld id="{7F65B630-C7FF-41C0-9923-C5E5E29EED81}" type="slidenum">
              <a:rPr lang="zh-CN" altLang="en-US" smtClean="0"/>
            </a:fld>
            <a:endParaRPr lang="zh-CN" altLang="en-US"/>
          </a:p>
        </p:txBody>
      </p:sp>
      <p:sp>
        <p:nvSpPr>
          <p:cNvPr id="3" name="iś1îḋê"/>
          <p:cNvSpPr txBox="true"/>
          <p:nvPr/>
        </p:nvSpPr>
        <p:spPr>
          <a:xfrm>
            <a:off x="3224068" y="2928983"/>
            <a:ext cx="5731164" cy="645160"/>
          </a:xfrm>
          <a:prstGeom prst="rect">
            <a:avLst/>
          </a:prstGeom>
        </p:spPr>
        <p:txBody>
          <a:bodyPr vert="horz" lIns="91440" tIns="45720" rIns="91440" bIns="45720" rtlCol="0" anchor="b">
            <a:spAutoFit/>
          </a:bodyPr>
          <a:lstStyle>
            <a:lvl1pPr algn="l" defTabSz="914400" rtl="0" eaLnBrk="1" latinLnBrk="0" hangingPunct="1">
              <a:lnSpc>
                <a:spcPct val="90000"/>
              </a:lnSpc>
              <a:spcBef>
                <a:spcPct val="0"/>
              </a:spcBef>
              <a:buNone/>
              <a:defRPr lang="zh-CN" altLang="en-US" sz="2400" b="1" kern="1200">
                <a:solidFill>
                  <a:srgbClr val="FFFFFF"/>
                </a:solidFill>
                <a:latin typeface="+mj-lt"/>
                <a:ea typeface="+mj-ea"/>
                <a:cs typeface="+mj-cs"/>
              </a:defRPr>
            </a:lvl1pPr>
          </a:lstStyle>
          <a:p>
            <a:pPr algn="ctr"/>
            <a:r>
              <a:rPr lang="en-GB" altLang="zh-CN" sz="4000" dirty="0">
                <a:solidFill>
                  <a:schemeClr val="tx1"/>
                </a:solidFill>
              </a:rPr>
              <a:t>0</a:t>
            </a:r>
            <a:r>
              <a:rPr lang="en-US" altLang="en-GB" sz="4000" dirty="0">
                <a:solidFill>
                  <a:schemeClr val="tx1"/>
                </a:solidFill>
              </a:rPr>
              <a:t>3</a:t>
            </a:r>
            <a:endParaRPr lang="en-US" altLang="en-GB" sz="4000" dirty="0">
              <a:solidFill>
                <a:schemeClr val="tx1"/>
              </a:solidFill>
            </a:endParaRP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1042670"/>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AI推理面临的挑战</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979" name="文本框 4"/>
          <p:cNvSpPr txBox="true"/>
          <p:nvPr/>
        </p:nvSpPr>
        <p:spPr>
          <a:xfrm>
            <a:off x="365442" y="5027476"/>
            <a:ext cx="3745866" cy="460375"/>
          </a:xfrm>
          <a:prstGeom prst="rect">
            <a:avLst/>
          </a:prstGeom>
          <a:ln w="12700">
            <a:miter lim="400000"/>
          </a:ln>
        </p:spPr>
        <p:txBody>
          <a:bodyPr lIns="45719" rIns="45719">
            <a:spAutoFit/>
          </a:bodyPr>
          <a:lstStyle>
            <a:lvl1pPr marL="285750" indent="-285750">
              <a:buSzPct val="100000"/>
              <a:buChar char="●"/>
              <a:defRPr sz="2400" b="1">
                <a:solidFill>
                  <a:srgbClr val="FFFFFF"/>
                </a:solidFill>
                <a:latin typeface="等线"/>
                <a:ea typeface="等线"/>
                <a:cs typeface="等线"/>
                <a:sym typeface="等线"/>
              </a:defRPr>
            </a:lvl1pPr>
          </a:lstStyle>
          <a:p>
            <a:r>
              <a:rPr lang="zh-CN">
                <a:solidFill>
                  <a:schemeClr val="tx1"/>
                </a:solidFill>
                <a:ea typeface="宋体" charset="0"/>
              </a:rPr>
              <a:t>实时推理速度</a:t>
            </a:r>
            <a:endParaRPr>
              <a:solidFill>
                <a:schemeClr val="tx1"/>
              </a:solidFill>
            </a:endParaRPr>
          </a:p>
        </p:txBody>
      </p:sp>
      <p:sp>
        <p:nvSpPr>
          <p:cNvPr id="980" name="文本框 5"/>
          <p:cNvSpPr txBox="true"/>
          <p:nvPr/>
        </p:nvSpPr>
        <p:spPr>
          <a:xfrm>
            <a:off x="4333557" y="5027476"/>
            <a:ext cx="3676016" cy="460375"/>
          </a:xfrm>
          <a:prstGeom prst="rect">
            <a:avLst/>
          </a:prstGeom>
          <a:ln w="12700">
            <a:miter lim="400000"/>
          </a:ln>
        </p:spPr>
        <p:txBody>
          <a:bodyPr lIns="45719" rIns="45719">
            <a:spAutoFit/>
          </a:bodyPr>
          <a:lstStyle>
            <a:lvl1pPr marL="285750" indent="-285750">
              <a:buSzPct val="100000"/>
              <a:buChar char="●"/>
              <a:defRPr sz="2400" b="1">
                <a:solidFill>
                  <a:srgbClr val="FFFFFF"/>
                </a:solidFill>
                <a:latin typeface="等线"/>
                <a:ea typeface="等线"/>
                <a:cs typeface="等线"/>
                <a:sym typeface="等线"/>
              </a:defRPr>
            </a:lvl1pPr>
          </a:lstStyle>
          <a:p>
            <a:r>
              <a:rPr lang="zh-CN">
                <a:solidFill>
                  <a:schemeClr val="tx1"/>
                </a:solidFill>
                <a:ea typeface="宋体" charset="0"/>
              </a:rPr>
              <a:t>轻量化</a:t>
            </a:r>
            <a:endParaRPr lang="zh-CN">
              <a:solidFill>
                <a:schemeClr val="tx1"/>
              </a:solidFill>
              <a:ea typeface="宋体" charset="0"/>
            </a:endParaRPr>
          </a:p>
        </p:txBody>
      </p:sp>
      <p:pic>
        <p:nvPicPr>
          <p:cNvPr id="981" name="图片 6" descr="图片 6"/>
          <p:cNvPicPr>
            <a:picLocks noChangeAspect="true"/>
          </p:cNvPicPr>
          <p:nvPr/>
        </p:nvPicPr>
        <p:blipFill>
          <a:blip r:embed="rId1"/>
          <a:stretch>
            <a:fillRect/>
          </a:stretch>
        </p:blipFill>
        <p:spPr>
          <a:xfrm>
            <a:off x="594677" y="2011861"/>
            <a:ext cx="3516631" cy="2510156"/>
          </a:xfrm>
          <a:prstGeom prst="rect">
            <a:avLst/>
          </a:prstGeom>
          <a:ln w="12700">
            <a:miter lim="400000"/>
            <a:headEnd/>
            <a:tailEnd/>
          </a:ln>
        </p:spPr>
      </p:pic>
      <p:pic>
        <p:nvPicPr>
          <p:cNvPr id="982" name="图片 7" descr="图片 7"/>
          <p:cNvPicPr>
            <a:picLocks noChangeAspect="true"/>
          </p:cNvPicPr>
          <p:nvPr/>
        </p:nvPicPr>
        <p:blipFill>
          <a:blip r:embed="rId2"/>
          <a:stretch>
            <a:fillRect/>
          </a:stretch>
        </p:blipFill>
        <p:spPr>
          <a:xfrm>
            <a:off x="4385627" y="1995351"/>
            <a:ext cx="3493136" cy="2535556"/>
          </a:xfrm>
          <a:prstGeom prst="rect">
            <a:avLst/>
          </a:prstGeom>
          <a:ln w="12700">
            <a:miter lim="400000"/>
            <a:headEnd/>
            <a:tailEnd/>
          </a:ln>
        </p:spPr>
      </p:pic>
      <p:pic>
        <p:nvPicPr>
          <p:cNvPr id="983" name="图片 8" descr="图片 8"/>
          <p:cNvPicPr>
            <a:picLocks noChangeAspect="true"/>
          </p:cNvPicPr>
          <p:nvPr/>
        </p:nvPicPr>
        <p:blipFill>
          <a:blip r:embed="rId3"/>
          <a:stretch>
            <a:fillRect/>
          </a:stretch>
        </p:blipFill>
        <p:spPr>
          <a:xfrm>
            <a:off x="8167052" y="2011861"/>
            <a:ext cx="3545206" cy="2533016"/>
          </a:xfrm>
          <a:prstGeom prst="rect">
            <a:avLst/>
          </a:prstGeom>
          <a:ln w="12700">
            <a:miter lim="400000"/>
            <a:headEnd/>
            <a:tailEnd/>
          </a:ln>
        </p:spPr>
      </p:pic>
      <p:sp>
        <p:nvSpPr>
          <p:cNvPr id="984" name="文本框 9"/>
          <p:cNvSpPr txBox="true"/>
          <p:nvPr/>
        </p:nvSpPr>
        <p:spPr>
          <a:xfrm>
            <a:off x="8169592" y="5027476"/>
            <a:ext cx="3539490" cy="460375"/>
          </a:xfrm>
          <a:prstGeom prst="rect">
            <a:avLst/>
          </a:prstGeom>
          <a:ln w="12700">
            <a:miter lim="400000"/>
          </a:ln>
        </p:spPr>
        <p:txBody>
          <a:bodyPr lIns="45719" rIns="45719">
            <a:spAutoFit/>
          </a:bodyPr>
          <a:lstStyle>
            <a:lvl1pPr marL="285750" indent="-285750">
              <a:buSzPct val="100000"/>
              <a:buChar char="●"/>
              <a:defRPr sz="2400" b="1">
                <a:solidFill>
                  <a:srgbClr val="FFFFFF"/>
                </a:solidFill>
                <a:latin typeface="等线"/>
                <a:ea typeface="等线"/>
                <a:cs typeface="等线"/>
                <a:sym typeface="等线"/>
              </a:defRPr>
            </a:lvl1pPr>
          </a:lstStyle>
          <a:p>
            <a:r>
              <a:rPr>
                <a:solidFill>
                  <a:schemeClr val="tx1"/>
                </a:solidFill>
              </a:rPr>
              <a:t>AI in 5G,</a:t>
            </a:r>
            <a:r>
              <a:rPr lang="zh-CN">
                <a:solidFill>
                  <a:schemeClr val="tx1"/>
                </a:solidFill>
                <a:ea typeface="宋体" charset="0"/>
              </a:rPr>
              <a:t>快且轻</a:t>
            </a:r>
            <a:r>
              <a:rPr>
                <a:solidFill>
                  <a:schemeClr val="tx1"/>
                </a:solidFill>
              </a:rPr>
              <a:t>	</a:t>
            </a:r>
            <a:endParaRPr>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673632"/>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603250" y="622300"/>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Adlik优化实践：Dense Op设计</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987" name="文本框 2"/>
          <p:cNvSpPr txBox="true"/>
          <p:nvPr/>
        </p:nvSpPr>
        <p:spPr>
          <a:xfrm>
            <a:off x="5181600" y="3439795"/>
            <a:ext cx="3597910" cy="408941"/>
          </a:xfrm>
          <a:prstGeom prst="rect">
            <a:avLst/>
          </a:prstGeom>
          <a:ln w="12700">
            <a:miter lim="400000"/>
          </a:ln>
        </p:spPr>
        <p:txBody>
          <a:bodyPr lIns="45719" rIns="45719">
            <a:spAutoFit/>
          </a:bodyPr>
          <a:lstStyle/>
          <a:p>
            <a:pPr>
              <a:defRPr>
                <a:solidFill>
                  <a:srgbClr val="FFFFFF"/>
                </a:solidFill>
                <a:latin typeface="微软雅黑"/>
                <a:ea typeface="微软雅黑"/>
                <a:cs typeface="微软雅黑"/>
                <a:sym typeface="微软雅黑"/>
              </a:defRPr>
            </a:pPr>
            <a:r>
              <a:rPr>
                <a:solidFill>
                  <a:schemeClr val="tx1"/>
                </a:solidFill>
              </a:rPr>
              <a:t>SIMD（Computing block）</a:t>
            </a:r>
            <a:endParaRPr>
              <a:solidFill>
                <a:schemeClr val="tx1"/>
              </a:solidFill>
            </a:endParaRPr>
          </a:p>
        </p:txBody>
      </p:sp>
      <p:sp>
        <p:nvSpPr>
          <p:cNvPr id="988" name="形状"/>
          <p:cNvSpPr/>
          <p:nvPr/>
        </p:nvSpPr>
        <p:spPr>
          <a:xfrm>
            <a:off x="624278" y="1832292"/>
            <a:ext cx="1631915" cy="959951"/>
          </a:xfrm>
          <a:custGeom>
            <a:avLst/>
            <a:gdLst/>
            <a:ahLst/>
            <a:cxnLst>
              <a:cxn ang="0">
                <a:pos x="wd2" y="hd2"/>
              </a:cxn>
              <a:cxn ang="5400000">
                <a:pos x="wd2" y="hd2"/>
              </a:cxn>
              <a:cxn ang="10800000">
                <a:pos x="wd2" y="hd2"/>
              </a:cxn>
              <a:cxn ang="16200000">
                <a:pos x="wd2" y="hd2"/>
              </a:cxn>
            </a:cxnLst>
            <a:rect l="0" t="0" r="r" b="b"/>
            <a:pathLst>
              <a:path w="21600" h="21600" extrusionOk="false">
                <a:moveTo>
                  <a:pt x="2118" y="21600"/>
                </a:moveTo>
                <a:cubicBezTo>
                  <a:pt x="948" y="21600"/>
                  <a:pt x="0" y="19988"/>
                  <a:pt x="0" y="18000"/>
                </a:cubicBezTo>
                <a:lnTo>
                  <a:pt x="0" y="3600"/>
                </a:lnTo>
                <a:cubicBezTo>
                  <a:pt x="0" y="1612"/>
                  <a:pt x="948" y="0"/>
                  <a:pt x="2118" y="0"/>
                </a:cubicBezTo>
                <a:moveTo>
                  <a:pt x="19482" y="0"/>
                </a:moveTo>
                <a:cubicBezTo>
                  <a:pt x="20652" y="0"/>
                  <a:pt x="21600" y="1612"/>
                  <a:pt x="21600" y="3600"/>
                </a:cubicBezTo>
                <a:lnTo>
                  <a:pt x="21600" y="18000"/>
                </a:lnTo>
                <a:cubicBezTo>
                  <a:pt x="21600" y="19988"/>
                  <a:pt x="20652" y="21600"/>
                  <a:pt x="19482" y="21600"/>
                </a:cubicBezTo>
              </a:path>
            </a:pathLst>
          </a:custGeom>
          <a:ln w="19050">
            <a:solidFill>
              <a:schemeClr val="tx1"/>
            </a:solidFill>
            <a:miter/>
          </a:ln>
        </p:spPr>
        <p:txBody>
          <a:bodyPr lIns="0" tIns="0" rIns="0" bIns="0" anchor="ctr"/>
          <a:lstStyle/>
          <a:p>
            <a:pPr algn="ctr">
              <a:defRPr sz="1600">
                <a:latin typeface="微软雅黑"/>
                <a:ea typeface="微软雅黑"/>
                <a:cs typeface="微软雅黑"/>
                <a:sym typeface="微软雅黑"/>
              </a:defRPr>
            </a:pPr>
            <a:endParaRPr>
              <a:solidFill>
                <a:schemeClr val="tx1"/>
              </a:solidFill>
            </a:endParaRPr>
          </a:p>
        </p:txBody>
      </p:sp>
      <p:sp>
        <p:nvSpPr>
          <p:cNvPr id="989" name="output"/>
          <p:cNvSpPr txBox="true"/>
          <p:nvPr/>
        </p:nvSpPr>
        <p:spPr>
          <a:xfrm>
            <a:off x="726384" y="2145897"/>
            <a:ext cx="1427704" cy="332740"/>
          </a:xfrm>
          <a:prstGeom prst="rect">
            <a:avLst/>
          </a:prstGeom>
          <a:ln w="12700">
            <a:miter lim="400000"/>
          </a:ln>
        </p:spPr>
        <p:txBody>
          <a:bodyPr lIns="45719" rIns="45719" anchor="ctr">
            <a:spAutoFit/>
          </a:bodyPr>
          <a:lstStyle>
            <a:lvl1pPr algn="ctr">
              <a:defRPr sz="1600">
                <a:solidFill>
                  <a:srgbClr val="FFFFFF"/>
                </a:solidFill>
                <a:latin typeface="微软雅黑"/>
                <a:ea typeface="微软雅黑"/>
                <a:cs typeface="微软雅黑"/>
                <a:sym typeface="微软雅黑"/>
              </a:defRPr>
            </a:lvl1pPr>
          </a:lstStyle>
          <a:p>
            <a:r>
              <a:rPr>
                <a:solidFill>
                  <a:schemeClr val="tx1"/>
                </a:solidFill>
              </a:rPr>
              <a:t>output</a:t>
            </a:r>
            <a:endParaRPr>
              <a:solidFill>
                <a:schemeClr val="tx1"/>
              </a:solidFill>
            </a:endParaRPr>
          </a:p>
        </p:txBody>
      </p:sp>
      <p:sp>
        <p:nvSpPr>
          <p:cNvPr id="990" name="直接连接符 7"/>
          <p:cNvSpPr/>
          <p:nvPr/>
        </p:nvSpPr>
        <p:spPr>
          <a:xfrm>
            <a:off x="513370" y="3357048"/>
            <a:ext cx="11328659" cy="1"/>
          </a:xfrm>
          <a:prstGeom prst="line">
            <a:avLst/>
          </a:prstGeom>
          <a:ln w="12700">
            <a:solidFill>
              <a:schemeClr val="tx1"/>
            </a:solidFill>
            <a:prstDash val="lgDashDot"/>
            <a:miter/>
          </a:ln>
        </p:spPr>
        <p:txBody>
          <a:bodyPr lIns="0" tIns="0" rIns="0" bIns="0"/>
          <a:lstStyle/>
          <a:p>
            <a:pPr>
              <a:defRPr>
                <a:latin typeface="等线"/>
                <a:ea typeface="等线"/>
                <a:cs typeface="等线"/>
                <a:sym typeface="等线"/>
              </a:defRPr>
            </a:pPr>
          </a:p>
        </p:txBody>
      </p:sp>
      <p:sp>
        <p:nvSpPr>
          <p:cNvPr id="991" name="直接连接符 9"/>
          <p:cNvSpPr/>
          <p:nvPr/>
        </p:nvSpPr>
        <p:spPr>
          <a:xfrm flipH="true">
            <a:off x="5096986" y="1597332"/>
            <a:ext cx="1" cy="4093867"/>
          </a:xfrm>
          <a:prstGeom prst="line">
            <a:avLst/>
          </a:prstGeom>
          <a:ln w="12700">
            <a:solidFill>
              <a:schemeClr val="tx1"/>
            </a:solidFill>
            <a:prstDash val="lgDashDot"/>
            <a:miter/>
          </a:ln>
        </p:spPr>
        <p:txBody>
          <a:bodyPr lIns="0" tIns="0" rIns="0" bIns="0"/>
          <a:lstStyle/>
          <a:p>
            <a:pPr>
              <a:defRPr>
                <a:latin typeface="等线"/>
                <a:ea typeface="等线"/>
                <a:cs typeface="等线"/>
                <a:sym typeface="等线"/>
              </a:defRPr>
            </a:pPr>
          </a:p>
        </p:txBody>
      </p:sp>
      <p:sp>
        <p:nvSpPr>
          <p:cNvPr id="992" name="双括号 10"/>
          <p:cNvSpPr/>
          <p:nvPr/>
        </p:nvSpPr>
        <p:spPr>
          <a:xfrm>
            <a:off x="2902540" y="1832292"/>
            <a:ext cx="1631915" cy="959951"/>
          </a:xfrm>
          <a:custGeom>
            <a:avLst/>
            <a:gdLst/>
            <a:ahLst/>
            <a:cxnLst>
              <a:cxn ang="0">
                <a:pos x="wd2" y="hd2"/>
              </a:cxn>
              <a:cxn ang="5400000">
                <a:pos x="wd2" y="hd2"/>
              </a:cxn>
              <a:cxn ang="10800000">
                <a:pos x="wd2" y="hd2"/>
              </a:cxn>
              <a:cxn ang="16200000">
                <a:pos x="wd2" y="hd2"/>
              </a:cxn>
            </a:cxnLst>
            <a:rect l="0" t="0" r="r" b="b"/>
            <a:pathLst>
              <a:path w="21600" h="21600" extrusionOk="false">
                <a:moveTo>
                  <a:pt x="2118" y="21600"/>
                </a:moveTo>
                <a:cubicBezTo>
                  <a:pt x="948" y="21600"/>
                  <a:pt x="0" y="19988"/>
                  <a:pt x="0" y="18000"/>
                </a:cubicBezTo>
                <a:lnTo>
                  <a:pt x="0" y="3600"/>
                </a:lnTo>
                <a:cubicBezTo>
                  <a:pt x="0" y="1612"/>
                  <a:pt x="948" y="0"/>
                  <a:pt x="2118" y="0"/>
                </a:cubicBezTo>
                <a:moveTo>
                  <a:pt x="19482" y="0"/>
                </a:moveTo>
                <a:cubicBezTo>
                  <a:pt x="20652" y="0"/>
                  <a:pt x="21600" y="1612"/>
                  <a:pt x="21600" y="3600"/>
                </a:cubicBezTo>
                <a:lnTo>
                  <a:pt x="21600" y="18000"/>
                </a:lnTo>
                <a:cubicBezTo>
                  <a:pt x="21600" y="19988"/>
                  <a:pt x="20652" y="21600"/>
                  <a:pt x="19482" y="21600"/>
                </a:cubicBezTo>
              </a:path>
            </a:pathLst>
          </a:custGeom>
          <a:ln w="19050">
            <a:solidFill>
              <a:schemeClr val="tx1"/>
            </a:solidFill>
            <a:miter/>
          </a:ln>
        </p:spPr>
        <p:txBody>
          <a:bodyPr lIns="0" tIns="0" rIns="0" bIns="0" anchor="ctr"/>
          <a:lstStyle/>
          <a:p>
            <a:pPr algn="ctr">
              <a:defRPr sz="2400">
                <a:latin typeface="等线"/>
                <a:ea typeface="等线"/>
                <a:cs typeface="等线"/>
                <a:sym typeface="等线"/>
              </a:defRPr>
            </a:pPr>
            <a:endParaRPr>
              <a:solidFill>
                <a:schemeClr val="tx1"/>
              </a:solidFill>
            </a:endParaRPr>
          </a:p>
        </p:txBody>
      </p:sp>
      <p:sp>
        <p:nvSpPr>
          <p:cNvPr id="993" name="直接连接符 23"/>
          <p:cNvSpPr/>
          <p:nvPr/>
        </p:nvSpPr>
        <p:spPr>
          <a:xfrm>
            <a:off x="3718683" y="1593543"/>
            <a:ext cx="1" cy="1485824"/>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994" name="直接连接符 11"/>
          <p:cNvSpPr/>
          <p:nvPr/>
        </p:nvSpPr>
        <p:spPr>
          <a:xfrm flipH="true" flipV="true">
            <a:off x="2717130" y="2312327"/>
            <a:ext cx="1919295" cy="1"/>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995" name="文本框 12"/>
          <p:cNvSpPr txBox="true"/>
          <p:nvPr/>
        </p:nvSpPr>
        <p:spPr>
          <a:xfrm>
            <a:off x="5181600" y="2948304"/>
            <a:ext cx="1197611" cy="370841"/>
          </a:xfrm>
          <a:prstGeom prst="rect">
            <a:avLst/>
          </a:prstGeom>
          <a:ln w="12700">
            <a:miter lim="400000"/>
          </a:ln>
        </p:spPr>
        <p:txBody>
          <a:bodyPr lIns="45719" rIns="45719">
            <a:spAutoFit/>
          </a:bodyPr>
          <a:lstStyle>
            <a:lvl1pPr>
              <a:defRPr>
                <a:solidFill>
                  <a:srgbClr val="FFFFFF"/>
                </a:solidFill>
                <a:latin typeface="微软雅黑"/>
                <a:ea typeface="微软雅黑"/>
                <a:cs typeface="微软雅黑"/>
                <a:sym typeface="微软雅黑"/>
              </a:defRPr>
            </a:lvl1pPr>
          </a:lstStyle>
          <a:p>
            <a:r>
              <a:rPr>
                <a:solidFill>
                  <a:schemeClr val="tx1"/>
                </a:solidFill>
              </a:rPr>
              <a:t>Blocking</a:t>
            </a:r>
            <a:endParaRPr>
              <a:solidFill>
                <a:schemeClr val="tx1"/>
              </a:solidFill>
            </a:endParaRPr>
          </a:p>
        </p:txBody>
      </p:sp>
      <p:sp>
        <p:nvSpPr>
          <p:cNvPr id="996" name="文本框 13"/>
          <p:cNvSpPr txBox="true"/>
          <p:nvPr/>
        </p:nvSpPr>
        <p:spPr>
          <a:xfrm>
            <a:off x="196850" y="5690870"/>
            <a:ext cx="3926205" cy="506730"/>
          </a:xfrm>
          <a:prstGeom prst="rect">
            <a:avLst/>
          </a:prstGeom>
          <a:ln w="12700">
            <a:miter lim="400000"/>
          </a:ln>
        </p:spPr>
        <p:txBody>
          <a:bodyPr wrap="square" lIns="45719" rIns="45719">
            <a:spAutoFit/>
          </a:bodyPr>
          <a:lstStyle>
            <a:lvl1pPr>
              <a:lnSpc>
                <a:spcPct val="150000"/>
              </a:lnSpc>
              <a:defRPr>
                <a:solidFill>
                  <a:srgbClr val="FFFFFF"/>
                </a:solidFill>
                <a:latin typeface="微软雅黑"/>
                <a:ea typeface="微软雅黑"/>
                <a:cs typeface="微软雅黑"/>
                <a:sym typeface="微软雅黑"/>
              </a:defRPr>
            </a:lvl1pPr>
          </a:lstStyle>
          <a:p>
            <a:r>
              <a:rPr>
                <a:solidFill>
                  <a:schemeClr val="tx1"/>
                </a:solidFill>
              </a:rPr>
              <a:t>Benchmark test by google</a:t>
            </a:r>
            <a:r>
              <a:rPr lang="en-US">
                <a:solidFill>
                  <a:schemeClr val="tx1"/>
                </a:solidFill>
              </a:rPr>
              <a:t> </a:t>
            </a:r>
            <a:r>
              <a:rPr>
                <a:solidFill>
                  <a:schemeClr val="tx1"/>
                </a:solidFill>
              </a:rPr>
              <a:t>benchmark</a:t>
            </a:r>
            <a:endParaRPr>
              <a:solidFill>
                <a:schemeClr val="tx1"/>
              </a:solidFill>
            </a:endParaRPr>
          </a:p>
        </p:txBody>
      </p:sp>
      <p:sp>
        <p:nvSpPr>
          <p:cNvPr id="997" name="文本框 42"/>
          <p:cNvSpPr txBox="true"/>
          <p:nvPr/>
        </p:nvSpPr>
        <p:spPr>
          <a:xfrm>
            <a:off x="2950799" y="1903408"/>
            <a:ext cx="1568788"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thd0      thd1</a:t>
            </a:r>
            <a:endParaRPr>
              <a:solidFill>
                <a:schemeClr val="tx1"/>
              </a:solidFill>
            </a:endParaRPr>
          </a:p>
        </p:txBody>
      </p:sp>
      <p:sp>
        <p:nvSpPr>
          <p:cNvPr id="998" name="文本框 14"/>
          <p:cNvSpPr txBox="true"/>
          <p:nvPr/>
        </p:nvSpPr>
        <p:spPr>
          <a:xfrm>
            <a:off x="2950799" y="2383443"/>
            <a:ext cx="1757585"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thd2      thd3</a:t>
            </a:r>
            <a:endParaRPr>
              <a:solidFill>
                <a:schemeClr val="tx1"/>
              </a:solidFill>
            </a:endParaRPr>
          </a:p>
        </p:txBody>
      </p:sp>
      <p:sp>
        <p:nvSpPr>
          <p:cNvPr id="999" name="双括号 15"/>
          <p:cNvSpPr/>
          <p:nvPr/>
        </p:nvSpPr>
        <p:spPr>
          <a:xfrm>
            <a:off x="5593953" y="1832292"/>
            <a:ext cx="1632289" cy="960071"/>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2400">
                <a:latin typeface="等线"/>
                <a:ea typeface="等线"/>
                <a:cs typeface="等线"/>
                <a:sym typeface="等线"/>
              </a:defRPr>
            </a:pPr>
            <a:endParaRPr>
              <a:solidFill>
                <a:schemeClr val="tx1"/>
              </a:solidFill>
            </a:endParaRPr>
          </a:p>
        </p:txBody>
      </p:sp>
      <p:sp>
        <p:nvSpPr>
          <p:cNvPr id="1000" name="直接连接符 44"/>
          <p:cNvSpPr/>
          <p:nvPr/>
        </p:nvSpPr>
        <p:spPr>
          <a:xfrm>
            <a:off x="6425336" y="1593543"/>
            <a:ext cx="1" cy="1485824"/>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1" name="直接连接符 45"/>
          <p:cNvSpPr/>
          <p:nvPr/>
        </p:nvSpPr>
        <p:spPr>
          <a:xfrm flipH="true" flipV="true">
            <a:off x="5423782" y="2312327"/>
            <a:ext cx="1919295" cy="1"/>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2" name="直接箭头连接符 51"/>
          <p:cNvSpPr/>
          <p:nvPr/>
        </p:nvSpPr>
        <p:spPr>
          <a:xfrm>
            <a:off x="2441976" y="2567159"/>
            <a:ext cx="275154" cy="1"/>
          </a:xfrm>
          <a:prstGeom prst="line">
            <a:avLst/>
          </a:prstGeom>
          <a:ln w="19050">
            <a:solidFill>
              <a:schemeClr val="tx1"/>
            </a:solidFill>
            <a:miter/>
            <a:tailEnd type="triangle"/>
          </a:ln>
        </p:spPr>
        <p:txBody>
          <a:bodyPr lIns="0" tIns="0" rIns="0" bIns="0"/>
          <a:lstStyle/>
          <a:p>
            <a:pPr>
              <a:defRPr>
                <a:latin typeface="等线"/>
                <a:ea typeface="等线"/>
                <a:cs typeface="等线"/>
                <a:sym typeface="等线"/>
              </a:defRPr>
            </a:pPr>
          </a:p>
        </p:txBody>
      </p:sp>
      <p:sp>
        <p:nvSpPr>
          <p:cNvPr id="1003" name="双括号 18"/>
          <p:cNvSpPr/>
          <p:nvPr/>
        </p:nvSpPr>
        <p:spPr>
          <a:xfrm>
            <a:off x="7729135" y="1831444"/>
            <a:ext cx="1632289" cy="960071"/>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2400">
                <a:latin typeface="等线"/>
                <a:ea typeface="等线"/>
                <a:cs typeface="等线"/>
                <a:sym typeface="等线"/>
              </a:defRPr>
            </a:pPr>
            <a:endParaRPr>
              <a:solidFill>
                <a:schemeClr val="tx1"/>
              </a:solidFill>
            </a:endParaRPr>
          </a:p>
        </p:txBody>
      </p:sp>
      <p:sp>
        <p:nvSpPr>
          <p:cNvPr id="1004" name="直接连接符 20"/>
          <p:cNvSpPr/>
          <p:nvPr/>
        </p:nvSpPr>
        <p:spPr>
          <a:xfrm>
            <a:off x="8560519" y="1592698"/>
            <a:ext cx="1" cy="1485824"/>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5" name="直接连接符 21"/>
          <p:cNvSpPr/>
          <p:nvPr/>
        </p:nvSpPr>
        <p:spPr>
          <a:xfrm flipH="true" flipV="true">
            <a:off x="7558964" y="2311480"/>
            <a:ext cx="1919295" cy="1"/>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6" name="双括号 25"/>
          <p:cNvSpPr/>
          <p:nvPr/>
        </p:nvSpPr>
        <p:spPr>
          <a:xfrm>
            <a:off x="9819446" y="1831444"/>
            <a:ext cx="1632289" cy="960071"/>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2400">
                <a:latin typeface="等线"/>
                <a:ea typeface="等线"/>
                <a:cs typeface="等线"/>
                <a:sym typeface="等线"/>
              </a:defRPr>
            </a:pPr>
            <a:endParaRPr>
              <a:solidFill>
                <a:schemeClr val="tx1"/>
              </a:solidFill>
            </a:endParaRPr>
          </a:p>
        </p:txBody>
      </p:sp>
      <p:sp>
        <p:nvSpPr>
          <p:cNvPr id="1007" name="直接连接符 26"/>
          <p:cNvSpPr/>
          <p:nvPr/>
        </p:nvSpPr>
        <p:spPr>
          <a:xfrm>
            <a:off x="10650830" y="1592698"/>
            <a:ext cx="1" cy="1485824"/>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8" name="直接连接符 27"/>
          <p:cNvSpPr/>
          <p:nvPr/>
        </p:nvSpPr>
        <p:spPr>
          <a:xfrm flipH="true" flipV="true">
            <a:off x="9649275" y="2311480"/>
            <a:ext cx="1919295" cy="1"/>
          </a:xfrm>
          <a:prstGeom prst="line">
            <a:avLst/>
          </a:prstGeom>
          <a:ln w="12700">
            <a:solidFill>
              <a:schemeClr val="tx1"/>
            </a:solidFill>
            <a:prstDash val="lgDash"/>
            <a:miter/>
          </a:ln>
        </p:spPr>
        <p:txBody>
          <a:bodyPr lIns="0" tIns="0" rIns="0" bIns="0"/>
          <a:lstStyle/>
          <a:p>
            <a:pPr>
              <a:defRPr>
                <a:latin typeface="等线"/>
                <a:ea typeface="等线"/>
                <a:cs typeface="等线"/>
                <a:sym typeface="等线"/>
              </a:defRPr>
            </a:pPr>
          </a:p>
        </p:txBody>
      </p:sp>
      <p:sp>
        <p:nvSpPr>
          <p:cNvPr id="1009" name="文本框 30"/>
          <p:cNvSpPr txBox="true"/>
          <p:nvPr/>
        </p:nvSpPr>
        <p:spPr>
          <a:xfrm>
            <a:off x="5837783" y="1903408"/>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a      </a:t>
            </a:r>
            <a:endParaRPr>
              <a:solidFill>
                <a:schemeClr val="tx1"/>
              </a:solidFill>
            </a:endParaRPr>
          </a:p>
        </p:txBody>
      </p:sp>
      <p:sp>
        <p:nvSpPr>
          <p:cNvPr id="1010" name="文本框 46"/>
          <p:cNvSpPr txBox="true"/>
          <p:nvPr/>
        </p:nvSpPr>
        <p:spPr>
          <a:xfrm>
            <a:off x="6593816" y="1903408"/>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b      </a:t>
            </a:r>
            <a:endParaRPr>
              <a:solidFill>
                <a:schemeClr val="tx1"/>
              </a:solidFill>
            </a:endParaRPr>
          </a:p>
        </p:txBody>
      </p:sp>
      <p:sp>
        <p:nvSpPr>
          <p:cNvPr id="1011" name="文本框 47"/>
          <p:cNvSpPr txBox="true"/>
          <p:nvPr/>
        </p:nvSpPr>
        <p:spPr>
          <a:xfrm>
            <a:off x="5837783" y="2383443"/>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c      </a:t>
            </a:r>
            <a:endParaRPr>
              <a:solidFill>
                <a:schemeClr val="tx1"/>
              </a:solidFill>
            </a:endParaRPr>
          </a:p>
        </p:txBody>
      </p:sp>
      <p:sp>
        <p:nvSpPr>
          <p:cNvPr id="1012" name="文本框 48"/>
          <p:cNvSpPr txBox="true"/>
          <p:nvPr/>
        </p:nvSpPr>
        <p:spPr>
          <a:xfrm>
            <a:off x="6593816" y="2383443"/>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d      </a:t>
            </a:r>
            <a:endParaRPr>
              <a:solidFill>
                <a:schemeClr val="tx1"/>
              </a:solidFill>
            </a:endParaRPr>
          </a:p>
        </p:txBody>
      </p:sp>
      <p:sp>
        <p:nvSpPr>
          <p:cNvPr id="1013" name="文本框 49"/>
          <p:cNvSpPr txBox="true"/>
          <p:nvPr/>
        </p:nvSpPr>
        <p:spPr>
          <a:xfrm>
            <a:off x="8002596" y="1903408"/>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e      </a:t>
            </a:r>
            <a:endParaRPr>
              <a:solidFill>
                <a:schemeClr val="tx1"/>
              </a:solidFill>
            </a:endParaRPr>
          </a:p>
        </p:txBody>
      </p:sp>
      <p:sp>
        <p:nvSpPr>
          <p:cNvPr id="1014" name="文本框 69"/>
          <p:cNvSpPr txBox="true"/>
          <p:nvPr/>
        </p:nvSpPr>
        <p:spPr>
          <a:xfrm>
            <a:off x="8734078" y="1903408"/>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f      </a:t>
            </a:r>
            <a:endParaRPr>
              <a:solidFill>
                <a:schemeClr val="tx1"/>
              </a:solidFill>
            </a:endParaRPr>
          </a:p>
        </p:txBody>
      </p:sp>
      <p:sp>
        <p:nvSpPr>
          <p:cNvPr id="1015" name="文本框 70"/>
          <p:cNvSpPr txBox="true"/>
          <p:nvPr/>
        </p:nvSpPr>
        <p:spPr>
          <a:xfrm>
            <a:off x="8002596" y="2383443"/>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g      </a:t>
            </a:r>
            <a:endParaRPr>
              <a:solidFill>
                <a:schemeClr val="tx1"/>
              </a:solidFill>
            </a:endParaRPr>
          </a:p>
        </p:txBody>
      </p:sp>
      <p:sp>
        <p:nvSpPr>
          <p:cNvPr id="1016" name="文本框 71"/>
          <p:cNvSpPr txBox="true"/>
          <p:nvPr/>
        </p:nvSpPr>
        <p:spPr>
          <a:xfrm>
            <a:off x="8734078" y="2383443"/>
            <a:ext cx="51220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 h      </a:t>
            </a:r>
            <a:endParaRPr>
              <a:solidFill>
                <a:schemeClr val="tx1"/>
              </a:solidFill>
            </a:endParaRPr>
          </a:p>
        </p:txBody>
      </p:sp>
      <p:sp>
        <p:nvSpPr>
          <p:cNvPr id="1017" name="文本框 72"/>
          <p:cNvSpPr txBox="true"/>
          <p:nvPr/>
        </p:nvSpPr>
        <p:spPr>
          <a:xfrm>
            <a:off x="9839767" y="1903408"/>
            <a:ext cx="798362"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ae+bg    </a:t>
            </a:r>
            <a:endParaRPr>
              <a:solidFill>
                <a:schemeClr val="tx1"/>
              </a:solidFill>
            </a:endParaRPr>
          </a:p>
        </p:txBody>
      </p:sp>
      <p:sp>
        <p:nvSpPr>
          <p:cNvPr id="1018" name="文本框 73"/>
          <p:cNvSpPr txBox="true"/>
          <p:nvPr/>
        </p:nvSpPr>
        <p:spPr>
          <a:xfrm>
            <a:off x="10654218" y="1903408"/>
            <a:ext cx="772963"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af+bh   </a:t>
            </a:r>
            <a:endParaRPr>
              <a:solidFill>
                <a:schemeClr val="tx1"/>
              </a:solidFill>
            </a:endParaRPr>
          </a:p>
        </p:txBody>
      </p:sp>
      <p:sp>
        <p:nvSpPr>
          <p:cNvPr id="1019" name="文本框 74"/>
          <p:cNvSpPr txBox="true"/>
          <p:nvPr/>
        </p:nvSpPr>
        <p:spPr>
          <a:xfrm>
            <a:off x="9839767" y="2383443"/>
            <a:ext cx="902496"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ce+dg      </a:t>
            </a:r>
            <a:endParaRPr>
              <a:solidFill>
                <a:schemeClr val="tx1"/>
              </a:solidFill>
            </a:endParaRPr>
          </a:p>
        </p:txBody>
      </p:sp>
      <p:sp>
        <p:nvSpPr>
          <p:cNvPr id="1020" name="文本框 75"/>
          <p:cNvSpPr txBox="true"/>
          <p:nvPr/>
        </p:nvSpPr>
        <p:spPr>
          <a:xfrm>
            <a:off x="10654218" y="2383443"/>
            <a:ext cx="882176" cy="332741"/>
          </a:xfrm>
          <a:prstGeom prst="rect">
            <a:avLst/>
          </a:prstGeom>
          <a:ln w="12700">
            <a:noFill/>
            <a:miter lim="400000"/>
          </a:ln>
        </p:spPr>
        <p:txBody>
          <a:bodyPr lIns="45719" rIns="45719">
            <a:spAutoFit/>
          </a:bodyPr>
          <a:lstStyle>
            <a:lvl1pPr>
              <a:defRPr sz="1600">
                <a:solidFill>
                  <a:srgbClr val="FFFFFF"/>
                </a:solidFill>
                <a:latin typeface="微软雅黑"/>
                <a:ea typeface="微软雅黑"/>
                <a:cs typeface="微软雅黑"/>
                <a:sym typeface="微软雅黑"/>
              </a:defRPr>
            </a:lvl1pPr>
          </a:lstStyle>
          <a:p>
            <a:r>
              <a:rPr>
                <a:solidFill>
                  <a:schemeClr val="tx1"/>
                </a:solidFill>
              </a:rPr>
              <a:t>cf+dh      </a:t>
            </a:r>
            <a:endParaRPr>
              <a:solidFill>
                <a:schemeClr val="tx1"/>
              </a:solidFill>
            </a:endParaRPr>
          </a:p>
        </p:txBody>
      </p:sp>
      <p:sp>
        <p:nvSpPr>
          <p:cNvPr id="1021" name="双括号 76"/>
          <p:cNvSpPr/>
          <p:nvPr/>
        </p:nvSpPr>
        <p:spPr>
          <a:xfrm>
            <a:off x="415290" y="4175759"/>
            <a:ext cx="1917065" cy="960121"/>
          </a:xfrm>
          <a:custGeom>
            <a:avLst/>
            <a:gdLst/>
            <a:ahLst/>
            <a:cxnLst>
              <a:cxn ang="0">
                <a:pos x="wd2" y="hd2"/>
              </a:cxn>
              <a:cxn ang="5400000">
                <a:pos x="wd2" y="hd2"/>
              </a:cxn>
              <a:cxn ang="10800000">
                <a:pos x="wd2" y="hd2"/>
              </a:cxn>
              <a:cxn ang="16200000">
                <a:pos x="wd2" y="hd2"/>
              </a:cxn>
            </a:cxnLst>
            <a:rect l="0" t="0" r="r" b="b"/>
            <a:pathLst>
              <a:path w="21600" h="21600" extrusionOk="false">
                <a:moveTo>
                  <a:pt x="1803" y="21600"/>
                </a:moveTo>
                <a:cubicBezTo>
                  <a:pt x="807" y="21600"/>
                  <a:pt x="0" y="19988"/>
                  <a:pt x="0" y="18000"/>
                </a:cubicBezTo>
                <a:lnTo>
                  <a:pt x="0" y="3600"/>
                </a:lnTo>
                <a:cubicBezTo>
                  <a:pt x="0" y="1612"/>
                  <a:pt x="807" y="0"/>
                  <a:pt x="1803" y="0"/>
                </a:cubicBezTo>
                <a:moveTo>
                  <a:pt x="19797" y="0"/>
                </a:moveTo>
                <a:cubicBezTo>
                  <a:pt x="20793" y="0"/>
                  <a:pt x="21600" y="1612"/>
                  <a:pt x="21600" y="3600"/>
                </a:cubicBezTo>
                <a:lnTo>
                  <a:pt x="21600" y="18000"/>
                </a:lnTo>
                <a:cubicBezTo>
                  <a:pt x="21600" y="19988"/>
                  <a:pt x="20793" y="21600"/>
                  <a:pt x="19797" y="21600"/>
                </a:cubicBezTo>
              </a:path>
            </a:pathLst>
          </a:custGeom>
          <a:ln w="19050">
            <a:solidFill>
              <a:schemeClr val="tx1"/>
            </a:solidFill>
            <a:miter/>
          </a:ln>
        </p:spPr>
        <p:txBody>
          <a:bodyPr lIns="0" tIns="0" rIns="0" bIns="0" anchor="ctr"/>
          <a:lstStyle/>
          <a:p>
            <a:pPr algn="ctr">
              <a:defRPr sz="1600">
                <a:latin typeface="微软雅黑"/>
                <a:ea typeface="微软雅黑"/>
                <a:cs typeface="微软雅黑"/>
                <a:sym typeface="微软雅黑"/>
              </a:defRPr>
            </a:pPr>
            <a:endParaRPr>
              <a:solidFill>
                <a:schemeClr val="tx1"/>
              </a:solidFill>
            </a:endParaRPr>
          </a:p>
        </p:txBody>
      </p:sp>
      <p:sp>
        <p:nvSpPr>
          <p:cNvPr id="1022" name="双括号 77"/>
          <p:cNvSpPr/>
          <p:nvPr/>
        </p:nvSpPr>
        <p:spPr>
          <a:xfrm>
            <a:off x="2914650" y="4175759"/>
            <a:ext cx="1998346" cy="960121"/>
          </a:xfrm>
          <a:custGeom>
            <a:avLst/>
            <a:gdLst/>
            <a:ahLst/>
            <a:cxnLst>
              <a:cxn ang="0">
                <a:pos x="wd2" y="hd2"/>
              </a:cxn>
              <a:cxn ang="5400000">
                <a:pos x="wd2" y="hd2"/>
              </a:cxn>
              <a:cxn ang="10800000">
                <a:pos x="wd2" y="hd2"/>
              </a:cxn>
              <a:cxn ang="16200000">
                <a:pos x="wd2" y="hd2"/>
              </a:cxn>
            </a:cxnLst>
            <a:rect l="0" t="0" r="r" b="b"/>
            <a:pathLst>
              <a:path w="21600" h="21600" extrusionOk="false">
                <a:moveTo>
                  <a:pt x="1730" y="21600"/>
                </a:moveTo>
                <a:cubicBezTo>
                  <a:pt x="774" y="21600"/>
                  <a:pt x="0" y="19988"/>
                  <a:pt x="0" y="18000"/>
                </a:cubicBezTo>
                <a:lnTo>
                  <a:pt x="0" y="3600"/>
                </a:lnTo>
                <a:cubicBezTo>
                  <a:pt x="0" y="1612"/>
                  <a:pt x="774" y="0"/>
                  <a:pt x="1730" y="0"/>
                </a:cubicBezTo>
                <a:moveTo>
                  <a:pt x="19870" y="0"/>
                </a:moveTo>
                <a:cubicBezTo>
                  <a:pt x="20826" y="0"/>
                  <a:pt x="21600" y="1612"/>
                  <a:pt x="21600" y="3600"/>
                </a:cubicBezTo>
                <a:lnTo>
                  <a:pt x="21600" y="18000"/>
                </a:lnTo>
                <a:cubicBezTo>
                  <a:pt x="21600" y="19988"/>
                  <a:pt x="20826" y="21600"/>
                  <a:pt x="19870" y="21600"/>
                </a:cubicBezTo>
              </a:path>
            </a:pathLst>
          </a:custGeom>
          <a:ln w="19050">
            <a:solidFill>
              <a:schemeClr val="tx1"/>
            </a:solidFill>
            <a:miter/>
          </a:ln>
        </p:spPr>
        <p:txBody>
          <a:bodyPr lIns="0" tIns="0" rIns="0" bIns="0" anchor="ctr"/>
          <a:lstStyle/>
          <a:p>
            <a:pPr algn="ctr">
              <a:defRPr sz="2400">
                <a:latin typeface="等线"/>
                <a:ea typeface="等线"/>
                <a:cs typeface="等线"/>
                <a:sym typeface="等线"/>
              </a:defRPr>
            </a:pPr>
            <a:endParaRPr>
              <a:solidFill>
                <a:schemeClr val="tx1"/>
              </a:solidFill>
            </a:endParaRPr>
          </a:p>
        </p:txBody>
      </p:sp>
      <p:sp>
        <p:nvSpPr>
          <p:cNvPr id="1023" name="直接箭头连接符 86"/>
          <p:cNvSpPr/>
          <p:nvPr/>
        </p:nvSpPr>
        <p:spPr>
          <a:xfrm>
            <a:off x="2441976" y="4763289"/>
            <a:ext cx="275154" cy="1"/>
          </a:xfrm>
          <a:prstGeom prst="line">
            <a:avLst/>
          </a:prstGeom>
          <a:ln w="19050">
            <a:solidFill>
              <a:schemeClr val="tx1"/>
            </a:solidFill>
            <a:miter/>
            <a:tailEnd type="triangle"/>
          </a:ln>
        </p:spPr>
        <p:txBody>
          <a:bodyPr lIns="0" tIns="0" rIns="0" bIns="0"/>
          <a:lstStyle/>
          <a:p>
            <a:pPr>
              <a:defRPr>
                <a:latin typeface="等线"/>
                <a:ea typeface="等线"/>
                <a:cs typeface="等线"/>
                <a:sym typeface="等线"/>
              </a:defRPr>
            </a:pPr>
          </a:p>
        </p:txBody>
      </p:sp>
      <p:sp>
        <p:nvSpPr>
          <p:cNvPr id="1024" name="文本框 108"/>
          <p:cNvSpPr txBox="true"/>
          <p:nvPr/>
        </p:nvSpPr>
        <p:spPr>
          <a:xfrm>
            <a:off x="3141979" y="3439795"/>
            <a:ext cx="1910082" cy="370841"/>
          </a:xfrm>
          <a:prstGeom prst="rect">
            <a:avLst/>
          </a:prstGeom>
          <a:ln w="12700">
            <a:miter lim="400000"/>
          </a:ln>
        </p:spPr>
        <p:txBody>
          <a:bodyPr lIns="45719" rIns="45719">
            <a:spAutoFit/>
          </a:bodyPr>
          <a:lstStyle>
            <a:lvl1pPr>
              <a:defRPr>
                <a:solidFill>
                  <a:srgbClr val="FFFFFF"/>
                </a:solidFill>
                <a:latin typeface="微软雅黑"/>
                <a:ea typeface="微软雅黑"/>
                <a:cs typeface="微软雅黑"/>
                <a:sym typeface="微软雅黑"/>
              </a:defRPr>
            </a:lvl1pPr>
          </a:lstStyle>
          <a:p>
            <a:r>
              <a:rPr>
                <a:solidFill>
                  <a:schemeClr val="tx1"/>
                </a:solidFill>
              </a:rPr>
              <a:t>Layout Reorder</a:t>
            </a:r>
            <a:endParaRPr>
              <a:solidFill>
                <a:schemeClr val="tx1"/>
              </a:solidFill>
            </a:endParaRPr>
          </a:p>
        </p:txBody>
      </p:sp>
      <p:sp>
        <p:nvSpPr>
          <p:cNvPr id="1025" name="形状"/>
          <p:cNvSpPr/>
          <p:nvPr/>
        </p:nvSpPr>
        <p:spPr>
          <a:xfrm>
            <a:off x="5524529" y="4029266"/>
            <a:ext cx="1632289" cy="960071"/>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1600">
                <a:latin typeface="微软雅黑"/>
                <a:ea typeface="微软雅黑"/>
                <a:cs typeface="微软雅黑"/>
                <a:sym typeface="微软雅黑"/>
              </a:defRPr>
            </a:pPr>
            <a:endParaRPr>
              <a:solidFill>
                <a:schemeClr val="tx1"/>
              </a:solidFill>
            </a:endParaRPr>
          </a:p>
        </p:txBody>
      </p:sp>
      <p:sp>
        <p:nvSpPr>
          <p:cNvPr id="1026" name="m,k"/>
          <p:cNvSpPr txBox="true"/>
          <p:nvPr/>
        </p:nvSpPr>
        <p:spPr>
          <a:xfrm>
            <a:off x="5626641" y="4342931"/>
            <a:ext cx="1428065" cy="332741"/>
          </a:xfrm>
          <a:prstGeom prst="rect">
            <a:avLst/>
          </a:prstGeom>
          <a:ln w="12700">
            <a:noFill/>
            <a:miter lim="400000"/>
          </a:ln>
        </p:spPr>
        <p:txBody>
          <a:bodyPr lIns="45719" rIns="45719" anchor="ctr">
            <a:spAutoFit/>
          </a:bodyPr>
          <a:lstStyle>
            <a:lvl1pPr algn="ctr">
              <a:defRPr sz="1600">
                <a:solidFill>
                  <a:srgbClr val="FFFFFF"/>
                </a:solidFill>
                <a:latin typeface="微软雅黑"/>
                <a:ea typeface="微软雅黑"/>
                <a:cs typeface="微软雅黑"/>
                <a:sym typeface="微软雅黑"/>
              </a:defRPr>
            </a:lvl1pPr>
          </a:lstStyle>
          <a:p>
            <a:r>
              <a:rPr>
                <a:solidFill>
                  <a:schemeClr val="tx1"/>
                </a:solidFill>
              </a:rPr>
              <a:t>m,k</a:t>
            </a:r>
            <a:endParaRPr>
              <a:solidFill>
                <a:schemeClr val="tx1"/>
              </a:solidFill>
            </a:endParaRPr>
          </a:p>
        </p:txBody>
      </p:sp>
      <p:sp>
        <p:nvSpPr>
          <p:cNvPr id="1027" name="形状"/>
          <p:cNvSpPr/>
          <p:nvPr/>
        </p:nvSpPr>
        <p:spPr>
          <a:xfrm>
            <a:off x="7659712" y="4028420"/>
            <a:ext cx="1632289" cy="960070"/>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1600">
                <a:latin typeface="微软雅黑"/>
                <a:ea typeface="微软雅黑"/>
                <a:cs typeface="微软雅黑"/>
                <a:sym typeface="微软雅黑"/>
              </a:defRPr>
            </a:pPr>
            <a:endParaRPr>
              <a:solidFill>
                <a:schemeClr val="tx1"/>
              </a:solidFill>
            </a:endParaRPr>
          </a:p>
        </p:txBody>
      </p:sp>
      <p:sp>
        <p:nvSpPr>
          <p:cNvPr id="1028" name="k,n"/>
          <p:cNvSpPr txBox="true"/>
          <p:nvPr/>
        </p:nvSpPr>
        <p:spPr>
          <a:xfrm>
            <a:off x="7761823" y="4342085"/>
            <a:ext cx="1428065" cy="332741"/>
          </a:xfrm>
          <a:prstGeom prst="rect">
            <a:avLst/>
          </a:prstGeom>
          <a:ln w="12700">
            <a:noFill/>
            <a:miter lim="400000"/>
          </a:ln>
        </p:spPr>
        <p:txBody>
          <a:bodyPr lIns="45719" rIns="45719" anchor="ctr">
            <a:spAutoFit/>
          </a:bodyPr>
          <a:lstStyle>
            <a:lvl1pPr algn="ctr">
              <a:defRPr sz="1600">
                <a:solidFill>
                  <a:srgbClr val="FFFFFF"/>
                </a:solidFill>
                <a:latin typeface="微软雅黑"/>
                <a:ea typeface="微软雅黑"/>
                <a:cs typeface="微软雅黑"/>
                <a:sym typeface="微软雅黑"/>
              </a:defRPr>
            </a:lvl1pPr>
          </a:lstStyle>
          <a:p>
            <a:r>
              <a:rPr>
                <a:solidFill>
                  <a:schemeClr val="tx1"/>
                </a:solidFill>
              </a:rPr>
              <a:t>k,n</a:t>
            </a:r>
            <a:endParaRPr>
              <a:solidFill>
                <a:schemeClr val="tx1"/>
              </a:solidFill>
            </a:endParaRPr>
          </a:p>
        </p:txBody>
      </p:sp>
      <p:sp>
        <p:nvSpPr>
          <p:cNvPr id="1029" name="形状"/>
          <p:cNvSpPr/>
          <p:nvPr/>
        </p:nvSpPr>
        <p:spPr>
          <a:xfrm>
            <a:off x="9750022" y="4028420"/>
            <a:ext cx="1632289" cy="960070"/>
          </a:xfrm>
          <a:custGeom>
            <a:avLst/>
            <a:gdLst/>
            <a:ahLst/>
            <a:cxnLst>
              <a:cxn ang="0">
                <a:pos x="wd2" y="hd2"/>
              </a:cxn>
              <a:cxn ang="5400000">
                <a:pos x="wd2" y="hd2"/>
              </a:cxn>
              <a:cxn ang="10800000">
                <a:pos x="wd2" y="hd2"/>
              </a:cxn>
              <a:cxn ang="16200000">
                <a:pos x="wd2" y="hd2"/>
              </a:cxn>
            </a:cxnLst>
            <a:rect l="0" t="0" r="r" b="b"/>
            <a:pathLst>
              <a:path w="21600" h="21600" extrusionOk="false">
                <a:moveTo>
                  <a:pt x="2117" y="21600"/>
                </a:moveTo>
                <a:cubicBezTo>
                  <a:pt x="948" y="21600"/>
                  <a:pt x="0" y="19988"/>
                  <a:pt x="0" y="18000"/>
                </a:cubicBezTo>
                <a:lnTo>
                  <a:pt x="0" y="3600"/>
                </a:lnTo>
                <a:cubicBezTo>
                  <a:pt x="0" y="1612"/>
                  <a:pt x="948" y="0"/>
                  <a:pt x="2117" y="0"/>
                </a:cubicBezTo>
                <a:moveTo>
                  <a:pt x="19483" y="0"/>
                </a:moveTo>
                <a:cubicBezTo>
                  <a:pt x="20652" y="0"/>
                  <a:pt x="21600" y="1612"/>
                  <a:pt x="21600" y="3600"/>
                </a:cubicBezTo>
                <a:lnTo>
                  <a:pt x="21600" y="18000"/>
                </a:lnTo>
                <a:cubicBezTo>
                  <a:pt x="21600" y="19988"/>
                  <a:pt x="20652" y="21600"/>
                  <a:pt x="19483" y="21600"/>
                </a:cubicBezTo>
              </a:path>
            </a:pathLst>
          </a:custGeom>
          <a:ln w="19050">
            <a:solidFill>
              <a:schemeClr val="tx1"/>
            </a:solidFill>
            <a:miter/>
          </a:ln>
        </p:spPr>
        <p:txBody>
          <a:bodyPr lIns="0" tIns="0" rIns="0" bIns="0" anchor="ctr"/>
          <a:lstStyle/>
          <a:p>
            <a:pPr algn="ctr">
              <a:defRPr sz="1600">
                <a:solidFill>
                  <a:srgbClr val="FFFFFF"/>
                </a:solidFill>
                <a:latin typeface="微软雅黑"/>
                <a:ea typeface="微软雅黑"/>
                <a:cs typeface="微软雅黑"/>
                <a:sym typeface="微软雅黑"/>
              </a:defRPr>
            </a:pPr>
            <a:endParaRPr>
              <a:solidFill>
                <a:schemeClr val="tx1"/>
              </a:solidFill>
            </a:endParaRPr>
          </a:p>
        </p:txBody>
      </p:sp>
      <p:sp>
        <p:nvSpPr>
          <p:cNvPr id="1030" name="m,n"/>
          <p:cNvSpPr txBox="true"/>
          <p:nvPr/>
        </p:nvSpPr>
        <p:spPr>
          <a:xfrm>
            <a:off x="9852134" y="4342085"/>
            <a:ext cx="1428065" cy="332741"/>
          </a:xfrm>
          <a:prstGeom prst="rect">
            <a:avLst/>
          </a:prstGeom>
          <a:ln w="12700">
            <a:noFill/>
            <a:miter lim="400000"/>
          </a:ln>
        </p:spPr>
        <p:txBody>
          <a:bodyPr lIns="45719" rIns="45719" anchor="ctr">
            <a:spAutoFit/>
          </a:bodyPr>
          <a:lstStyle>
            <a:lvl1pPr algn="ctr">
              <a:defRPr sz="1600">
                <a:solidFill>
                  <a:srgbClr val="FFFFFF"/>
                </a:solidFill>
                <a:latin typeface="微软雅黑"/>
                <a:ea typeface="微软雅黑"/>
                <a:cs typeface="微软雅黑"/>
                <a:sym typeface="微软雅黑"/>
              </a:defRPr>
            </a:lvl1pPr>
          </a:lstStyle>
          <a:p>
            <a:r>
              <a:rPr>
                <a:solidFill>
                  <a:schemeClr val="tx1"/>
                </a:solidFill>
              </a:rPr>
              <a:t>m,n</a:t>
            </a:r>
            <a:endParaRPr>
              <a:solidFill>
                <a:schemeClr val="tx1"/>
              </a:solidFill>
            </a:endParaRPr>
          </a:p>
        </p:txBody>
      </p:sp>
      <p:sp>
        <p:nvSpPr>
          <p:cNvPr id="1031" name="文本框 173"/>
          <p:cNvSpPr txBox="true"/>
          <p:nvPr/>
        </p:nvSpPr>
        <p:spPr>
          <a:xfrm>
            <a:off x="5469502" y="5161200"/>
            <a:ext cx="5464099" cy="320041"/>
          </a:xfrm>
          <a:prstGeom prst="rect">
            <a:avLst/>
          </a:prstGeom>
          <a:ln w="12700">
            <a:solidFill>
              <a:schemeClr val="tx1"/>
            </a:solidFill>
            <a:miter lim="400000"/>
          </a:ln>
        </p:spPr>
        <p:txBody>
          <a:bodyPr lIns="45719" rIns="45719">
            <a:spAutoFit/>
          </a:bodyPr>
          <a:lstStyle/>
          <a:p>
            <a:pPr>
              <a:defRPr sz="1300">
                <a:solidFill>
                  <a:srgbClr val="FFFFFF"/>
                </a:solidFill>
                <a:latin typeface="微软雅黑"/>
                <a:ea typeface="微软雅黑"/>
                <a:cs typeface="微软雅黑"/>
                <a:sym typeface="微软雅黑"/>
              </a:defRPr>
            </a:pPr>
            <a:r>
              <a:rPr>
                <a:solidFill>
                  <a:schemeClr val="tx1"/>
                </a:solidFill>
              </a:rPr>
              <a:t>m：4X/8Y/16Z的倍数；n：由X/Y/Zmm个数和实际算法设计决定。</a:t>
            </a:r>
            <a:endParaRPr>
              <a:solidFill>
                <a:schemeClr val="tx1"/>
              </a:solidFill>
            </a:endParaRPr>
          </a:p>
        </p:txBody>
      </p:sp>
      <p:sp>
        <p:nvSpPr>
          <p:cNvPr id="1032" name="文本框 178"/>
          <p:cNvSpPr txBox="true"/>
          <p:nvPr/>
        </p:nvSpPr>
        <p:spPr>
          <a:xfrm>
            <a:off x="3251200" y="2948304"/>
            <a:ext cx="1800861" cy="370841"/>
          </a:xfrm>
          <a:prstGeom prst="rect">
            <a:avLst/>
          </a:prstGeom>
          <a:ln w="12700">
            <a:miter lim="400000"/>
          </a:ln>
        </p:spPr>
        <p:txBody>
          <a:bodyPr lIns="45719" rIns="45719">
            <a:spAutoFit/>
          </a:bodyPr>
          <a:lstStyle>
            <a:lvl1pPr>
              <a:defRPr>
                <a:solidFill>
                  <a:srgbClr val="FFFFFF"/>
                </a:solidFill>
                <a:latin typeface="微软雅黑"/>
                <a:ea typeface="微软雅黑"/>
                <a:cs typeface="微软雅黑"/>
                <a:sym typeface="微软雅黑"/>
              </a:defRPr>
            </a:lvl1pPr>
          </a:lstStyle>
          <a:p>
            <a:r>
              <a:rPr>
                <a:solidFill>
                  <a:schemeClr val="tx1"/>
                </a:solidFill>
              </a:rPr>
              <a:t>Parallelization</a:t>
            </a:r>
            <a:endParaRPr>
              <a:solidFill>
                <a:schemeClr val="tx1"/>
              </a:solidFill>
            </a:endParaRPr>
          </a:p>
        </p:txBody>
      </p:sp>
      <p:graphicFrame>
        <p:nvGraphicFramePr>
          <p:cNvPr id="1033" name="表格 176"/>
          <p:cNvGraphicFramePr/>
          <p:nvPr/>
        </p:nvGraphicFramePr>
        <p:xfrm>
          <a:off x="4222408" y="5602800"/>
          <a:ext cx="7979411" cy="934086"/>
        </p:xfrm>
        <a:graphic>
          <a:graphicData uri="http://schemas.openxmlformats.org/drawingml/2006/table">
            <a:tbl>
              <a:tblPr firstRow="true" bandRow="true">
                <a:tableStyleId>{4C3C2611-4C71-4FC5-86AE-919BDF0F9419}</a:tableStyleId>
              </a:tblPr>
              <a:tblGrid>
                <a:gridCol w="3524250"/>
                <a:gridCol w="1253490"/>
                <a:gridCol w="1043305"/>
                <a:gridCol w="1114425"/>
                <a:gridCol w="1043939"/>
              </a:tblGrid>
              <a:tr h="406400">
                <a:tc>
                  <a:txBody>
                    <a:bodyPr/>
                    <a:lstStyle/>
                    <a:p>
                      <a:pPr algn="l">
                        <a:defRPr sz="1800" b="0">
                          <a:solidFill>
                            <a:srgbClr val="000000"/>
                          </a:solidFill>
                        </a:defRPr>
                      </a:pPr>
                      <a:r>
                        <a:rPr>
                          <a:solidFill>
                            <a:schemeClr val="bg1"/>
                          </a:solidFill>
                          <a:latin typeface="微软雅黑"/>
                          <a:ea typeface="微软雅黑"/>
                          <a:cs typeface="微软雅黑"/>
                          <a:sym typeface="微软雅黑"/>
                        </a:rPr>
                        <a:t>Thread Number</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chemeClr val="tx1">
                        <a:lumMod val="65000"/>
                      </a:schemeClr>
                    </a:solidFill>
                  </a:tcPr>
                </a:tc>
                <a:tc>
                  <a:txBody>
                    <a:bodyPr/>
                    <a:lstStyle/>
                    <a:p>
                      <a:pPr algn="l">
                        <a:defRPr sz="1800" b="0">
                          <a:solidFill>
                            <a:srgbClr val="000000"/>
                          </a:solidFill>
                        </a:defRPr>
                      </a:pPr>
                      <a:r>
                        <a:rPr>
                          <a:solidFill>
                            <a:schemeClr val="bg1"/>
                          </a:solidFill>
                          <a:latin typeface="微软雅黑"/>
                          <a:ea typeface="微软雅黑"/>
                          <a:cs typeface="微软雅黑"/>
                          <a:sym typeface="微软雅黑"/>
                        </a:rPr>
                        <a:t>1</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chemeClr val="tx1">
                        <a:lumMod val="65000"/>
                      </a:schemeClr>
                    </a:solidFill>
                  </a:tcPr>
                </a:tc>
                <a:tc>
                  <a:txBody>
                    <a:bodyPr/>
                    <a:lstStyle/>
                    <a:p>
                      <a:pPr algn="l">
                        <a:defRPr sz="1800" b="0">
                          <a:solidFill>
                            <a:srgbClr val="000000"/>
                          </a:solidFill>
                        </a:defRPr>
                      </a:pPr>
                      <a:r>
                        <a:rPr>
                          <a:solidFill>
                            <a:schemeClr val="bg1"/>
                          </a:solidFill>
                          <a:latin typeface="微软雅黑"/>
                          <a:ea typeface="微软雅黑"/>
                          <a:cs typeface="微软雅黑"/>
                          <a:sym typeface="微软雅黑"/>
                        </a:rPr>
                        <a:t>2</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chemeClr val="tx1">
                        <a:lumMod val="65000"/>
                      </a:schemeClr>
                    </a:solidFill>
                  </a:tcPr>
                </a:tc>
                <a:tc>
                  <a:txBody>
                    <a:bodyPr/>
                    <a:lstStyle/>
                    <a:p>
                      <a:pPr algn="l">
                        <a:defRPr sz="1800" b="0">
                          <a:solidFill>
                            <a:srgbClr val="000000"/>
                          </a:solidFill>
                        </a:defRPr>
                      </a:pPr>
                      <a:r>
                        <a:rPr>
                          <a:solidFill>
                            <a:schemeClr val="bg1"/>
                          </a:solidFill>
                          <a:latin typeface="微软雅黑"/>
                          <a:ea typeface="微软雅黑"/>
                          <a:cs typeface="微软雅黑"/>
                          <a:sym typeface="微软雅黑"/>
                        </a:rPr>
                        <a:t>4</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chemeClr val="tx1">
                        <a:lumMod val="65000"/>
                      </a:schemeClr>
                    </a:solidFill>
                  </a:tcPr>
                </a:tc>
                <a:tc>
                  <a:txBody>
                    <a:bodyPr/>
                    <a:lstStyle/>
                    <a:p>
                      <a:pPr algn="l">
                        <a:defRPr sz="1800" b="0">
                          <a:solidFill>
                            <a:srgbClr val="000000"/>
                          </a:solidFill>
                        </a:defRPr>
                      </a:pPr>
                      <a:r>
                        <a:rPr>
                          <a:solidFill>
                            <a:schemeClr val="bg1"/>
                          </a:solidFill>
                          <a:latin typeface="微软雅黑"/>
                          <a:ea typeface="微软雅黑"/>
                          <a:cs typeface="微软雅黑"/>
                          <a:sym typeface="微软雅黑"/>
                        </a:rPr>
                        <a:t>8</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chemeClr val="tx1">
                        <a:lumMod val="65000"/>
                      </a:schemeClr>
                    </a:solidFill>
                  </a:tcPr>
                </a:tc>
              </a:tr>
              <a:tr h="527685">
                <a:tc>
                  <a:txBody>
                    <a:bodyPr/>
                    <a:lstStyle/>
                    <a:p>
                      <a:pPr algn="l">
                        <a:defRPr sz="1800">
                          <a:latin typeface="微软雅黑"/>
                          <a:ea typeface="微软雅黑"/>
                          <a:cs typeface="微软雅黑"/>
                          <a:sym typeface="微软雅黑"/>
                        </a:defRPr>
                      </a:pPr>
                      <a:r>
                        <a:rPr>
                          <a:solidFill>
                            <a:schemeClr val="bg1"/>
                          </a:solidFill>
                        </a:rPr>
                        <a:t>Improvement（vs oneDNN）</a:t>
                      </a:r>
                      <a:endParaRPr>
                        <a:solidFill>
                          <a:schemeClr val="bg1"/>
                        </a:solidFill>
                      </a:endParaRPr>
                    </a:p>
                  </a:txBody>
                  <a:tcPr marL="60956" marR="60956" marT="60956" marB="60956" anchor="t" anchorCtr="false" horzOverflow="overflow">
                    <a:solidFill>
                      <a:srgbClr val="CDD4EA"/>
                    </a:solidFill>
                  </a:tcPr>
                </a:tc>
                <a:tc>
                  <a:txBody>
                    <a:bodyPr/>
                    <a:lstStyle/>
                    <a:p>
                      <a:pPr algn="l">
                        <a:defRPr sz="1800"/>
                      </a:pPr>
                      <a:r>
                        <a:rPr>
                          <a:solidFill>
                            <a:schemeClr val="bg1"/>
                          </a:solidFill>
                          <a:latin typeface="微软雅黑"/>
                          <a:ea typeface="微软雅黑"/>
                          <a:cs typeface="微软雅黑"/>
                          <a:sym typeface="微软雅黑"/>
                        </a:rPr>
                        <a:t>6.5%</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rgbClr val="CDD4EA"/>
                    </a:solidFill>
                  </a:tcPr>
                </a:tc>
                <a:tc>
                  <a:txBody>
                    <a:bodyPr/>
                    <a:lstStyle/>
                    <a:p>
                      <a:pPr algn="l">
                        <a:defRPr sz="1800">
                          <a:latin typeface="微软雅黑"/>
                          <a:ea typeface="微软雅黑"/>
                          <a:cs typeface="微软雅黑"/>
                          <a:sym typeface="微软雅黑"/>
                        </a:defRPr>
                      </a:pPr>
                      <a:r>
                        <a:rPr>
                          <a:solidFill>
                            <a:schemeClr val="bg1"/>
                          </a:solidFill>
                        </a:rPr>
                        <a:t>5%</a:t>
                      </a:r>
                      <a:endParaRPr>
                        <a:solidFill>
                          <a:schemeClr val="bg1"/>
                        </a:solidFill>
                      </a:endParaRPr>
                    </a:p>
                  </a:txBody>
                  <a:tcPr marL="60956" marR="60956" marT="60956" marB="60956" anchor="t" anchorCtr="false" horzOverflow="overflow">
                    <a:solidFill>
                      <a:srgbClr val="CDD4EA"/>
                    </a:solidFill>
                  </a:tcPr>
                </a:tc>
                <a:tc>
                  <a:txBody>
                    <a:bodyPr/>
                    <a:lstStyle/>
                    <a:p>
                      <a:pPr algn="l">
                        <a:defRPr sz="1800"/>
                      </a:pPr>
                      <a:r>
                        <a:rPr>
                          <a:solidFill>
                            <a:schemeClr val="bg1"/>
                          </a:solidFill>
                          <a:latin typeface="微软雅黑"/>
                          <a:ea typeface="微软雅黑"/>
                          <a:cs typeface="微软雅黑"/>
                          <a:sym typeface="微软雅黑"/>
                        </a:rPr>
                        <a:t>7%</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rgbClr val="CDD4EA"/>
                    </a:solidFill>
                  </a:tcPr>
                </a:tc>
                <a:tc>
                  <a:txBody>
                    <a:bodyPr/>
                    <a:lstStyle/>
                    <a:p>
                      <a:pPr algn="l">
                        <a:defRPr sz="1800"/>
                      </a:pPr>
                      <a:r>
                        <a:rPr>
                          <a:solidFill>
                            <a:schemeClr val="bg1"/>
                          </a:solidFill>
                          <a:latin typeface="微软雅黑"/>
                          <a:ea typeface="微软雅黑"/>
                          <a:cs typeface="微软雅黑"/>
                          <a:sym typeface="微软雅黑"/>
                        </a:rPr>
                        <a:t>5%</a:t>
                      </a:r>
                      <a:endParaRPr>
                        <a:solidFill>
                          <a:schemeClr val="bg1"/>
                        </a:solidFill>
                        <a:latin typeface="微软雅黑"/>
                        <a:ea typeface="微软雅黑"/>
                        <a:cs typeface="微软雅黑"/>
                        <a:sym typeface="微软雅黑"/>
                      </a:endParaRPr>
                    </a:p>
                  </a:txBody>
                  <a:tcPr marL="60956" marR="60956" marT="60956" marB="60956" anchor="t" anchorCtr="false" horzOverflow="overflow">
                    <a:solidFill>
                      <a:srgbClr val="CDD4EA"/>
                    </a:solidFill>
                  </a:tcPr>
                </a:tc>
              </a:tr>
            </a:tbl>
          </a:graphicData>
        </a:graphic>
      </p:graphicFrame>
      <p:pic>
        <p:nvPicPr>
          <p:cNvPr id="1034" name="图片 16" descr="图片 16"/>
          <p:cNvPicPr>
            <a:picLocks noChangeAspect="true"/>
          </p:cNvPicPr>
          <p:nvPr/>
        </p:nvPicPr>
        <p:blipFill>
          <a:blip r:embed="rId1"/>
          <a:stretch>
            <a:fillRect/>
          </a:stretch>
        </p:blipFill>
        <p:spPr>
          <a:xfrm>
            <a:off x="567690" y="3892550"/>
            <a:ext cx="1612901" cy="1576070"/>
          </a:xfrm>
          <a:prstGeom prst="rect">
            <a:avLst/>
          </a:prstGeom>
          <a:ln w="12700">
            <a:noFill/>
            <a:miter lim="400000"/>
            <a:headEnd/>
            <a:tailEnd/>
          </a:ln>
        </p:spPr>
      </p:pic>
      <p:pic>
        <p:nvPicPr>
          <p:cNvPr id="1035" name="图片 17" descr="图片 17"/>
          <p:cNvPicPr>
            <a:picLocks noChangeAspect="true"/>
          </p:cNvPicPr>
          <p:nvPr/>
        </p:nvPicPr>
        <p:blipFill>
          <a:blip r:embed="rId2"/>
          <a:stretch>
            <a:fillRect/>
          </a:stretch>
        </p:blipFill>
        <p:spPr>
          <a:xfrm>
            <a:off x="3150235" y="3881754"/>
            <a:ext cx="1537336" cy="1577341"/>
          </a:xfrm>
          <a:prstGeom prst="rect">
            <a:avLst/>
          </a:prstGeom>
          <a:ln w="12700">
            <a:noFill/>
            <a:miter lim="400000"/>
            <a:headEnd/>
            <a:tailEnd/>
          </a:ln>
        </p:spPr>
      </p:pic>
      <p:sp>
        <p:nvSpPr>
          <p:cNvPr id="1036" name="直接箭头连接符 3"/>
          <p:cNvSpPr/>
          <p:nvPr/>
        </p:nvSpPr>
        <p:spPr>
          <a:xfrm>
            <a:off x="9474602" y="2487784"/>
            <a:ext cx="275154" cy="1"/>
          </a:xfrm>
          <a:prstGeom prst="line">
            <a:avLst/>
          </a:prstGeom>
          <a:ln w="19050">
            <a:solidFill>
              <a:schemeClr val="tx1"/>
            </a:solidFill>
            <a:miter/>
            <a:tailEnd type="triangle"/>
          </a:ln>
        </p:spPr>
        <p:txBody>
          <a:bodyPr lIns="0" tIns="0" rIns="0" bIns="0"/>
          <a:lstStyle/>
          <a:p>
            <a:pPr>
              <a:defRPr>
                <a:latin typeface="等线"/>
                <a:ea typeface="等线"/>
                <a:cs typeface="等线"/>
                <a:sym typeface="等线"/>
              </a:defRPr>
            </a:pPr>
          </a:p>
        </p:txBody>
      </p:sp>
      <p:sp>
        <p:nvSpPr>
          <p:cNvPr id="1037" name="矩形 5"/>
          <p:cNvSpPr txBox="true"/>
          <p:nvPr/>
        </p:nvSpPr>
        <p:spPr>
          <a:xfrm>
            <a:off x="7302191" y="2302187"/>
            <a:ext cx="512203" cy="332741"/>
          </a:xfrm>
          <a:prstGeom prst="rect">
            <a:avLst/>
          </a:prstGeom>
          <a:ln w="12700">
            <a:noFill/>
            <a:miter lim="400000"/>
          </a:ln>
        </p:spPr>
        <p:txBody>
          <a:bodyPr lIns="45719" rIns="45719">
            <a:spAutoFit/>
          </a:bodyPr>
          <a:lstStyle/>
          <a:p>
            <a:pPr>
              <a:defRPr sz="1600">
                <a:latin typeface="微软雅黑"/>
                <a:ea typeface="微软雅黑"/>
                <a:cs typeface="微软雅黑"/>
                <a:sym typeface="微软雅黑"/>
              </a:defRPr>
            </a:pPr>
            <a:r>
              <a:rPr>
                <a:solidFill>
                  <a:schemeClr val="tx1"/>
                </a:solidFill>
              </a:rPr>
              <a:t> x      </a:t>
            </a:r>
            <a:endParaRPr>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619760" y="515620"/>
            <a:ext cx="10354310" cy="1322070"/>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Adlik优化实践: CPU</a:t>
            </a:r>
            <a:r>
              <a:rPr lang="en-US" altLang="zh-CN" sz="4000" b="1" dirty="0">
                <a:latin typeface="Calibri" panose="020F0502020204030204"/>
                <a:ea typeface="微软雅黑" charset="-122"/>
                <a:cs typeface="Open Sans Light" panose="020B0306030504020204" pitchFamily="34" charset="0"/>
                <a:sym typeface="微软雅黑"/>
              </a:rPr>
              <a:t>的高性能计算优化 </a:t>
            </a:r>
            <a:endParaRPr sz="4000">
              <a:latin typeface="微软雅黑"/>
              <a:ea typeface="微软雅黑"/>
              <a:cs typeface="微软雅黑"/>
              <a:sym typeface="微软雅黑"/>
            </a:endParaRPr>
          </a:p>
          <a:p>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pic>
        <p:nvPicPr>
          <p:cNvPr id="1040" name="图片 5" descr="图片 5"/>
          <p:cNvPicPr>
            <a:picLocks noChangeAspect="true"/>
          </p:cNvPicPr>
          <p:nvPr/>
        </p:nvPicPr>
        <p:blipFill>
          <a:blip r:embed="rId1"/>
          <a:stretch>
            <a:fillRect/>
          </a:stretch>
        </p:blipFill>
        <p:spPr>
          <a:xfrm>
            <a:off x="573728" y="1693782"/>
            <a:ext cx="3479801" cy="3353648"/>
          </a:xfrm>
          <a:prstGeom prst="rect">
            <a:avLst/>
          </a:prstGeom>
          <a:ln w="12700">
            <a:miter lim="400000"/>
            <a:headEnd/>
            <a:tailEnd/>
          </a:ln>
        </p:spPr>
      </p:pic>
      <p:sp>
        <p:nvSpPr>
          <p:cNvPr id="1041" name="文本框 11"/>
          <p:cNvSpPr txBox="true"/>
          <p:nvPr/>
        </p:nvSpPr>
        <p:spPr>
          <a:xfrm>
            <a:off x="619448" y="5351382"/>
            <a:ext cx="3388361" cy="1043941"/>
          </a:xfrm>
          <a:prstGeom prst="rect">
            <a:avLst/>
          </a:prstGeom>
          <a:ln w="12700">
            <a:miter lim="400000"/>
          </a:ln>
        </p:spPr>
        <p:txBody>
          <a:bodyPr lIns="45719" rIns="45719">
            <a:spAutoFit/>
          </a:bodyPr>
          <a:lstStyle>
            <a:lvl1pPr>
              <a:defRPr>
                <a:solidFill>
                  <a:srgbClr val="FFFFFF"/>
                </a:solidFill>
                <a:latin typeface="微软雅黑"/>
                <a:ea typeface="微软雅黑"/>
                <a:cs typeface="微软雅黑"/>
                <a:sym typeface="微软雅黑"/>
              </a:defRPr>
            </a:lvl1pPr>
          </a:lstStyle>
          <a:p>
            <a:pPr>
              <a:defRPr>
                <a:latin typeface="Arial"/>
                <a:ea typeface="Arial"/>
                <a:cs typeface="Arial"/>
                <a:sym typeface="Arial"/>
              </a:defRPr>
            </a:pPr>
            <a:r>
              <a:rPr>
                <a:solidFill>
                  <a:schemeClr val="tx1"/>
                </a:solidFill>
                <a:latin typeface="微软雅黑"/>
                <a:ea typeface="微软雅黑"/>
                <a:cs typeface="微软雅黑"/>
                <a:sym typeface="微软雅黑"/>
              </a:rPr>
              <a:t>基于硬件存储结构分析，进行算法设计，充分利用缓存，提高缓存命中率</a:t>
            </a:r>
            <a:endParaRPr>
              <a:solidFill>
                <a:schemeClr val="tx1"/>
              </a:solidFill>
              <a:latin typeface="微软雅黑"/>
              <a:ea typeface="微软雅黑"/>
              <a:cs typeface="微软雅黑"/>
              <a:sym typeface="微软雅黑"/>
            </a:endParaRPr>
          </a:p>
        </p:txBody>
      </p:sp>
      <p:grpSp>
        <p:nvGrpSpPr>
          <p:cNvPr id="1044" name="组合 17"/>
          <p:cNvGrpSpPr/>
          <p:nvPr/>
        </p:nvGrpSpPr>
        <p:grpSpPr>
          <a:xfrm>
            <a:off x="4263502" y="1947782"/>
            <a:ext cx="3749888" cy="3098801"/>
            <a:chOff x="0" y="0"/>
            <a:chExt cx="3749887" cy="3098799"/>
          </a:xfrm>
        </p:grpSpPr>
        <p:pic>
          <p:nvPicPr>
            <p:cNvPr id="1042" name="图片 9" descr="图片 9"/>
            <p:cNvPicPr>
              <a:picLocks noChangeAspect="true"/>
            </p:cNvPicPr>
            <p:nvPr/>
          </p:nvPicPr>
          <p:blipFill>
            <a:blip r:embed="rId2"/>
            <a:stretch>
              <a:fillRect/>
            </a:stretch>
          </p:blipFill>
          <p:spPr>
            <a:xfrm>
              <a:off x="0" y="0"/>
              <a:ext cx="3749888" cy="2090420"/>
            </a:xfrm>
            <a:prstGeom prst="rect">
              <a:avLst/>
            </a:prstGeom>
            <a:ln w="12700" cap="flat">
              <a:noFill/>
              <a:miter lim="400000"/>
              <a:headEnd/>
              <a:tailEnd/>
            </a:ln>
            <a:effectLst/>
          </p:spPr>
        </p:pic>
        <p:pic>
          <p:nvPicPr>
            <p:cNvPr id="1043" name="图片 5" descr="图片 5"/>
            <p:cNvPicPr>
              <a:picLocks noChangeAspect="true"/>
            </p:cNvPicPr>
            <p:nvPr/>
          </p:nvPicPr>
          <p:blipFill>
            <a:blip r:embed="rId3"/>
            <a:srcRect l="490" t="7992" r="872" b="5055"/>
            <a:stretch>
              <a:fillRect/>
            </a:stretch>
          </p:blipFill>
          <p:spPr>
            <a:xfrm rot="10800000" flipH="true">
              <a:off x="94521" y="2219112"/>
              <a:ext cx="3655367" cy="879688"/>
            </a:xfrm>
            <a:prstGeom prst="rect">
              <a:avLst/>
            </a:prstGeom>
            <a:ln w="9525" cap="flat">
              <a:solidFill>
                <a:srgbClr val="000000"/>
              </a:solidFill>
              <a:prstDash val="solid"/>
              <a:round/>
            </a:ln>
            <a:effectLst/>
          </p:spPr>
        </p:pic>
      </p:grpSp>
      <p:sp>
        <p:nvSpPr>
          <p:cNvPr id="1045" name="文本框 20"/>
          <p:cNvSpPr txBox="true"/>
          <p:nvPr/>
        </p:nvSpPr>
        <p:spPr>
          <a:xfrm>
            <a:off x="4404048" y="5351382"/>
            <a:ext cx="3563620" cy="1051420"/>
          </a:xfrm>
          <a:prstGeom prst="rect">
            <a:avLst/>
          </a:prstGeom>
          <a:ln w="12700">
            <a:miter lim="400000"/>
          </a:ln>
        </p:spPr>
        <p:txBody>
          <a:bodyPr lIns="45719" rIns="45719">
            <a:spAutoFit/>
          </a:bodyPr>
          <a:lstStyle/>
          <a:p>
            <a:pPr>
              <a:defRPr>
                <a:solidFill>
                  <a:srgbClr val="FFFFFF"/>
                </a:solidFill>
                <a:latin typeface="Arial"/>
                <a:ea typeface="Arial"/>
                <a:cs typeface="Arial"/>
                <a:sym typeface="Arial"/>
              </a:defRPr>
            </a:pPr>
            <a:r>
              <a:rPr>
                <a:solidFill>
                  <a:schemeClr val="tx1"/>
                </a:solidFill>
                <a:latin typeface="微软雅黑"/>
                <a:ea typeface="微软雅黑"/>
                <a:cs typeface="微软雅黑"/>
                <a:sym typeface="微软雅黑"/>
              </a:rPr>
              <a:t>基于硬件向量化指令集进行高性能计算，使用</a:t>
            </a:r>
            <a:r>
              <a:rPr>
                <a:solidFill>
                  <a:schemeClr val="tx1"/>
                </a:solidFill>
              </a:rPr>
              <a:t>Hardware-intrinsic</a:t>
            </a:r>
            <a:r>
              <a:rPr>
                <a:solidFill>
                  <a:schemeClr val="tx1"/>
                </a:solidFill>
                <a:latin typeface="微软雅黑"/>
                <a:ea typeface="微软雅黑"/>
                <a:cs typeface="微软雅黑"/>
                <a:sym typeface="微软雅黑"/>
              </a:rPr>
              <a:t>编码完成微算子实现</a:t>
            </a:r>
            <a:endParaRPr>
              <a:solidFill>
                <a:schemeClr val="tx1"/>
              </a:solidFill>
              <a:latin typeface="微软雅黑"/>
              <a:ea typeface="微软雅黑"/>
              <a:cs typeface="微软雅黑"/>
              <a:sym typeface="微软雅黑"/>
            </a:endParaRPr>
          </a:p>
        </p:txBody>
      </p:sp>
      <p:pic>
        <p:nvPicPr>
          <p:cNvPr id="1046" name="图片 10" descr="图片 10"/>
          <p:cNvPicPr>
            <a:picLocks noChangeAspect="true"/>
          </p:cNvPicPr>
          <p:nvPr/>
        </p:nvPicPr>
        <p:blipFill>
          <a:blip r:embed="rId4"/>
          <a:stretch>
            <a:fillRect/>
          </a:stretch>
        </p:blipFill>
        <p:spPr>
          <a:xfrm>
            <a:off x="8311415" y="1693782"/>
            <a:ext cx="3362961" cy="3353648"/>
          </a:xfrm>
          <a:prstGeom prst="rect">
            <a:avLst/>
          </a:prstGeom>
          <a:ln w="12700">
            <a:miter lim="400000"/>
            <a:headEnd/>
            <a:tailEnd/>
          </a:ln>
        </p:spPr>
      </p:pic>
      <p:sp>
        <p:nvSpPr>
          <p:cNvPr id="1047" name="文本框 22"/>
          <p:cNvSpPr txBox="true"/>
          <p:nvPr/>
        </p:nvSpPr>
        <p:spPr>
          <a:xfrm>
            <a:off x="8357135" y="5351382"/>
            <a:ext cx="3467101" cy="1058898"/>
          </a:xfrm>
          <a:prstGeom prst="rect">
            <a:avLst/>
          </a:prstGeom>
          <a:ln w="12700">
            <a:miter lim="400000"/>
          </a:ln>
        </p:spPr>
        <p:txBody>
          <a:bodyPr lIns="45719" rIns="45719">
            <a:spAutoFit/>
          </a:bodyPr>
          <a:lstStyle/>
          <a:p>
            <a:pPr>
              <a:defRPr>
                <a:solidFill>
                  <a:srgbClr val="FFFFFF"/>
                </a:solidFill>
                <a:latin typeface="Arial"/>
                <a:ea typeface="Arial"/>
                <a:cs typeface="Arial"/>
                <a:sym typeface="Arial"/>
              </a:defRPr>
            </a:pPr>
            <a:r>
              <a:rPr>
                <a:solidFill>
                  <a:schemeClr val="tx1"/>
                </a:solidFill>
              </a:rPr>
              <a:t>CPU</a:t>
            </a:r>
            <a:r>
              <a:rPr>
                <a:solidFill>
                  <a:schemeClr val="tx1"/>
                </a:solidFill>
                <a:latin typeface="微软雅黑"/>
                <a:ea typeface="微软雅黑"/>
                <a:cs typeface="微软雅黑"/>
                <a:sym typeface="微软雅黑"/>
              </a:rPr>
              <a:t>指令执行时延分析，设计高效计算流水线，</a:t>
            </a:r>
            <a:r>
              <a:rPr>
                <a:solidFill>
                  <a:schemeClr val="tx1"/>
                </a:solidFill>
              </a:rPr>
              <a:t> </a:t>
            </a:r>
            <a:r>
              <a:rPr>
                <a:solidFill>
                  <a:schemeClr val="tx1"/>
                </a:solidFill>
                <a:latin typeface="微软雅黑"/>
                <a:ea typeface="微软雅黑"/>
                <a:cs typeface="微软雅黑"/>
                <a:sym typeface="微软雅黑"/>
              </a:rPr>
              <a:t>充分利用</a:t>
            </a:r>
            <a:r>
              <a:rPr>
                <a:solidFill>
                  <a:schemeClr val="tx1"/>
                </a:solidFill>
              </a:rPr>
              <a:t>FMA</a:t>
            </a:r>
            <a:r>
              <a:rPr>
                <a:solidFill>
                  <a:schemeClr val="tx1"/>
                </a:solidFill>
                <a:latin typeface="微软雅黑"/>
                <a:ea typeface="微软雅黑"/>
                <a:cs typeface="微软雅黑"/>
                <a:sym typeface="微软雅黑"/>
              </a:rPr>
              <a:t>计算能力</a:t>
            </a:r>
            <a:endParaRPr>
              <a:solidFill>
                <a:schemeClr val="tx1"/>
              </a:solidFill>
              <a:latin typeface="微软雅黑"/>
              <a:ea typeface="微软雅黑"/>
              <a:cs typeface="微软雅黑"/>
              <a:sym typeface="微软雅黑"/>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true"/>
          <p:nvPr/>
        </p:nvSpPr>
        <p:spPr>
          <a:xfrm>
            <a:off x="587692" y="1492657"/>
            <a:ext cx="7658735" cy="706755"/>
          </a:xfrm>
          <a:prstGeom prst="rect">
            <a:avLst/>
          </a:prstGeom>
          <a:noFill/>
        </p:spPr>
        <p:txBody>
          <a:bodyPr wrap="square" rtlCol="0">
            <a:spAutoFit/>
          </a:bodyPr>
          <a:lstStyle/>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821690"/>
            <a:ext cx="10354310" cy="1322070"/>
          </a:xfrm>
          <a:prstGeom prst="rect">
            <a:avLst/>
          </a:prstGeom>
          <a:noFill/>
        </p:spPr>
        <p:txBody>
          <a:bodyPr wrap="square" rtlCol="0">
            <a:spAutoFit/>
          </a:bodyPr>
          <a:p>
            <a:r>
              <a:rPr sz="4000" b="1">
                <a:latin typeface="Arial"/>
                <a:ea typeface="Arial"/>
                <a:cs typeface="Arial"/>
                <a:sym typeface="+mn-ea"/>
              </a:rPr>
              <a:t>Adlik Practice: 模型图优化</a:t>
            </a:r>
            <a:endParaRPr sz="4000" b="1">
              <a:latin typeface="Arial"/>
              <a:ea typeface="Arial"/>
              <a:cs typeface="Arial"/>
            </a:endParaRPr>
          </a:p>
          <a:p>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cxnSp>
        <p:nvCxnSpPr>
          <p:cNvPr id="4" name="直接连接符 3"/>
          <p:cNvCxnSpPr/>
          <p:nvPr/>
        </p:nvCxnSpPr>
        <p:spPr>
          <a:xfrm flipV="true">
            <a:off x="311785" y="4046220"/>
            <a:ext cx="11544935" cy="8255"/>
          </a:xfrm>
          <a:prstGeom prst="line">
            <a:avLst/>
          </a:prstGeom>
          <a:solidFill>
            <a:schemeClr val="accent1"/>
          </a:solidFill>
          <a:ln w="9525" cap="flat" cmpd="sng" algn="ctr">
            <a:solidFill>
              <a:schemeClr val="tx1"/>
            </a:solidFill>
            <a:prstDash val="solid"/>
            <a:round/>
            <a:headEnd type="none" w="med" len="med"/>
            <a:tailEnd type="none" w="med" len="med"/>
          </a:ln>
        </p:spPr>
      </p:cxnSp>
      <p:pic>
        <p:nvPicPr>
          <p:cNvPr id="5" name="图片 4" descr="resnet50.onnx"/>
          <p:cNvPicPr>
            <a:picLocks noChangeAspect="true"/>
          </p:cNvPicPr>
          <p:nvPr/>
        </p:nvPicPr>
        <p:blipFill>
          <a:blip r:embed="rId1"/>
          <a:stretch>
            <a:fillRect/>
          </a:stretch>
        </p:blipFill>
        <p:spPr>
          <a:xfrm>
            <a:off x="5471178" y="1485265"/>
            <a:ext cx="395605" cy="5274945"/>
          </a:xfrm>
          <a:prstGeom prst="rect">
            <a:avLst/>
          </a:prstGeom>
        </p:spPr>
      </p:pic>
      <p:pic>
        <p:nvPicPr>
          <p:cNvPr id="6" name="图片 5" descr="conv-bn-after"/>
          <p:cNvPicPr>
            <a:picLocks noChangeAspect="true"/>
          </p:cNvPicPr>
          <p:nvPr/>
        </p:nvPicPr>
        <p:blipFill>
          <a:blip r:embed="rId2"/>
          <a:stretch>
            <a:fillRect/>
          </a:stretch>
        </p:blipFill>
        <p:spPr>
          <a:xfrm>
            <a:off x="1233805" y="2721610"/>
            <a:ext cx="1815465" cy="886460"/>
          </a:xfrm>
          <a:prstGeom prst="rect">
            <a:avLst/>
          </a:prstGeom>
          <a:solidFill>
            <a:schemeClr val="tx1"/>
          </a:solidFill>
        </p:spPr>
      </p:pic>
      <p:pic>
        <p:nvPicPr>
          <p:cNvPr id="7" name="图片 6" descr="conv-bn-before"/>
          <p:cNvPicPr>
            <a:picLocks noChangeAspect="true"/>
          </p:cNvPicPr>
          <p:nvPr/>
        </p:nvPicPr>
        <p:blipFill>
          <a:blip r:embed="rId3"/>
          <a:stretch>
            <a:fillRect/>
          </a:stretch>
        </p:blipFill>
        <p:spPr>
          <a:xfrm>
            <a:off x="1297940" y="1812925"/>
            <a:ext cx="1664335" cy="608965"/>
          </a:xfrm>
          <a:prstGeom prst="rect">
            <a:avLst/>
          </a:prstGeom>
          <a:solidFill>
            <a:schemeClr val="tx1"/>
          </a:solidFill>
        </p:spPr>
      </p:pic>
      <p:pic>
        <p:nvPicPr>
          <p:cNvPr id="13" name="图片 12"/>
          <p:cNvPicPr>
            <a:picLocks noChangeAspect="true"/>
          </p:cNvPicPr>
          <p:nvPr/>
        </p:nvPicPr>
        <p:blipFill>
          <a:blip r:embed="rId4"/>
          <a:stretch>
            <a:fillRect/>
          </a:stretch>
        </p:blipFill>
        <p:spPr>
          <a:xfrm>
            <a:off x="3463943" y="1626235"/>
            <a:ext cx="1581150" cy="2133600"/>
          </a:xfrm>
          <a:prstGeom prst="rect">
            <a:avLst/>
          </a:prstGeom>
        </p:spPr>
      </p:pic>
      <p:sp>
        <p:nvSpPr>
          <p:cNvPr id="14" name="椭圆 13"/>
          <p:cNvSpPr/>
          <p:nvPr/>
        </p:nvSpPr>
        <p:spPr>
          <a:xfrm>
            <a:off x="5471178" y="2633980"/>
            <a:ext cx="208280" cy="11366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cxnSp>
        <p:nvCxnSpPr>
          <p:cNvPr id="15" name="直接连接符 14"/>
          <p:cNvCxnSpPr>
            <a:stCxn id="14" idx="2"/>
            <a:endCxn id="13" idx="3"/>
          </p:cNvCxnSpPr>
          <p:nvPr/>
        </p:nvCxnSpPr>
        <p:spPr>
          <a:xfrm flipH="true">
            <a:off x="5045075" y="2681605"/>
            <a:ext cx="426085" cy="1905"/>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16" name="直接箭头连接符 15"/>
          <p:cNvCxnSpPr>
            <a:stCxn id="7" idx="2"/>
            <a:endCxn id="6" idx="0"/>
          </p:cNvCxnSpPr>
          <p:nvPr/>
        </p:nvCxnSpPr>
        <p:spPr>
          <a:xfrm>
            <a:off x="2130443" y="2412365"/>
            <a:ext cx="11430" cy="29972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17" name="椭圆 16"/>
          <p:cNvSpPr/>
          <p:nvPr/>
        </p:nvSpPr>
        <p:spPr>
          <a:xfrm>
            <a:off x="5462923" y="1699260"/>
            <a:ext cx="208280" cy="11366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18" name="椭圆 17"/>
          <p:cNvSpPr/>
          <p:nvPr/>
        </p:nvSpPr>
        <p:spPr>
          <a:xfrm>
            <a:off x="5625483" y="2004695"/>
            <a:ext cx="208280" cy="11366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cxnSp>
        <p:nvCxnSpPr>
          <p:cNvPr id="19" name="直接连接符 18"/>
          <p:cNvCxnSpPr>
            <a:stCxn id="18" idx="2"/>
            <a:endCxn id="13" idx="3"/>
          </p:cNvCxnSpPr>
          <p:nvPr/>
        </p:nvCxnSpPr>
        <p:spPr>
          <a:xfrm flipH="true">
            <a:off x="5045075" y="2052320"/>
            <a:ext cx="580390" cy="631190"/>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20" name="直接连接符 19"/>
          <p:cNvCxnSpPr>
            <a:stCxn id="17" idx="2"/>
            <a:endCxn id="13" idx="3"/>
          </p:cNvCxnSpPr>
          <p:nvPr/>
        </p:nvCxnSpPr>
        <p:spPr>
          <a:xfrm flipH="true">
            <a:off x="5045075" y="1746885"/>
            <a:ext cx="417830" cy="936625"/>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sp>
        <p:nvSpPr>
          <p:cNvPr id="21" name="文本框 20"/>
          <p:cNvSpPr txBox="true"/>
          <p:nvPr/>
        </p:nvSpPr>
        <p:spPr>
          <a:xfrm>
            <a:off x="5633738" y="1053465"/>
            <a:ext cx="239395" cy="106680"/>
          </a:xfrm>
          <a:prstGeom prst="rect">
            <a:avLst/>
          </a:prstGeom>
          <a:noFill/>
        </p:spPr>
        <p:txBody>
          <a:bodyPr wrap="none" rtlCol="0">
            <a:spAutoFit/>
          </a:bodyPr>
          <a:p>
            <a:r>
              <a:rPr lang="en-US" altLang="zh-CN" sz="100">
                <a:solidFill>
                  <a:schemeClr val="tx1"/>
                </a:solidFill>
                <a:effectLst>
                  <a:outerShdw blurRad="38100" dist="38100" dir="2700000" algn="tl">
                    <a:srgbClr val="000000">
                      <a:alpha val="43137"/>
                    </a:srgbClr>
                  </a:outerShdw>
                </a:effectLst>
              </a:rPr>
              <a:t>Resnet50</a:t>
            </a:r>
            <a:endParaRPr lang="en-US" altLang="zh-CN" sz="100">
              <a:solidFill>
                <a:schemeClr val="tx1"/>
              </a:solidFill>
              <a:effectLst>
                <a:outerShdw blurRad="38100" dist="38100" dir="2700000" algn="tl">
                  <a:srgbClr val="000000">
                    <a:alpha val="43137"/>
                  </a:srgbClr>
                </a:outerShdw>
              </a:effectLst>
            </a:endParaRPr>
          </a:p>
        </p:txBody>
      </p:sp>
      <p:sp>
        <p:nvSpPr>
          <p:cNvPr id="22" name="文本框 21"/>
          <p:cNvSpPr txBox="true"/>
          <p:nvPr/>
        </p:nvSpPr>
        <p:spPr>
          <a:xfrm>
            <a:off x="2186323" y="1367155"/>
            <a:ext cx="912495" cy="306705"/>
          </a:xfrm>
          <a:prstGeom prst="rect">
            <a:avLst/>
          </a:prstGeom>
          <a:noFill/>
        </p:spPr>
        <p:txBody>
          <a:bodyPr wrap="none" rtlCol="0">
            <a:spAutoFit/>
          </a:bodyPr>
          <a:p>
            <a:r>
              <a:rPr lang="en-US" altLang="zh-CN" sz="1400" b="1">
                <a:solidFill>
                  <a:schemeClr val="tx1"/>
                </a:solidFill>
                <a:effectLst>
                  <a:outerShdw blurRad="38100" dist="38100" dir="2700000" algn="tl">
                    <a:srgbClr val="000000">
                      <a:alpha val="43137"/>
                    </a:srgbClr>
                  </a:outerShdw>
                </a:effectLst>
              </a:rPr>
              <a:t>BN</a:t>
            </a:r>
            <a:r>
              <a:rPr lang="zh-CN" altLang="en-US" sz="1400" b="1">
                <a:solidFill>
                  <a:schemeClr val="tx1"/>
                </a:solidFill>
                <a:effectLst>
                  <a:outerShdw blurRad="38100" dist="38100" dir="2700000" algn="tl">
                    <a:srgbClr val="000000">
                      <a:alpha val="43137"/>
                    </a:srgbClr>
                  </a:outerShdw>
                </a:effectLst>
              </a:rPr>
              <a:t> </a:t>
            </a:r>
            <a:r>
              <a:rPr lang="en-US" altLang="zh-CN" sz="1400" b="1">
                <a:solidFill>
                  <a:schemeClr val="tx1"/>
                </a:solidFill>
                <a:effectLst>
                  <a:outerShdw blurRad="38100" dist="38100" dir="2700000" algn="tl">
                    <a:srgbClr val="000000">
                      <a:alpha val="43137"/>
                    </a:srgbClr>
                  </a:outerShdw>
                </a:effectLst>
              </a:rPr>
              <a:t>Fold</a:t>
            </a:r>
            <a:endParaRPr lang="en-US" altLang="zh-CN" sz="1400" b="1">
              <a:solidFill>
                <a:schemeClr val="tx1"/>
              </a:solidFill>
              <a:effectLst>
                <a:outerShdw blurRad="38100" dist="38100" dir="2700000" algn="tl">
                  <a:srgbClr val="000000">
                    <a:alpha val="43137"/>
                  </a:srgbClr>
                </a:outerShdw>
              </a:effectLst>
            </a:endParaRPr>
          </a:p>
        </p:txBody>
      </p:sp>
      <p:sp>
        <p:nvSpPr>
          <p:cNvPr id="23" name="文本框 22"/>
          <p:cNvSpPr txBox="true"/>
          <p:nvPr/>
        </p:nvSpPr>
        <p:spPr>
          <a:xfrm>
            <a:off x="2004713" y="6349365"/>
            <a:ext cx="1388745" cy="306705"/>
          </a:xfrm>
          <a:prstGeom prst="rect">
            <a:avLst/>
          </a:prstGeom>
          <a:noFill/>
        </p:spPr>
        <p:txBody>
          <a:bodyPr wrap="none" rtlCol="0">
            <a:spAutoFit/>
          </a:bodyPr>
          <a:p>
            <a:r>
              <a:rPr lang="en-US" altLang="zh-CN" sz="1400" b="1">
                <a:solidFill>
                  <a:schemeClr val="tx1"/>
                </a:solidFill>
                <a:effectLst>
                  <a:outerShdw blurRad="38100" dist="38100" dir="2700000" algn="tl">
                    <a:srgbClr val="000000">
                      <a:alpha val="43137"/>
                    </a:srgbClr>
                  </a:outerShdw>
                </a:effectLst>
              </a:rPr>
              <a:t>Layer Fusion</a:t>
            </a:r>
            <a:endParaRPr lang="en-US" altLang="zh-CN" sz="1400" b="1">
              <a:solidFill>
                <a:schemeClr val="tx1"/>
              </a:solidFill>
              <a:effectLst>
                <a:outerShdw blurRad="38100" dist="38100" dir="2700000" algn="tl">
                  <a:srgbClr val="000000">
                    <a:alpha val="43137"/>
                  </a:srgbClr>
                </a:outerShdw>
              </a:effectLst>
            </a:endParaRPr>
          </a:p>
        </p:txBody>
      </p:sp>
      <p:pic>
        <p:nvPicPr>
          <p:cNvPr id="24" name="图片 23"/>
          <p:cNvPicPr>
            <a:picLocks noChangeAspect="true"/>
          </p:cNvPicPr>
          <p:nvPr/>
        </p:nvPicPr>
        <p:blipFill>
          <a:blip r:embed="rId5"/>
          <a:stretch>
            <a:fillRect/>
          </a:stretch>
        </p:blipFill>
        <p:spPr>
          <a:xfrm>
            <a:off x="4011295" y="4074795"/>
            <a:ext cx="845820" cy="1358900"/>
          </a:xfrm>
          <a:prstGeom prst="rect">
            <a:avLst/>
          </a:prstGeom>
        </p:spPr>
      </p:pic>
      <p:sp>
        <p:nvSpPr>
          <p:cNvPr id="25" name="椭圆 24"/>
          <p:cNvSpPr/>
          <p:nvPr/>
        </p:nvSpPr>
        <p:spPr>
          <a:xfrm>
            <a:off x="5625483" y="4524375"/>
            <a:ext cx="208280" cy="11366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26" name="椭圆 25"/>
          <p:cNvSpPr/>
          <p:nvPr/>
        </p:nvSpPr>
        <p:spPr>
          <a:xfrm>
            <a:off x="5626118" y="4834890"/>
            <a:ext cx="208280" cy="11366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cxnSp>
        <p:nvCxnSpPr>
          <p:cNvPr id="27" name="直接连接符 26"/>
          <p:cNvCxnSpPr>
            <a:stCxn id="25" idx="2"/>
            <a:endCxn id="24" idx="3"/>
          </p:cNvCxnSpPr>
          <p:nvPr/>
        </p:nvCxnSpPr>
        <p:spPr>
          <a:xfrm flipH="true">
            <a:off x="4857133" y="4572000"/>
            <a:ext cx="768350" cy="172720"/>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28" name="直接连接符 27"/>
          <p:cNvCxnSpPr>
            <a:stCxn id="26" idx="2"/>
            <a:endCxn id="24" idx="3"/>
          </p:cNvCxnSpPr>
          <p:nvPr/>
        </p:nvCxnSpPr>
        <p:spPr>
          <a:xfrm flipH="true" flipV="true">
            <a:off x="4857133" y="4744720"/>
            <a:ext cx="768985" cy="137795"/>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graphicFrame>
        <p:nvGraphicFramePr>
          <p:cNvPr id="29" name="表格 28"/>
          <p:cNvGraphicFramePr/>
          <p:nvPr/>
        </p:nvGraphicFramePr>
        <p:xfrm>
          <a:off x="6870700" y="3911600"/>
          <a:ext cx="4229735" cy="2385695"/>
        </p:xfrm>
        <a:graphic>
          <a:graphicData uri="http://schemas.openxmlformats.org/drawingml/2006/table">
            <a:tbl>
              <a:tblPr firstRow="true" bandRow="true">
                <a:tableStyleId>{5C22544A-7EE6-4342-B048-85BDC9FD1C3A}</a:tableStyleId>
              </a:tblPr>
              <a:tblGrid>
                <a:gridCol w="1605915"/>
                <a:gridCol w="1421130"/>
                <a:gridCol w="1202690"/>
              </a:tblGrid>
              <a:tr h="532130">
                <a:tc>
                  <a:txBody>
                    <a:bodyPr/>
                    <a:p>
                      <a:pPr algn="ctr">
                        <a:buNone/>
                      </a:pPr>
                      <a:endParaRPr lang="zh-CN" altLang="en-US"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Inference Latency(ms)</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Improvment</a:t>
                      </a:r>
                      <a:endParaRPr lang="en-US" altLang="zh-CN" sz="1400">
                        <a:effectLst>
                          <a:outerShdw blurRad="38100" dist="38100" dir="2700000" algn="tl">
                            <a:srgbClr val="000000">
                              <a:alpha val="43137"/>
                            </a:srgbClr>
                          </a:outerShdw>
                        </a:effectLst>
                      </a:endParaRPr>
                    </a:p>
                  </a:txBody>
                  <a:tcPr anchor="ctr" anchorCtr="false"/>
                </a:tc>
              </a:tr>
              <a:tr h="345440">
                <a:tc>
                  <a:txBody>
                    <a:bodyPr/>
                    <a:p>
                      <a:pPr algn="ctr">
                        <a:buNone/>
                      </a:pPr>
                      <a:r>
                        <a:rPr lang="en-US" altLang="zh-CN" sz="1400">
                          <a:effectLst>
                            <a:outerShdw blurRad="38100" dist="38100" dir="2700000" algn="tl">
                              <a:srgbClr val="000000">
                                <a:alpha val="43137"/>
                              </a:srgbClr>
                            </a:outerShdw>
                          </a:effectLst>
                        </a:rPr>
                        <a:t>Benchmark</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12.09</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a:t>
                      </a:r>
                      <a:endParaRPr lang="en-US" altLang="zh-CN" sz="1400">
                        <a:effectLst>
                          <a:outerShdw blurRad="38100" dist="38100" dir="2700000" algn="tl">
                            <a:srgbClr val="000000">
                              <a:alpha val="43137"/>
                            </a:srgbClr>
                          </a:outerShdw>
                        </a:effectLst>
                      </a:endParaRPr>
                    </a:p>
                  </a:txBody>
                  <a:tcPr anchor="ctr" anchorCtr="false"/>
                </a:tc>
              </a:tr>
              <a:tr h="630555">
                <a:tc>
                  <a:txBody>
                    <a:bodyPr/>
                    <a:p>
                      <a:pPr algn="ctr">
                        <a:buNone/>
                      </a:pPr>
                      <a:r>
                        <a:rPr lang="en-US" altLang="zh-CN" sz="1400">
                          <a:effectLst>
                            <a:outerShdw blurRad="38100" dist="38100" dir="2700000" algn="tl">
                              <a:srgbClr val="000000">
                                <a:alpha val="43137"/>
                              </a:srgbClr>
                            </a:outerShdw>
                          </a:effectLst>
                        </a:rPr>
                        <a:t>Constant Fold</a:t>
                      </a:r>
                      <a:endParaRPr lang="zh-CN" altLang="en-US" sz="1400">
                        <a:effectLst>
                          <a:outerShdw blurRad="38100" dist="38100" dir="2700000" algn="tl">
                            <a:srgbClr val="000000">
                              <a:alpha val="43137"/>
                            </a:srgbClr>
                          </a:outerShdw>
                        </a:effectLst>
                      </a:endParaRPr>
                    </a:p>
                    <a:p>
                      <a:pPr algn="ctr">
                        <a:buNone/>
                      </a:pPr>
                      <a:r>
                        <a:rPr lang="zh-CN" altLang="en-US" sz="1400">
                          <a:effectLst>
                            <a:outerShdw blurRad="38100" dist="38100" dir="2700000" algn="tl">
                              <a:srgbClr val="000000">
                                <a:alpha val="43137"/>
                              </a:srgbClr>
                            </a:outerShdw>
                          </a:effectLst>
                        </a:rPr>
                        <a:t>（</a:t>
                      </a:r>
                      <a:r>
                        <a:rPr lang="en-US" altLang="zh-CN" sz="1400">
                          <a:effectLst>
                            <a:outerShdw blurRad="38100" dist="38100" dir="2700000" algn="tl">
                              <a:srgbClr val="000000">
                                <a:alpha val="43137"/>
                              </a:srgbClr>
                            </a:outerShdw>
                          </a:effectLst>
                        </a:rPr>
                        <a:t>Conv+BN</a:t>
                      </a:r>
                      <a:r>
                        <a:rPr lang="zh-CN" altLang="en-US" sz="1400">
                          <a:effectLst>
                            <a:outerShdw blurRad="38100" dist="38100" dir="2700000" algn="tl">
                              <a:srgbClr val="000000">
                                <a:alpha val="43137"/>
                              </a:srgbClr>
                            </a:outerShdw>
                          </a:effectLst>
                        </a:rPr>
                        <a:t>）</a:t>
                      </a:r>
                      <a:endParaRPr lang="zh-CN" altLang="en-US"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9.87</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18.39%</a:t>
                      </a:r>
                      <a:endParaRPr lang="en-US" altLang="zh-CN" sz="1400">
                        <a:effectLst>
                          <a:outerShdw blurRad="38100" dist="38100" dir="2700000" algn="tl">
                            <a:srgbClr val="000000">
                              <a:alpha val="43137"/>
                            </a:srgbClr>
                          </a:outerShdw>
                        </a:effectLst>
                      </a:endParaRPr>
                    </a:p>
                  </a:txBody>
                  <a:tcPr anchor="ctr" anchorCtr="false"/>
                </a:tc>
              </a:tr>
              <a:tr h="345440">
                <a:tc>
                  <a:txBody>
                    <a:bodyPr/>
                    <a:p>
                      <a:pPr algn="ctr">
                        <a:buNone/>
                      </a:pPr>
                      <a:r>
                        <a:rPr lang="en-US" altLang="zh-CN" sz="1400">
                          <a:effectLst>
                            <a:outerShdw blurRad="38100" dist="38100" dir="2700000" algn="tl">
                              <a:srgbClr val="000000">
                                <a:alpha val="43137"/>
                              </a:srgbClr>
                            </a:outerShdw>
                          </a:effectLst>
                        </a:rPr>
                        <a:t>Layer Fusion</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7.81</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20.85%</a:t>
                      </a:r>
                      <a:endParaRPr lang="en-US" altLang="zh-CN" sz="1400">
                        <a:effectLst>
                          <a:outerShdw blurRad="38100" dist="38100" dir="2700000" algn="tl">
                            <a:srgbClr val="000000">
                              <a:alpha val="43137"/>
                            </a:srgbClr>
                          </a:outerShdw>
                        </a:effectLst>
                      </a:endParaRPr>
                    </a:p>
                  </a:txBody>
                  <a:tcPr anchor="ctr" anchorCtr="false"/>
                </a:tc>
              </a:tr>
              <a:tr h="532130">
                <a:tc>
                  <a:txBody>
                    <a:bodyPr/>
                    <a:p>
                      <a:pPr algn="ctr">
                        <a:buNone/>
                      </a:pPr>
                      <a:r>
                        <a:rPr lang="en-US" altLang="zh-CN" sz="1400">
                          <a:effectLst>
                            <a:outerShdw blurRad="38100" dist="38100" dir="2700000" algn="tl">
                              <a:srgbClr val="000000">
                                <a:alpha val="43137"/>
                              </a:srgbClr>
                            </a:outerShdw>
                          </a:effectLst>
                        </a:rPr>
                        <a:t>Stride </a:t>
                      </a:r>
                      <a:r>
                        <a:rPr lang="en-US" altLang="zh-CN" sz="1400">
                          <a:effectLst>
                            <a:outerShdw blurRad="38100" dist="38100" dir="2700000" algn="tl">
                              <a:srgbClr val="000000">
                                <a:alpha val="43137"/>
                              </a:srgbClr>
                            </a:outerShdw>
                          </a:effectLst>
                          <a:sym typeface="+mn-ea"/>
                        </a:rPr>
                        <a:t>Optimization</a:t>
                      </a:r>
                      <a:r>
                        <a:rPr lang="en-US" altLang="zh-CN" sz="1400">
                          <a:effectLst>
                            <a:outerShdw blurRad="38100" dist="38100" dir="2700000" algn="tl">
                              <a:srgbClr val="000000">
                                <a:alpha val="43137"/>
                              </a:srgbClr>
                            </a:outerShdw>
                          </a:effectLst>
                        </a:rPr>
                        <a:t> </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6.7</a:t>
                      </a:r>
                      <a:endParaRPr lang="en-US" altLang="zh-CN" sz="1400">
                        <a:effectLst>
                          <a:outerShdw blurRad="38100" dist="38100" dir="2700000" algn="tl">
                            <a:srgbClr val="000000">
                              <a:alpha val="43137"/>
                            </a:srgbClr>
                          </a:outerShdw>
                        </a:effectLst>
                      </a:endParaRPr>
                    </a:p>
                  </a:txBody>
                  <a:tcPr anchor="ctr" anchorCtr="false"/>
                </a:tc>
                <a:tc>
                  <a:txBody>
                    <a:bodyPr/>
                    <a:p>
                      <a:pPr algn="ctr">
                        <a:buNone/>
                      </a:pPr>
                      <a:r>
                        <a:rPr lang="en-US" altLang="zh-CN" sz="1400">
                          <a:effectLst>
                            <a:outerShdw blurRad="38100" dist="38100" dir="2700000" algn="tl">
                              <a:srgbClr val="000000">
                                <a:alpha val="43137"/>
                              </a:srgbClr>
                            </a:outerShdw>
                          </a:effectLst>
                        </a:rPr>
                        <a:t>14.24%</a:t>
                      </a:r>
                      <a:endParaRPr lang="en-US" altLang="zh-CN" sz="1400">
                        <a:effectLst>
                          <a:outerShdw blurRad="38100" dist="38100" dir="2700000" algn="tl">
                            <a:srgbClr val="000000">
                              <a:alpha val="43137"/>
                            </a:srgbClr>
                          </a:outerShdw>
                        </a:effectLst>
                      </a:endParaRPr>
                    </a:p>
                  </a:txBody>
                  <a:tcPr anchor="ctr" anchorCtr="false"/>
                </a:tc>
              </a:tr>
            </a:tbl>
          </a:graphicData>
        </a:graphic>
      </p:graphicFrame>
      <p:sp>
        <p:nvSpPr>
          <p:cNvPr id="30" name="文本框 29"/>
          <p:cNvSpPr txBox="true"/>
          <p:nvPr/>
        </p:nvSpPr>
        <p:spPr>
          <a:xfrm>
            <a:off x="300373" y="1925320"/>
            <a:ext cx="637540" cy="275590"/>
          </a:xfrm>
          <a:prstGeom prst="rect">
            <a:avLst/>
          </a:prstGeom>
          <a:noFill/>
        </p:spPr>
        <p:txBody>
          <a:bodyPr wrap="none" rtlCol="0">
            <a:spAutoFit/>
          </a:bodyPr>
          <a:p>
            <a:r>
              <a:rPr lang="en-US" altLang="zh-CN" sz="1200">
                <a:solidFill>
                  <a:schemeClr val="tx1"/>
                </a:solidFill>
                <a:effectLst>
                  <a:outerShdw blurRad="38100" dist="38100" dir="2700000" algn="tl">
                    <a:srgbClr val="000000">
                      <a:alpha val="43137"/>
                    </a:srgbClr>
                  </a:outerShdw>
                </a:effectLst>
              </a:rPr>
              <a:t>before</a:t>
            </a:r>
            <a:endParaRPr lang="en-US" altLang="zh-CN" sz="1200">
              <a:solidFill>
                <a:schemeClr val="tx1"/>
              </a:solidFill>
              <a:effectLst>
                <a:outerShdw blurRad="38100" dist="38100" dir="2700000" algn="tl">
                  <a:srgbClr val="000000">
                    <a:alpha val="43137"/>
                  </a:srgbClr>
                </a:outerShdw>
              </a:effectLst>
            </a:endParaRPr>
          </a:p>
        </p:txBody>
      </p:sp>
      <p:sp>
        <p:nvSpPr>
          <p:cNvPr id="31" name="文本框 30"/>
          <p:cNvSpPr txBox="true"/>
          <p:nvPr/>
        </p:nvSpPr>
        <p:spPr>
          <a:xfrm>
            <a:off x="311803" y="2995930"/>
            <a:ext cx="524510" cy="275590"/>
          </a:xfrm>
          <a:prstGeom prst="rect">
            <a:avLst/>
          </a:prstGeom>
          <a:noFill/>
        </p:spPr>
        <p:txBody>
          <a:bodyPr wrap="none" rtlCol="0">
            <a:spAutoFit/>
          </a:bodyPr>
          <a:p>
            <a:r>
              <a:rPr lang="en-US" altLang="zh-CN" sz="1200">
                <a:solidFill>
                  <a:schemeClr val="tx1"/>
                </a:solidFill>
                <a:effectLst>
                  <a:outerShdw blurRad="38100" dist="38100" dir="2700000" algn="tl">
                    <a:srgbClr val="000000">
                      <a:alpha val="43137"/>
                    </a:srgbClr>
                  </a:outerShdw>
                </a:effectLst>
              </a:rPr>
              <a:t>after</a:t>
            </a:r>
            <a:endParaRPr lang="en-US" altLang="zh-CN" sz="1200">
              <a:solidFill>
                <a:schemeClr val="tx1"/>
              </a:solidFill>
              <a:effectLst>
                <a:outerShdw blurRad="38100" dist="38100" dir="2700000" algn="tl">
                  <a:srgbClr val="000000">
                    <a:alpha val="43137"/>
                  </a:srgbClr>
                </a:outerShdw>
              </a:effectLst>
            </a:endParaRPr>
          </a:p>
        </p:txBody>
      </p:sp>
      <p:sp>
        <p:nvSpPr>
          <p:cNvPr id="32" name="文本框 31"/>
          <p:cNvSpPr txBox="true"/>
          <p:nvPr/>
        </p:nvSpPr>
        <p:spPr>
          <a:xfrm>
            <a:off x="7752733" y="1257300"/>
            <a:ext cx="3822700" cy="306705"/>
          </a:xfrm>
          <a:prstGeom prst="rect">
            <a:avLst/>
          </a:prstGeom>
          <a:noFill/>
        </p:spPr>
        <p:txBody>
          <a:bodyPr wrap="none" rtlCol="0">
            <a:spAutoFit/>
          </a:bodyPr>
          <a:p>
            <a:pPr algn="l"/>
            <a:r>
              <a:rPr lang="en-US" altLang="zh-CN" sz="1400" b="1">
                <a:solidFill>
                  <a:schemeClr val="tx1"/>
                </a:solidFill>
                <a:effectLst>
                  <a:outerShdw blurRad="38100" dist="38100" dir="2700000" algn="tl">
                    <a:srgbClr val="000000">
                      <a:alpha val="43137"/>
                    </a:srgbClr>
                  </a:outerShdw>
                </a:effectLst>
              </a:rPr>
              <a:t>S</a:t>
            </a:r>
            <a:r>
              <a:rPr lang="zh-CN" altLang="en-US" sz="1400" b="1">
                <a:solidFill>
                  <a:schemeClr val="tx1"/>
                </a:solidFill>
                <a:effectLst>
                  <a:outerShdw blurRad="38100" dist="38100" dir="2700000" algn="tl">
                    <a:srgbClr val="000000">
                      <a:alpha val="43137"/>
                    </a:srgbClr>
                  </a:outerShdw>
                </a:effectLst>
              </a:rPr>
              <a:t>tride </a:t>
            </a:r>
            <a:r>
              <a:rPr lang="en-US" altLang="zh-CN" sz="1400" b="1">
                <a:solidFill>
                  <a:schemeClr val="tx1"/>
                </a:solidFill>
                <a:effectLst>
                  <a:outerShdw blurRad="38100" dist="38100" dir="2700000" algn="tl">
                    <a:srgbClr val="000000">
                      <a:alpha val="43137"/>
                    </a:srgbClr>
                  </a:outerShdw>
                </a:effectLst>
              </a:rPr>
              <a:t>O</a:t>
            </a:r>
            <a:r>
              <a:rPr lang="zh-CN" altLang="en-US" sz="1400" b="1">
                <a:solidFill>
                  <a:schemeClr val="tx1"/>
                </a:solidFill>
                <a:effectLst>
                  <a:outerShdw blurRad="38100" dist="38100" dir="2700000" algn="tl">
                    <a:srgbClr val="000000">
                      <a:alpha val="43137"/>
                    </a:srgbClr>
                  </a:outerShdw>
                </a:effectLst>
              </a:rPr>
              <a:t>ptimization（</a:t>
            </a:r>
            <a:r>
              <a:rPr lang="en-US" altLang="zh-CN" sz="1400" b="1">
                <a:solidFill>
                  <a:schemeClr val="tx1"/>
                </a:solidFill>
                <a:effectLst>
                  <a:outerShdw blurRad="38100" dist="38100" dir="2700000" algn="tl">
                    <a:srgbClr val="000000">
                      <a:alpha val="43137"/>
                    </a:srgbClr>
                  </a:outerShdw>
                </a:effectLst>
              </a:rPr>
              <a:t>Resnet-specific</a:t>
            </a:r>
            <a:r>
              <a:rPr lang="zh-CN" altLang="en-US" sz="1400" b="1">
                <a:solidFill>
                  <a:schemeClr val="tx1"/>
                </a:solidFill>
                <a:effectLst>
                  <a:outerShdw blurRad="38100" dist="38100" dir="2700000" algn="tl">
                    <a:srgbClr val="000000">
                      <a:alpha val="43137"/>
                    </a:srgbClr>
                  </a:outerShdw>
                </a:effectLst>
              </a:rPr>
              <a:t>）</a:t>
            </a:r>
            <a:endParaRPr lang="zh-CN" altLang="en-US" sz="1400" b="1">
              <a:solidFill>
                <a:schemeClr val="tx1"/>
              </a:solidFill>
              <a:effectLst>
                <a:outerShdw blurRad="38100" dist="38100" dir="2700000" algn="tl">
                  <a:srgbClr val="000000">
                    <a:alpha val="43137"/>
                  </a:srgbClr>
                </a:outerShdw>
              </a:effectLst>
            </a:endParaRPr>
          </a:p>
        </p:txBody>
      </p:sp>
      <p:sp>
        <p:nvSpPr>
          <p:cNvPr id="33" name="矩形 32"/>
          <p:cNvSpPr/>
          <p:nvPr/>
        </p:nvSpPr>
        <p:spPr>
          <a:xfrm>
            <a:off x="300355" y="4334510"/>
            <a:ext cx="3403600" cy="28638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bg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34" name="文本框 33"/>
          <p:cNvSpPr txBox="true"/>
          <p:nvPr/>
        </p:nvSpPr>
        <p:spPr>
          <a:xfrm>
            <a:off x="238125" y="4334510"/>
            <a:ext cx="1225550" cy="275590"/>
          </a:xfrm>
          <a:prstGeom prst="rect">
            <a:avLst/>
          </a:prstGeom>
          <a:noFill/>
        </p:spPr>
        <p:txBody>
          <a:bodyPr wrap="square" rtlCol="0">
            <a:spAutoFit/>
          </a:bodyPr>
          <a:p>
            <a:pPr algn="ctr"/>
            <a:r>
              <a:rPr lang="en-US" altLang="zh-CN" sz="1200" b="1">
                <a:solidFill>
                  <a:schemeClr val="bg1"/>
                </a:solidFill>
                <a:effectLst>
                  <a:outerShdw blurRad="38100" dist="38100" dir="2700000" algn="tl">
                    <a:srgbClr val="000000">
                      <a:alpha val="43137"/>
                    </a:srgbClr>
                  </a:outerShdw>
                </a:effectLst>
              </a:rPr>
              <a:t>Registers</a:t>
            </a:r>
            <a:endParaRPr lang="en-US" altLang="zh-CN" sz="1200" b="1">
              <a:solidFill>
                <a:schemeClr val="bg1"/>
              </a:solidFill>
              <a:effectLst>
                <a:outerShdw blurRad="38100" dist="38100" dir="2700000" algn="tl">
                  <a:srgbClr val="000000">
                    <a:alpha val="43137"/>
                  </a:srgbClr>
                </a:outerShdw>
              </a:effectLst>
            </a:endParaRPr>
          </a:p>
        </p:txBody>
      </p:sp>
      <p:sp>
        <p:nvSpPr>
          <p:cNvPr id="35" name="矩形 34"/>
          <p:cNvSpPr/>
          <p:nvPr/>
        </p:nvSpPr>
        <p:spPr>
          <a:xfrm>
            <a:off x="307340" y="4619625"/>
            <a:ext cx="3396615" cy="283845"/>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bg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36" name="矩形 35"/>
          <p:cNvSpPr/>
          <p:nvPr/>
        </p:nvSpPr>
        <p:spPr>
          <a:xfrm>
            <a:off x="304800" y="4903470"/>
            <a:ext cx="3398520" cy="35687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bg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37" name="文本框 36"/>
          <p:cNvSpPr txBox="true"/>
          <p:nvPr/>
        </p:nvSpPr>
        <p:spPr>
          <a:xfrm>
            <a:off x="450233" y="4627880"/>
            <a:ext cx="764540" cy="275590"/>
          </a:xfrm>
          <a:prstGeom prst="rect">
            <a:avLst/>
          </a:prstGeom>
          <a:noFill/>
        </p:spPr>
        <p:txBody>
          <a:bodyPr wrap="square" rtlCol="0">
            <a:spAutoFit/>
          </a:bodyPr>
          <a:p>
            <a:pPr algn="ctr"/>
            <a:r>
              <a:rPr lang="en-US" altLang="zh-CN" sz="1200" b="1">
                <a:solidFill>
                  <a:schemeClr val="bg1"/>
                </a:solidFill>
                <a:effectLst>
                  <a:outerShdw blurRad="38100" dist="38100" dir="2700000" algn="tl">
                    <a:srgbClr val="000000">
                      <a:alpha val="43137"/>
                    </a:srgbClr>
                  </a:outerShdw>
                </a:effectLst>
              </a:rPr>
              <a:t>Cache</a:t>
            </a:r>
            <a:endParaRPr lang="en-US" altLang="zh-CN" sz="1200" b="1">
              <a:solidFill>
                <a:schemeClr val="bg1"/>
              </a:solidFill>
              <a:effectLst>
                <a:outerShdw blurRad="38100" dist="38100" dir="2700000" algn="tl">
                  <a:srgbClr val="000000">
                    <a:alpha val="43137"/>
                  </a:srgbClr>
                </a:outerShdw>
              </a:effectLst>
            </a:endParaRPr>
          </a:p>
        </p:txBody>
      </p:sp>
      <p:sp>
        <p:nvSpPr>
          <p:cNvPr id="38" name="文本框 37"/>
          <p:cNvSpPr txBox="true"/>
          <p:nvPr/>
        </p:nvSpPr>
        <p:spPr>
          <a:xfrm>
            <a:off x="381000" y="4948555"/>
            <a:ext cx="932180" cy="275590"/>
          </a:xfrm>
          <a:prstGeom prst="rect">
            <a:avLst/>
          </a:prstGeom>
          <a:noFill/>
        </p:spPr>
        <p:txBody>
          <a:bodyPr wrap="square" rtlCol="0">
            <a:spAutoFit/>
          </a:bodyPr>
          <a:p>
            <a:pPr algn="ctr"/>
            <a:r>
              <a:rPr lang="en-US" altLang="zh-CN" sz="1200" b="1">
                <a:solidFill>
                  <a:schemeClr val="bg1"/>
                </a:solidFill>
                <a:effectLst>
                  <a:outerShdw blurRad="38100" dist="38100" dir="2700000" algn="tl">
                    <a:srgbClr val="000000">
                      <a:alpha val="43137"/>
                    </a:srgbClr>
                  </a:outerShdw>
                </a:effectLst>
              </a:rPr>
              <a:t>Memory</a:t>
            </a:r>
            <a:endParaRPr lang="en-US" altLang="zh-CN" sz="1200" b="1">
              <a:solidFill>
                <a:schemeClr val="bg1"/>
              </a:solidFill>
              <a:effectLst>
                <a:outerShdw blurRad="38100" dist="38100" dir="2700000" algn="tl">
                  <a:srgbClr val="000000">
                    <a:alpha val="43137"/>
                  </a:srgbClr>
                </a:outerShdw>
              </a:effectLst>
            </a:endParaRPr>
          </a:p>
        </p:txBody>
      </p:sp>
      <p:sp>
        <p:nvSpPr>
          <p:cNvPr id="39" name="文本框 38"/>
          <p:cNvSpPr txBox="true"/>
          <p:nvPr/>
        </p:nvSpPr>
        <p:spPr>
          <a:xfrm>
            <a:off x="1018540" y="4083685"/>
            <a:ext cx="1036320" cy="275590"/>
          </a:xfrm>
          <a:prstGeom prst="rect">
            <a:avLst/>
          </a:prstGeom>
          <a:noFill/>
        </p:spPr>
        <p:txBody>
          <a:bodyPr wrap="square" rtlCol="0">
            <a:spAutoFit/>
          </a:bodyPr>
          <a:p>
            <a:pPr algn="ctr"/>
            <a:r>
              <a:rPr lang="en-US" altLang="zh-CN" sz="1200" b="1">
                <a:solidFill>
                  <a:schemeClr val="tx1"/>
                </a:solidFill>
                <a:effectLst>
                  <a:outerShdw blurRad="38100" dist="38100" dir="2700000" algn="tl">
                    <a:srgbClr val="000000">
                      <a:alpha val="43137"/>
                    </a:srgbClr>
                  </a:outerShdw>
                </a:effectLst>
              </a:rPr>
              <a:t>Conv+BN</a:t>
            </a:r>
            <a:endParaRPr lang="en-US" altLang="zh-CN" sz="1200" b="1">
              <a:solidFill>
                <a:schemeClr val="tx1"/>
              </a:solidFill>
              <a:effectLst>
                <a:outerShdw blurRad="38100" dist="38100" dir="2700000" algn="tl">
                  <a:srgbClr val="000000">
                    <a:alpha val="43137"/>
                  </a:srgbClr>
                </a:outerShdw>
              </a:effectLst>
            </a:endParaRPr>
          </a:p>
        </p:txBody>
      </p:sp>
      <p:sp>
        <p:nvSpPr>
          <p:cNvPr id="40" name="文本框 39"/>
          <p:cNvSpPr txBox="true"/>
          <p:nvPr/>
        </p:nvSpPr>
        <p:spPr>
          <a:xfrm>
            <a:off x="1884698" y="4083685"/>
            <a:ext cx="675640" cy="275590"/>
          </a:xfrm>
          <a:prstGeom prst="rect">
            <a:avLst/>
          </a:prstGeom>
          <a:noFill/>
        </p:spPr>
        <p:txBody>
          <a:bodyPr wrap="square" rtlCol="0">
            <a:spAutoFit/>
          </a:bodyPr>
          <a:p>
            <a:pPr algn="ctr"/>
            <a:r>
              <a:rPr lang="en-US" altLang="zh-CN" sz="1200" b="1">
                <a:solidFill>
                  <a:schemeClr val="tx1"/>
                </a:solidFill>
                <a:effectLst>
                  <a:outerShdw blurRad="38100" dist="38100" dir="2700000" algn="tl">
                    <a:srgbClr val="000000">
                      <a:alpha val="43137"/>
                    </a:srgbClr>
                  </a:outerShdw>
                </a:effectLst>
              </a:rPr>
              <a:t>ReLU</a:t>
            </a:r>
            <a:endParaRPr lang="en-US" altLang="zh-CN" sz="1200" b="1">
              <a:solidFill>
                <a:schemeClr val="tx1"/>
              </a:solidFill>
              <a:effectLst>
                <a:outerShdw blurRad="38100" dist="38100" dir="2700000" algn="tl">
                  <a:srgbClr val="000000">
                    <a:alpha val="43137"/>
                  </a:srgbClr>
                </a:outerShdw>
              </a:effectLst>
            </a:endParaRPr>
          </a:p>
        </p:txBody>
      </p:sp>
      <p:sp>
        <p:nvSpPr>
          <p:cNvPr id="41" name="文本框 40"/>
          <p:cNvSpPr txBox="true"/>
          <p:nvPr/>
        </p:nvSpPr>
        <p:spPr>
          <a:xfrm>
            <a:off x="2609850" y="4083685"/>
            <a:ext cx="1414145" cy="460375"/>
          </a:xfrm>
          <a:prstGeom prst="rect">
            <a:avLst/>
          </a:prstGeom>
          <a:noFill/>
        </p:spPr>
        <p:txBody>
          <a:bodyPr wrap="square" rtlCol="0">
            <a:spAutoFit/>
          </a:bodyPr>
          <a:p>
            <a:pPr algn="ctr"/>
            <a:r>
              <a:rPr lang="en-US" altLang="zh-CN" sz="1200" b="1">
                <a:solidFill>
                  <a:schemeClr val="tx1"/>
                </a:solidFill>
                <a:effectLst>
                  <a:outerShdw blurRad="38100" dist="38100" dir="2700000" algn="tl">
                    <a:srgbClr val="000000">
                      <a:alpha val="43137"/>
                    </a:srgbClr>
                  </a:outerShdw>
                </a:effectLst>
              </a:rPr>
              <a:t>Conv+BN+ReLU</a:t>
            </a:r>
            <a:endParaRPr lang="en-US" altLang="zh-CN" sz="1200" b="1">
              <a:solidFill>
                <a:schemeClr val="tx1"/>
              </a:solidFill>
              <a:effectLst>
                <a:outerShdw blurRad="38100" dist="38100" dir="2700000" algn="tl">
                  <a:srgbClr val="000000">
                    <a:alpha val="43137"/>
                  </a:srgbClr>
                </a:outerShdw>
              </a:effectLst>
            </a:endParaRPr>
          </a:p>
        </p:txBody>
      </p:sp>
      <p:cxnSp>
        <p:nvCxnSpPr>
          <p:cNvPr id="42" name="直接连接符 41"/>
          <p:cNvCxnSpPr/>
          <p:nvPr/>
        </p:nvCxnSpPr>
        <p:spPr>
          <a:xfrm>
            <a:off x="2658745" y="4083685"/>
            <a:ext cx="0" cy="1350010"/>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49" name="曲线连接符 48"/>
          <p:cNvCxnSpPr/>
          <p:nvPr/>
        </p:nvCxnSpPr>
        <p:spPr>
          <a:xfrm rot="16200000">
            <a:off x="1037908" y="4747578"/>
            <a:ext cx="661035" cy="111760"/>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cxnSp>
        <p:nvCxnSpPr>
          <p:cNvPr id="50" name="曲线连接符 49"/>
          <p:cNvCxnSpPr/>
          <p:nvPr/>
        </p:nvCxnSpPr>
        <p:spPr>
          <a:xfrm>
            <a:off x="1648460" y="4472940"/>
            <a:ext cx="112395" cy="661035"/>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sp>
        <p:nvSpPr>
          <p:cNvPr id="56" name="椭圆 55"/>
          <p:cNvSpPr/>
          <p:nvPr/>
        </p:nvSpPr>
        <p:spPr>
          <a:xfrm>
            <a:off x="5365768" y="2313305"/>
            <a:ext cx="599440" cy="566420"/>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57" name="椭圆 56"/>
          <p:cNvSpPr/>
          <p:nvPr/>
        </p:nvSpPr>
        <p:spPr>
          <a:xfrm>
            <a:off x="5365768" y="3547745"/>
            <a:ext cx="599440" cy="566420"/>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sp>
        <p:nvSpPr>
          <p:cNvPr id="58" name="椭圆 57"/>
          <p:cNvSpPr/>
          <p:nvPr/>
        </p:nvSpPr>
        <p:spPr>
          <a:xfrm>
            <a:off x="5365768" y="5433695"/>
            <a:ext cx="599440" cy="566420"/>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pic>
        <p:nvPicPr>
          <p:cNvPr id="59" name="图片 58"/>
          <p:cNvPicPr>
            <a:picLocks noChangeAspect="true"/>
          </p:cNvPicPr>
          <p:nvPr/>
        </p:nvPicPr>
        <p:blipFill>
          <a:blip r:embed="rId6"/>
          <a:stretch>
            <a:fillRect/>
          </a:stretch>
        </p:blipFill>
        <p:spPr>
          <a:xfrm>
            <a:off x="6524008" y="1868805"/>
            <a:ext cx="648970" cy="1782445"/>
          </a:xfrm>
          <a:prstGeom prst="rect">
            <a:avLst/>
          </a:prstGeom>
        </p:spPr>
      </p:pic>
      <p:cxnSp>
        <p:nvCxnSpPr>
          <p:cNvPr id="60" name="直接连接符 59"/>
          <p:cNvCxnSpPr>
            <a:stCxn id="56" idx="6"/>
            <a:endCxn id="59" idx="1"/>
          </p:cNvCxnSpPr>
          <p:nvPr/>
        </p:nvCxnSpPr>
        <p:spPr>
          <a:xfrm>
            <a:off x="5965208" y="2586990"/>
            <a:ext cx="558800" cy="163830"/>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61" name="直接连接符 60"/>
          <p:cNvCxnSpPr>
            <a:stCxn id="57" idx="6"/>
            <a:endCxn id="59" idx="1"/>
          </p:cNvCxnSpPr>
          <p:nvPr/>
        </p:nvCxnSpPr>
        <p:spPr>
          <a:xfrm flipV="true">
            <a:off x="5965190" y="2750820"/>
            <a:ext cx="558800" cy="1070610"/>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cxnSp>
        <p:nvCxnSpPr>
          <p:cNvPr id="62" name="直接连接符 61"/>
          <p:cNvCxnSpPr>
            <a:stCxn id="58" idx="7"/>
            <a:endCxn id="59" idx="1"/>
          </p:cNvCxnSpPr>
          <p:nvPr/>
        </p:nvCxnSpPr>
        <p:spPr>
          <a:xfrm flipV="true">
            <a:off x="5877560" y="2750820"/>
            <a:ext cx="646430" cy="2756535"/>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pic>
        <p:nvPicPr>
          <p:cNvPr id="64" name="图片 63" descr="stride"/>
          <p:cNvPicPr>
            <a:picLocks noChangeAspect="true"/>
          </p:cNvPicPr>
          <p:nvPr/>
        </p:nvPicPr>
        <p:blipFill>
          <a:blip r:embed="rId7"/>
          <a:stretch>
            <a:fillRect/>
          </a:stretch>
        </p:blipFill>
        <p:spPr>
          <a:xfrm>
            <a:off x="7393940" y="1492250"/>
            <a:ext cx="4065270" cy="2392045"/>
          </a:xfrm>
          <a:prstGeom prst="rect">
            <a:avLst/>
          </a:prstGeom>
          <a:solidFill>
            <a:schemeClr val="lt1"/>
          </a:solidFill>
        </p:spPr>
      </p:pic>
      <p:pic>
        <p:nvPicPr>
          <p:cNvPr id="65" name="图片 64"/>
          <p:cNvPicPr>
            <a:picLocks noChangeAspect="true"/>
          </p:cNvPicPr>
          <p:nvPr/>
        </p:nvPicPr>
        <p:blipFill>
          <a:blip r:embed="rId8"/>
          <a:stretch>
            <a:fillRect/>
          </a:stretch>
        </p:blipFill>
        <p:spPr>
          <a:xfrm>
            <a:off x="320040" y="5578475"/>
            <a:ext cx="3160395" cy="749935"/>
          </a:xfrm>
          <a:prstGeom prst="rect">
            <a:avLst/>
          </a:prstGeom>
        </p:spPr>
      </p:pic>
      <p:pic>
        <p:nvPicPr>
          <p:cNvPr id="66" name="图片 65"/>
          <p:cNvPicPr>
            <a:picLocks noChangeAspect="true"/>
          </p:cNvPicPr>
          <p:nvPr/>
        </p:nvPicPr>
        <p:blipFill>
          <a:blip r:embed="rId9"/>
          <a:stretch>
            <a:fillRect/>
          </a:stretch>
        </p:blipFill>
        <p:spPr>
          <a:xfrm>
            <a:off x="3782695" y="5634355"/>
            <a:ext cx="1302385" cy="1066165"/>
          </a:xfrm>
          <a:prstGeom prst="rect">
            <a:avLst/>
          </a:prstGeom>
        </p:spPr>
      </p:pic>
      <p:sp>
        <p:nvSpPr>
          <p:cNvPr id="67" name="椭圆 66"/>
          <p:cNvSpPr/>
          <p:nvPr/>
        </p:nvSpPr>
        <p:spPr>
          <a:xfrm>
            <a:off x="5367038" y="5717540"/>
            <a:ext cx="605155" cy="360045"/>
          </a:xfrm>
          <a:prstGeom prst="ellipse">
            <a:avLst/>
          </a:prstGeom>
          <a:noFill/>
          <a:ln w="12700" cap="flat" cmpd="sng" algn="ctr">
            <a:solidFill>
              <a:schemeClr val="accent1">
                <a:shade val="50000"/>
              </a:schemeClr>
            </a:solidFill>
            <a:prstDash val="sysDash"/>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b="0" i="0" u="none" strike="noStrike" cap="none" normalizeH="0" baseline="0" smtClean="0">
              <a:ln>
                <a:noFill/>
              </a:ln>
              <a:solidFill>
                <a:schemeClr val="tx1"/>
              </a:solidFill>
              <a:effectLst>
                <a:outerShdw blurRad="38100" dist="38100" dir="2700000" algn="tl">
                  <a:srgbClr val="000000">
                    <a:alpha val="43137"/>
                  </a:srgbClr>
                </a:outerShdw>
              </a:effectLst>
              <a:latin typeface="Calibri" charset="0"/>
              <a:ea typeface="宋体" pitchFamily="2" charset="-122"/>
              <a:cs typeface="Arial" panose="02080604020202020204" pitchFamily="34" charset="0"/>
            </a:endParaRPr>
          </a:p>
        </p:txBody>
      </p:sp>
      <p:cxnSp>
        <p:nvCxnSpPr>
          <p:cNvPr id="68" name="直接连接符 67"/>
          <p:cNvCxnSpPr>
            <a:stCxn id="67" idx="3"/>
            <a:endCxn id="66" idx="3"/>
          </p:cNvCxnSpPr>
          <p:nvPr/>
        </p:nvCxnSpPr>
        <p:spPr>
          <a:xfrm flipH="true">
            <a:off x="5085098" y="6015355"/>
            <a:ext cx="370840" cy="142875"/>
          </a:xfrm>
          <a:prstGeom prst="line">
            <a:avLst/>
          </a:prstGeom>
          <a:solidFill>
            <a:schemeClr val="accent1"/>
          </a:solidFill>
          <a:ln w="12700" cap="flat" cmpd="sng" algn="ctr">
            <a:solidFill>
              <a:schemeClr val="accent1">
                <a:shade val="50000"/>
              </a:schemeClr>
            </a:solidFill>
            <a:prstDash val="sysDash"/>
            <a:round/>
            <a:headEnd type="none" w="med" len="med"/>
            <a:tailEnd type="none" w="med" len="med"/>
          </a:ln>
        </p:spPr>
      </p:cxnSp>
      <p:sp>
        <p:nvSpPr>
          <p:cNvPr id="43" name="文本框 42"/>
          <p:cNvSpPr txBox="true"/>
          <p:nvPr/>
        </p:nvSpPr>
        <p:spPr>
          <a:xfrm>
            <a:off x="6523990" y="6287770"/>
            <a:ext cx="5622925" cy="521970"/>
          </a:xfrm>
          <a:prstGeom prst="rect">
            <a:avLst/>
          </a:prstGeom>
          <a:noFill/>
        </p:spPr>
        <p:txBody>
          <a:bodyPr wrap="square" rtlCol="0" anchor="t">
            <a:spAutoFit/>
          </a:bodyPr>
          <a:p>
            <a:r>
              <a:rPr sz="1400">
                <a:solidFill>
                  <a:schemeClr val="tx1"/>
                </a:solidFill>
                <a:effectLst>
                  <a:outerShdw blurRad="38100" dist="38100" dir="2700000" algn="tl">
                    <a:srgbClr val="000000">
                      <a:alpha val="43137"/>
                    </a:srgbClr>
                  </a:outerShdw>
                </a:effectLst>
                <a:sym typeface="+mn-ea"/>
              </a:rPr>
              <a:t>ZXCLOUD R5300 G4</a:t>
            </a:r>
            <a:r>
              <a:rPr lang="zh-CN" altLang="en-US" sz="1400">
                <a:solidFill>
                  <a:schemeClr val="tx1"/>
                </a:solidFill>
                <a:effectLst>
                  <a:outerShdw blurRad="38100" dist="38100" dir="2700000" algn="tl">
                    <a:srgbClr val="000000">
                      <a:alpha val="43137"/>
                    </a:srgbClr>
                  </a:outerShdw>
                </a:effectLst>
                <a:sym typeface="+mn-ea"/>
              </a:rPr>
              <a:t>; </a:t>
            </a:r>
            <a:r>
              <a:rPr sz="1400">
                <a:solidFill>
                  <a:schemeClr val="tx1"/>
                </a:solidFill>
                <a:effectLst>
                  <a:outerShdw blurRad="38100" dist="38100" dir="2700000" algn="tl">
                    <a:srgbClr val="000000">
                      <a:alpha val="43137"/>
                    </a:srgbClr>
                  </a:outerShdw>
                </a:effectLst>
                <a:sym typeface="+mn-ea"/>
              </a:rPr>
              <a:t>Intel(R) Xeon(R) Platinum 8260 CPU @2.40GHz</a:t>
            </a:r>
            <a:endParaRPr lang="zh-CN" altLang="en-US" sz="1400">
              <a:solidFill>
                <a:schemeClr val="tx1"/>
              </a:solidFill>
              <a:effectLst>
                <a:outerShdw blurRad="38100" dist="38100" dir="2700000" algn="tl">
                  <a:srgbClr val="000000">
                    <a:alpha val="43137"/>
                  </a:srgbClr>
                </a:outerShdw>
              </a:effectLst>
              <a:sym typeface="+mn-ea"/>
            </a:endParaRPr>
          </a:p>
        </p:txBody>
      </p:sp>
      <p:cxnSp>
        <p:nvCxnSpPr>
          <p:cNvPr id="9" name="曲线连接符 8"/>
          <p:cNvCxnSpPr/>
          <p:nvPr/>
        </p:nvCxnSpPr>
        <p:spPr>
          <a:xfrm rot="16200000">
            <a:off x="1799908" y="4743133"/>
            <a:ext cx="661035" cy="111760"/>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cxnSp>
        <p:nvCxnSpPr>
          <p:cNvPr id="10" name="曲线连接符 9"/>
          <p:cNvCxnSpPr/>
          <p:nvPr/>
        </p:nvCxnSpPr>
        <p:spPr>
          <a:xfrm>
            <a:off x="2410460" y="4468495"/>
            <a:ext cx="112395" cy="661035"/>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cxnSp>
        <p:nvCxnSpPr>
          <p:cNvPr id="47" name="曲线连接符 46"/>
          <p:cNvCxnSpPr/>
          <p:nvPr/>
        </p:nvCxnSpPr>
        <p:spPr>
          <a:xfrm rot="16200000">
            <a:off x="2740978" y="4743133"/>
            <a:ext cx="661035" cy="111760"/>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cxnSp>
        <p:nvCxnSpPr>
          <p:cNvPr id="48" name="曲线连接符 47"/>
          <p:cNvCxnSpPr/>
          <p:nvPr/>
        </p:nvCxnSpPr>
        <p:spPr>
          <a:xfrm>
            <a:off x="3351530" y="4468495"/>
            <a:ext cx="112395" cy="661035"/>
          </a:xfrm>
          <a:prstGeom prst="curvedConnector2">
            <a:avLst/>
          </a:prstGeom>
          <a:solidFill>
            <a:schemeClr val="accent1"/>
          </a:solidFill>
          <a:ln w="9525" cap="flat" cmpd="sng" algn="ctr">
            <a:solidFill>
              <a:schemeClr val="bg1"/>
            </a:solidFill>
            <a:prstDash val="solid"/>
            <a:round/>
            <a:headEnd type="none" w="med" len="med"/>
            <a:tailEnd type="triangl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501015" y="661670"/>
            <a:ext cx="10354310" cy="1938020"/>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Adlik优化实践:</a:t>
            </a:r>
            <a:r>
              <a:rPr lang="en-US" altLang="zh-CN" sz="4000" b="1" dirty="0">
                <a:latin typeface="Calibri" panose="020F0502020204030204"/>
                <a:ea typeface="微软雅黑" charset="-122"/>
                <a:cs typeface="Open Sans Light" panose="020B0306030504020204" pitchFamily="34" charset="0"/>
                <a:sym typeface="微软雅黑"/>
              </a:rPr>
              <a:t>提升</a:t>
            </a:r>
            <a:r>
              <a:rPr lang="en-US" altLang="zh-CN" sz="4000" b="1" dirty="0">
                <a:latin typeface="Calibri" panose="020F0502020204030204"/>
                <a:ea typeface="微软雅黑" charset="-122"/>
                <a:cs typeface="Open Sans Light" panose="020B0306030504020204" pitchFamily="34" charset="0"/>
                <a:sym typeface="+mn-ea"/>
              </a:rPr>
              <a:t>TVM</a:t>
            </a:r>
            <a:r>
              <a:rPr lang="en-US" altLang="zh-CN" sz="4000" b="1" dirty="0">
                <a:latin typeface="Calibri" panose="020F0502020204030204"/>
                <a:ea typeface="微软雅黑" charset="-122"/>
                <a:cs typeface="Open Sans Light" panose="020B0306030504020204" pitchFamily="34" charset="0"/>
                <a:sym typeface="微软雅黑"/>
              </a:rPr>
              <a:t>量化算子性能</a:t>
            </a:r>
            <a:r>
              <a:rPr lang="en-US" altLang="zh-CN" sz="4000" b="1" dirty="0">
                <a:latin typeface="Calibri" panose="020F0502020204030204"/>
                <a:ea typeface="微软雅黑" charset="-122"/>
                <a:cs typeface="Open Sans Light" panose="020B0306030504020204" pitchFamily="34" charset="0"/>
                <a:sym typeface="+mn-ea"/>
              </a:rPr>
              <a:t> </a:t>
            </a:r>
            <a:endParaRPr sz="4000">
              <a:sym typeface="+mn-ea"/>
            </a:endParaRPr>
          </a:p>
          <a:p>
            <a:r>
              <a:rPr lang="en-US" altLang="zh-CN" sz="4000" b="1" dirty="0">
                <a:latin typeface="Calibri" panose="020F0502020204030204"/>
                <a:ea typeface="微软雅黑" charset="-122"/>
                <a:cs typeface="Open Sans Light" panose="020B0306030504020204" pitchFamily="34" charset="0"/>
                <a:sym typeface="微软雅黑"/>
              </a:rPr>
              <a:t> </a:t>
            </a:r>
            <a:endParaRPr sz="4000">
              <a:latin typeface="微软雅黑"/>
              <a:ea typeface="微软雅黑"/>
              <a:cs typeface="微软雅黑"/>
              <a:sym typeface="微软雅黑"/>
            </a:endParaRPr>
          </a:p>
          <a:p>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1049" name="矩形"/>
          <p:cNvSpPr/>
          <p:nvPr/>
        </p:nvSpPr>
        <p:spPr>
          <a:xfrm>
            <a:off x="401734" y="1741930"/>
            <a:ext cx="5895782" cy="2251937"/>
          </a:xfrm>
          <a:prstGeom prst="rect">
            <a:avLst/>
          </a:prstGeom>
          <a:solidFill>
            <a:srgbClr val="FFFFFF"/>
          </a:solidFill>
          <a:ln w="12700">
            <a:solidFill>
              <a:schemeClr val="accent1"/>
            </a:solidFill>
            <a:miter/>
          </a:ln>
        </p:spPr>
        <p:txBody>
          <a:bodyPr lIns="0" tIns="0" rIns="0" bIns="0"/>
          <a:lstStyle/>
          <a:p>
            <a:endParaRPr>
              <a:solidFill>
                <a:schemeClr val="tx1"/>
              </a:solidFill>
            </a:endParaRPr>
          </a:p>
        </p:txBody>
      </p:sp>
      <p:sp>
        <p:nvSpPr>
          <p:cNvPr id="1051" name="文本框 4"/>
          <p:cNvSpPr txBox="true"/>
          <p:nvPr/>
        </p:nvSpPr>
        <p:spPr>
          <a:xfrm>
            <a:off x="7054214" y="3606800"/>
            <a:ext cx="4342766" cy="2183765"/>
          </a:xfrm>
          <a:prstGeom prst="rect">
            <a:avLst/>
          </a:prstGeom>
          <a:ln w="12700">
            <a:miter lim="400000"/>
          </a:ln>
        </p:spPr>
        <p:txBody>
          <a:bodyPr lIns="45719" rIns="45719">
            <a:spAutoFit/>
          </a:bodyPr>
          <a:lstStyle/>
          <a:p>
            <a:pPr>
              <a:lnSpc>
                <a:spcPct val="200000"/>
              </a:lnSpc>
              <a:defRPr>
                <a:solidFill>
                  <a:srgbClr val="FFFFFF"/>
                </a:solidFill>
                <a:latin typeface="Arial"/>
                <a:ea typeface="Arial"/>
                <a:cs typeface="Arial"/>
                <a:sym typeface="Arial"/>
              </a:defRPr>
            </a:pPr>
            <a:r>
              <a:rPr sz="2000">
                <a:solidFill>
                  <a:schemeClr val="tx1"/>
                </a:solidFill>
              </a:rPr>
              <a:t>YOLOv5s  </a:t>
            </a:r>
            <a:r>
              <a:rPr sz="2000">
                <a:solidFill>
                  <a:schemeClr val="tx1"/>
                </a:solidFill>
                <a:latin typeface="微软雅黑"/>
                <a:ea typeface="微软雅黑"/>
                <a:cs typeface="微软雅黑"/>
                <a:sym typeface="微软雅黑"/>
              </a:rPr>
              <a:t>模型测试</a:t>
            </a:r>
            <a:endParaRPr sz="2000">
              <a:solidFill>
                <a:schemeClr val="tx1"/>
              </a:solidFill>
              <a:latin typeface="微软雅黑"/>
              <a:ea typeface="微软雅黑"/>
              <a:cs typeface="微软雅黑"/>
              <a:sym typeface="微软雅黑"/>
            </a:endParaRPr>
          </a:p>
          <a:p>
            <a:pPr marL="342900" indent="-342900">
              <a:lnSpc>
                <a:spcPct val="200000"/>
              </a:lnSpc>
              <a:buSzPct val="100000"/>
              <a:buAutoNum type="arabicPeriod"/>
              <a:defRPr sz="1500" u="sng">
                <a:solidFill>
                  <a:srgbClr val="FFFFFF"/>
                </a:solidFill>
                <a:latin typeface="Arial"/>
                <a:ea typeface="Arial"/>
                <a:cs typeface="Arial"/>
                <a:sym typeface="Arial"/>
              </a:defRPr>
            </a:pPr>
            <a:r>
              <a:rPr sz="1600">
                <a:solidFill>
                  <a:schemeClr val="tx1"/>
                </a:solidFill>
                <a:latin typeface="微软雅黑"/>
                <a:ea typeface="微软雅黑"/>
                <a:cs typeface="微软雅黑"/>
                <a:sym typeface="微软雅黑"/>
              </a:rPr>
              <a:t>推理速度</a:t>
            </a:r>
            <a:r>
              <a:rPr sz="1600" u="none">
                <a:solidFill>
                  <a:schemeClr val="tx1"/>
                </a:solidFill>
                <a:latin typeface="微软雅黑"/>
                <a:ea typeface="微软雅黑"/>
                <a:cs typeface="微软雅黑"/>
                <a:sym typeface="微软雅黑"/>
              </a:rPr>
              <a:t>分别提升了</a:t>
            </a:r>
            <a:r>
              <a:rPr sz="1600" u="none">
                <a:solidFill>
                  <a:schemeClr val="tx1"/>
                </a:solidFill>
              </a:rPr>
              <a:t> 50.2% </a:t>
            </a:r>
            <a:endParaRPr sz="1800">
              <a:solidFill>
                <a:schemeClr val="tx1"/>
              </a:solidFill>
            </a:endParaRPr>
          </a:p>
          <a:p>
            <a:pPr marL="342900" indent="-342900">
              <a:lnSpc>
                <a:spcPct val="200000"/>
              </a:lnSpc>
              <a:buSzPct val="100000"/>
              <a:buAutoNum type="arabicPeriod"/>
              <a:defRPr sz="1500" u="sng">
                <a:solidFill>
                  <a:srgbClr val="FFFFFF"/>
                </a:solidFill>
                <a:latin typeface="Arial"/>
                <a:ea typeface="Arial"/>
                <a:cs typeface="Arial"/>
                <a:sym typeface="Arial"/>
              </a:defRPr>
            </a:pPr>
            <a:r>
              <a:rPr sz="1600">
                <a:solidFill>
                  <a:schemeClr val="tx1"/>
                </a:solidFill>
                <a:latin typeface="微软雅黑"/>
                <a:ea typeface="微软雅黑"/>
                <a:cs typeface="微软雅黑"/>
                <a:sym typeface="微软雅黑"/>
              </a:rPr>
              <a:t>模型编译时间</a:t>
            </a:r>
            <a:r>
              <a:rPr sz="1600" u="none">
                <a:solidFill>
                  <a:schemeClr val="tx1"/>
                </a:solidFill>
                <a:latin typeface="微软雅黑"/>
                <a:ea typeface="微软雅黑"/>
                <a:cs typeface="微软雅黑"/>
                <a:sym typeface="微软雅黑"/>
              </a:rPr>
              <a:t>分别增加了</a:t>
            </a:r>
            <a:r>
              <a:rPr sz="1600" u="none">
                <a:solidFill>
                  <a:schemeClr val="tx1"/>
                </a:solidFill>
              </a:rPr>
              <a:t> 5.3%</a:t>
            </a:r>
            <a:endParaRPr sz="1600" u="none">
              <a:solidFill>
                <a:schemeClr val="tx1"/>
              </a:solidFill>
            </a:endParaRPr>
          </a:p>
          <a:p>
            <a:pPr marL="342900" indent="-342900">
              <a:lnSpc>
                <a:spcPct val="200000"/>
              </a:lnSpc>
              <a:buSzPct val="100000"/>
              <a:buAutoNum type="arabicPeriod"/>
              <a:defRPr sz="1500" u="sng">
                <a:solidFill>
                  <a:srgbClr val="FFFFFF"/>
                </a:solidFill>
                <a:latin typeface="Arial"/>
                <a:ea typeface="Arial"/>
                <a:cs typeface="Arial"/>
                <a:sym typeface="Arial"/>
              </a:defRPr>
            </a:pPr>
            <a:r>
              <a:rPr sz="1600">
                <a:solidFill>
                  <a:schemeClr val="tx1"/>
                </a:solidFill>
                <a:latin typeface="微软雅黑"/>
                <a:ea typeface="微软雅黑"/>
                <a:cs typeface="微软雅黑"/>
                <a:sym typeface="微软雅黑"/>
              </a:rPr>
              <a:t>编译后的模型大小</a:t>
            </a:r>
            <a:r>
              <a:rPr sz="1600" u="none">
                <a:solidFill>
                  <a:schemeClr val="tx1"/>
                </a:solidFill>
                <a:latin typeface="微软雅黑"/>
                <a:ea typeface="微软雅黑"/>
                <a:cs typeface="微软雅黑"/>
                <a:sym typeface="微软雅黑"/>
              </a:rPr>
              <a:t>增加了</a:t>
            </a:r>
            <a:r>
              <a:rPr sz="1600" u="none">
                <a:solidFill>
                  <a:schemeClr val="tx1"/>
                </a:solidFill>
              </a:rPr>
              <a:t> 1.2% </a:t>
            </a:r>
            <a:endParaRPr sz="1600" u="none" baseline="-25000">
              <a:solidFill>
                <a:schemeClr val="tx1"/>
              </a:solidFill>
            </a:endParaRPr>
          </a:p>
        </p:txBody>
      </p:sp>
      <p:pic>
        <p:nvPicPr>
          <p:cNvPr id="1052" name="图片 7" descr="图片 7"/>
          <p:cNvPicPr>
            <a:picLocks noChangeAspect="true"/>
          </p:cNvPicPr>
          <p:nvPr/>
        </p:nvPicPr>
        <p:blipFill>
          <a:blip r:embed="rId1"/>
          <a:stretch>
            <a:fillRect/>
          </a:stretch>
        </p:blipFill>
        <p:spPr>
          <a:xfrm>
            <a:off x="6718300" y="1718944"/>
            <a:ext cx="4724400" cy="1914526"/>
          </a:xfrm>
          <a:prstGeom prst="rect">
            <a:avLst/>
          </a:prstGeom>
          <a:ln w="12700">
            <a:miter lim="400000"/>
            <a:headEnd/>
            <a:tailEnd/>
          </a:ln>
        </p:spPr>
      </p:pic>
      <p:pic>
        <p:nvPicPr>
          <p:cNvPr id="1053" name="图片 2" descr="图片 2"/>
          <p:cNvPicPr>
            <a:picLocks noChangeAspect="true"/>
          </p:cNvPicPr>
          <p:nvPr/>
        </p:nvPicPr>
        <p:blipFill>
          <a:blip r:embed="rId2"/>
          <a:stretch>
            <a:fillRect/>
          </a:stretch>
        </p:blipFill>
        <p:spPr>
          <a:xfrm>
            <a:off x="501014" y="1931670"/>
            <a:ext cx="5633087" cy="1872616"/>
          </a:xfrm>
          <a:prstGeom prst="rect">
            <a:avLst/>
          </a:prstGeom>
          <a:ln w="12700">
            <a:miter lim="400000"/>
            <a:headEnd/>
            <a:tailEnd/>
          </a:ln>
        </p:spPr>
      </p:pic>
      <p:sp>
        <p:nvSpPr>
          <p:cNvPr id="1054" name="矩形 8"/>
          <p:cNvSpPr/>
          <p:nvPr/>
        </p:nvSpPr>
        <p:spPr>
          <a:xfrm>
            <a:off x="5212715" y="2511425"/>
            <a:ext cx="922021" cy="474981"/>
          </a:xfrm>
          <a:prstGeom prst="rect">
            <a:avLst/>
          </a:prstGeom>
          <a:ln w="25400">
            <a:solidFill>
              <a:srgbClr val="FF0000"/>
            </a:solidFill>
          </a:ln>
        </p:spPr>
        <p:txBody>
          <a:bodyPr lIns="45719" rIns="45719"/>
          <a:lstStyle/>
          <a:p>
            <a:pPr defTabSz="457200">
              <a:defRPr>
                <a:latin typeface="Arial"/>
                <a:ea typeface="Arial"/>
                <a:cs typeface="Arial"/>
                <a:sym typeface="Arial"/>
              </a:defRPr>
            </a:pPr>
            <a:endParaRPr>
              <a:solidFill>
                <a:schemeClr val="tx1"/>
              </a:solidFill>
            </a:endParaRPr>
          </a:p>
        </p:txBody>
      </p:sp>
      <p:sp>
        <p:nvSpPr>
          <p:cNvPr id="1055" name="矩形 9"/>
          <p:cNvSpPr/>
          <p:nvPr/>
        </p:nvSpPr>
        <p:spPr>
          <a:xfrm>
            <a:off x="3980815" y="3348354"/>
            <a:ext cx="765811" cy="455931"/>
          </a:xfrm>
          <a:prstGeom prst="rect">
            <a:avLst/>
          </a:prstGeom>
          <a:ln w="25400">
            <a:solidFill>
              <a:srgbClr val="FF0000"/>
            </a:solidFill>
          </a:ln>
        </p:spPr>
        <p:txBody>
          <a:bodyPr lIns="45719" rIns="45719"/>
          <a:lstStyle/>
          <a:p>
            <a:pPr defTabSz="457200">
              <a:defRPr>
                <a:latin typeface="Arial"/>
                <a:ea typeface="Arial"/>
                <a:cs typeface="Arial"/>
                <a:sym typeface="Arial"/>
              </a:defRPr>
            </a:pPr>
            <a:endParaRPr>
              <a:solidFill>
                <a:schemeClr val="tx1"/>
              </a:solidFill>
            </a:endParaRPr>
          </a:p>
        </p:txBody>
      </p:sp>
      <p:sp>
        <p:nvSpPr>
          <p:cNvPr id="1056" name="文本框 12"/>
          <p:cNvSpPr txBox="true"/>
          <p:nvPr/>
        </p:nvSpPr>
        <p:spPr>
          <a:xfrm>
            <a:off x="546734" y="4039234"/>
            <a:ext cx="5605781" cy="2219820"/>
          </a:xfrm>
          <a:prstGeom prst="rect">
            <a:avLst/>
          </a:prstGeom>
          <a:ln w="12700">
            <a:miter lim="400000"/>
          </a:ln>
        </p:spPr>
        <p:txBody>
          <a:bodyPr lIns="45719" rIns="45719">
            <a:spAutoFit/>
          </a:bodyPr>
          <a:lstStyle/>
          <a:p>
            <a:pPr marL="342900" indent="-342900">
              <a:buSzPct val="100000"/>
              <a:buFont typeface="Arial"/>
              <a:buChar char="•"/>
              <a:defRPr>
                <a:solidFill>
                  <a:srgbClr val="FFFFFF"/>
                </a:solidFill>
                <a:latin typeface="Arial"/>
                <a:ea typeface="Arial"/>
                <a:cs typeface="Arial"/>
                <a:sym typeface="Arial"/>
              </a:defRPr>
            </a:pPr>
            <a:r>
              <a:rPr>
                <a:solidFill>
                  <a:schemeClr val="tx1"/>
                </a:solidFill>
                <a:latin typeface="微软雅黑"/>
                <a:ea typeface="微软雅黑"/>
                <a:cs typeface="微软雅黑"/>
                <a:sym typeface="微软雅黑"/>
              </a:rPr>
              <a:t>将</a:t>
            </a:r>
            <a:r>
              <a:rPr>
                <a:solidFill>
                  <a:schemeClr val="tx1"/>
                </a:solidFill>
              </a:rPr>
              <a:t>TVM</a:t>
            </a:r>
            <a:r>
              <a:rPr>
                <a:solidFill>
                  <a:schemeClr val="tx1"/>
                </a:solidFill>
                <a:latin typeface="微软雅黑"/>
                <a:ea typeface="微软雅黑"/>
                <a:cs typeface="微软雅黑"/>
                <a:sym typeface="微软雅黑"/>
              </a:rPr>
              <a:t>一些量化算子等价转换为查表函数</a:t>
            </a:r>
            <a:endParaRPr>
              <a:solidFill>
                <a:schemeClr val="tx1"/>
              </a:solidFill>
              <a:latin typeface="微软雅黑"/>
              <a:ea typeface="微软雅黑"/>
              <a:cs typeface="微软雅黑"/>
              <a:sym typeface="微软雅黑"/>
            </a:endParaRPr>
          </a:p>
          <a:p>
            <a:pPr marL="342900" indent="-342900">
              <a:buSzPct val="100000"/>
              <a:buFont typeface="Arial"/>
              <a:buChar char="•"/>
              <a:defRPr>
                <a:solidFill>
                  <a:srgbClr val="FFFFFF"/>
                </a:solidFill>
                <a:latin typeface="Arial"/>
                <a:ea typeface="Arial"/>
                <a:cs typeface="Arial"/>
                <a:sym typeface="Arial"/>
              </a:defRPr>
            </a:pPr>
            <a:endParaRPr>
              <a:solidFill>
                <a:schemeClr val="tx1"/>
              </a:solidFill>
            </a:endParaRPr>
          </a:p>
          <a:p>
            <a:pPr marL="342900" indent="-342900">
              <a:buSzPct val="100000"/>
              <a:buFont typeface="Arial"/>
              <a:buChar char="•"/>
              <a:defRPr>
                <a:solidFill>
                  <a:srgbClr val="FFFFFF"/>
                </a:solidFill>
                <a:latin typeface="Arial"/>
                <a:ea typeface="Arial"/>
                <a:cs typeface="Arial"/>
                <a:sym typeface="Arial"/>
              </a:defRPr>
            </a:pPr>
            <a:r>
              <a:rPr>
                <a:solidFill>
                  <a:schemeClr val="tx1"/>
                </a:solidFill>
                <a:latin typeface="微软雅黑"/>
                <a:ea typeface="微软雅黑"/>
                <a:cs typeface="微软雅黑"/>
                <a:sym typeface="微软雅黑"/>
              </a:rPr>
              <a:t>计算图优化阶段，该规则将符合条件的算子进行替换，生成量化表和新的计算图</a:t>
            </a:r>
            <a:endParaRPr>
              <a:solidFill>
                <a:schemeClr val="tx1"/>
              </a:solidFill>
              <a:latin typeface="微软雅黑"/>
              <a:ea typeface="微软雅黑"/>
              <a:cs typeface="微软雅黑"/>
              <a:sym typeface="微软雅黑"/>
            </a:endParaRPr>
          </a:p>
          <a:p>
            <a:pPr marL="342900" indent="-342900">
              <a:buSzPct val="100000"/>
              <a:buFont typeface="Arial"/>
              <a:buChar char="•"/>
              <a:defRPr>
                <a:solidFill>
                  <a:srgbClr val="FFFFFF"/>
                </a:solidFill>
                <a:latin typeface="Arial"/>
                <a:ea typeface="Arial"/>
                <a:cs typeface="Arial"/>
                <a:sym typeface="Arial"/>
              </a:defRPr>
            </a:pPr>
            <a:endParaRPr>
              <a:solidFill>
                <a:schemeClr val="tx1"/>
              </a:solidFill>
            </a:endParaRPr>
          </a:p>
          <a:p>
            <a:pPr marL="342900" indent="-342900">
              <a:buSzPct val="100000"/>
              <a:buFont typeface="Arial"/>
              <a:buChar char="•"/>
              <a:defRPr>
                <a:solidFill>
                  <a:srgbClr val="FFFFFF"/>
                </a:solidFill>
                <a:latin typeface="Arial"/>
                <a:ea typeface="Arial"/>
                <a:cs typeface="Arial"/>
                <a:sym typeface="Arial"/>
              </a:defRPr>
            </a:pPr>
            <a:r>
              <a:rPr>
                <a:solidFill>
                  <a:schemeClr val="tx1"/>
                </a:solidFill>
                <a:latin typeface="微软雅黑"/>
                <a:ea typeface="微软雅黑"/>
                <a:cs typeface="微软雅黑"/>
                <a:sym typeface="微软雅黑"/>
              </a:rPr>
              <a:t>推理运行阶段，根据输入的整形值为索引，在量化表中执行查找操作，获取整形的输出</a:t>
            </a:r>
            <a:endParaRPr>
              <a:solidFill>
                <a:schemeClr val="tx1"/>
              </a:solidFill>
              <a:latin typeface="微软雅黑"/>
              <a:ea typeface="微软雅黑"/>
              <a:cs typeface="微软雅黑"/>
              <a:sym typeface="微软雅黑"/>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iṩļîde"/>
        <p:cNvGrpSpPr/>
        <p:nvPr/>
      </p:nvGrpSpPr>
      <p:grpSpPr>
        <a:xfrm>
          <a:off x="0" y="0"/>
          <a:ext cx="0" cy="0"/>
          <a:chOff x="0" y="0"/>
          <a:chExt cx="0" cy="0"/>
        </a:xfrm>
      </p:grpSpPr>
      <p:sp>
        <p:nvSpPr>
          <p:cNvPr id="4" name="íşļïḑé"/>
          <p:cNvSpPr>
            <a:spLocks noGrp="true"/>
          </p:cNvSpPr>
          <p:nvPr>
            <p:ph type="title"/>
          </p:nvPr>
        </p:nvSpPr>
        <p:spPr>
          <a:xfrm>
            <a:off x="3231053" y="4015605"/>
            <a:ext cx="5731164" cy="423545"/>
          </a:xfrm>
        </p:spPr>
        <p:txBody>
          <a:bodyPr>
            <a:spAutoFit/>
          </a:bodyPr>
          <a:lstStyle/>
          <a:p>
            <a:r>
              <a:rPr lang="en-US" altLang="zh-CN"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MLOps</a:t>
            </a:r>
            <a:r>
              <a:rPr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介绍</a:t>
            </a:r>
            <a:endParaRPr lang="zh-CN" altLang="en-US" sz="2400"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 name="i$ḻîḋè"/>
          <p:cNvSpPr>
            <a:spLocks noGrp="true"/>
          </p:cNvSpPr>
          <p:nvPr>
            <p:ph type="sldNum" sz="quarter" idx="12"/>
          </p:nvPr>
        </p:nvSpPr>
        <p:spPr/>
        <p:txBody>
          <a:bodyPr/>
          <a:lstStyle/>
          <a:p>
            <a:fld id="{7F65B630-C7FF-41C0-9923-C5E5E29EED81}" type="slidenum">
              <a:rPr lang="zh-CN" altLang="en-US" smtClean="0"/>
            </a:fld>
            <a:endParaRPr lang="zh-CN" altLang="en-US"/>
          </a:p>
        </p:txBody>
      </p:sp>
      <p:sp>
        <p:nvSpPr>
          <p:cNvPr id="3" name="iś1îḋê"/>
          <p:cNvSpPr txBox="true"/>
          <p:nvPr/>
        </p:nvSpPr>
        <p:spPr>
          <a:xfrm>
            <a:off x="3224068" y="2927812"/>
            <a:ext cx="5731164" cy="646331"/>
          </a:xfrm>
          <a:prstGeom prst="rect">
            <a:avLst/>
          </a:prstGeom>
        </p:spPr>
        <p:txBody>
          <a:bodyPr vert="horz" lIns="91440" tIns="45720" rIns="91440" bIns="45720" rtlCol="0" anchor="b">
            <a:spAutoFit/>
          </a:bodyPr>
          <a:lstStyle>
            <a:lvl1pPr algn="l" defTabSz="914400" rtl="0" eaLnBrk="1" latinLnBrk="0" hangingPunct="1">
              <a:lnSpc>
                <a:spcPct val="90000"/>
              </a:lnSpc>
              <a:spcBef>
                <a:spcPct val="0"/>
              </a:spcBef>
              <a:buNone/>
              <a:defRPr lang="zh-CN" altLang="en-US" sz="2400" b="1" kern="1200">
                <a:solidFill>
                  <a:srgbClr val="FFFFFF"/>
                </a:solidFill>
                <a:latin typeface="+mj-lt"/>
                <a:ea typeface="+mj-ea"/>
                <a:cs typeface="+mj-cs"/>
              </a:defRPr>
            </a:lvl1pPr>
          </a:lstStyle>
          <a:p>
            <a:pPr algn="ctr"/>
            <a:r>
              <a:rPr lang="en-GB" altLang="zh-CN" sz="4000" dirty="0">
                <a:solidFill>
                  <a:schemeClr val="tx1"/>
                </a:solidFill>
              </a:rPr>
              <a:t>01</a:t>
            </a:r>
            <a:endParaRPr lang="en-GB" sz="4000" dirty="0">
              <a:solidFill>
                <a:schemeClr val="tx1"/>
              </a:solidFill>
            </a:endParaRPr>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629285" y="509270"/>
            <a:ext cx="10354310" cy="1938020"/>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a:t>
            </a:r>
            <a:r>
              <a:rPr lang="en-US" altLang="zh-CN" sz="4000" b="1" dirty="0">
                <a:latin typeface="Calibri" panose="020F0502020204030204"/>
                <a:ea typeface="微软雅黑" charset="-122"/>
                <a:cs typeface="Open Sans Light" panose="020B0306030504020204" pitchFamily="34" charset="0"/>
                <a:sym typeface="微软雅黑"/>
              </a:rPr>
              <a:t>使用场景</a:t>
            </a:r>
            <a:endParaRPr lang="en-US" altLang="zh-CN" sz="4000" b="1" dirty="0">
              <a:latin typeface="Calibri" panose="020F0502020204030204"/>
              <a:ea typeface="微软雅黑" charset="-122"/>
              <a:cs typeface="Open Sans Light" panose="020B0306030504020204" pitchFamily="34" charset="0"/>
              <a:sym typeface="微软雅黑"/>
            </a:endParaRPr>
          </a:p>
          <a:p>
            <a:r>
              <a:rPr lang="en-US" altLang="zh-CN" sz="4000" b="1" dirty="0">
                <a:latin typeface="Calibri" panose="020F0502020204030204"/>
                <a:ea typeface="微软雅黑" charset="-122"/>
                <a:cs typeface="Open Sans Light" panose="020B0306030504020204" pitchFamily="34" charset="0"/>
                <a:sym typeface="微软雅黑"/>
              </a:rPr>
              <a:t> </a:t>
            </a:r>
            <a:endParaRPr sz="4000">
              <a:latin typeface="微软雅黑"/>
              <a:ea typeface="微软雅黑"/>
              <a:cs typeface="微软雅黑"/>
              <a:sym typeface="微软雅黑"/>
            </a:endParaRPr>
          </a:p>
          <a:p>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pic>
        <p:nvPicPr>
          <p:cNvPr id="46" name="图片 45"/>
          <p:cNvPicPr>
            <a:picLocks noChangeAspect="true"/>
          </p:cNvPicPr>
          <p:nvPr/>
        </p:nvPicPr>
        <p:blipFill>
          <a:blip r:embed="rId1"/>
          <a:stretch>
            <a:fillRect/>
          </a:stretch>
        </p:blipFill>
        <p:spPr>
          <a:xfrm>
            <a:off x="4263390" y="1833880"/>
            <a:ext cx="7346950" cy="4260215"/>
          </a:xfrm>
          <a:prstGeom prst="rect">
            <a:avLst/>
          </a:prstGeom>
          <a:solidFill>
            <a:schemeClr val="accent5">
              <a:lumMod val="20000"/>
              <a:lumOff val="80000"/>
            </a:schemeClr>
          </a:solidFill>
        </p:spPr>
      </p:pic>
      <p:grpSp>
        <p:nvGrpSpPr>
          <p:cNvPr id="47" name="组合 46"/>
          <p:cNvGrpSpPr>
            <a:grpSpLocks noChangeAspect="true"/>
          </p:cNvGrpSpPr>
          <p:nvPr/>
        </p:nvGrpSpPr>
        <p:grpSpPr>
          <a:xfrm>
            <a:off x="635000" y="1952625"/>
            <a:ext cx="486410" cy="618490"/>
            <a:chOff x="4559301" y="4027488"/>
            <a:chExt cx="200025" cy="254000"/>
          </a:xfrm>
          <a:solidFill>
            <a:schemeClr val="accent2">
              <a:lumMod val="20000"/>
              <a:lumOff val="80000"/>
            </a:schemeClr>
          </a:solidFill>
        </p:grpSpPr>
        <p:sp>
          <p:nvSpPr>
            <p:cNvPr id="48" name="Freeform 80"/>
            <p:cNvSpPr>
              <a:spLocks noEditPoints="true"/>
            </p:cNvSpPr>
            <p:nvPr/>
          </p:nvSpPr>
          <p:spPr bwMode="auto">
            <a:xfrm>
              <a:off x="4608513" y="4073525"/>
              <a:ext cx="101600" cy="104775"/>
            </a:xfrm>
            <a:custGeom>
              <a:avLst/>
              <a:gdLst>
                <a:gd name="T0" fmla="*/ 29 w 58"/>
                <a:gd name="T1" fmla="*/ 59 h 59"/>
                <a:gd name="T2" fmla="*/ 0 w 58"/>
                <a:gd name="T3" fmla="*/ 29 h 59"/>
                <a:gd name="T4" fmla="*/ 29 w 58"/>
                <a:gd name="T5" fmla="*/ 0 h 59"/>
                <a:gd name="T6" fmla="*/ 58 w 58"/>
                <a:gd name="T7" fmla="*/ 29 h 59"/>
                <a:gd name="T8" fmla="*/ 29 w 58"/>
                <a:gd name="T9" fmla="*/ 59 h 59"/>
                <a:gd name="T10" fmla="*/ 29 w 58"/>
                <a:gd name="T11" fmla="*/ 10 h 59"/>
                <a:gd name="T12" fmla="*/ 9 w 58"/>
                <a:gd name="T13" fmla="*/ 29 h 59"/>
                <a:gd name="T14" fmla="*/ 29 w 58"/>
                <a:gd name="T15" fmla="*/ 49 h 59"/>
                <a:gd name="T16" fmla="*/ 49 w 58"/>
                <a:gd name="T17" fmla="*/ 29 h 59"/>
                <a:gd name="T18" fmla="*/ 29 w 58"/>
                <a:gd name="T19"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29" y="59"/>
                  </a:moveTo>
                  <a:cubicBezTo>
                    <a:pt x="13" y="59"/>
                    <a:pt x="0" y="45"/>
                    <a:pt x="0" y="29"/>
                  </a:cubicBezTo>
                  <a:cubicBezTo>
                    <a:pt x="0" y="13"/>
                    <a:pt x="13" y="0"/>
                    <a:pt x="29" y="0"/>
                  </a:cubicBezTo>
                  <a:cubicBezTo>
                    <a:pt x="45" y="0"/>
                    <a:pt x="58" y="13"/>
                    <a:pt x="58" y="29"/>
                  </a:cubicBezTo>
                  <a:cubicBezTo>
                    <a:pt x="58" y="45"/>
                    <a:pt x="45" y="59"/>
                    <a:pt x="29" y="59"/>
                  </a:cubicBezTo>
                  <a:close/>
                  <a:moveTo>
                    <a:pt x="29" y="10"/>
                  </a:moveTo>
                  <a:cubicBezTo>
                    <a:pt x="18" y="10"/>
                    <a:pt x="9" y="18"/>
                    <a:pt x="9" y="29"/>
                  </a:cubicBezTo>
                  <a:cubicBezTo>
                    <a:pt x="9" y="40"/>
                    <a:pt x="18" y="49"/>
                    <a:pt x="29" y="49"/>
                  </a:cubicBezTo>
                  <a:cubicBezTo>
                    <a:pt x="40" y="49"/>
                    <a:pt x="49" y="40"/>
                    <a:pt x="49" y="29"/>
                  </a:cubicBezTo>
                  <a:cubicBezTo>
                    <a:pt x="49" y="18"/>
                    <a:pt x="40" y="10"/>
                    <a:pt x="2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49" name="Freeform 81"/>
            <p:cNvSpPr>
              <a:spLocks noEditPoints="true"/>
            </p:cNvSpPr>
            <p:nvPr/>
          </p:nvSpPr>
          <p:spPr bwMode="auto">
            <a:xfrm>
              <a:off x="4559301" y="4027488"/>
              <a:ext cx="200025" cy="203200"/>
            </a:xfrm>
            <a:custGeom>
              <a:avLst/>
              <a:gdLst>
                <a:gd name="T0" fmla="*/ 57 w 114"/>
                <a:gd name="T1" fmla="*/ 115 h 115"/>
                <a:gd name="T2" fmla="*/ 114 w 114"/>
                <a:gd name="T3" fmla="*/ 57 h 115"/>
                <a:gd name="T4" fmla="*/ 57 w 114"/>
                <a:gd name="T5" fmla="*/ 0 h 115"/>
                <a:gd name="T6" fmla="*/ 0 w 114"/>
                <a:gd name="T7" fmla="*/ 57 h 115"/>
                <a:gd name="T8" fmla="*/ 57 w 114"/>
                <a:gd name="T9" fmla="*/ 115 h 115"/>
                <a:gd name="T10" fmla="*/ 57 w 114"/>
                <a:gd name="T11" fmla="*/ 104 h 115"/>
                <a:gd name="T12" fmla="*/ 10 w 114"/>
                <a:gd name="T13" fmla="*/ 57 h 115"/>
                <a:gd name="T14" fmla="*/ 57 w 114"/>
                <a:gd name="T15" fmla="*/ 10 h 115"/>
                <a:gd name="T16" fmla="*/ 57 w 114"/>
                <a:gd name="T17" fmla="*/ 10 h 115"/>
                <a:gd name="T18" fmla="*/ 104 w 114"/>
                <a:gd name="T19" fmla="*/ 57 h 115"/>
                <a:gd name="T20" fmla="*/ 57 w 114"/>
                <a:gd name="T21" fmla="*/ 10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15">
                  <a:moveTo>
                    <a:pt x="57" y="115"/>
                  </a:moveTo>
                  <a:cubicBezTo>
                    <a:pt x="89" y="115"/>
                    <a:pt x="114" y="89"/>
                    <a:pt x="114" y="57"/>
                  </a:cubicBezTo>
                  <a:cubicBezTo>
                    <a:pt x="114" y="26"/>
                    <a:pt x="89" y="0"/>
                    <a:pt x="57" y="0"/>
                  </a:cubicBezTo>
                  <a:cubicBezTo>
                    <a:pt x="25" y="0"/>
                    <a:pt x="0" y="26"/>
                    <a:pt x="0" y="57"/>
                  </a:cubicBezTo>
                  <a:cubicBezTo>
                    <a:pt x="0" y="89"/>
                    <a:pt x="25" y="115"/>
                    <a:pt x="57" y="115"/>
                  </a:cubicBezTo>
                  <a:close/>
                  <a:moveTo>
                    <a:pt x="57" y="104"/>
                  </a:moveTo>
                  <a:cubicBezTo>
                    <a:pt x="31" y="104"/>
                    <a:pt x="10" y="83"/>
                    <a:pt x="10" y="57"/>
                  </a:cubicBezTo>
                  <a:cubicBezTo>
                    <a:pt x="10" y="31"/>
                    <a:pt x="31" y="10"/>
                    <a:pt x="57" y="10"/>
                  </a:cubicBezTo>
                  <a:cubicBezTo>
                    <a:pt x="57" y="10"/>
                    <a:pt x="57" y="10"/>
                    <a:pt x="57" y="10"/>
                  </a:cubicBezTo>
                  <a:cubicBezTo>
                    <a:pt x="83" y="10"/>
                    <a:pt x="104" y="31"/>
                    <a:pt x="104" y="57"/>
                  </a:cubicBezTo>
                  <a:cubicBezTo>
                    <a:pt x="104" y="83"/>
                    <a:pt x="83" y="104"/>
                    <a:pt x="5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50" name="Freeform 82"/>
            <p:cNvSpPr>
              <a:spLocks noEditPoints="true"/>
            </p:cNvSpPr>
            <p:nvPr/>
          </p:nvSpPr>
          <p:spPr bwMode="auto">
            <a:xfrm>
              <a:off x="4560888" y="4106863"/>
              <a:ext cx="196850" cy="174625"/>
            </a:xfrm>
            <a:custGeom>
              <a:avLst/>
              <a:gdLst>
                <a:gd name="T0" fmla="*/ 56 w 112"/>
                <a:gd name="T1" fmla="*/ 10 h 99"/>
                <a:gd name="T2" fmla="*/ 46 w 112"/>
                <a:gd name="T3" fmla="*/ 10 h 99"/>
                <a:gd name="T4" fmla="*/ 56 w 112"/>
                <a:gd name="T5" fmla="*/ 0 h 99"/>
                <a:gd name="T6" fmla="*/ 56 w 112"/>
                <a:gd name="T7" fmla="*/ 10 h 99"/>
                <a:gd name="T8" fmla="*/ 112 w 112"/>
                <a:gd name="T9" fmla="*/ 99 h 99"/>
                <a:gd name="T10" fmla="*/ 0 w 112"/>
                <a:gd name="T11" fmla="*/ 99 h 99"/>
                <a:gd name="T12" fmla="*/ 12 w 112"/>
                <a:gd name="T13" fmla="*/ 68 h 99"/>
                <a:gd name="T14" fmla="*/ 21 w 112"/>
                <a:gd name="T15" fmla="*/ 72 h 99"/>
                <a:gd name="T16" fmla="*/ 14 w 112"/>
                <a:gd name="T17" fmla="*/ 90 h 99"/>
                <a:gd name="T18" fmla="*/ 98 w 112"/>
                <a:gd name="T19" fmla="*/ 90 h 99"/>
                <a:gd name="T20" fmla="*/ 91 w 112"/>
                <a:gd name="T21" fmla="*/ 72 h 99"/>
                <a:gd name="T22" fmla="*/ 100 w 112"/>
                <a:gd name="T23" fmla="*/ 68 h 99"/>
                <a:gd name="T24" fmla="*/ 112 w 112"/>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99">
                  <a:moveTo>
                    <a:pt x="56" y="10"/>
                  </a:moveTo>
                  <a:cubicBezTo>
                    <a:pt x="46" y="10"/>
                    <a:pt x="46" y="10"/>
                    <a:pt x="46" y="10"/>
                  </a:cubicBezTo>
                  <a:cubicBezTo>
                    <a:pt x="46" y="5"/>
                    <a:pt x="51" y="0"/>
                    <a:pt x="56" y="0"/>
                  </a:cubicBezTo>
                  <a:lnTo>
                    <a:pt x="56" y="10"/>
                  </a:lnTo>
                  <a:close/>
                  <a:moveTo>
                    <a:pt x="112" y="99"/>
                  </a:moveTo>
                  <a:cubicBezTo>
                    <a:pt x="0" y="99"/>
                    <a:pt x="0" y="99"/>
                    <a:pt x="0" y="99"/>
                  </a:cubicBezTo>
                  <a:cubicBezTo>
                    <a:pt x="12" y="68"/>
                    <a:pt x="12" y="68"/>
                    <a:pt x="12" y="68"/>
                  </a:cubicBezTo>
                  <a:cubicBezTo>
                    <a:pt x="21" y="72"/>
                    <a:pt x="21" y="72"/>
                    <a:pt x="21" y="72"/>
                  </a:cubicBezTo>
                  <a:cubicBezTo>
                    <a:pt x="14" y="90"/>
                    <a:pt x="14" y="90"/>
                    <a:pt x="14" y="90"/>
                  </a:cubicBezTo>
                  <a:cubicBezTo>
                    <a:pt x="98" y="90"/>
                    <a:pt x="98" y="90"/>
                    <a:pt x="98" y="90"/>
                  </a:cubicBezTo>
                  <a:cubicBezTo>
                    <a:pt x="91" y="72"/>
                    <a:pt x="91" y="72"/>
                    <a:pt x="91" y="72"/>
                  </a:cubicBezTo>
                  <a:cubicBezTo>
                    <a:pt x="100" y="68"/>
                    <a:pt x="100" y="68"/>
                    <a:pt x="100" y="68"/>
                  </a:cubicBezTo>
                  <a:lnTo>
                    <a:pt x="11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grpSp>
      <p:sp>
        <p:nvSpPr>
          <p:cNvPr id="51" name="文本框 50"/>
          <p:cNvSpPr txBox="true"/>
          <p:nvPr/>
        </p:nvSpPr>
        <p:spPr>
          <a:xfrm>
            <a:off x="1301750" y="2078990"/>
            <a:ext cx="947420" cy="368300"/>
          </a:xfrm>
          <a:prstGeom prst="rect">
            <a:avLst/>
          </a:prstGeom>
          <a:noFill/>
        </p:spPr>
        <p:txBody>
          <a:bodyPr wrap="none" rtlCol="0">
            <a:spAutoFit/>
          </a:bodyPr>
          <a:p>
            <a:r>
              <a:rPr lang="en-US" altLang="zh-CN">
                <a:solidFill>
                  <a:schemeClr val="tx1"/>
                </a:solidFill>
                <a:latin typeface="微软雅黑" charset="-122"/>
                <a:ea typeface="微软雅黑" charset="-122"/>
                <a:cs typeface="微软雅黑" charset="-122"/>
              </a:rPr>
              <a:t>CV</a:t>
            </a:r>
            <a:r>
              <a:rPr lang="zh-CN" altLang="en-US">
                <a:solidFill>
                  <a:schemeClr val="tx1"/>
                </a:solidFill>
                <a:latin typeface="微软雅黑" charset="-122"/>
                <a:ea typeface="微软雅黑" charset="-122"/>
                <a:cs typeface="微软雅黑" charset="-122"/>
              </a:rPr>
              <a:t>模型</a:t>
            </a:r>
            <a:endParaRPr lang="zh-CN" altLang="en-US">
              <a:solidFill>
                <a:schemeClr val="tx1"/>
              </a:solidFill>
              <a:latin typeface="微软雅黑" charset="-122"/>
              <a:ea typeface="微软雅黑" charset="-122"/>
              <a:cs typeface="微软雅黑" charset="-122"/>
            </a:endParaRPr>
          </a:p>
        </p:txBody>
      </p:sp>
      <p:sp>
        <p:nvSpPr>
          <p:cNvPr id="52" name="KSO_Shape"/>
          <p:cNvSpPr>
            <a:spLocks noChangeAspect="true"/>
          </p:cNvSpPr>
          <p:nvPr/>
        </p:nvSpPr>
        <p:spPr>
          <a:xfrm flipH="true">
            <a:off x="563880" y="3220720"/>
            <a:ext cx="628650" cy="582930"/>
          </a:xfrm>
          <a:custGeom>
            <a:avLst/>
            <a:gdLst/>
            <a:ahLst/>
            <a:cxnLst/>
            <a:rect l="l" t="t" r="r" b="b"/>
            <a:pathLst>
              <a:path w="1268459" h="1175452">
                <a:moveTo>
                  <a:pt x="83343" y="741050"/>
                </a:moveTo>
                <a:cubicBezTo>
                  <a:pt x="109190" y="741050"/>
                  <a:pt x="130143" y="762003"/>
                  <a:pt x="130143" y="787850"/>
                </a:cubicBezTo>
                <a:cubicBezTo>
                  <a:pt x="130143" y="813697"/>
                  <a:pt x="109190" y="834650"/>
                  <a:pt x="83343" y="834650"/>
                </a:cubicBezTo>
                <a:cubicBezTo>
                  <a:pt x="57496" y="834650"/>
                  <a:pt x="36543" y="813697"/>
                  <a:pt x="36543" y="787850"/>
                </a:cubicBezTo>
                <a:cubicBezTo>
                  <a:pt x="36543" y="762003"/>
                  <a:pt x="57496" y="741050"/>
                  <a:pt x="83343" y="741050"/>
                </a:cubicBezTo>
                <a:close/>
                <a:moveTo>
                  <a:pt x="714492" y="741050"/>
                </a:moveTo>
                <a:cubicBezTo>
                  <a:pt x="740339" y="741050"/>
                  <a:pt x="761292" y="762003"/>
                  <a:pt x="761292" y="787850"/>
                </a:cubicBezTo>
                <a:cubicBezTo>
                  <a:pt x="761292" y="813697"/>
                  <a:pt x="740339" y="834650"/>
                  <a:pt x="714492" y="834650"/>
                </a:cubicBezTo>
                <a:cubicBezTo>
                  <a:pt x="688645" y="834650"/>
                  <a:pt x="667692" y="813697"/>
                  <a:pt x="667692" y="787850"/>
                </a:cubicBezTo>
                <a:cubicBezTo>
                  <a:pt x="667692" y="762003"/>
                  <a:pt x="688645" y="741050"/>
                  <a:pt x="714492" y="741050"/>
                </a:cubicBezTo>
                <a:close/>
                <a:moveTo>
                  <a:pt x="797334" y="522475"/>
                </a:moveTo>
                <a:lnTo>
                  <a:pt x="797334" y="580291"/>
                </a:lnTo>
                <a:lnTo>
                  <a:pt x="256185" y="580291"/>
                </a:lnTo>
                <a:lnTo>
                  <a:pt x="256185" y="522475"/>
                </a:lnTo>
                <a:close/>
                <a:moveTo>
                  <a:pt x="1222740" y="522475"/>
                </a:moveTo>
                <a:lnTo>
                  <a:pt x="1222740" y="580291"/>
                </a:lnTo>
                <a:lnTo>
                  <a:pt x="887334" y="580291"/>
                </a:lnTo>
                <a:lnTo>
                  <a:pt x="887334" y="522475"/>
                </a:lnTo>
                <a:close/>
                <a:moveTo>
                  <a:pt x="83343" y="284234"/>
                </a:moveTo>
                <a:cubicBezTo>
                  <a:pt x="109190" y="284234"/>
                  <a:pt x="130143" y="305187"/>
                  <a:pt x="130143" y="331034"/>
                </a:cubicBezTo>
                <a:cubicBezTo>
                  <a:pt x="130143" y="356881"/>
                  <a:pt x="109190" y="377834"/>
                  <a:pt x="83343" y="377834"/>
                </a:cubicBezTo>
                <a:cubicBezTo>
                  <a:pt x="57496" y="377834"/>
                  <a:pt x="36543" y="356881"/>
                  <a:pt x="36543" y="331034"/>
                </a:cubicBezTo>
                <a:cubicBezTo>
                  <a:pt x="36543" y="305187"/>
                  <a:pt x="57496" y="284234"/>
                  <a:pt x="83343" y="284234"/>
                </a:cubicBezTo>
                <a:close/>
                <a:moveTo>
                  <a:pt x="714492" y="284234"/>
                </a:moveTo>
                <a:cubicBezTo>
                  <a:pt x="740339" y="284234"/>
                  <a:pt x="761292" y="305187"/>
                  <a:pt x="761292" y="331034"/>
                </a:cubicBezTo>
                <a:cubicBezTo>
                  <a:pt x="761292" y="356881"/>
                  <a:pt x="740339" y="377834"/>
                  <a:pt x="714492" y="377834"/>
                </a:cubicBezTo>
                <a:cubicBezTo>
                  <a:pt x="688645" y="377834"/>
                  <a:pt x="667692" y="356881"/>
                  <a:pt x="667692" y="331034"/>
                </a:cubicBezTo>
                <a:cubicBezTo>
                  <a:pt x="667692" y="305187"/>
                  <a:pt x="688645" y="284234"/>
                  <a:pt x="714492" y="284234"/>
                </a:cubicBezTo>
                <a:close/>
                <a:moveTo>
                  <a:pt x="732493" y="0"/>
                </a:moveTo>
                <a:lnTo>
                  <a:pt x="696493" y="0"/>
                </a:lnTo>
                <a:lnTo>
                  <a:pt x="696493" y="251325"/>
                </a:lnTo>
                <a:cubicBezTo>
                  <a:pt x="658936" y="258083"/>
                  <a:pt x="631149" y="291314"/>
                  <a:pt x="631149" y="331035"/>
                </a:cubicBezTo>
                <a:cubicBezTo>
                  <a:pt x="631149" y="377065"/>
                  <a:pt x="668463" y="414379"/>
                  <a:pt x="714493" y="414379"/>
                </a:cubicBezTo>
                <a:cubicBezTo>
                  <a:pt x="759685" y="414379"/>
                  <a:pt x="796476" y="378412"/>
                  <a:pt x="797334" y="333527"/>
                </a:cubicBezTo>
                <a:lnTo>
                  <a:pt x="797334" y="486475"/>
                </a:lnTo>
                <a:lnTo>
                  <a:pt x="256185" y="486475"/>
                </a:lnTo>
                <a:lnTo>
                  <a:pt x="256185" y="218038"/>
                </a:lnTo>
                <a:lnTo>
                  <a:pt x="166185" y="218038"/>
                </a:lnTo>
                <a:lnTo>
                  <a:pt x="166185" y="328151"/>
                </a:lnTo>
                <a:cubicBezTo>
                  <a:pt x="165324" y="289706"/>
                  <a:pt x="137983" y="257918"/>
                  <a:pt x="101344" y="251325"/>
                </a:cubicBezTo>
                <a:lnTo>
                  <a:pt x="101344" y="0"/>
                </a:lnTo>
                <a:lnTo>
                  <a:pt x="65344" y="0"/>
                </a:lnTo>
                <a:lnTo>
                  <a:pt x="65344" y="251325"/>
                </a:lnTo>
                <a:cubicBezTo>
                  <a:pt x="27787" y="258083"/>
                  <a:pt x="0" y="291314"/>
                  <a:pt x="0" y="331035"/>
                </a:cubicBezTo>
                <a:cubicBezTo>
                  <a:pt x="0" y="377065"/>
                  <a:pt x="37314" y="414379"/>
                  <a:pt x="83344" y="414379"/>
                </a:cubicBezTo>
                <a:cubicBezTo>
                  <a:pt x="128536" y="414379"/>
                  <a:pt x="165326" y="378412"/>
                  <a:pt x="166185" y="333527"/>
                </a:cubicBezTo>
                <a:lnTo>
                  <a:pt x="166185" y="785359"/>
                </a:lnTo>
                <a:cubicBezTo>
                  <a:pt x="165326" y="740475"/>
                  <a:pt x="128536" y="704507"/>
                  <a:pt x="83344" y="704507"/>
                </a:cubicBezTo>
                <a:cubicBezTo>
                  <a:pt x="37314" y="704507"/>
                  <a:pt x="0" y="741821"/>
                  <a:pt x="0" y="787851"/>
                </a:cubicBezTo>
                <a:cubicBezTo>
                  <a:pt x="0" y="827572"/>
                  <a:pt x="27787" y="860803"/>
                  <a:pt x="65344" y="867561"/>
                </a:cubicBezTo>
                <a:lnTo>
                  <a:pt x="65344" y="1175452"/>
                </a:lnTo>
                <a:lnTo>
                  <a:pt x="101344" y="1175452"/>
                </a:lnTo>
                <a:lnTo>
                  <a:pt x="101344" y="867561"/>
                </a:lnTo>
                <a:cubicBezTo>
                  <a:pt x="137983" y="860968"/>
                  <a:pt x="165324" y="829180"/>
                  <a:pt x="166185" y="790735"/>
                </a:cubicBezTo>
                <a:lnTo>
                  <a:pt x="166185" y="943015"/>
                </a:lnTo>
                <a:lnTo>
                  <a:pt x="256185" y="943015"/>
                </a:lnTo>
                <a:lnTo>
                  <a:pt x="256185" y="627091"/>
                </a:lnTo>
                <a:lnTo>
                  <a:pt x="797334" y="627091"/>
                </a:lnTo>
                <a:lnTo>
                  <a:pt x="797334" y="785360"/>
                </a:lnTo>
                <a:cubicBezTo>
                  <a:pt x="796476" y="740475"/>
                  <a:pt x="759685" y="704507"/>
                  <a:pt x="714493" y="704507"/>
                </a:cubicBezTo>
                <a:cubicBezTo>
                  <a:pt x="668463" y="704507"/>
                  <a:pt x="631149" y="741821"/>
                  <a:pt x="631149" y="787851"/>
                </a:cubicBezTo>
                <a:cubicBezTo>
                  <a:pt x="631149" y="827572"/>
                  <a:pt x="658936" y="860803"/>
                  <a:pt x="696493" y="867561"/>
                </a:cubicBezTo>
                <a:lnTo>
                  <a:pt x="696493" y="1175452"/>
                </a:lnTo>
                <a:lnTo>
                  <a:pt x="732493" y="1175452"/>
                </a:lnTo>
                <a:lnTo>
                  <a:pt x="732493" y="867561"/>
                </a:lnTo>
                <a:cubicBezTo>
                  <a:pt x="769133" y="860968"/>
                  <a:pt x="796473" y="829180"/>
                  <a:pt x="797334" y="790735"/>
                </a:cubicBezTo>
                <a:lnTo>
                  <a:pt x="797334" y="943015"/>
                </a:lnTo>
                <a:lnTo>
                  <a:pt x="887334" y="943015"/>
                </a:lnTo>
                <a:lnTo>
                  <a:pt x="887334" y="627091"/>
                </a:lnTo>
                <a:lnTo>
                  <a:pt x="1222740" y="627091"/>
                </a:lnTo>
                <a:lnTo>
                  <a:pt x="1268459" y="627091"/>
                </a:lnTo>
                <a:lnTo>
                  <a:pt x="1268459" y="580291"/>
                </a:lnTo>
                <a:lnTo>
                  <a:pt x="1268459" y="522475"/>
                </a:lnTo>
                <a:lnTo>
                  <a:pt x="1268459" y="492795"/>
                </a:lnTo>
                <a:lnTo>
                  <a:pt x="1268459" y="486475"/>
                </a:lnTo>
                <a:lnTo>
                  <a:pt x="887334" y="486475"/>
                </a:lnTo>
                <a:lnTo>
                  <a:pt x="887334" y="218038"/>
                </a:lnTo>
                <a:lnTo>
                  <a:pt x="797334" y="218038"/>
                </a:lnTo>
                <a:lnTo>
                  <a:pt x="797334" y="328151"/>
                </a:lnTo>
                <a:cubicBezTo>
                  <a:pt x="796473" y="289706"/>
                  <a:pt x="769133" y="257918"/>
                  <a:pt x="732493" y="251325"/>
                </a:cubicBezTo>
                <a:close/>
              </a:path>
            </a:pathLst>
          </a:custGeom>
          <a:solidFill>
            <a:schemeClr val="accent2">
              <a:lumMod val="20000"/>
              <a:lumOff val="80000"/>
            </a:schemeClr>
          </a:solidFill>
          <a:ln>
            <a:noFill/>
          </a:ln>
        </p:spPr>
        <p:style>
          <a:lnRef idx="2">
            <a:srgbClr val="008DD3">
              <a:shade val="50000"/>
            </a:srgbClr>
          </a:lnRef>
          <a:fillRef idx="1">
            <a:srgbClr val="008DD3"/>
          </a:fillRef>
          <a:effectRef idx="0">
            <a:srgbClr val="008DD3"/>
          </a:effectRef>
          <a:fontRef idx="minor">
            <a:srgbClr val="FFFFFF"/>
          </a:fontRef>
        </p:style>
        <p:txBody>
          <a:bodyPr anchor="ctr"/>
          <a:lstStyle>
            <a:defPPr>
              <a:defRPr lang="zh-CN"/>
            </a:defPPr>
            <a:lvl1pPr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1pPr>
            <a:lvl2pPr marL="4572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2pPr>
            <a:lvl3pPr marL="9144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3pPr>
            <a:lvl4pPr marL="13716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4pPr>
            <a:lvl5pPr marL="18288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5pPr>
            <a:lvl6pPr marL="2286000" algn="l" defTabSz="914400" rtl="0" eaLnBrk="1" latinLnBrk="0" hangingPunct="1">
              <a:defRPr kern="1200">
                <a:solidFill>
                  <a:srgbClr val="FFFFFF"/>
                </a:solidFill>
                <a:latin typeface="Arial" panose="02080604020202020204" pitchFamily="34" charset="0"/>
                <a:ea typeface="微软雅黑" charset="-122"/>
                <a:cs typeface="+mn-ea"/>
              </a:defRPr>
            </a:lvl6pPr>
            <a:lvl7pPr marL="2743200" algn="l" defTabSz="914400" rtl="0" eaLnBrk="1" latinLnBrk="0" hangingPunct="1">
              <a:defRPr kern="1200">
                <a:solidFill>
                  <a:srgbClr val="FFFFFF"/>
                </a:solidFill>
                <a:latin typeface="Arial" panose="02080604020202020204" pitchFamily="34" charset="0"/>
                <a:ea typeface="微软雅黑" charset="-122"/>
                <a:cs typeface="+mn-ea"/>
              </a:defRPr>
            </a:lvl7pPr>
            <a:lvl8pPr marL="3200400" algn="l" defTabSz="914400" rtl="0" eaLnBrk="1" latinLnBrk="0" hangingPunct="1">
              <a:defRPr kern="1200">
                <a:solidFill>
                  <a:srgbClr val="FFFFFF"/>
                </a:solidFill>
                <a:latin typeface="Arial" panose="02080604020202020204" pitchFamily="34" charset="0"/>
                <a:ea typeface="微软雅黑" charset="-122"/>
                <a:cs typeface="+mn-ea"/>
              </a:defRPr>
            </a:lvl8pPr>
            <a:lvl9pPr marL="3657600" algn="l" defTabSz="914400" rtl="0" eaLnBrk="1" latinLnBrk="0" hangingPunct="1">
              <a:defRPr kern="1200">
                <a:solidFill>
                  <a:srgbClr val="FFFFFF"/>
                </a:solidFill>
                <a:latin typeface="Arial" panose="02080604020202020204" pitchFamily="34" charset="0"/>
                <a:ea typeface="微软雅黑" charset="-122"/>
                <a:cs typeface="+mn-ea"/>
              </a:defRPr>
            </a:lvl9pPr>
          </a:lstStyle>
          <a:p>
            <a:pPr algn="ctr" eaLnBrk="1" fontAlgn="auto" hangingPunct="1">
              <a:spcBef>
                <a:spcPts val="0"/>
              </a:spcBef>
              <a:spcAft>
                <a:spcPts val="0"/>
              </a:spcAft>
              <a:defRPr/>
            </a:pPr>
            <a:endParaRPr lang="zh-CN" altLang="en-US">
              <a:solidFill>
                <a:schemeClr val="tx1"/>
              </a:solidFill>
            </a:endParaRPr>
          </a:p>
        </p:txBody>
      </p:sp>
      <p:sp>
        <p:nvSpPr>
          <p:cNvPr id="53" name="文本框 52"/>
          <p:cNvSpPr txBox="true"/>
          <p:nvPr/>
        </p:nvSpPr>
        <p:spPr>
          <a:xfrm>
            <a:off x="1301750" y="3328035"/>
            <a:ext cx="1243965" cy="368300"/>
          </a:xfrm>
          <a:prstGeom prst="rect">
            <a:avLst/>
          </a:prstGeom>
          <a:noFill/>
        </p:spPr>
        <p:txBody>
          <a:bodyPr wrap="none" rtlCol="0">
            <a:spAutoFit/>
          </a:bodyPr>
          <a:p>
            <a:r>
              <a:rPr lang="en-US" altLang="zh-CN">
                <a:solidFill>
                  <a:schemeClr val="tx1"/>
                </a:solidFill>
                <a:latin typeface="微软雅黑" charset="-122"/>
                <a:ea typeface="微软雅黑" charset="-122"/>
                <a:cs typeface="微软雅黑" charset="-122"/>
              </a:rPr>
              <a:t>LSTM</a:t>
            </a:r>
            <a:r>
              <a:rPr lang="zh-CN" altLang="en-US">
                <a:solidFill>
                  <a:schemeClr val="tx1"/>
                </a:solidFill>
                <a:latin typeface="微软雅黑" charset="-122"/>
                <a:ea typeface="微软雅黑" charset="-122"/>
                <a:cs typeface="微软雅黑" charset="-122"/>
              </a:rPr>
              <a:t>模型</a:t>
            </a:r>
            <a:endParaRPr lang="zh-CN" altLang="en-US">
              <a:solidFill>
                <a:schemeClr val="tx1"/>
              </a:solidFill>
              <a:latin typeface="微软雅黑" charset="-122"/>
              <a:ea typeface="微软雅黑" charset="-122"/>
              <a:cs typeface="微软雅黑" charset="-122"/>
            </a:endParaRPr>
          </a:p>
        </p:txBody>
      </p:sp>
      <p:grpSp>
        <p:nvGrpSpPr>
          <p:cNvPr id="54" name="组合 53"/>
          <p:cNvGrpSpPr>
            <a:grpSpLocks noChangeAspect="true"/>
          </p:cNvGrpSpPr>
          <p:nvPr/>
        </p:nvGrpSpPr>
        <p:grpSpPr>
          <a:xfrm>
            <a:off x="629285" y="4240530"/>
            <a:ext cx="583565" cy="634365"/>
            <a:chOff x="231998310" y="247850527"/>
            <a:chExt cx="3974143" cy="4317694"/>
          </a:xfrm>
          <a:solidFill>
            <a:schemeClr val="accent2">
              <a:lumMod val="20000"/>
              <a:lumOff val="80000"/>
            </a:schemeClr>
          </a:solidFill>
        </p:grpSpPr>
        <p:sp>
          <p:nvSpPr>
            <p:cNvPr id="55" name="Freeform 48"/>
            <p:cNvSpPr/>
            <p:nvPr/>
          </p:nvSpPr>
          <p:spPr bwMode="auto">
            <a:xfrm>
              <a:off x="232419866" y="247939669"/>
              <a:ext cx="425268" cy="1054818"/>
            </a:xfrm>
            <a:custGeom>
              <a:avLst/>
              <a:gdLst>
                <a:gd name="T0" fmla="*/ 80 w 86"/>
                <a:gd name="T1" fmla="*/ 1 h 213"/>
                <a:gd name="T2" fmla="*/ 70 w 86"/>
                <a:gd name="T3" fmla="*/ 6 h 213"/>
                <a:gd name="T4" fmla="*/ 2 w 86"/>
                <a:gd name="T5" fmla="*/ 202 h 213"/>
                <a:gd name="T6" fmla="*/ 7 w 86"/>
                <a:gd name="T7" fmla="*/ 212 h 213"/>
                <a:gd name="T8" fmla="*/ 16 w 86"/>
                <a:gd name="T9" fmla="*/ 207 h 213"/>
                <a:gd name="T10" fmla="*/ 85 w 86"/>
                <a:gd name="T11" fmla="*/ 11 h 213"/>
                <a:gd name="T12" fmla="*/ 80 w 86"/>
                <a:gd name="T13" fmla="*/ 1 h 213"/>
              </a:gdLst>
              <a:ahLst/>
              <a:cxnLst>
                <a:cxn ang="0">
                  <a:pos x="T0" y="T1"/>
                </a:cxn>
                <a:cxn ang="0">
                  <a:pos x="T2" y="T3"/>
                </a:cxn>
                <a:cxn ang="0">
                  <a:pos x="T4" y="T5"/>
                </a:cxn>
                <a:cxn ang="0">
                  <a:pos x="T6" y="T7"/>
                </a:cxn>
                <a:cxn ang="0">
                  <a:pos x="T8" y="T9"/>
                </a:cxn>
                <a:cxn ang="0">
                  <a:pos x="T10" y="T11"/>
                </a:cxn>
                <a:cxn ang="0">
                  <a:pos x="T12" y="T13"/>
                </a:cxn>
              </a:cxnLst>
              <a:rect l="0" t="0" r="r" b="b"/>
              <a:pathLst>
                <a:path w="86" h="213">
                  <a:moveTo>
                    <a:pt x="80" y="1"/>
                  </a:moveTo>
                  <a:cubicBezTo>
                    <a:pt x="76" y="0"/>
                    <a:pt x="72" y="2"/>
                    <a:pt x="70" y="6"/>
                  </a:cubicBezTo>
                  <a:cubicBezTo>
                    <a:pt x="2" y="202"/>
                    <a:pt x="2" y="202"/>
                    <a:pt x="2" y="202"/>
                  </a:cubicBezTo>
                  <a:cubicBezTo>
                    <a:pt x="0" y="206"/>
                    <a:pt x="3" y="210"/>
                    <a:pt x="7" y="212"/>
                  </a:cubicBezTo>
                  <a:cubicBezTo>
                    <a:pt x="11" y="213"/>
                    <a:pt x="15" y="211"/>
                    <a:pt x="16" y="207"/>
                  </a:cubicBezTo>
                  <a:cubicBezTo>
                    <a:pt x="85" y="11"/>
                    <a:pt x="85" y="11"/>
                    <a:pt x="85" y="11"/>
                  </a:cubicBezTo>
                  <a:cubicBezTo>
                    <a:pt x="86" y="7"/>
                    <a:pt x="84" y="3"/>
                    <a:pt x="8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56" name="Freeform 49"/>
            <p:cNvSpPr/>
            <p:nvPr/>
          </p:nvSpPr>
          <p:spPr bwMode="auto">
            <a:xfrm>
              <a:off x="233755103" y="248775356"/>
              <a:ext cx="130001" cy="207994"/>
            </a:xfrm>
            <a:custGeom>
              <a:avLst/>
              <a:gdLst>
                <a:gd name="T0" fmla="*/ 6 w 26"/>
                <a:gd name="T1" fmla="*/ 41 h 42"/>
                <a:gd name="T2" fmla="*/ 16 w 26"/>
                <a:gd name="T3" fmla="*/ 36 h 42"/>
                <a:gd name="T4" fmla="*/ 25 w 26"/>
                <a:gd name="T5" fmla="*/ 11 h 42"/>
                <a:gd name="T6" fmla="*/ 20 w 26"/>
                <a:gd name="T7" fmla="*/ 2 h 42"/>
                <a:gd name="T8" fmla="*/ 10 w 26"/>
                <a:gd name="T9" fmla="*/ 6 h 42"/>
                <a:gd name="T10" fmla="*/ 1 w 26"/>
                <a:gd name="T11" fmla="*/ 31 h 42"/>
                <a:gd name="T12" fmla="*/ 6 w 26"/>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6" y="41"/>
                  </a:moveTo>
                  <a:cubicBezTo>
                    <a:pt x="10" y="42"/>
                    <a:pt x="15" y="40"/>
                    <a:pt x="16" y="36"/>
                  </a:cubicBezTo>
                  <a:cubicBezTo>
                    <a:pt x="25" y="11"/>
                    <a:pt x="25" y="11"/>
                    <a:pt x="25" y="11"/>
                  </a:cubicBezTo>
                  <a:cubicBezTo>
                    <a:pt x="26" y="7"/>
                    <a:pt x="24" y="3"/>
                    <a:pt x="20" y="2"/>
                  </a:cubicBezTo>
                  <a:cubicBezTo>
                    <a:pt x="16" y="0"/>
                    <a:pt x="11" y="2"/>
                    <a:pt x="10" y="6"/>
                  </a:cubicBezTo>
                  <a:cubicBezTo>
                    <a:pt x="1" y="31"/>
                    <a:pt x="1" y="31"/>
                    <a:pt x="1" y="31"/>
                  </a:cubicBezTo>
                  <a:cubicBezTo>
                    <a:pt x="0" y="35"/>
                    <a:pt x="2" y="40"/>
                    <a:pt x="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57" name="Freeform 50"/>
            <p:cNvSpPr/>
            <p:nvPr/>
          </p:nvSpPr>
          <p:spPr bwMode="auto">
            <a:xfrm>
              <a:off x="232081884" y="248186665"/>
              <a:ext cx="347275" cy="228423"/>
            </a:xfrm>
            <a:custGeom>
              <a:avLst/>
              <a:gdLst>
                <a:gd name="T0" fmla="*/ 60 w 70"/>
                <a:gd name="T1" fmla="*/ 19 h 46"/>
                <a:gd name="T2" fmla="*/ 20 w 70"/>
                <a:gd name="T3" fmla="*/ 3 h 46"/>
                <a:gd name="T4" fmla="*/ 3 w 70"/>
                <a:gd name="T5" fmla="*/ 10 h 46"/>
                <a:gd name="T6" fmla="*/ 10 w 70"/>
                <a:gd name="T7" fmla="*/ 27 h 46"/>
                <a:gd name="T8" fmla="*/ 51 w 70"/>
                <a:gd name="T9" fmla="*/ 43 h 46"/>
                <a:gd name="T10" fmla="*/ 68 w 70"/>
                <a:gd name="T11" fmla="*/ 36 h 46"/>
                <a:gd name="T12" fmla="*/ 60 w 70"/>
                <a:gd name="T13" fmla="*/ 19 h 46"/>
              </a:gdLst>
              <a:ahLst/>
              <a:cxnLst>
                <a:cxn ang="0">
                  <a:pos x="T0" y="T1"/>
                </a:cxn>
                <a:cxn ang="0">
                  <a:pos x="T2" y="T3"/>
                </a:cxn>
                <a:cxn ang="0">
                  <a:pos x="T4" y="T5"/>
                </a:cxn>
                <a:cxn ang="0">
                  <a:pos x="T6" y="T7"/>
                </a:cxn>
                <a:cxn ang="0">
                  <a:pos x="T8" y="T9"/>
                </a:cxn>
                <a:cxn ang="0">
                  <a:pos x="T10" y="T11"/>
                </a:cxn>
                <a:cxn ang="0">
                  <a:pos x="T12" y="T13"/>
                </a:cxn>
              </a:cxnLst>
              <a:rect l="0" t="0" r="r" b="b"/>
              <a:pathLst>
                <a:path w="70" h="46">
                  <a:moveTo>
                    <a:pt x="60" y="19"/>
                  </a:moveTo>
                  <a:cubicBezTo>
                    <a:pt x="20" y="3"/>
                    <a:pt x="20" y="3"/>
                    <a:pt x="20" y="3"/>
                  </a:cubicBezTo>
                  <a:cubicBezTo>
                    <a:pt x="13" y="0"/>
                    <a:pt x="6" y="4"/>
                    <a:pt x="3" y="10"/>
                  </a:cubicBezTo>
                  <a:cubicBezTo>
                    <a:pt x="0" y="17"/>
                    <a:pt x="4" y="25"/>
                    <a:pt x="10" y="27"/>
                  </a:cubicBezTo>
                  <a:cubicBezTo>
                    <a:pt x="51" y="43"/>
                    <a:pt x="51" y="43"/>
                    <a:pt x="51" y="43"/>
                  </a:cubicBezTo>
                  <a:cubicBezTo>
                    <a:pt x="57" y="46"/>
                    <a:pt x="65" y="43"/>
                    <a:pt x="68" y="36"/>
                  </a:cubicBezTo>
                  <a:cubicBezTo>
                    <a:pt x="70" y="29"/>
                    <a:pt x="67" y="22"/>
                    <a:pt x="6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58" name="Freeform 51"/>
            <p:cNvSpPr/>
            <p:nvPr/>
          </p:nvSpPr>
          <p:spPr bwMode="auto">
            <a:xfrm>
              <a:off x="232286165" y="247850527"/>
              <a:ext cx="232135" cy="341707"/>
            </a:xfrm>
            <a:custGeom>
              <a:avLst/>
              <a:gdLst>
                <a:gd name="T0" fmla="*/ 21 w 47"/>
                <a:gd name="T1" fmla="*/ 59 h 69"/>
                <a:gd name="T2" fmla="*/ 38 w 47"/>
                <a:gd name="T3" fmla="*/ 66 h 69"/>
                <a:gd name="T4" fmla="*/ 44 w 47"/>
                <a:gd name="T5" fmla="*/ 49 h 69"/>
                <a:gd name="T6" fmla="*/ 27 w 47"/>
                <a:gd name="T7" fmla="*/ 9 h 69"/>
                <a:gd name="T8" fmla="*/ 10 w 47"/>
                <a:gd name="T9" fmla="*/ 3 h 69"/>
                <a:gd name="T10" fmla="*/ 3 w 47"/>
                <a:gd name="T11" fmla="*/ 20 h 69"/>
                <a:gd name="T12" fmla="*/ 21 w 47"/>
                <a:gd name="T13" fmla="*/ 5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21" y="59"/>
                  </a:moveTo>
                  <a:cubicBezTo>
                    <a:pt x="23" y="66"/>
                    <a:pt x="31" y="69"/>
                    <a:pt x="38" y="66"/>
                  </a:cubicBezTo>
                  <a:cubicBezTo>
                    <a:pt x="44" y="63"/>
                    <a:pt x="47" y="56"/>
                    <a:pt x="44" y="49"/>
                  </a:cubicBezTo>
                  <a:cubicBezTo>
                    <a:pt x="27" y="9"/>
                    <a:pt x="27" y="9"/>
                    <a:pt x="27" y="9"/>
                  </a:cubicBezTo>
                  <a:cubicBezTo>
                    <a:pt x="24" y="3"/>
                    <a:pt x="16" y="0"/>
                    <a:pt x="10" y="3"/>
                  </a:cubicBezTo>
                  <a:cubicBezTo>
                    <a:pt x="3" y="5"/>
                    <a:pt x="0" y="13"/>
                    <a:pt x="3" y="20"/>
                  </a:cubicBezTo>
                  <a:lnTo>
                    <a:pt x="21"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59" name="Freeform 52"/>
            <p:cNvSpPr/>
            <p:nvPr/>
          </p:nvSpPr>
          <p:spPr bwMode="auto">
            <a:xfrm>
              <a:off x="231998310" y="248493081"/>
              <a:ext cx="347275" cy="228423"/>
            </a:xfrm>
            <a:custGeom>
              <a:avLst/>
              <a:gdLst>
                <a:gd name="T0" fmla="*/ 50 w 70"/>
                <a:gd name="T1" fmla="*/ 2 h 46"/>
                <a:gd name="T2" fmla="*/ 10 w 70"/>
                <a:gd name="T3" fmla="*/ 20 h 46"/>
                <a:gd name="T4" fmla="*/ 3 w 70"/>
                <a:gd name="T5" fmla="*/ 37 h 46"/>
                <a:gd name="T6" fmla="*/ 20 w 70"/>
                <a:gd name="T7" fmla="*/ 44 h 46"/>
                <a:gd name="T8" fmla="*/ 60 w 70"/>
                <a:gd name="T9" fmla="*/ 26 h 46"/>
                <a:gd name="T10" fmla="*/ 67 w 70"/>
                <a:gd name="T11" fmla="*/ 9 h 46"/>
                <a:gd name="T12" fmla="*/ 50 w 70"/>
                <a:gd name="T13" fmla="*/ 2 h 46"/>
              </a:gdLst>
              <a:ahLst/>
              <a:cxnLst>
                <a:cxn ang="0">
                  <a:pos x="T0" y="T1"/>
                </a:cxn>
                <a:cxn ang="0">
                  <a:pos x="T2" y="T3"/>
                </a:cxn>
                <a:cxn ang="0">
                  <a:pos x="T4" y="T5"/>
                </a:cxn>
                <a:cxn ang="0">
                  <a:pos x="T6" y="T7"/>
                </a:cxn>
                <a:cxn ang="0">
                  <a:pos x="T8" y="T9"/>
                </a:cxn>
                <a:cxn ang="0">
                  <a:pos x="T10" y="T11"/>
                </a:cxn>
                <a:cxn ang="0">
                  <a:pos x="T12" y="T13"/>
                </a:cxn>
              </a:cxnLst>
              <a:rect l="0" t="0" r="r" b="b"/>
              <a:pathLst>
                <a:path w="70" h="46">
                  <a:moveTo>
                    <a:pt x="50" y="2"/>
                  </a:moveTo>
                  <a:cubicBezTo>
                    <a:pt x="10" y="20"/>
                    <a:pt x="10" y="20"/>
                    <a:pt x="10" y="20"/>
                  </a:cubicBezTo>
                  <a:cubicBezTo>
                    <a:pt x="3" y="23"/>
                    <a:pt x="0" y="30"/>
                    <a:pt x="3" y="37"/>
                  </a:cubicBezTo>
                  <a:cubicBezTo>
                    <a:pt x="6" y="43"/>
                    <a:pt x="14" y="46"/>
                    <a:pt x="20" y="44"/>
                  </a:cubicBezTo>
                  <a:cubicBezTo>
                    <a:pt x="60" y="26"/>
                    <a:pt x="60" y="26"/>
                    <a:pt x="60" y="26"/>
                  </a:cubicBezTo>
                  <a:cubicBezTo>
                    <a:pt x="67" y="23"/>
                    <a:pt x="70" y="16"/>
                    <a:pt x="67" y="9"/>
                  </a:cubicBezTo>
                  <a:cubicBezTo>
                    <a:pt x="64" y="3"/>
                    <a:pt x="56" y="0"/>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60" name="Oval 53"/>
            <p:cNvSpPr>
              <a:spLocks noChangeArrowheads="true"/>
            </p:cNvSpPr>
            <p:nvPr/>
          </p:nvSpPr>
          <p:spPr bwMode="auto">
            <a:xfrm>
              <a:off x="233983526" y="248448510"/>
              <a:ext cx="713111" cy="71869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61" name="Freeform 54"/>
            <p:cNvSpPr>
              <a:spLocks noEditPoints="true"/>
            </p:cNvSpPr>
            <p:nvPr/>
          </p:nvSpPr>
          <p:spPr bwMode="auto">
            <a:xfrm>
              <a:off x="232542442" y="248043672"/>
              <a:ext cx="3430011" cy="4124549"/>
            </a:xfrm>
            <a:custGeom>
              <a:avLst/>
              <a:gdLst>
                <a:gd name="T0" fmla="*/ 660 w 693"/>
                <a:gd name="T1" fmla="*/ 121 h 833"/>
                <a:gd name="T2" fmla="*/ 620 w 693"/>
                <a:gd name="T3" fmla="*/ 148 h 833"/>
                <a:gd name="T4" fmla="*/ 517 w 693"/>
                <a:gd name="T5" fmla="*/ 226 h 833"/>
                <a:gd name="T6" fmla="*/ 430 w 693"/>
                <a:gd name="T7" fmla="*/ 240 h 833"/>
                <a:gd name="T8" fmla="*/ 295 w 693"/>
                <a:gd name="T9" fmla="*/ 241 h 833"/>
                <a:gd name="T10" fmla="*/ 281 w 693"/>
                <a:gd name="T11" fmla="*/ 245 h 833"/>
                <a:gd name="T12" fmla="*/ 219 w 693"/>
                <a:gd name="T13" fmla="*/ 274 h 833"/>
                <a:gd name="T14" fmla="*/ 150 w 693"/>
                <a:gd name="T15" fmla="*/ 284 h 833"/>
                <a:gd name="T16" fmla="*/ 150 w 693"/>
                <a:gd name="T17" fmla="*/ 236 h 833"/>
                <a:gd name="T18" fmla="*/ 148 w 693"/>
                <a:gd name="T19" fmla="*/ 214 h 833"/>
                <a:gd name="T20" fmla="*/ 154 w 693"/>
                <a:gd name="T21" fmla="*/ 204 h 833"/>
                <a:gd name="T22" fmla="*/ 154 w 693"/>
                <a:gd name="T23" fmla="*/ 181 h 833"/>
                <a:gd name="T24" fmla="*/ 244 w 693"/>
                <a:gd name="T25" fmla="*/ 181 h 833"/>
                <a:gd name="T26" fmla="*/ 254 w 693"/>
                <a:gd name="T27" fmla="*/ 151 h 833"/>
                <a:gd name="T28" fmla="*/ 64 w 693"/>
                <a:gd name="T29" fmla="*/ 0 h 833"/>
                <a:gd name="T30" fmla="*/ 0 w 693"/>
                <a:gd name="T31" fmla="*/ 181 h 833"/>
                <a:gd name="T32" fmla="*/ 85 w 693"/>
                <a:gd name="T33" fmla="*/ 181 h 833"/>
                <a:gd name="T34" fmla="*/ 85 w 693"/>
                <a:gd name="T35" fmla="*/ 204 h 833"/>
                <a:gd name="T36" fmla="*/ 87 w 693"/>
                <a:gd name="T37" fmla="*/ 211 h 833"/>
                <a:gd name="T38" fmla="*/ 84 w 693"/>
                <a:gd name="T39" fmla="*/ 220 h 833"/>
                <a:gd name="T40" fmla="*/ 109 w 693"/>
                <a:gd name="T41" fmla="*/ 339 h 833"/>
                <a:gd name="T42" fmla="*/ 164 w 693"/>
                <a:gd name="T43" fmla="*/ 355 h 833"/>
                <a:gd name="T44" fmla="*/ 239 w 693"/>
                <a:gd name="T45" fmla="*/ 338 h 833"/>
                <a:gd name="T46" fmla="*/ 281 w 693"/>
                <a:gd name="T47" fmla="*/ 317 h 833"/>
                <a:gd name="T48" fmla="*/ 281 w 693"/>
                <a:gd name="T49" fmla="*/ 459 h 833"/>
                <a:gd name="T50" fmla="*/ 227 w 693"/>
                <a:gd name="T51" fmla="*/ 786 h 833"/>
                <a:gd name="T52" fmla="*/ 259 w 693"/>
                <a:gd name="T53" fmla="*/ 830 h 833"/>
                <a:gd name="T54" fmla="*/ 267 w 693"/>
                <a:gd name="T55" fmla="*/ 830 h 833"/>
                <a:gd name="T56" fmla="*/ 305 w 693"/>
                <a:gd name="T57" fmla="*/ 804 h 833"/>
                <a:gd name="T58" fmla="*/ 361 w 693"/>
                <a:gd name="T59" fmla="*/ 508 h 833"/>
                <a:gd name="T60" fmla="*/ 365 w 693"/>
                <a:gd name="T61" fmla="*/ 508 h 833"/>
                <a:gd name="T62" fmla="*/ 420 w 693"/>
                <a:gd name="T63" fmla="*/ 804 h 833"/>
                <a:gd name="T64" fmla="*/ 457 w 693"/>
                <a:gd name="T65" fmla="*/ 833 h 833"/>
                <a:gd name="T66" fmla="*/ 464 w 693"/>
                <a:gd name="T67" fmla="*/ 831 h 833"/>
                <a:gd name="T68" fmla="*/ 500 w 693"/>
                <a:gd name="T69" fmla="*/ 786 h 833"/>
                <a:gd name="T70" fmla="*/ 448 w 693"/>
                <a:gd name="T71" fmla="*/ 468 h 833"/>
                <a:gd name="T72" fmla="*/ 448 w 693"/>
                <a:gd name="T73" fmla="*/ 308 h 833"/>
                <a:gd name="T74" fmla="*/ 539 w 693"/>
                <a:gd name="T75" fmla="*/ 292 h 833"/>
                <a:gd name="T76" fmla="*/ 690 w 693"/>
                <a:gd name="T77" fmla="*/ 161 h 833"/>
                <a:gd name="T78" fmla="*/ 660 w 693"/>
                <a:gd name="T79" fmla="*/ 121 h 833"/>
                <a:gd name="T80" fmla="*/ 143 w 693"/>
                <a:gd name="T81" fmla="*/ 181 h 833"/>
                <a:gd name="T82" fmla="*/ 143 w 693"/>
                <a:gd name="T83" fmla="*/ 204 h 833"/>
                <a:gd name="T84" fmla="*/ 142 w 693"/>
                <a:gd name="T85" fmla="*/ 205 h 833"/>
                <a:gd name="T86" fmla="*/ 125 w 693"/>
                <a:gd name="T87" fmla="*/ 195 h 833"/>
                <a:gd name="T88" fmla="*/ 96 w 693"/>
                <a:gd name="T89" fmla="*/ 201 h 833"/>
                <a:gd name="T90" fmla="*/ 96 w 693"/>
                <a:gd name="T91" fmla="*/ 181 h 833"/>
                <a:gd name="T92" fmla="*/ 143 w 693"/>
                <a:gd name="T93" fmla="*/ 181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3" h="833">
                  <a:moveTo>
                    <a:pt x="660" y="121"/>
                  </a:moveTo>
                  <a:cubicBezTo>
                    <a:pt x="641" y="118"/>
                    <a:pt x="623" y="130"/>
                    <a:pt x="620" y="148"/>
                  </a:cubicBezTo>
                  <a:cubicBezTo>
                    <a:pt x="612" y="192"/>
                    <a:pt x="559" y="214"/>
                    <a:pt x="517" y="226"/>
                  </a:cubicBezTo>
                  <a:cubicBezTo>
                    <a:pt x="483" y="235"/>
                    <a:pt x="450" y="238"/>
                    <a:pt x="430" y="240"/>
                  </a:cubicBezTo>
                  <a:cubicBezTo>
                    <a:pt x="429" y="239"/>
                    <a:pt x="296" y="240"/>
                    <a:pt x="295" y="241"/>
                  </a:cubicBezTo>
                  <a:cubicBezTo>
                    <a:pt x="290" y="241"/>
                    <a:pt x="286" y="243"/>
                    <a:pt x="281" y="245"/>
                  </a:cubicBezTo>
                  <a:cubicBezTo>
                    <a:pt x="281" y="245"/>
                    <a:pt x="252" y="262"/>
                    <a:pt x="219" y="274"/>
                  </a:cubicBezTo>
                  <a:cubicBezTo>
                    <a:pt x="175" y="291"/>
                    <a:pt x="155" y="288"/>
                    <a:pt x="150" y="284"/>
                  </a:cubicBezTo>
                  <a:cubicBezTo>
                    <a:pt x="147" y="282"/>
                    <a:pt x="142" y="270"/>
                    <a:pt x="150" y="236"/>
                  </a:cubicBezTo>
                  <a:cubicBezTo>
                    <a:pt x="152" y="228"/>
                    <a:pt x="151" y="221"/>
                    <a:pt x="148" y="214"/>
                  </a:cubicBezTo>
                  <a:cubicBezTo>
                    <a:pt x="152" y="212"/>
                    <a:pt x="154" y="208"/>
                    <a:pt x="154" y="204"/>
                  </a:cubicBezTo>
                  <a:cubicBezTo>
                    <a:pt x="154" y="181"/>
                    <a:pt x="154" y="181"/>
                    <a:pt x="154" y="181"/>
                  </a:cubicBezTo>
                  <a:cubicBezTo>
                    <a:pt x="244" y="181"/>
                    <a:pt x="244" y="181"/>
                    <a:pt x="244" y="181"/>
                  </a:cubicBezTo>
                  <a:cubicBezTo>
                    <a:pt x="254" y="151"/>
                    <a:pt x="254" y="151"/>
                    <a:pt x="254" y="151"/>
                  </a:cubicBezTo>
                  <a:cubicBezTo>
                    <a:pt x="64" y="0"/>
                    <a:pt x="64" y="0"/>
                    <a:pt x="64" y="0"/>
                  </a:cubicBezTo>
                  <a:cubicBezTo>
                    <a:pt x="0" y="181"/>
                    <a:pt x="0" y="181"/>
                    <a:pt x="0" y="181"/>
                  </a:cubicBezTo>
                  <a:cubicBezTo>
                    <a:pt x="85" y="181"/>
                    <a:pt x="85" y="181"/>
                    <a:pt x="85" y="181"/>
                  </a:cubicBezTo>
                  <a:cubicBezTo>
                    <a:pt x="85" y="204"/>
                    <a:pt x="85" y="204"/>
                    <a:pt x="85" y="204"/>
                  </a:cubicBezTo>
                  <a:cubicBezTo>
                    <a:pt x="85" y="207"/>
                    <a:pt x="86" y="209"/>
                    <a:pt x="87" y="211"/>
                  </a:cubicBezTo>
                  <a:cubicBezTo>
                    <a:pt x="86" y="214"/>
                    <a:pt x="85" y="217"/>
                    <a:pt x="84" y="220"/>
                  </a:cubicBezTo>
                  <a:cubicBezTo>
                    <a:pt x="71" y="277"/>
                    <a:pt x="79" y="317"/>
                    <a:pt x="109" y="339"/>
                  </a:cubicBezTo>
                  <a:cubicBezTo>
                    <a:pt x="124" y="350"/>
                    <a:pt x="142" y="355"/>
                    <a:pt x="164" y="355"/>
                  </a:cubicBezTo>
                  <a:cubicBezTo>
                    <a:pt x="186" y="355"/>
                    <a:pt x="208" y="349"/>
                    <a:pt x="239" y="338"/>
                  </a:cubicBezTo>
                  <a:cubicBezTo>
                    <a:pt x="257" y="331"/>
                    <a:pt x="281" y="324"/>
                    <a:pt x="281" y="317"/>
                  </a:cubicBezTo>
                  <a:cubicBezTo>
                    <a:pt x="281" y="459"/>
                    <a:pt x="281" y="459"/>
                    <a:pt x="281" y="459"/>
                  </a:cubicBezTo>
                  <a:cubicBezTo>
                    <a:pt x="227" y="786"/>
                    <a:pt x="227" y="786"/>
                    <a:pt x="227" y="786"/>
                  </a:cubicBezTo>
                  <a:cubicBezTo>
                    <a:pt x="223" y="806"/>
                    <a:pt x="239" y="826"/>
                    <a:pt x="259" y="830"/>
                  </a:cubicBezTo>
                  <a:cubicBezTo>
                    <a:pt x="262" y="830"/>
                    <a:pt x="265" y="830"/>
                    <a:pt x="267" y="830"/>
                  </a:cubicBezTo>
                  <a:cubicBezTo>
                    <a:pt x="285" y="830"/>
                    <a:pt x="302" y="823"/>
                    <a:pt x="305" y="804"/>
                  </a:cubicBezTo>
                  <a:cubicBezTo>
                    <a:pt x="361" y="508"/>
                    <a:pt x="361" y="508"/>
                    <a:pt x="361" y="508"/>
                  </a:cubicBezTo>
                  <a:cubicBezTo>
                    <a:pt x="365" y="508"/>
                    <a:pt x="365" y="508"/>
                    <a:pt x="365" y="508"/>
                  </a:cubicBezTo>
                  <a:cubicBezTo>
                    <a:pt x="420" y="804"/>
                    <a:pt x="420" y="804"/>
                    <a:pt x="420" y="804"/>
                  </a:cubicBezTo>
                  <a:cubicBezTo>
                    <a:pt x="423" y="823"/>
                    <a:pt x="439" y="833"/>
                    <a:pt x="457" y="833"/>
                  </a:cubicBezTo>
                  <a:cubicBezTo>
                    <a:pt x="459" y="833"/>
                    <a:pt x="461" y="831"/>
                    <a:pt x="464" y="831"/>
                  </a:cubicBezTo>
                  <a:cubicBezTo>
                    <a:pt x="484" y="827"/>
                    <a:pt x="504" y="807"/>
                    <a:pt x="500" y="786"/>
                  </a:cubicBezTo>
                  <a:cubicBezTo>
                    <a:pt x="448" y="468"/>
                    <a:pt x="448" y="468"/>
                    <a:pt x="448" y="468"/>
                  </a:cubicBezTo>
                  <a:cubicBezTo>
                    <a:pt x="448" y="308"/>
                    <a:pt x="448" y="308"/>
                    <a:pt x="448" y="308"/>
                  </a:cubicBezTo>
                  <a:cubicBezTo>
                    <a:pt x="448" y="306"/>
                    <a:pt x="501" y="302"/>
                    <a:pt x="539" y="292"/>
                  </a:cubicBezTo>
                  <a:cubicBezTo>
                    <a:pt x="601" y="275"/>
                    <a:pt x="674" y="239"/>
                    <a:pt x="690" y="161"/>
                  </a:cubicBezTo>
                  <a:cubicBezTo>
                    <a:pt x="693" y="142"/>
                    <a:pt x="678" y="125"/>
                    <a:pt x="660" y="121"/>
                  </a:cubicBezTo>
                  <a:close/>
                  <a:moveTo>
                    <a:pt x="143" y="181"/>
                  </a:moveTo>
                  <a:cubicBezTo>
                    <a:pt x="143" y="204"/>
                    <a:pt x="143" y="204"/>
                    <a:pt x="143" y="204"/>
                  </a:cubicBezTo>
                  <a:cubicBezTo>
                    <a:pt x="143" y="204"/>
                    <a:pt x="143" y="205"/>
                    <a:pt x="142" y="205"/>
                  </a:cubicBezTo>
                  <a:cubicBezTo>
                    <a:pt x="138" y="200"/>
                    <a:pt x="132" y="196"/>
                    <a:pt x="125" y="195"/>
                  </a:cubicBezTo>
                  <a:cubicBezTo>
                    <a:pt x="114" y="192"/>
                    <a:pt x="104" y="195"/>
                    <a:pt x="96" y="201"/>
                  </a:cubicBezTo>
                  <a:cubicBezTo>
                    <a:pt x="96" y="181"/>
                    <a:pt x="96" y="181"/>
                    <a:pt x="96" y="181"/>
                  </a:cubicBezTo>
                  <a:lnTo>
                    <a:pt x="143"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grpSp>
      <p:sp>
        <p:nvSpPr>
          <p:cNvPr id="62" name="文本框 61"/>
          <p:cNvSpPr txBox="true"/>
          <p:nvPr/>
        </p:nvSpPr>
        <p:spPr>
          <a:xfrm>
            <a:off x="1301750" y="4323715"/>
            <a:ext cx="1084580" cy="368300"/>
          </a:xfrm>
          <a:prstGeom prst="rect">
            <a:avLst/>
          </a:prstGeom>
          <a:noFill/>
        </p:spPr>
        <p:txBody>
          <a:bodyPr wrap="none" rtlCol="0">
            <a:spAutoFit/>
          </a:bodyPr>
          <a:p>
            <a:r>
              <a:rPr lang="en-US" altLang="zh-CN">
                <a:solidFill>
                  <a:schemeClr val="tx1"/>
                </a:solidFill>
                <a:latin typeface="Arial" panose="02080604020202020204" pitchFamily="34" charset="0"/>
                <a:cs typeface="Arial" panose="02080604020202020204" pitchFamily="34" charset="0"/>
              </a:rPr>
              <a:t>NLP</a:t>
            </a:r>
            <a:r>
              <a:rPr lang="zh-CN" altLang="en-US">
                <a:solidFill>
                  <a:schemeClr val="tx1"/>
                </a:solidFill>
                <a:uFillTx/>
                <a:latin typeface="Arial" panose="02080604020202020204" pitchFamily="34" charset="0"/>
                <a:ea typeface="微软雅黑" charset="-122"/>
                <a:cs typeface="Arial" panose="02080604020202020204" pitchFamily="34" charset="0"/>
              </a:rPr>
              <a:t>模型</a:t>
            </a:r>
            <a:endParaRPr lang="zh-CN" alt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63" name="Freeform 442"/>
          <p:cNvSpPr>
            <a:spLocks noChangeAspect="true"/>
          </p:cNvSpPr>
          <p:nvPr/>
        </p:nvSpPr>
        <p:spPr bwMode="auto">
          <a:xfrm>
            <a:off x="692150" y="5326380"/>
            <a:ext cx="457200" cy="458470"/>
          </a:xfrm>
          <a:custGeom>
            <a:avLst/>
            <a:gdLst>
              <a:gd name="T0" fmla="*/ 815 w 895"/>
              <a:gd name="T1" fmla="*/ 483 h 896"/>
              <a:gd name="T2" fmla="*/ 855 w 895"/>
              <a:gd name="T3" fmla="*/ 402 h 896"/>
              <a:gd name="T4" fmla="*/ 740 w 895"/>
              <a:gd name="T5" fmla="*/ 323 h 896"/>
              <a:gd name="T6" fmla="*/ 589 w 895"/>
              <a:gd name="T7" fmla="*/ 320 h 896"/>
              <a:gd name="T8" fmla="*/ 536 w 895"/>
              <a:gd name="T9" fmla="*/ 288 h 896"/>
              <a:gd name="T10" fmla="*/ 561 w 895"/>
              <a:gd name="T11" fmla="*/ 246 h 896"/>
              <a:gd name="T12" fmla="*/ 628 w 895"/>
              <a:gd name="T13" fmla="*/ 94 h 896"/>
              <a:gd name="T14" fmla="*/ 518 w 895"/>
              <a:gd name="T15" fmla="*/ 11 h 896"/>
              <a:gd name="T16" fmla="*/ 485 w 895"/>
              <a:gd name="T17" fmla="*/ 120 h 896"/>
              <a:gd name="T18" fmla="*/ 380 w 895"/>
              <a:gd name="T19" fmla="*/ 226 h 896"/>
              <a:gd name="T20" fmla="*/ 244 w 895"/>
              <a:gd name="T21" fmla="*/ 353 h 896"/>
              <a:gd name="T22" fmla="*/ 191 w 895"/>
              <a:gd name="T23" fmla="*/ 336 h 896"/>
              <a:gd name="T24" fmla="*/ 132 w 895"/>
              <a:gd name="T25" fmla="*/ 336 h 896"/>
              <a:gd name="T26" fmla="*/ 0 w 895"/>
              <a:gd name="T27" fmla="*/ 444 h 896"/>
              <a:gd name="T28" fmla="*/ 0 w 895"/>
              <a:gd name="T29" fmla="*/ 738 h 896"/>
              <a:gd name="T30" fmla="*/ 132 w 895"/>
              <a:gd name="T31" fmla="*/ 808 h 896"/>
              <a:gd name="T32" fmla="*/ 191 w 895"/>
              <a:gd name="T33" fmla="*/ 808 h 896"/>
              <a:gd name="T34" fmla="*/ 218 w 895"/>
              <a:gd name="T35" fmla="*/ 814 h 896"/>
              <a:gd name="T36" fmla="*/ 267 w 895"/>
              <a:gd name="T37" fmla="*/ 835 h 896"/>
              <a:gd name="T38" fmla="*/ 662 w 895"/>
              <a:gd name="T39" fmla="*/ 870 h 896"/>
              <a:gd name="T40" fmla="*/ 784 w 895"/>
              <a:gd name="T41" fmla="*/ 744 h 896"/>
              <a:gd name="T42" fmla="*/ 817 w 895"/>
              <a:gd name="T43" fmla="*/ 616 h 896"/>
              <a:gd name="T44" fmla="*/ 815 w 895"/>
              <a:gd name="T45" fmla="*/ 483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5" h="896">
                <a:moveTo>
                  <a:pt x="815" y="483"/>
                </a:moveTo>
                <a:cubicBezTo>
                  <a:pt x="858" y="467"/>
                  <a:pt x="855" y="402"/>
                  <a:pt x="855" y="402"/>
                </a:cubicBezTo>
                <a:cubicBezTo>
                  <a:pt x="852" y="323"/>
                  <a:pt x="740" y="323"/>
                  <a:pt x="740" y="323"/>
                </a:cubicBezTo>
                <a:cubicBezTo>
                  <a:pt x="589" y="320"/>
                  <a:pt x="589" y="320"/>
                  <a:pt x="589" y="320"/>
                </a:cubicBezTo>
                <a:cubicBezTo>
                  <a:pt x="524" y="325"/>
                  <a:pt x="536" y="288"/>
                  <a:pt x="536" y="288"/>
                </a:cubicBezTo>
                <a:cubicBezTo>
                  <a:pt x="531" y="276"/>
                  <a:pt x="561" y="246"/>
                  <a:pt x="561" y="246"/>
                </a:cubicBezTo>
                <a:cubicBezTo>
                  <a:pt x="642" y="185"/>
                  <a:pt x="628" y="94"/>
                  <a:pt x="628" y="94"/>
                </a:cubicBezTo>
                <a:cubicBezTo>
                  <a:pt x="606" y="0"/>
                  <a:pt x="561" y="4"/>
                  <a:pt x="518" y="11"/>
                </a:cubicBezTo>
                <a:cubicBezTo>
                  <a:pt x="476" y="17"/>
                  <a:pt x="490" y="109"/>
                  <a:pt x="485" y="120"/>
                </a:cubicBezTo>
                <a:cubicBezTo>
                  <a:pt x="479" y="130"/>
                  <a:pt x="443" y="201"/>
                  <a:pt x="380" y="226"/>
                </a:cubicBezTo>
                <a:cubicBezTo>
                  <a:pt x="340" y="242"/>
                  <a:pt x="282" y="303"/>
                  <a:pt x="244" y="353"/>
                </a:cubicBezTo>
                <a:cubicBezTo>
                  <a:pt x="228" y="349"/>
                  <a:pt x="210" y="336"/>
                  <a:pt x="191" y="336"/>
                </a:cubicBezTo>
                <a:cubicBezTo>
                  <a:pt x="132" y="336"/>
                  <a:pt x="132" y="336"/>
                  <a:pt x="132" y="336"/>
                </a:cubicBezTo>
                <a:cubicBezTo>
                  <a:pt x="54" y="336"/>
                  <a:pt x="0" y="396"/>
                  <a:pt x="0" y="444"/>
                </a:cubicBezTo>
                <a:cubicBezTo>
                  <a:pt x="0" y="738"/>
                  <a:pt x="0" y="738"/>
                  <a:pt x="0" y="738"/>
                </a:cubicBezTo>
                <a:cubicBezTo>
                  <a:pt x="0" y="785"/>
                  <a:pt x="54" y="808"/>
                  <a:pt x="132" y="808"/>
                </a:cubicBezTo>
                <a:cubicBezTo>
                  <a:pt x="191" y="808"/>
                  <a:pt x="191" y="808"/>
                  <a:pt x="191" y="808"/>
                </a:cubicBezTo>
                <a:cubicBezTo>
                  <a:pt x="201" y="808"/>
                  <a:pt x="209" y="815"/>
                  <a:pt x="218" y="814"/>
                </a:cubicBezTo>
                <a:cubicBezTo>
                  <a:pt x="251" y="817"/>
                  <a:pt x="267" y="835"/>
                  <a:pt x="267" y="835"/>
                </a:cubicBezTo>
                <a:cubicBezTo>
                  <a:pt x="285" y="896"/>
                  <a:pt x="662" y="870"/>
                  <a:pt x="662" y="870"/>
                </a:cubicBezTo>
                <a:cubicBezTo>
                  <a:pt x="840" y="828"/>
                  <a:pt x="784" y="744"/>
                  <a:pt x="784" y="744"/>
                </a:cubicBezTo>
                <a:cubicBezTo>
                  <a:pt x="877" y="714"/>
                  <a:pt x="817" y="616"/>
                  <a:pt x="817" y="616"/>
                </a:cubicBezTo>
                <a:cubicBezTo>
                  <a:pt x="895" y="559"/>
                  <a:pt x="815" y="483"/>
                  <a:pt x="815" y="483"/>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64" name="文本框 63"/>
          <p:cNvSpPr txBox="true"/>
          <p:nvPr/>
        </p:nvSpPr>
        <p:spPr>
          <a:xfrm>
            <a:off x="1386840" y="5326380"/>
            <a:ext cx="1981200" cy="368300"/>
          </a:xfrm>
          <a:prstGeom prst="rect">
            <a:avLst/>
          </a:prstGeom>
          <a:noFill/>
        </p:spPr>
        <p:txBody>
          <a:bodyPr wrap="squar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深度推荐模型</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sp>
        <p:nvSpPr>
          <p:cNvPr id="65" name="Freeform 20"/>
          <p:cNvSpPr>
            <a:spLocks noChangeAspect="true" noEditPoints="true"/>
          </p:cNvSpPr>
          <p:nvPr/>
        </p:nvSpPr>
        <p:spPr bwMode="auto">
          <a:xfrm>
            <a:off x="2939256" y="3434873"/>
            <a:ext cx="1189038" cy="1198563"/>
          </a:xfrm>
          <a:custGeom>
            <a:avLst/>
            <a:gdLst>
              <a:gd name="T0" fmla="*/ 749 w 749"/>
              <a:gd name="T1" fmla="*/ 376 h 755"/>
              <a:gd name="T2" fmla="*/ 336 w 749"/>
              <a:gd name="T3" fmla="*/ 0 h 755"/>
              <a:gd name="T4" fmla="*/ 336 w 749"/>
              <a:gd name="T5" fmla="*/ 210 h 755"/>
              <a:gd name="T6" fmla="*/ 0 w 749"/>
              <a:gd name="T7" fmla="*/ 210 h 755"/>
              <a:gd name="T8" fmla="*/ 0 w 749"/>
              <a:gd name="T9" fmla="*/ 545 h 755"/>
              <a:gd name="T10" fmla="*/ 336 w 749"/>
              <a:gd name="T11" fmla="*/ 545 h 755"/>
              <a:gd name="T12" fmla="*/ 336 w 749"/>
              <a:gd name="T13" fmla="*/ 755 h 755"/>
              <a:gd name="T14" fmla="*/ 749 w 749"/>
              <a:gd name="T15" fmla="*/ 376 h 755"/>
              <a:gd name="T16" fmla="*/ 67 w 749"/>
              <a:gd name="T17" fmla="*/ 478 h 755"/>
              <a:gd name="T18" fmla="*/ 67 w 749"/>
              <a:gd name="T19" fmla="*/ 277 h 755"/>
              <a:gd name="T20" fmla="*/ 403 w 749"/>
              <a:gd name="T21" fmla="*/ 277 h 755"/>
              <a:gd name="T22" fmla="*/ 403 w 749"/>
              <a:gd name="T23" fmla="*/ 150 h 755"/>
              <a:gd name="T24" fmla="*/ 651 w 749"/>
              <a:gd name="T25" fmla="*/ 376 h 755"/>
              <a:gd name="T26" fmla="*/ 403 w 749"/>
              <a:gd name="T27" fmla="*/ 605 h 755"/>
              <a:gd name="T28" fmla="*/ 403 w 749"/>
              <a:gd name="T29" fmla="*/ 478 h 755"/>
              <a:gd name="T30" fmla="*/ 67 w 749"/>
              <a:gd name="T31" fmla="*/ 478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9" h="755">
                <a:moveTo>
                  <a:pt x="749" y="376"/>
                </a:moveTo>
                <a:lnTo>
                  <a:pt x="336" y="0"/>
                </a:lnTo>
                <a:lnTo>
                  <a:pt x="336" y="210"/>
                </a:lnTo>
                <a:lnTo>
                  <a:pt x="0" y="210"/>
                </a:lnTo>
                <a:lnTo>
                  <a:pt x="0" y="545"/>
                </a:lnTo>
                <a:lnTo>
                  <a:pt x="336" y="545"/>
                </a:lnTo>
                <a:lnTo>
                  <a:pt x="336" y="755"/>
                </a:lnTo>
                <a:lnTo>
                  <a:pt x="749" y="376"/>
                </a:lnTo>
                <a:close/>
                <a:moveTo>
                  <a:pt x="67" y="478"/>
                </a:moveTo>
                <a:lnTo>
                  <a:pt x="67" y="277"/>
                </a:lnTo>
                <a:lnTo>
                  <a:pt x="403" y="277"/>
                </a:lnTo>
                <a:lnTo>
                  <a:pt x="403" y="150"/>
                </a:lnTo>
                <a:lnTo>
                  <a:pt x="651" y="376"/>
                </a:lnTo>
                <a:lnTo>
                  <a:pt x="403" y="605"/>
                </a:lnTo>
                <a:lnTo>
                  <a:pt x="403" y="478"/>
                </a:lnTo>
                <a:lnTo>
                  <a:pt x="67" y="478"/>
                </a:lnTo>
                <a:close/>
              </a:path>
            </a:pathLst>
          </a:custGeom>
          <a:solidFill>
            <a:schemeClr val="tx1"/>
          </a:solidFill>
          <a:ln>
            <a:noFill/>
          </a:ln>
        </p:spPr>
        <p:txBody>
          <a:bodyPr vert="horz" wrap="square" lIns="91440" tIns="45720" rIns="91440" bIns="45720" numCol="1" anchor="t" anchorCtr="false" compatLnSpc="true"/>
          <a:p>
            <a:endParaRPr lang="zh-CN" altLang="en-US">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638810" y="49530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 Demo</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5" name="文本框 4"/>
          <p:cNvSpPr txBox="true"/>
          <p:nvPr/>
        </p:nvSpPr>
        <p:spPr>
          <a:xfrm>
            <a:off x="638810" y="1657985"/>
            <a:ext cx="2760980" cy="368300"/>
          </a:xfrm>
          <a:prstGeom prst="rect">
            <a:avLst/>
          </a:prstGeom>
          <a:noFill/>
        </p:spPr>
        <p:txBody>
          <a:bodyPr wrap="none" rtlCol="0">
            <a:spAutoFit/>
          </a:bodyPr>
          <a:p>
            <a:r>
              <a:rPr lang="en-US" altLang="zh-CN">
                <a:solidFill>
                  <a:schemeClr val="tx1"/>
                </a:solidFill>
                <a:uFillTx/>
                <a:latin typeface="Arial" panose="02080604020202020204" pitchFamily="34" charset="0"/>
                <a:ea typeface="微软雅黑" charset="-122"/>
                <a:cs typeface="Arial" panose="02080604020202020204" pitchFamily="34" charset="0"/>
              </a:rPr>
              <a:t>1. </a:t>
            </a:r>
            <a:r>
              <a:rPr lang="zh-CN" altLang="en-US">
                <a:solidFill>
                  <a:schemeClr val="tx1"/>
                </a:solidFill>
                <a:uFillTx/>
                <a:latin typeface="Arial" panose="02080604020202020204" pitchFamily="34" charset="0"/>
                <a:ea typeface="微软雅黑" charset="-122"/>
                <a:cs typeface="Arial" panose="02080604020202020204" pitchFamily="34" charset="0"/>
              </a:rPr>
              <a:t>从阿里云获取</a:t>
            </a:r>
            <a:r>
              <a:rPr lang="en-US" altLang="zh-CN">
                <a:solidFill>
                  <a:schemeClr val="tx1"/>
                </a:solidFill>
                <a:uFillTx/>
                <a:latin typeface="Arial" panose="02080604020202020204" pitchFamily="34" charset="0"/>
                <a:ea typeface="微软雅黑" charset="-122"/>
                <a:cs typeface="Arial" panose="02080604020202020204" pitchFamily="34" charset="0"/>
              </a:rPr>
              <a:t>Adlik</a:t>
            </a:r>
            <a:r>
              <a:rPr lang="zh-CN" altLang="en-US">
                <a:solidFill>
                  <a:schemeClr val="tx1"/>
                </a:solidFill>
                <a:uFillTx/>
                <a:latin typeface="Arial" panose="02080604020202020204" pitchFamily="34" charset="0"/>
                <a:ea typeface="微软雅黑" charset="-122"/>
                <a:cs typeface="Arial" panose="02080604020202020204" pitchFamily="34" charset="0"/>
              </a:rPr>
              <a:t>镜像</a:t>
            </a:r>
            <a:endParaRPr lang="zh-CN" alt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9" name="文本框 8"/>
          <p:cNvSpPr txBox="true"/>
          <p:nvPr/>
        </p:nvSpPr>
        <p:spPr>
          <a:xfrm>
            <a:off x="638810" y="2560320"/>
            <a:ext cx="6609080" cy="368300"/>
          </a:xfrm>
          <a:prstGeom prst="rect">
            <a:avLst/>
          </a:prstGeom>
          <a:noFill/>
        </p:spPr>
        <p:txBody>
          <a:bodyPr wrap="non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2. 运行模型编译器镜像，根据自定义的配置文件实现模型的编译</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graphicFrame>
        <p:nvGraphicFramePr>
          <p:cNvPr id="10" name="对象 9">
            <a:hlinkClick r:id="" action="ppaction://ole?verb="/>
          </p:cNvPr>
          <p:cNvGraphicFramePr>
            <a:graphicFrameLocks noChangeAspect="true"/>
          </p:cNvGraphicFramePr>
          <p:nvPr/>
        </p:nvGraphicFramePr>
        <p:xfrm>
          <a:off x="657225" y="3866515"/>
          <a:ext cx="10853420" cy="1417320"/>
        </p:xfrm>
        <a:graphic>
          <a:graphicData uri="http://schemas.openxmlformats.org/presentationml/2006/ole">
            <mc:AlternateContent xmlns:mc="http://schemas.openxmlformats.org/markup-compatibility/2006">
              <mc:Choice xmlns:v="urn:schemas-microsoft-com:vml" Requires="v">
                <p:oleObj spid="_x0000_s4" name="" r:id="rId1" imgW="5288280" imgH="800100" progId="Word.Document.12">
                  <p:embed/>
                </p:oleObj>
              </mc:Choice>
              <mc:Fallback>
                <p:oleObj name="" r:id="rId1" imgW="5288280" imgH="800100" progId="Word.Document.12">
                  <p:embed/>
                  <p:pic>
                    <p:nvPicPr>
                      <p:cNvPr id="0" name="图片 1029"/>
                      <p:cNvPicPr/>
                      <p:nvPr/>
                    </p:nvPicPr>
                    <p:blipFill>
                      <a:blip r:embed="rId2"/>
                      <a:stretch>
                        <a:fillRect/>
                      </a:stretch>
                    </p:blipFill>
                    <p:spPr>
                      <a:xfrm>
                        <a:off x="657225" y="3866515"/>
                        <a:ext cx="10853420" cy="1417320"/>
                      </a:xfrm>
                      <a:prstGeom prst="rect">
                        <a:avLst/>
                      </a:prstGeom>
                    </p:spPr>
                  </p:pic>
                </p:oleObj>
              </mc:Fallback>
            </mc:AlternateContent>
          </a:graphicData>
        </a:graphic>
      </p:graphicFrame>
      <p:sp>
        <p:nvSpPr>
          <p:cNvPr id="12" name="文本框 11"/>
          <p:cNvSpPr txBox="true"/>
          <p:nvPr/>
        </p:nvSpPr>
        <p:spPr>
          <a:xfrm>
            <a:off x="638810" y="4915535"/>
            <a:ext cx="3408680" cy="368300"/>
          </a:xfrm>
          <a:prstGeom prst="rect">
            <a:avLst/>
          </a:prstGeom>
          <a:noFill/>
        </p:spPr>
        <p:txBody>
          <a:bodyPr wrap="non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3. 运行推理引擎，开始模型推理</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graphicFrame>
        <p:nvGraphicFramePr>
          <p:cNvPr id="13" name="对象 12">
            <a:hlinkClick r:id="" action="ppaction://ole?verb="/>
          </p:cNvPr>
          <p:cNvGraphicFramePr>
            <a:graphicFrameLocks noChangeAspect="true"/>
          </p:cNvGraphicFramePr>
          <p:nvPr/>
        </p:nvGraphicFramePr>
        <p:xfrm>
          <a:off x="671830" y="6156960"/>
          <a:ext cx="10886440" cy="831215"/>
        </p:xfrm>
        <a:graphic>
          <a:graphicData uri="http://schemas.openxmlformats.org/presentationml/2006/ole">
            <mc:AlternateContent xmlns:mc="http://schemas.openxmlformats.org/markup-compatibility/2006">
              <mc:Choice xmlns:v="urn:schemas-microsoft-com:vml" Requires="v">
                <p:oleObj spid="_x0000_s14" name="" r:id="rId3" imgW="5288280" imgH="403860" progId="Word.Document.12">
                  <p:embed/>
                </p:oleObj>
              </mc:Choice>
              <mc:Fallback>
                <p:oleObj name="" r:id="rId3" imgW="5288280" imgH="403860" progId="Word.Document.12">
                  <p:embed/>
                  <p:pic>
                    <p:nvPicPr>
                      <p:cNvPr id="0" name="图片 1030"/>
                      <p:cNvPicPr/>
                      <p:nvPr/>
                    </p:nvPicPr>
                    <p:blipFill>
                      <a:blip r:embed="rId4"/>
                      <a:stretch>
                        <a:fillRect/>
                      </a:stretch>
                    </p:blipFill>
                    <p:spPr>
                      <a:xfrm>
                        <a:off x="671830" y="6156960"/>
                        <a:ext cx="10886440" cy="831215"/>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true"/>
          </p:cNvGraphicFramePr>
          <p:nvPr/>
        </p:nvGraphicFramePr>
        <p:xfrm>
          <a:off x="680720" y="2084705"/>
          <a:ext cx="10829925" cy="843915"/>
        </p:xfrm>
        <a:graphic>
          <a:graphicData uri="http://schemas.openxmlformats.org/presentationml/2006/ole">
            <mc:AlternateContent xmlns:mc="http://schemas.openxmlformats.org/markup-compatibility/2006">
              <mc:Choice xmlns:v="urn:schemas-microsoft-com:vml" Requires="v">
                <p:oleObj spid="_x0000_s16" name="" r:id="rId5" imgW="5288280" imgH="403860" progId="Word.Document.12">
                  <p:embed/>
                </p:oleObj>
              </mc:Choice>
              <mc:Fallback>
                <p:oleObj name="" r:id="rId5" imgW="5288280" imgH="403860" progId="Word.Document.12">
                  <p:embed/>
                  <p:pic>
                    <p:nvPicPr>
                      <p:cNvPr id="0" name="图片 1027"/>
                      <p:cNvPicPr/>
                      <p:nvPr/>
                    </p:nvPicPr>
                    <p:blipFill>
                      <a:blip r:embed="rId6"/>
                      <a:stretch>
                        <a:fillRect/>
                      </a:stretch>
                    </p:blipFill>
                    <p:spPr>
                      <a:xfrm>
                        <a:off x="680720" y="2084705"/>
                        <a:ext cx="10829925" cy="843915"/>
                      </a:xfrm>
                      <a:prstGeom prst="rect">
                        <a:avLst/>
                      </a:prstGeom>
                    </p:spPr>
                  </p:pic>
                </p:oleObj>
              </mc:Fallback>
            </mc:AlternateContent>
          </a:graphicData>
        </a:graphic>
      </p:graphicFrame>
      <p:sp>
        <p:nvSpPr>
          <p:cNvPr id="17" name="文本框 16"/>
          <p:cNvSpPr txBox="true"/>
          <p:nvPr/>
        </p:nvSpPr>
        <p:spPr>
          <a:xfrm>
            <a:off x="680085" y="3068320"/>
            <a:ext cx="10878185" cy="583565"/>
          </a:xfrm>
          <a:prstGeom prst="rect">
            <a:avLst/>
          </a:prstGeom>
          <a:solidFill>
            <a:srgbClr val="1E1E1E"/>
          </a:solidFill>
        </p:spPr>
        <p:txBody>
          <a:bodyPr wrap="square" rtlCol="0">
            <a:spAutoFit/>
          </a:bodyPr>
          <a:p>
            <a:r>
              <a:rPr lang="en-US" altLang="zh-CN" sz="1600">
                <a:solidFill>
                  <a:schemeClr val="tx1"/>
                </a:solidFill>
                <a:latin typeface="Consolas" panose="020B0609020204030204" charset="0"/>
                <a:cs typeface="Consolas" panose="020B0609020204030204" charset="0"/>
              </a:rPr>
              <a:t>docker run -it --rm  -v source_model:/mnt/model</a:t>
            </a:r>
            <a:endParaRPr lang="en-US" altLang="zh-CN" sz="1600">
              <a:solidFill>
                <a:schemeClr val="tx1"/>
              </a:solidFill>
              <a:latin typeface="Consolas" panose="020B0609020204030204" charset="0"/>
              <a:cs typeface="Consolas" panose="020B0609020204030204" charset="0"/>
            </a:endParaRPr>
          </a:p>
          <a:p>
            <a:r>
              <a:rPr lang="en-US" altLang="zh-CN" sz="1600">
                <a:solidFill>
                  <a:schemeClr val="tx1"/>
                </a:solidFill>
                <a:latin typeface="Consolas" panose="020B0609020204030204" charset="0"/>
                <a:cs typeface="Consolas" panose="020B0609020204030204" charset="0"/>
              </a:rPr>
              <a:t>registry.cn-beijing.aliyuncs.com/adlik/model-compiler:v0.5.0_trt7.2.1.6_cuda11.0 bash</a:t>
            </a:r>
            <a:endParaRPr lang="en-US" altLang="zh-CN" sz="1600">
              <a:solidFill>
                <a:schemeClr val="tx1"/>
              </a:solidFill>
              <a:latin typeface="Consolas" panose="020B0609020204030204" charset="0"/>
              <a:cs typeface="Consolas" panose="020B0609020204030204" charset="0"/>
            </a:endParaRPr>
          </a:p>
        </p:txBody>
      </p:sp>
      <p:sp>
        <p:nvSpPr>
          <p:cNvPr id="18" name="文本框 17"/>
          <p:cNvSpPr txBox="true"/>
          <p:nvPr/>
        </p:nvSpPr>
        <p:spPr>
          <a:xfrm>
            <a:off x="656590" y="5405755"/>
            <a:ext cx="10878185" cy="583565"/>
          </a:xfrm>
          <a:prstGeom prst="rect">
            <a:avLst/>
          </a:prstGeom>
          <a:solidFill>
            <a:srgbClr val="1E1E1E"/>
          </a:solidFill>
        </p:spPr>
        <p:txBody>
          <a:bodyPr wrap="square" rtlCol="0">
            <a:spAutoFit/>
          </a:bodyPr>
          <a:p>
            <a:r>
              <a:rPr lang="en-US" altLang="zh-CN" sz="1600">
                <a:solidFill>
                  <a:schemeClr val="tx1"/>
                </a:solidFill>
                <a:latin typeface="Consolas" panose="020B0609020204030204" charset="0"/>
                <a:cs typeface="Consolas" panose="020B0609020204030204" charset="0"/>
              </a:rPr>
              <a:t>docker run -it --rm  -p 8500:8500 -v compiled_model:/model</a:t>
            </a:r>
            <a:endParaRPr lang="en-US" altLang="zh-CN" sz="1600">
              <a:solidFill>
                <a:schemeClr val="tx1"/>
              </a:solidFill>
              <a:latin typeface="Consolas" panose="020B0609020204030204" charset="0"/>
              <a:cs typeface="Consolas" panose="020B0609020204030204" charset="0"/>
            </a:endParaRPr>
          </a:p>
          <a:p>
            <a:r>
              <a:rPr lang="en-US" altLang="zh-CN" sz="1600">
                <a:solidFill>
                  <a:schemeClr val="tx1"/>
                </a:solidFill>
                <a:latin typeface="Consolas" panose="020B0609020204030204" charset="0"/>
                <a:cs typeface="Consolas" panose="020B0609020204030204" charset="0"/>
              </a:rPr>
              <a:t>registry.cn-beijing.aliyuncs.com/adlik/seving_openvino:v0.5.0 bash</a:t>
            </a:r>
            <a:endParaRPr lang="en-US" altLang="zh-CN" sz="1600">
              <a:solidFill>
                <a:schemeClr val="tx1"/>
              </a:solidFill>
              <a:latin typeface="Consolas" panose="020B0609020204030204" charset="0"/>
              <a:cs typeface="Consolas" panose="020B060902020403020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558165" y="66167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Adlik</a:t>
            </a:r>
            <a:r>
              <a:rPr lang="zh-CN" altLang="en-US" sz="4000" b="1" dirty="0">
                <a:solidFill>
                  <a:schemeClr val="tx1"/>
                </a:solidFill>
                <a:latin typeface="Calibri" panose="020F0502020204030204"/>
                <a:ea typeface="微软雅黑" charset="-122"/>
                <a:cs typeface="Open Sans Light" panose="020B0306030504020204" pitchFamily="34" charset="0"/>
                <a:sym typeface="+mn-ea"/>
              </a:rPr>
              <a:t>云原生运行</a:t>
            </a:r>
            <a:r>
              <a:rPr lang="en-US" altLang="zh-CN" sz="4000" b="1" dirty="0">
                <a:solidFill>
                  <a:schemeClr val="tx1"/>
                </a:solidFill>
                <a:latin typeface="Calibri" panose="020F0502020204030204"/>
                <a:ea typeface="微软雅黑" charset="-122"/>
                <a:cs typeface="Open Sans Light" panose="020B0306030504020204" pitchFamily="34" charset="0"/>
                <a:sym typeface="+mn-ea"/>
              </a:rPr>
              <a:t>Demo</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8" name="矩形 7"/>
          <p:cNvSpPr/>
          <p:nvPr/>
        </p:nvSpPr>
        <p:spPr>
          <a:xfrm>
            <a:off x="535940" y="4017645"/>
            <a:ext cx="8866505" cy="2539365"/>
          </a:xfrm>
          <a:prstGeom prst="rect">
            <a:avLst/>
          </a:prstGeom>
          <a:gradFill>
            <a:gsLst>
              <a:gs pos="0">
                <a:srgbClr val="5B9BD5">
                  <a:lumMod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61241" tIns="30620" rIns="61241" bIns="30620" rtlCol="0" anchor="t" anchorCtr="false">
            <a:noAutofit/>
          </a:bodyPr>
          <a:p>
            <a:pPr lvl="0" algn="ctr" defTabSz="914400" eaLnBrk="0" fontAlgn="auto" hangingPunct="0">
              <a:spcBef>
                <a:spcPts val="0"/>
              </a:spcBef>
              <a:spcAft>
                <a:spcPts val="0"/>
              </a:spcAft>
              <a:buClrTx/>
              <a:buSzTx/>
              <a:buFontTx/>
              <a:defRPr/>
            </a:pPr>
            <a:endParaRPr kumimoji="1" lang="en-US" altLang="zh-CN" sz="1605" kern="0" noProof="0" dirty="0">
              <a:ln>
                <a:noFill/>
              </a:ln>
              <a:solidFill>
                <a:srgbClr val="FFFFFF"/>
              </a:solidFill>
              <a:effectLst/>
              <a:uLnTx/>
              <a:uFillTx/>
              <a:latin typeface="等线" panose="02010600030101010101" charset="-122"/>
              <a:ea typeface="微软雅黑" charset="-122"/>
              <a:cs typeface="等线" panose="02010600030101010101" charset="-122"/>
              <a:sym typeface="微软雅黑" charset="-122"/>
            </a:endParaRPr>
          </a:p>
        </p:txBody>
      </p:sp>
      <p:sp>
        <p:nvSpPr>
          <p:cNvPr id="10" name="矩形 9"/>
          <p:cNvSpPr/>
          <p:nvPr/>
        </p:nvSpPr>
        <p:spPr>
          <a:xfrm>
            <a:off x="534035" y="1620520"/>
            <a:ext cx="8865870" cy="2230755"/>
          </a:xfrm>
          <a:prstGeom prst="rect">
            <a:avLst/>
          </a:prstGeom>
          <a:gradFill>
            <a:gsLst>
              <a:gs pos="0">
                <a:srgbClr val="5B9BD5">
                  <a:lumMod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61241" tIns="30620" rIns="61241" bIns="30620" rtlCol="0" anchor="t" anchorCtr="false">
            <a:noAutofit/>
          </a:bodyPr>
          <a:p>
            <a:pPr lvl="0" algn="ctr" defTabSz="914400" eaLnBrk="0" fontAlgn="auto" hangingPunct="0">
              <a:spcBef>
                <a:spcPts val="0"/>
              </a:spcBef>
              <a:spcAft>
                <a:spcPts val="0"/>
              </a:spcAft>
              <a:buClrTx/>
              <a:buSzTx/>
              <a:buFontTx/>
              <a:defRPr/>
            </a:pPr>
            <a:endParaRPr kumimoji="1" lang="en-US" altLang="zh-CN" sz="1605" kern="0" noProof="0" dirty="0">
              <a:ln>
                <a:noFill/>
              </a:ln>
              <a:solidFill>
                <a:srgbClr val="FFFFFF"/>
              </a:solidFill>
              <a:effectLst/>
              <a:uLnTx/>
              <a:uFillTx/>
              <a:latin typeface="等线" panose="02010600030101010101" charset="-122"/>
              <a:ea typeface="微软雅黑" charset="-122"/>
              <a:cs typeface="等线" panose="02010600030101010101" charset="-122"/>
              <a:sym typeface="微软雅黑" charset="-122"/>
            </a:endParaRPr>
          </a:p>
        </p:txBody>
      </p:sp>
      <p:grpSp>
        <p:nvGrpSpPr>
          <p:cNvPr id="4" name="组合 3"/>
          <p:cNvGrpSpPr/>
          <p:nvPr/>
        </p:nvGrpSpPr>
        <p:grpSpPr>
          <a:xfrm>
            <a:off x="553085" y="5194935"/>
            <a:ext cx="8758555" cy="1167130"/>
            <a:chOff x="289" y="7531"/>
            <a:chExt cx="15928" cy="2220"/>
          </a:xfrm>
          <a:solidFill>
            <a:srgbClr val="000000"/>
          </a:solidFill>
        </p:grpSpPr>
        <p:grpSp>
          <p:nvGrpSpPr>
            <p:cNvPr id="12" name="组合 11"/>
            <p:cNvGrpSpPr/>
            <p:nvPr/>
          </p:nvGrpSpPr>
          <p:grpSpPr>
            <a:xfrm>
              <a:off x="289" y="7531"/>
              <a:ext cx="15928" cy="2220"/>
              <a:chOff x="289" y="7531"/>
              <a:chExt cx="15928" cy="2220"/>
            </a:xfrm>
            <a:grpFill/>
          </p:grpSpPr>
          <p:pic>
            <p:nvPicPr>
              <p:cNvPr id="13" name="图片 12"/>
              <p:cNvPicPr>
                <a:picLocks noChangeAspect="true"/>
              </p:cNvPicPr>
              <p:nvPr/>
            </p:nvPicPr>
            <p:blipFill>
              <a:blip r:embed="rId1"/>
              <a:stretch>
                <a:fillRect/>
              </a:stretch>
            </p:blipFill>
            <p:spPr>
              <a:xfrm>
                <a:off x="289" y="7531"/>
                <a:ext cx="6014" cy="330"/>
              </a:xfrm>
              <a:prstGeom prst="rect">
                <a:avLst/>
              </a:prstGeom>
              <a:grpFill/>
            </p:spPr>
          </p:pic>
          <p:pic>
            <p:nvPicPr>
              <p:cNvPr id="14" name="图片 13"/>
              <p:cNvPicPr>
                <a:picLocks noChangeAspect="true"/>
              </p:cNvPicPr>
              <p:nvPr/>
            </p:nvPicPr>
            <p:blipFill>
              <a:blip r:embed="rId2"/>
              <a:stretch>
                <a:fillRect/>
              </a:stretch>
            </p:blipFill>
            <p:spPr>
              <a:xfrm>
                <a:off x="289" y="8491"/>
                <a:ext cx="5294" cy="315"/>
              </a:xfrm>
              <a:prstGeom prst="rect">
                <a:avLst/>
              </a:prstGeom>
              <a:grpFill/>
            </p:spPr>
          </p:pic>
          <p:pic>
            <p:nvPicPr>
              <p:cNvPr id="15" name="图片 14"/>
              <p:cNvPicPr>
                <a:picLocks noChangeAspect="true"/>
              </p:cNvPicPr>
              <p:nvPr/>
            </p:nvPicPr>
            <p:blipFill>
              <a:blip r:embed="rId3"/>
              <a:stretch>
                <a:fillRect/>
              </a:stretch>
            </p:blipFill>
            <p:spPr>
              <a:xfrm>
                <a:off x="289" y="7861"/>
                <a:ext cx="5924" cy="315"/>
              </a:xfrm>
              <a:prstGeom prst="rect">
                <a:avLst/>
              </a:prstGeom>
              <a:grpFill/>
            </p:spPr>
          </p:pic>
          <p:pic>
            <p:nvPicPr>
              <p:cNvPr id="16" name="图片 15"/>
              <p:cNvPicPr>
                <a:picLocks noChangeAspect="true"/>
              </p:cNvPicPr>
              <p:nvPr/>
            </p:nvPicPr>
            <p:blipFill>
              <a:blip r:embed="rId4"/>
              <a:stretch>
                <a:fillRect/>
              </a:stretch>
            </p:blipFill>
            <p:spPr>
              <a:xfrm>
                <a:off x="289" y="9121"/>
                <a:ext cx="15928" cy="330"/>
              </a:xfrm>
              <a:prstGeom prst="rect">
                <a:avLst/>
              </a:prstGeom>
              <a:grpFill/>
            </p:spPr>
          </p:pic>
          <p:pic>
            <p:nvPicPr>
              <p:cNvPr id="17" name="图片 16"/>
              <p:cNvPicPr>
                <a:picLocks noChangeAspect="true"/>
              </p:cNvPicPr>
              <p:nvPr/>
            </p:nvPicPr>
            <p:blipFill>
              <a:blip r:embed="rId5"/>
              <a:stretch>
                <a:fillRect/>
              </a:stretch>
            </p:blipFill>
            <p:spPr>
              <a:xfrm>
                <a:off x="289" y="9451"/>
                <a:ext cx="5609" cy="300"/>
              </a:xfrm>
              <a:prstGeom prst="rect">
                <a:avLst/>
              </a:prstGeom>
              <a:grpFill/>
            </p:spPr>
          </p:pic>
          <p:pic>
            <p:nvPicPr>
              <p:cNvPr id="18" name="图片 17"/>
              <p:cNvPicPr>
                <a:picLocks noChangeAspect="true"/>
              </p:cNvPicPr>
              <p:nvPr/>
            </p:nvPicPr>
            <p:blipFill>
              <a:blip r:embed="rId6"/>
              <a:stretch>
                <a:fillRect/>
              </a:stretch>
            </p:blipFill>
            <p:spPr>
              <a:xfrm>
                <a:off x="289" y="8806"/>
                <a:ext cx="5969" cy="315"/>
              </a:xfrm>
              <a:prstGeom prst="rect">
                <a:avLst/>
              </a:prstGeom>
              <a:grpFill/>
            </p:spPr>
          </p:pic>
        </p:grpSp>
        <p:grpSp>
          <p:nvGrpSpPr>
            <p:cNvPr id="19" name="组合 18"/>
            <p:cNvGrpSpPr/>
            <p:nvPr/>
          </p:nvGrpSpPr>
          <p:grpSpPr>
            <a:xfrm>
              <a:off x="289" y="7531"/>
              <a:ext cx="15928" cy="2220"/>
              <a:chOff x="289" y="7531"/>
              <a:chExt cx="15928" cy="2220"/>
            </a:xfrm>
            <a:grpFill/>
          </p:grpSpPr>
          <p:grpSp>
            <p:nvGrpSpPr>
              <p:cNvPr id="20" name="组合 19"/>
              <p:cNvGrpSpPr/>
              <p:nvPr/>
            </p:nvGrpSpPr>
            <p:grpSpPr>
              <a:xfrm>
                <a:off x="289" y="7531"/>
                <a:ext cx="15928" cy="2220"/>
                <a:chOff x="289" y="7531"/>
                <a:chExt cx="15928" cy="2220"/>
              </a:xfrm>
              <a:grpFill/>
            </p:grpSpPr>
            <p:sp>
              <p:nvSpPr>
                <p:cNvPr id="21" name="矩形 20"/>
                <p:cNvSpPr/>
                <p:nvPr/>
              </p:nvSpPr>
              <p:spPr>
                <a:xfrm>
                  <a:off x="303" y="7541"/>
                  <a:ext cx="15913" cy="2210"/>
                </a:xfrm>
                <a:prstGeom prst="rect">
                  <a:avLst/>
                </a:prstGeom>
                <a:grp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22" name="图片 21"/>
                <p:cNvPicPr>
                  <a:picLocks noChangeAspect="true"/>
                </p:cNvPicPr>
                <p:nvPr/>
              </p:nvPicPr>
              <p:blipFill>
                <a:blip r:embed="rId1"/>
                <a:stretch>
                  <a:fillRect/>
                </a:stretch>
              </p:blipFill>
              <p:spPr>
                <a:xfrm>
                  <a:off x="289" y="7531"/>
                  <a:ext cx="6014" cy="330"/>
                </a:xfrm>
                <a:prstGeom prst="rect">
                  <a:avLst/>
                </a:prstGeom>
                <a:grpFill/>
              </p:spPr>
            </p:pic>
            <p:pic>
              <p:nvPicPr>
                <p:cNvPr id="23" name="图片 22"/>
                <p:cNvPicPr>
                  <a:picLocks noChangeAspect="true"/>
                </p:cNvPicPr>
                <p:nvPr/>
              </p:nvPicPr>
              <p:blipFill>
                <a:blip r:embed="rId2"/>
                <a:stretch>
                  <a:fillRect/>
                </a:stretch>
              </p:blipFill>
              <p:spPr>
                <a:xfrm>
                  <a:off x="289" y="8491"/>
                  <a:ext cx="5294" cy="315"/>
                </a:xfrm>
                <a:prstGeom prst="rect">
                  <a:avLst/>
                </a:prstGeom>
                <a:grpFill/>
              </p:spPr>
            </p:pic>
            <p:pic>
              <p:nvPicPr>
                <p:cNvPr id="24" name="图片 23"/>
                <p:cNvPicPr>
                  <a:picLocks noChangeAspect="true"/>
                </p:cNvPicPr>
                <p:nvPr/>
              </p:nvPicPr>
              <p:blipFill>
                <a:blip r:embed="rId3"/>
                <a:stretch>
                  <a:fillRect/>
                </a:stretch>
              </p:blipFill>
              <p:spPr>
                <a:xfrm>
                  <a:off x="289" y="7861"/>
                  <a:ext cx="5924" cy="315"/>
                </a:xfrm>
                <a:prstGeom prst="rect">
                  <a:avLst/>
                </a:prstGeom>
                <a:grpFill/>
              </p:spPr>
            </p:pic>
            <p:pic>
              <p:nvPicPr>
                <p:cNvPr id="25" name="图片 24"/>
                <p:cNvPicPr>
                  <a:picLocks noChangeAspect="true"/>
                </p:cNvPicPr>
                <p:nvPr/>
              </p:nvPicPr>
              <p:blipFill>
                <a:blip r:embed="rId4"/>
                <a:stretch>
                  <a:fillRect/>
                </a:stretch>
              </p:blipFill>
              <p:spPr>
                <a:xfrm>
                  <a:off x="289" y="9121"/>
                  <a:ext cx="15928" cy="330"/>
                </a:xfrm>
                <a:prstGeom prst="rect">
                  <a:avLst/>
                </a:prstGeom>
                <a:grpFill/>
              </p:spPr>
            </p:pic>
            <p:pic>
              <p:nvPicPr>
                <p:cNvPr id="26" name="图片 25"/>
                <p:cNvPicPr>
                  <a:picLocks noChangeAspect="true"/>
                </p:cNvPicPr>
                <p:nvPr/>
              </p:nvPicPr>
              <p:blipFill>
                <a:blip r:embed="rId6"/>
                <a:stretch>
                  <a:fillRect/>
                </a:stretch>
              </p:blipFill>
              <p:spPr>
                <a:xfrm>
                  <a:off x="289" y="8806"/>
                  <a:ext cx="5969" cy="315"/>
                </a:xfrm>
                <a:prstGeom prst="rect">
                  <a:avLst/>
                </a:prstGeom>
                <a:grpFill/>
              </p:spPr>
            </p:pic>
          </p:grpSp>
          <p:pic>
            <p:nvPicPr>
              <p:cNvPr id="27" name="图片 26"/>
              <p:cNvPicPr>
                <a:picLocks noChangeAspect="true"/>
              </p:cNvPicPr>
              <p:nvPr/>
            </p:nvPicPr>
            <p:blipFill>
              <a:blip r:embed="rId7"/>
              <a:stretch>
                <a:fillRect/>
              </a:stretch>
            </p:blipFill>
            <p:spPr>
              <a:xfrm>
                <a:off x="291" y="8176"/>
                <a:ext cx="12628" cy="300"/>
              </a:xfrm>
              <a:prstGeom prst="rect">
                <a:avLst/>
              </a:prstGeom>
              <a:grpFill/>
            </p:spPr>
          </p:pic>
        </p:grpSp>
      </p:grpSp>
      <p:sp>
        <p:nvSpPr>
          <p:cNvPr id="28" name="文本框 27"/>
          <p:cNvSpPr txBox="true"/>
          <p:nvPr/>
        </p:nvSpPr>
        <p:spPr>
          <a:xfrm>
            <a:off x="648410" y="1620641"/>
            <a:ext cx="7347076" cy="398780"/>
          </a:xfrm>
          <a:prstGeom prst="rect">
            <a:avLst/>
          </a:prstGeom>
          <a:noFill/>
        </p:spPr>
        <p:txBody>
          <a:bodyPr wrap="square" rtlCol="0">
            <a:spAutoFit/>
          </a:bodyPr>
          <a:p>
            <a:r>
              <a:rPr lang="en-US" altLang="zh-CN" sz="2000" b="1">
                <a:solidFill>
                  <a:srgbClr val="FFFFFF"/>
                </a:solidFill>
              </a:rPr>
              <a:t>D</a:t>
            </a:r>
            <a:r>
              <a:rPr lang="zh-CN" altLang="en-US" sz="2000" b="1">
                <a:solidFill>
                  <a:srgbClr val="FFFFFF"/>
                </a:solidFill>
              </a:rPr>
              <a:t>ocker </a:t>
            </a:r>
            <a:r>
              <a:rPr lang="en-US" altLang="zh-CN" sz="2000" b="1">
                <a:solidFill>
                  <a:srgbClr val="FFFFFF"/>
                </a:solidFill>
              </a:rPr>
              <a:t>E</a:t>
            </a:r>
            <a:r>
              <a:rPr lang="zh-CN" altLang="en-US" sz="2000" b="1">
                <a:solidFill>
                  <a:srgbClr val="FFFFFF"/>
                </a:solidFill>
                <a:sym typeface="等线" panose="02010600030101010101" charset="-122"/>
              </a:rPr>
              <a:t>nvironment</a:t>
            </a:r>
            <a:endParaRPr lang="zh-CN" altLang="en-US" sz="2000" b="1">
              <a:solidFill>
                <a:srgbClr val="FFFFFF"/>
              </a:solidFill>
              <a:sym typeface="等线" panose="02010600030101010101" charset="-122"/>
            </a:endParaRPr>
          </a:p>
        </p:txBody>
      </p:sp>
      <p:sp>
        <p:nvSpPr>
          <p:cNvPr id="29" name="文本框 28"/>
          <p:cNvSpPr txBox="true"/>
          <p:nvPr/>
        </p:nvSpPr>
        <p:spPr>
          <a:xfrm>
            <a:off x="648410" y="4018079"/>
            <a:ext cx="7347076" cy="398780"/>
          </a:xfrm>
          <a:prstGeom prst="rect">
            <a:avLst/>
          </a:prstGeom>
          <a:noFill/>
        </p:spPr>
        <p:txBody>
          <a:bodyPr wrap="square" rtlCol="0">
            <a:spAutoFit/>
          </a:bodyPr>
          <a:p>
            <a:r>
              <a:rPr lang="en-US" altLang="zh-CN" sz="2000" b="1">
                <a:solidFill>
                  <a:srgbClr val="FFFFFF"/>
                </a:solidFill>
              </a:rPr>
              <a:t>Kubernetes</a:t>
            </a:r>
            <a:r>
              <a:rPr lang="zh-CN" altLang="en-US" sz="2000" b="1">
                <a:solidFill>
                  <a:srgbClr val="FFFFFF"/>
                </a:solidFill>
              </a:rPr>
              <a:t> </a:t>
            </a:r>
            <a:r>
              <a:rPr lang="en-US" altLang="zh-CN" sz="2000" b="1">
                <a:solidFill>
                  <a:srgbClr val="FFFFFF"/>
                </a:solidFill>
              </a:rPr>
              <a:t>E</a:t>
            </a:r>
            <a:r>
              <a:rPr lang="zh-CN" altLang="en-US" sz="2000" b="1">
                <a:solidFill>
                  <a:srgbClr val="FFFFFF"/>
                </a:solidFill>
                <a:sym typeface="等线" panose="02010600030101010101" charset="-122"/>
              </a:rPr>
              <a:t>nvironment</a:t>
            </a:r>
            <a:r>
              <a:rPr lang="zh-CN" altLang="en-US" sz="2000">
                <a:solidFill>
                  <a:srgbClr val="FFFFFF"/>
                </a:solidFill>
                <a:sym typeface="等线" panose="02010600030101010101" charset="-122"/>
              </a:rPr>
              <a:t> </a:t>
            </a:r>
            <a:endParaRPr lang="zh-CN" altLang="en-US" sz="2000">
              <a:solidFill>
                <a:srgbClr val="FFFFFF"/>
              </a:solidFill>
              <a:sym typeface="等线" panose="02010600030101010101" charset="-122"/>
            </a:endParaRPr>
          </a:p>
        </p:txBody>
      </p:sp>
      <p:grpSp>
        <p:nvGrpSpPr>
          <p:cNvPr id="56" name="组合 55"/>
          <p:cNvGrpSpPr/>
          <p:nvPr/>
        </p:nvGrpSpPr>
        <p:grpSpPr>
          <a:xfrm>
            <a:off x="554355" y="4325620"/>
            <a:ext cx="8757285" cy="875030"/>
            <a:chOff x="304" y="6067"/>
            <a:chExt cx="15109" cy="1592"/>
          </a:xfrm>
          <a:solidFill>
            <a:srgbClr val="000000"/>
          </a:solidFill>
        </p:grpSpPr>
        <p:sp>
          <p:nvSpPr>
            <p:cNvPr id="57" name="矩形 56"/>
            <p:cNvSpPr/>
            <p:nvPr/>
          </p:nvSpPr>
          <p:spPr>
            <a:xfrm>
              <a:off x="304" y="6067"/>
              <a:ext cx="15109" cy="1592"/>
            </a:xfrm>
            <a:prstGeom prst="rect">
              <a:avLst/>
            </a:prstGeom>
            <a:grp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58" name="图片 57"/>
            <p:cNvPicPr>
              <a:picLocks noChangeAspect="true"/>
            </p:cNvPicPr>
            <p:nvPr/>
          </p:nvPicPr>
          <p:blipFill>
            <a:blip r:embed="rId8"/>
            <a:stretch>
              <a:fillRect/>
            </a:stretch>
          </p:blipFill>
          <p:spPr>
            <a:xfrm>
              <a:off x="318" y="6127"/>
              <a:ext cx="4542" cy="281"/>
            </a:xfrm>
            <a:prstGeom prst="rect">
              <a:avLst/>
            </a:prstGeom>
            <a:grpFill/>
          </p:spPr>
        </p:pic>
        <p:pic>
          <p:nvPicPr>
            <p:cNvPr id="59" name="图片 58"/>
            <p:cNvPicPr>
              <a:picLocks noChangeAspect="true"/>
            </p:cNvPicPr>
            <p:nvPr/>
          </p:nvPicPr>
          <p:blipFill>
            <a:blip r:embed="rId9"/>
            <a:stretch>
              <a:fillRect/>
            </a:stretch>
          </p:blipFill>
          <p:spPr>
            <a:xfrm>
              <a:off x="318" y="6408"/>
              <a:ext cx="3720" cy="269"/>
            </a:xfrm>
            <a:prstGeom prst="rect">
              <a:avLst/>
            </a:prstGeom>
            <a:grpFill/>
          </p:spPr>
        </p:pic>
        <p:pic>
          <p:nvPicPr>
            <p:cNvPr id="60" name="图片 59"/>
            <p:cNvPicPr>
              <a:picLocks noChangeAspect="true"/>
            </p:cNvPicPr>
            <p:nvPr/>
          </p:nvPicPr>
          <p:blipFill>
            <a:blip r:embed="rId10"/>
            <a:stretch>
              <a:fillRect/>
            </a:stretch>
          </p:blipFill>
          <p:spPr>
            <a:xfrm>
              <a:off x="318" y="6677"/>
              <a:ext cx="4403" cy="292"/>
            </a:xfrm>
            <a:prstGeom prst="rect">
              <a:avLst/>
            </a:prstGeom>
            <a:grpFill/>
          </p:spPr>
        </p:pic>
        <p:pic>
          <p:nvPicPr>
            <p:cNvPr id="61" name="图片 60"/>
            <p:cNvPicPr>
              <a:picLocks noChangeAspect="true"/>
            </p:cNvPicPr>
            <p:nvPr/>
          </p:nvPicPr>
          <p:blipFill>
            <a:blip r:embed="rId11"/>
            <a:stretch>
              <a:fillRect/>
            </a:stretch>
          </p:blipFill>
          <p:spPr>
            <a:xfrm>
              <a:off x="318" y="7203"/>
              <a:ext cx="585" cy="234"/>
            </a:xfrm>
            <a:prstGeom prst="rect">
              <a:avLst/>
            </a:prstGeom>
            <a:grpFill/>
          </p:spPr>
        </p:pic>
        <p:pic>
          <p:nvPicPr>
            <p:cNvPr id="97" name="图片 96"/>
            <p:cNvPicPr>
              <a:picLocks noChangeAspect="true"/>
            </p:cNvPicPr>
            <p:nvPr/>
          </p:nvPicPr>
          <p:blipFill>
            <a:blip r:embed="rId12"/>
            <a:stretch>
              <a:fillRect/>
            </a:stretch>
          </p:blipFill>
          <p:spPr>
            <a:xfrm>
              <a:off x="318" y="6969"/>
              <a:ext cx="11815" cy="234"/>
            </a:xfrm>
            <a:prstGeom prst="rect">
              <a:avLst/>
            </a:prstGeom>
            <a:grpFill/>
          </p:spPr>
        </p:pic>
      </p:grpSp>
      <p:sp>
        <p:nvSpPr>
          <p:cNvPr id="30" name="文本框 29"/>
          <p:cNvSpPr txBox="true"/>
          <p:nvPr/>
        </p:nvSpPr>
        <p:spPr>
          <a:xfrm>
            <a:off x="4886325" y="1304290"/>
            <a:ext cx="930275" cy="368300"/>
          </a:xfrm>
          <a:prstGeom prst="rect">
            <a:avLst/>
          </a:prstGeom>
          <a:noFill/>
        </p:spPr>
        <p:txBody>
          <a:bodyPr wrap="square" rtlCol="0">
            <a:spAutoFit/>
          </a:bodyPr>
          <a:p>
            <a:endParaRPr lang="zh-CN" altLang="en-US"/>
          </a:p>
        </p:txBody>
      </p:sp>
      <p:sp>
        <p:nvSpPr>
          <p:cNvPr id="31" name="矩形 30"/>
          <p:cNvSpPr/>
          <p:nvPr/>
        </p:nvSpPr>
        <p:spPr>
          <a:xfrm>
            <a:off x="558165" y="5074285"/>
            <a:ext cx="1645920" cy="127000"/>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sz="960">
                <a:solidFill>
                  <a:srgbClr val="638AB4"/>
                </a:solidFill>
              </a:rPr>
              <a:t>yolov5</a:t>
            </a:r>
            <a:r>
              <a:rPr lang="en-US" altLang="zh-CN" sz="960"/>
              <a:t>       </a:t>
            </a:r>
            <a:r>
              <a:rPr lang="en-US" altLang="zh-CN" sz="960">
                <a:solidFill>
                  <a:srgbClr val="FF0000"/>
                </a:solidFill>
              </a:rPr>
              <a:t>yolov5_1.zip</a:t>
            </a:r>
            <a:r>
              <a:rPr lang="en-US" altLang="zh-CN" sz="960"/>
              <a:t> </a:t>
            </a:r>
            <a:r>
              <a:rPr lang="en-US" altLang="zh-CN" sz="1000"/>
              <a:t>     </a:t>
            </a:r>
            <a:endParaRPr lang="en-US" altLang="zh-CN" sz="1000"/>
          </a:p>
        </p:txBody>
      </p:sp>
      <p:pic>
        <p:nvPicPr>
          <p:cNvPr id="32" name="图片 31"/>
          <p:cNvPicPr>
            <a:picLocks noChangeAspect="true"/>
          </p:cNvPicPr>
          <p:nvPr/>
        </p:nvPicPr>
        <p:blipFill>
          <a:blip r:embed="rId13"/>
          <a:stretch>
            <a:fillRect/>
          </a:stretch>
        </p:blipFill>
        <p:spPr>
          <a:xfrm>
            <a:off x="551180" y="6191250"/>
            <a:ext cx="4342765" cy="167640"/>
          </a:xfrm>
          <a:prstGeom prst="rect">
            <a:avLst/>
          </a:prstGeom>
        </p:spPr>
      </p:pic>
      <p:pic>
        <p:nvPicPr>
          <p:cNvPr id="33" name="图片 32" descr="val_batch0_pred"/>
          <p:cNvPicPr>
            <a:picLocks noChangeAspect="true"/>
          </p:cNvPicPr>
          <p:nvPr/>
        </p:nvPicPr>
        <p:blipFill>
          <a:blip r:embed="rId14"/>
          <a:stretch>
            <a:fillRect/>
          </a:stretch>
        </p:blipFill>
        <p:spPr>
          <a:xfrm flipH="true">
            <a:off x="9540875" y="1063625"/>
            <a:ext cx="2452370" cy="1367155"/>
          </a:xfrm>
          <a:prstGeom prst="rect">
            <a:avLst/>
          </a:prstGeom>
        </p:spPr>
      </p:pic>
      <p:pic>
        <p:nvPicPr>
          <p:cNvPr id="40" name="图片 39" descr="val_batch1_pred"/>
          <p:cNvPicPr>
            <a:picLocks noChangeAspect="true"/>
          </p:cNvPicPr>
          <p:nvPr/>
        </p:nvPicPr>
        <p:blipFill>
          <a:blip r:embed="rId15"/>
          <a:stretch>
            <a:fillRect/>
          </a:stretch>
        </p:blipFill>
        <p:spPr>
          <a:xfrm>
            <a:off x="9540875" y="2597785"/>
            <a:ext cx="2452370" cy="1365885"/>
          </a:xfrm>
          <a:prstGeom prst="rect">
            <a:avLst/>
          </a:prstGeom>
        </p:spPr>
      </p:pic>
      <p:pic>
        <p:nvPicPr>
          <p:cNvPr id="34" name="图片 33" descr="val_batch1_pred"/>
          <p:cNvPicPr>
            <a:picLocks noChangeAspect="true"/>
          </p:cNvPicPr>
          <p:nvPr/>
        </p:nvPicPr>
        <p:blipFill>
          <a:blip r:embed="rId16"/>
          <a:stretch>
            <a:fillRect/>
          </a:stretch>
        </p:blipFill>
        <p:spPr>
          <a:xfrm>
            <a:off x="9540875" y="5541010"/>
            <a:ext cx="2452370" cy="1260475"/>
          </a:xfrm>
          <a:prstGeom prst="rect">
            <a:avLst/>
          </a:prstGeom>
        </p:spPr>
      </p:pic>
      <p:pic>
        <p:nvPicPr>
          <p:cNvPr id="35" name="图片 34" descr="val_batch2_pred"/>
          <p:cNvPicPr>
            <a:picLocks noChangeAspect="true"/>
          </p:cNvPicPr>
          <p:nvPr/>
        </p:nvPicPr>
        <p:blipFill>
          <a:blip r:embed="rId17"/>
          <a:stretch>
            <a:fillRect/>
          </a:stretch>
        </p:blipFill>
        <p:spPr>
          <a:xfrm>
            <a:off x="9540875" y="4130675"/>
            <a:ext cx="2452370" cy="1243330"/>
          </a:xfrm>
          <a:prstGeom prst="rect">
            <a:avLst/>
          </a:prstGeom>
        </p:spPr>
      </p:pic>
      <p:grpSp>
        <p:nvGrpSpPr>
          <p:cNvPr id="38" name="组合 37"/>
          <p:cNvGrpSpPr/>
          <p:nvPr/>
        </p:nvGrpSpPr>
        <p:grpSpPr>
          <a:xfrm>
            <a:off x="553720" y="1986280"/>
            <a:ext cx="8743332" cy="1761490"/>
            <a:chOff x="810" y="2266"/>
            <a:chExt cx="13769" cy="2774"/>
          </a:xfrm>
        </p:grpSpPr>
        <p:sp>
          <p:nvSpPr>
            <p:cNvPr id="39" name="矩形 38"/>
            <p:cNvSpPr/>
            <p:nvPr/>
          </p:nvSpPr>
          <p:spPr>
            <a:xfrm>
              <a:off x="810" y="2266"/>
              <a:ext cx="13763" cy="1730"/>
            </a:xfrm>
            <a:prstGeom prst="rect">
              <a:avLst/>
            </a:prstGeom>
            <a:solidFill>
              <a:srgbClr val="000000"/>
            </a:solidFill>
            <a:ln w="38100">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en-US" altLang="zh-CN" sz="4720"/>
            </a:p>
          </p:txBody>
        </p:sp>
        <p:pic>
          <p:nvPicPr>
            <p:cNvPr id="41" name="图片 40"/>
            <p:cNvPicPr>
              <a:picLocks noChangeAspect="true"/>
            </p:cNvPicPr>
            <p:nvPr/>
          </p:nvPicPr>
          <p:blipFill>
            <a:blip r:embed="rId18"/>
            <a:srcRect b="11852"/>
            <a:stretch>
              <a:fillRect/>
            </a:stretch>
          </p:blipFill>
          <p:spPr>
            <a:xfrm>
              <a:off x="889" y="2552"/>
              <a:ext cx="5367" cy="357"/>
            </a:xfrm>
            <a:prstGeom prst="rect">
              <a:avLst/>
            </a:prstGeom>
          </p:spPr>
        </p:pic>
        <p:pic>
          <p:nvPicPr>
            <p:cNvPr id="44" name="图片 43"/>
            <p:cNvPicPr>
              <a:picLocks noChangeAspect="true"/>
            </p:cNvPicPr>
            <p:nvPr/>
          </p:nvPicPr>
          <p:blipFill>
            <a:blip r:embed="rId19"/>
            <a:srcRect b="13438"/>
            <a:stretch>
              <a:fillRect/>
            </a:stretch>
          </p:blipFill>
          <p:spPr>
            <a:xfrm>
              <a:off x="889" y="2966"/>
              <a:ext cx="4509" cy="476"/>
            </a:xfrm>
            <a:prstGeom prst="rect">
              <a:avLst/>
            </a:prstGeom>
          </p:spPr>
        </p:pic>
        <p:grpSp>
          <p:nvGrpSpPr>
            <p:cNvPr id="45" name="组合 44"/>
            <p:cNvGrpSpPr/>
            <p:nvPr/>
          </p:nvGrpSpPr>
          <p:grpSpPr>
            <a:xfrm rot="0">
              <a:off x="811" y="3838"/>
              <a:ext cx="13768" cy="1202"/>
              <a:chOff x="-1220" y="5725"/>
              <a:chExt cx="18315" cy="2268"/>
            </a:xfrm>
          </p:grpSpPr>
          <p:sp>
            <p:nvSpPr>
              <p:cNvPr id="46" name="矩形 45"/>
              <p:cNvSpPr/>
              <p:nvPr/>
            </p:nvSpPr>
            <p:spPr>
              <a:xfrm>
                <a:off x="-1220" y="5725"/>
                <a:ext cx="18315" cy="2268"/>
              </a:xfrm>
              <a:prstGeom prst="rect">
                <a:avLst/>
              </a:prstGeom>
              <a:solidFill>
                <a:srgbClr val="000000"/>
              </a:solid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49" name="图片 48"/>
              <p:cNvPicPr>
                <a:picLocks noChangeAspect="true"/>
              </p:cNvPicPr>
              <p:nvPr/>
            </p:nvPicPr>
            <p:blipFill>
              <a:blip r:embed="rId20"/>
              <a:stretch>
                <a:fillRect/>
              </a:stretch>
            </p:blipFill>
            <p:spPr>
              <a:xfrm>
                <a:off x="-1204" y="6436"/>
                <a:ext cx="11159" cy="1170"/>
              </a:xfrm>
              <a:prstGeom prst="rect">
                <a:avLst/>
              </a:prstGeom>
            </p:spPr>
          </p:pic>
        </p:grpSp>
        <p:pic>
          <p:nvPicPr>
            <p:cNvPr id="47" name="图片 46"/>
            <p:cNvPicPr>
              <a:picLocks noChangeAspect="true"/>
            </p:cNvPicPr>
            <p:nvPr/>
          </p:nvPicPr>
          <p:blipFill>
            <a:blip r:embed="rId21"/>
            <a:stretch>
              <a:fillRect/>
            </a:stretch>
          </p:blipFill>
          <p:spPr>
            <a:xfrm>
              <a:off x="883" y="4839"/>
              <a:ext cx="8243" cy="196"/>
            </a:xfrm>
            <a:prstGeom prst="rect">
              <a:avLst/>
            </a:prstGeom>
          </p:spPr>
        </p:pic>
        <p:pic>
          <p:nvPicPr>
            <p:cNvPr id="48" name="图片 47"/>
            <p:cNvPicPr>
              <a:picLocks noChangeAspect="true"/>
            </p:cNvPicPr>
            <p:nvPr/>
          </p:nvPicPr>
          <p:blipFill>
            <a:blip r:embed="rId22"/>
            <a:stretch>
              <a:fillRect/>
            </a:stretch>
          </p:blipFill>
          <p:spPr>
            <a:xfrm>
              <a:off x="823" y="3442"/>
              <a:ext cx="9145" cy="199"/>
            </a:xfrm>
            <a:prstGeom prst="rect">
              <a:avLst/>
            </a:prstGeom>
          </p:spPr>
        </p:pic>
        <p:pic>
          <p:nvPicPr>
            <p:cNvPr id="50" name="图片 49"/>
            <p:cNvPicPr>
              <a:picLocks noChangeAspect="true"/>
            </p:cNvPicPr>
            <p:nvPr/>
          </p:nvPicPr>
          <p:blipFill>
            <a:blip r:embed="rId23"/>
            <a:srcRect l="1393" t="14138" r="13977" b="9517"/>
            <a:stretch>
              <a:fillRect/>
            </a:stretch>
          </p:blipFill>
          <p:spPr>
            <a:xfrm>
              <a:off x="863" y="3926"/>
              <a:ext cx="10950" cy="205"/>
            </a:xfrm>
            <a:prstGeom prst="rect">
              <a:avLst/>
            </a:prstGeom>
          </p:spPr>
        </p:pic>
        <p:pic>
          <p:nvPicPr>
            <p:cNvPr id="51" name="图片 50"/>
            <p:cNvPicPr>
              <a:picLocks noChangeAspect="true"/>
            </p:cNvPicPr>
            <p:nvPr/>
          </p:nvPicPr>
          <p:blipFill>
            <a:blip r:embed="rId24"/>
            <a:stretch>
              <a:fillRect/>
            </a:stretch>
          </p:blipFill>
          <p:spPr>
            <a:xfrm>
              <a:off x="876" y="2286"/>
              <a:ext cx="13595" cy="266"/>
            </a:xfrm>
            <a:prstGeom prst="rect">
              <a:avLst/>
            </a:prstGeom>
          </p:spPr>
        </p:pic>
        <p:pic>
          <p:nvPicPr>
            <p:cNvPr id="52" name="图片 51"/>
            <p:cNvPicPr>
              <a:picLocks noChangeAspect="true"/>
            </p:cNvPicPr>
            <p:nvPr/>
          </p:nvPicPr>
          <p:blipFill>
            <a:blip r:embed="rId25"/>
            <a:stretch>
              <a:fillRect/>
            </a:stretch>
          </p:blipFill>
          <p:spPr>
            <a:xfrm>
              <a:off x="868" y="3654"/>
              <a:ext cx="11959" cy="268"/>
            </a:xfrm>
            <a:prstGeom prst="rect">
              <a:avLst/>
            </a:prstGeom>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iṩļîde"/>
        <p:cNvGrpSpPr/>
        <p:nvPr/>
      </p:nvGrpSpPr>
      <p:grpSpPr>
        <a:xfrm>
          <a:off x="0" y="0"/>
          <a:ext cx="0" cy="0"/>
          <a:chOff x="0" y="0"/>
          <a:chExt cx="0" cy="0"/>
        </a:xfrm>
      </p:grpSpPr>
      <p:sp>
        <p:nvSpPr>
          <p:cNvPr id="4" name="íşļïḑé"/>
          <p:cNvSpPr>
            <a:spLocks noGrp="true"/>
          </p:cNvSpPr>
          <p:nvPr>
            <p:ph type="title"/>
          </p:nvPr>
        </p:nvSpPr>
        <p:spPr>
          <a:xfrm>
            <a:off x="3231053" y="4015605"/>
            <a:ext cx="5731164" cy="423545"/>
          </a:xfrm>
        </p:spPr>
        <p:txBody>
          <a:bodyPr>
            <a:spAutoFit/>
          </a:bodyPr>
          <a:lstStyle/>
          <a:p>
            <a:r>
              <a:rPr lang="en-US" altLang="zh-CN"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Adlik Next</a:t>
            </a:r>
            <a:endParaRPr lang="en-US" altLang="zh-CN" sz="2400"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 name="i$ḻîḋè"/>
          <p:cNvSpPr>
            <a:spLocks noGrp="true"/>
          </p:cNvSpPr>
          <p:nvPr>
            <p:ph type="sldNum" sz="quarter" idx="12"/>
          </p:nvPr>
        </p:nvSpPr>
        <p:spPr/>
        <p:txBody>
          <a:bodyPr/>
          <a:lstStyle/>
          <a:p>
            <a:fld id="{7F65B630-C7FF-41C0-9923-C5E5E29EED81}" type="slidenum">
              <a:rPr lang="zh-CN" altLang="en-US" smtClean="0"/>
            </a:fld>
            <a:endParaRPr lang="zh-CN" altLang="en-US"/>
          </a:p>
        </p:txBody>
      </p:sp>
      <p:sp>
        <p:nvSpPr>
          <p:cNvPr id="3" name="iś1îḋê"/>
          <p:cNvSpPr txBox="true"/>
          <p:nvPr/>
        </p:nvSpPr>
        <p:spPr>
          <a:xfrm>
            <a:off x="3224068" y="2928983"/>
            <a:ext cx="5731164" cy="645160"/>
          </a:xfrm>
          <a:prstGeom prst="rect">
            <a:avLst/>
          </a:prstGeom>
        </p:spPr>
        <p:txBody>
          <a:bodyPr vert="horz" lIns="91440" tIns="45720" rIns="91440" bIns="45720" rtlCol="0" anchor="b">
            <a:spAutoFit/>
          </a:bodyPr>
          <a:lstStyle>
            <a:lvl1pPr algn="l" defTabSz="914400" rtl="0" eaLnBrk="1" latinLnBrk="0" hangingPunct="1">
              <a:lnSpc>
                <a:spcPct val="90000"/>
              </a:lnSpc>
              <a:spcBef>
                <a:spcPct val="0"/>
              </a:spcBef>
              <a:buNone/>
              <a:defRPr lang="zh-CN" altLang="en-US" sz="2400" b="1" kern="1200">
                <a:solidFill>
                  <a:srgbClr val="FFFFFF"/>
                </a:solidFill>
                <a:latin typeface="+mj-lt"/>
                <a:ea typeface="+mj-ea"/>
                <a:cs typeface="+mj-cs"/>
              </a:defRPr>
            </a:lvl1pPr>
          </a:lstStyle>
          <a:p>
            <a:pPr algn="ctr"/>
            <a:r>
              <a:rPr lang="en-GB" altLang="zh-CN" sz="4000" dirty="0">
                <a:solidFill>
                  <a:schemeClr val="tx1"/>
                </a:solidFill>
              </a:rPr>
              <a:t>0</a:t>
            </a:r>
            <a:r>
              <a:rPr lang="en-US" altLang="en-GB" sz="4000" dirty="0">
                <a:solidFill>
                  <a:schemeClr val="tx1"/>
                </a:solidFill>
              </a:rPr>
              <a:t>4</a:t>
            </a:r>
            <a:endParaRPr lang="en-US" altLang="en-GB" sz="4000" dirty="0">
              <a:solidFill>
                <a:schemeClr val="tx1"/>
              </a:solidFill>
            </a:endParaRP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476250" y="593090"/>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 Next</a:t>
            </a:r>
            <a:r>
              <a:rPr lang="zh-CN" altLang="en-US" sz="4000" b="1" dirty="0">
                <a:latin typeface="Calibri" panose="020F0502020204030204"/>
                <a:ea typeface="微软雅黑" charset="-122"/>
                <a:cs typeface="Open Sans Light" panose="020B0306030504020204" pitchFamily="34" charset="0"/>
                <a:sym typeface="+mn-ea"/>
              </a:rPr>
              <a:t>：大模型优化服务</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pic>
        <p:nvPicPr>
          <p:cNvPr id="64" name="图片 64" descr="图片6"/>
          <p:cNvPicPr>
            <a:picLocks noChangeAspect="true"/>
          </p:cNvPicPr>
          <p:nvPr/>
        </p:nvPicPr>
        <p:blipFill>
          <a:blip r:embed="rId1"/>
          <a:stretch>
            <a:fillRect/>
          </a:stretch>
        </p:blipFill>
        <p:spPr>
          <a:xfrm>
            <a:off x="991870" y="2827655"/>
            <a:ext cx="10207625" cy="3282950"/>
          </a:xfrm>
          <a:prstGeom prst="rect">
            <a:avLst/>
          </a:prstGeom>
          <a:noFill/>
          <a:ln w="9525">
            <a:noFill/>
            <a:miter lim="800000"/>
            <a:headEnd/>
            <a:tailEnd/>
          </a:ln>
        </p:spPr>
      </p:pic>
      <p:sp>
        <p:nvSpPr>
          <p:cNvPr id="5" name="圆角矩形 4"/>
          <p:cNvSpPr/>
          <p:nvPr/>
        </p:nvSpPr>
        <p:spPr>
          <a:xfrm>
            <a:off x="991870" y="1817370"/>
            <a:ext cx="1833245" cy="663575"/>
          </a:xfrm>
          <a:prstGeom prst="roundRect">
            <a:avLst/>
          </a:prstGeom>
          <a:solidFill>
            <a:schemeClr val="accent6">
              <a:lumMod val="20000"/>
              <a:lumOff val="80000"/>
            </a:schemeClr>
          </a:solidFill>
          <a:ln w="9525" cap="flat" cmpd="sng" algn="ctr">
            <a:solidFill>
              <a:schemeClr val="accent6">
                <a:lumMod val="60000"/>
                <a:lumOff val="40000"/>
              </a:schemeClr>
            </a:solid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10" name="文本框 9"/>
          <p:cNvSpPr txBox="true"/>
          <p:nvPr/>
        </p:nvSpPr>
        <p:spPr>
          <a:xfrm>
            <a:off x="991870" y="1817370"/>
            <a:ext cx="1833245" cy="737235"/>
          </a:xfrm>
          <a:prstGeom prst="rect">
            <a:avLst/>
          </a:prstGeom>
          <a:noFill/>
          <a:ln>
            <a:noFill/>
          </a:ln>
        </p:spPr>
        <p:txBody>
          <a:bodyPr wrap="square" rtlCol="0">
            <a:spAutoFit/>
          </a:bodyPr>
          <a:p>
            <a:r>
              <a:rPr lang="zh-CN" altLang="en-US" sz="1400">
                <a:solidFill>
                  <a:schemeClr val="bg1"/>
                </a:solidFill>
                <a:latin typeface="+mn-ea"/>
                <a:ea typeface="+mn-ea"/>
              </a:rPr>
              <a:t>收集大规模无标签图像，并进行清洗和增强</a:t>
            </a:r>
            <a:endParaRPr lang="zh-CN" altLang="en-US" sz="1400">
              <a:solidFill>
                <a:schemeClr val="bg1"/>
              </a:solidFill>
              <a:latin typeface="+mn-ea"/>
              <a:ea typeface="+mn-ea"/>
            </a:endParaRPr>
          </a:p>
        </p:txBody>
      </p:sp>
      <p:sp>
        <p:nvSpPr>
          <p:cNvPr id="12" name="圆角矩形 11"/>
          <p:cNvSpPr/>
          <p:nvPr/>
        </p:nvSpPr>
        <p:spPr>
          <a:xfrm>
            <a:off x="3425190" y="1826895"/>
            <a:ext cx="1833245" cy="663575"/>
          </a:xfrm>
          <a:prstGeom prst="roundRect">
            <a:avLst/>
          </a:prstGeom>
          <a:solidFill>
            <a:schemeClr val="accent2">
              <a:lumMod val="20000"/>
              <a:lumOff val="80000"/>
            </a:schemeClr>
          </a:solidFill>
          <a:ln w="9525" cap="flat" cmpd="sng" algn="ctr">
            <a:solidFill>
              <a:schemeClr val="accent2">
                <a:lumMod val="60000"/>
                <a:lumOff val="40000"/>
              </a:schemeClr>
            </a:solid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13" name="文本框 12"/>
          <p:cNvSpPr txBox="true"/>
          <p:nvPr/>
        </p:nvSpPr>
        <p:spPr>
          <a:xfrm>
            <a:off x="3425190" y="1804035"/>
            <a:ext cx="1833245" cy="737235"/>
          </a:xfrm>
          <a:prstGeom prst="rect">
            <a:avLst/>
          </a:prstGeom>
          <a:noFill/>
          <a:ln>
            <a:noFill/>
          </a:ln>
        </p:spPr>
        <p:txBody>
          <a:bodyPr wrap="square" rtlCol="0">
            <a:spAutoFit/>
          </a:bodyPr>
          <a:p>
            <a:r>
              <a:rPr lang="zh-CN" altLang="en-US" sz="1400">
                <a:solidFill>
                  <a:schemeClr val="bg1"/>
                </a:solidFill>
                <a:latin typeface="+mn-ea"/>
                <a:ea typeface="+mn-ea"/>
              </a:rPr>
              <a:t>使用并行训练技术，通过自监督训练方式进行模型训练</a:t>
            </a:r>
            <a:endParaRPr lang="zh-CN" altLang="en-US" sz="1400">
              <a:solidFill>
                <a:schemeClr val="bg1"/>
              </a:solidFill>
              <a:latin typeface="+mn-ea"/>
              <a:ea typeface="+mn-ea"/>
            </a:endParaRPr>
          </a:p>
        </p:txBody>
      </p:sp>
      <p:sp>
        <p:nvSpPr>
          <p:cNvPr id="15" name="圆角矩形 14"/>
          <p:cNvSpPr/>
          <p:nvPr/>
        </p:nvSpPr>
        <p:spPr>
          <a:xfrm>
            <a:off x="6049645" y="1826895"/>
            <a:ext cx="1833245" cy="663575"/>
          </a:xfrm>
          <a:prstGeom prst="roundRect">
            <a:avLst/>
          </a:prstGeom>
          <a:solidFill>
            <a:schemeClr val="accent3">
              <a:lumMod val="20000"/>
              <a:lumOff val="80000"/>
            </a:schemeClr>
          </a:solidFill>
          <a:ln w="9525" cap="flat" cmpd="sng" algn="ctr">
            <a:solidFill>
              <a:schemeClr val="accent3">
                <a:lumMod val="60000"/>
                <a:lumOff val="40000"/>
              </a:schemeClr>
            </a:solid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16" name="文本框 15"/>
          <p:cNvSpPr txBox="true"/>
          <p:nvPr/>
        </p:nvSpPr>
        <p:spPr>
          <a:xfrm>
            <a:off x="6049645" y="1826895"/>
            <a:ext cx="1833245" cy="737235"/>
          </a:xfrm>
          <a:prstGeom prst="rect">
            <a:avLst/>
          </a:prstGeom>
          <a:noFill/>
          <a:ln>
            <a:noFill/>
          </a:ln>
        </p:spPr>
        <p:txBody>
          <a:bodyPr wrap="square" rtlCol="0">
            <a:spAutoFit/>
          </a:bodyPr>
          <a:p>
            <a:r>
              <a:rPr lang="zh-CN" altLang="en-US" sz="1400">
                <a:solidFill>
                  <a:schemeClr val="bg1"/>
                </a:solidFill>
                <a:latin typeface="+mn-ea"/>
                <a:ea typeface="+mn-ea"/>
              </a:rPr>
              <a:t>使用下游任务的带标签数据集对大模型进行监督训练</a:t>
            </a:r>
            <a:endParaRPr lang="zh-CN" altLang="en-US" sz="1400">
              <a:solidFill>
                <a:schemeClr val="bg1"/>
              </a:solidFill>
              <a:latin typeface="+mn-ea"/>
              <a:ea typeface="+mn-ea"/>
            </a:endParaRPr>
          </a:p>
        </p:txBody>
      </p:sp>
      <p:sp>
        <p:nvSpPr>
          <p:cNvPr id="17" name="圆角矩形 16"/>
          <p:cNvSpPr/>
          <p:nvPr/>
        </p:nvSpPr>
        <p:spPr>
          <a:xfrm>
            <a:off x="8608060" y="1817370"/>
            <a:ext cx="1833245" cy="663575"/>
          </a:xfrm>
          <a:prstGeom prst="roundRect">
            <a:avLst/>
          </a:prstGeom>
          <a:solidFill>
            <a:schemeClr val="accent4">
              <a:lumMod val="20000"/>
              <a:lumOff val="80000"/>
            </a:schemeClr>
          </a:solidFill>
          <a:ln w="9525" cap="flat" cmpd="sng" algn="ctr">
            <a:solidFill>
              <a:schemeClr val="accent4">
                <a:lumMod val="60000"/>
                <a:lumOff val="40000"/>
              </a:schemeClr>
            </a:solid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18" name="文本框 17"/>
          <p:cNvSpPr txBox="true"/>
          <p:nvPr/>
        </p:nvSpPr>
        <p:spPr>
          <a:xfrm>
            <a:off x="8608060" y="1817370"/>
            <a:ext cx="1833245" cy="737235"/>
          </a:xfrm>
          <a:prstGeom prst="rect">
            <a:avLst/>
          </a:prstGeom>
          <a:noFill/>
          <a:ln>
            <a:noFill/>
          </a:ln>
        </p:spPr>
        <p:txBody>
          <a:bodyPr wrap="square" rIns="71755" rtlCol="0">
            <a:spAutoFit/>
          </a:bodyPr>
          <a:p>
            <a:r>
              <a:rPr lang="zh-CN" altLang="en-US" sz="1400">
                <a:solidFill>
                  <a:schemeClr val="bg1"/>
                </a:solidFill>
                <a:latin typeface="+mn-ea"/>
                <a:ea typeface="+mn-ea"/>
              </a:rPr>
              <a:t>将大模型作为教师网络，下游任务模型作为学生，进行蒸馏</a:t>
            </a:r>
            <a:endParaRPr lang="zh-CN" altLang="en-US" sz="1400">
              <a:solidFill>
                <a:schemeClr val="bg1"/>
              </a:solidFill>
              <a:latin typeface="+mn-ea"/>
              <a:ea typeface="+mn-ea"/>
            </a:endParaRPr>
          </a:p>
        </p:txBody>
      </p:sp>
      <p:sp>
        <p:nvSpPr>
          <p:cNvPr id="19" name="右箭头 18"/>
          <p:cNvSpPr/>
          <p:nvPr/>
        </p:nvSpPr>
        <p:spPr>
          <a:xfrm>
            <a:off x="2891155" y="2012950"/>
            <a:ext cx="534035" cy="226695"/>
          </a:xfrm>
          <a:prstGeom prst="rightArrow">
            <a:avLst/>
          </a:prstGeom>
          <a:solidFill>
            <a:schemeClr val="tx1"/>
          </a:solidFill>
          <a:ln w="9525" cap="flat" cmpd="sng" algn="ctr">
            <a:no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20" name="右箭头 19"/>
          <p:cNvSpPr/>
          <p:nvPr/>
        </p:nvSpPr>
        <p:spPr>
          <a:xfrm>
            <a:off x="5344795" y="2012950"/>
            <a:ext cx="617855" cy="226695"/>
          </a:xfrm>
          <a:prstGeom prst="rightArrow">
            <a:avLst/>
          </a:prstGeom>
          <a:solidFill>
            <a:schemeClr val="tx1"/>
          </a:solidFill>
          <a:ln w="9525" cap="flat" cmpd="sng" algn="ctr">
            <a:no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
        <p:nvSpPr>
          <p:cNvPr id="21" name="右箭头 20"/>
          <p:cNvSpPr/>
          <p:nvPr/>
        </p:nvSpPr>
        <p:spPr>
          <a:xfrm>
            <a:off x="7956550" y="2012950"/>
            <a:ext cx="632460" cy="226695"/>
          </a:xfrm>
          <a:prstGeom prst="rightArrow">
            <a:avLst/>
          </a:prstGeom>
          <a:solidFill>
            <a:schemeClr val="tx1"/>
          </a:solidFill>
          <a:ln w="9525" cap="flat" cmpd="sng" algn="ctr">
            <a:noFill/>
            <a:prstDash val="solid"/>
            <a:round/>
            <a:headEnd type="none" w="med" len="med"/>
            <a:tailEnd type="none" w="med" len="med"/>
          </a:ln>
        </p:spPr>
        <p:txBody>
          <a:bodyPr vert="horz" wrap="square" lIns="68580" tIns="34290" rIns="68580" bIns="3429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350" b="0" i="0" u="none" strike="noStrike" cap="none" normalizeH="0" baseline="0" smtClean="0">
              <a:ln>
                <a:noFill/>
              </a:ln>
              <a:solidFill>
                <a:schemeClr val="bg1"/>
              </a:solidFill>
              <a:effectLst/>
              <a:latin typeface="Calibri" charset="0"/>
              <a:ea typeface="宋体" pitchFamily="2" charset="-122"/>
              <a:cs typeface="Arial" panose="0208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true"/>
          <p:nvPr/>
        </p:nvSpPr>
        <p:spPr>
          <a:xfrm>
            <a:off x="567690" y="583565"/>
            <a:ext cx="10354310" cy="706755"/>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Adlik Next</a:t>
            </a:r>
            <a:r>
              <a:rPr lang="zh-CN" altLang="en-US" sz="4000" b="1" dirty="0">
                <a:latin typeface="Calibri" panose="020F0502020204030204"/>
                <a:ea typeface="微软雅黑" charset="-122"/>
                <a:cs typeface="Open Sans Light" panose="020B0306030504020204" pitchFamily="34" charset="0"/>
                <a:sym typeface="+mn-ea"/>
              </a:rPr>
              <a:t>：</a:t>
            </a:r>
            <a:r>
              <a:rPr lang="en-US" altLang="zh-CN" sz="4000" b="1" dirty="0">
                <a:latin typeface="Calibri" panose="020F0502020204030204"/>
                <a:ea typeface="微软雅黑" charset="-122"/>
                <a:cs typeface="Open Sans Light" panose="020B0306030504020204" pitchFamily="34" charset="0"/>
                <a:sym typeface="+mn-ea"/>
              </a:rPr>
              <a:t>DL Compiler</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38" name="矩形 37"/>
          <p:cNvSpPr/>
          <p:nvPr/>
        </p:nvSpPr>
        <p:spPr>
          <a:xfrm>
            <a:off x="819150" y="5757545"/>
            <a:ext cx="4354830" cy="460375"/>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noAutofit/>
          </a:bodyPr>
          <a:p>
            <a:pPr lvl="0" algn="ctr" defTabSz="457200" fontAlgn="ctr">
              <a:buClrTx/>
              <a:buSzTx/>
              <a:buFont typeface="Arial" panose="02080604020202020204" pitchFamily="34" charset="0"/>
            </a:pPr>
            <a:r>
              <a:rPr lang="en-US" altLang="zh-CN" sz="1870" smtClean="0">
                <a:ln>
                  <a:noFill/>
                </a:ln>
                <a:effectLst/>
                <a:latin typeface="微软雅黑" charset="-122"/>
                <a:ea typeface="微软雅黑" charset="-122"/>
                <a:cs typeface="Arial" panose="02080604020202020204" pitchFamily="34" charset="0"/>
                <a:sym typeface="+mn-ea"/>
              </a:rPr>
              <a:t>Device</a:t>
            </a:r>
            <a:endParaRPr lang="en-US" altLang="zh-CN" sz="1870" smtClean="0">
              <a:ln>
                <a:noFill/>
              </a:ln>
              <a:effectLst/>
              <a:latin typeface="微软雅黑" charset="-122"/>
              <a:ea typeface="微软雅黑" charset="-122"/>
              <a:cs typeface="Arial" panose="02080604020202020204" pitchFamily="34" charset="0"/>
              <a:sym typeface="+mn-ea"/>
            </a:endParaRPr>
          </a:p>
        </p:txBody>
      </p:sp>
      <p:pic>
        <p:nvPicPr>
          <p:cNvPr id="6" name="图片 5" descr="onnx-stacked-color"/>
          <p:cNvPicPr/>
          <p:nvPr/>
        </p:nvPicPr>
        <p:blipFill>
          <a:blip r:embed="rId1"/>
          <a:srcRect l="16048" r="15177" b="34183"/>
          <a:stretch>
            <a:fillRect/>
          </a:stretch>
        </p:blipFill>
        <p:spPr>
          <a:xfrm>
            <a:off x="4147925" y="1675462"/>
            <a:ext cx="1103996" cy="1103996"/>
          </a:xfrm>
          <a:prstGeom prst="rect">
            <a:avLst/>
          </a:prstGeom>
        </p:spPr>
      </p:pic>
      <p:sp>
        <p:nvSpPr>
          <p:cNvPr id="29" name="圆角矩形 28"/>
          <p:cNvSpPr/>
          <p:nvPr/>
        </p:nvSpPr>
        <p:spPr>
          <a:xfrm>
            <a:off x="5972175" y="1714500"/>
            <a:ext cx="3945890" cy="2660015"/>
          </a:xfrm>
          <a:prstGeom prst="roundRect">
            <a:avLst/>
          </a:prstGeom>
          <a:noFill/>
          <a:ln w="12700"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p>
            <a:pPr marL="0" marR="0" indent="0" algn="l" defTabSz="457200" rtl="0" eaLnBrk="1" latinLnBrk="0" hangingPunct="1">
              <a:lnSpc>
                <a:spcPct val="150000"/>
              </a:lnSpc>
              <a:spcBef>
                <a:spcPct val="0"/>
              </a:spcBef>
              <a:spcAft>
                <a:spcPct val="0"/>
              </a:spcAft>
              <a:buClrTx/>
              <a:buSzTx/>
              <a:buFont typeface="Arial" panose="02080604020202020204" pitchFamily="34" charset="0"/>
              <a:buNone/>
            </a:pPr>
            <a:r>
              <a:rPr kumimoji="0" lang="en-US" altLang="zh-CN"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High Level Code</a:t>
            </a:r>
            <a:endParaRPr kumimoji="0" lang="en-US" altLang="zh-CN"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a:p>
            <a:pPr marL="285750" marR="0" indent="-285750" algn="l" defTabSz="457200" rtl="0" eaLnBrk="1" latinLnBrk="0" hangingPunct="1">
              <a:lnSpc>
                <a:spcPct val="150000"/>
              </a:lnSpc>
              <a:spcBef>
                <a:spcPct val="0"/>
              </a:spcBef>
              <a:spcAft>
                <a:spcPct val="0"/>
              </a:spcAft>
              <a:buClrTx/>
              <a:buSzTx/>
              <a:buFont typeface="Arial" panose="02080604020202020204" pitchFamily="34" charset="0"/>
              <a:buChar char="•"/>
            </a:pPr>
            <a:r>
              <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模型代码生成</a:t>
            </a:r>
            <a:endPar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a:p>
            <a:pPr marL="285750" marR="0" indent="-285750" algn="l" defTabSz="457200" rtl="0" eaLnBrk="1" latinLnBrk="0" hangingPunct="1">
              <a:lnSpc>
                <a:spcPct val="150000"/>
              </a:lnSpc>
              <a:spcBef>
                <a:spcPct val="0"/>
              </a:spcBef>
              <a:spcAft>
                <a:spcPct val="0"/>
              </a:spcAft>
              <a:buClrTx/>
              <a:buSzTx/>
              <a:buFont typeface="Arial" panose="02080604020202020204" pitchFamily="34" charset="0"/>
              <a:buChar char="•"/>
            </a:pPr>
            <a:r>
              <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线程调度</a:t>
            </a:r>
            <a:endPar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a:p>
            <a:pPr marL="285750" marR="0" indent="-285750" algn="l" defTabSz="457200" rtl="0" eaLnBrk="1" latinLnBrk="0" hangingPunct="1">
              <a:lnSpc>
                <a:spcPct val="150000"/>
              </a:lnSpc>
              <a:spcBef>
                <a:spcPct val="0"/>
              </a:spcBef>
              <a:spcAft>
                <a:spcPct val="0"/>
              </a:spcAft>
              <a:buClrTx/>
              <a:buSzTx/>
              <a:buFont typeface="Arial" panose="02080604020202020204" pitchFamily="34" charset="0"/>
              <a:buChar char="•"/>
            </a:pPr>
            <a:r>
              <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线程管理</a:t>
            </a:r>
            <a:endPar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a:p>
            <a:pPr marL="285750" marR="0" indent="-285750" algn="l" defTabSz="457200" rtl="0" eaLnBrk="1" latinLnBrk="0" hangingPunct="1">
              <a:lnSpc>
                <a:spcPct val="150000"/>
              </a:lnSpc>
              <a:spcBef>
                <a:spcPct val="0"/>
              </a:spcBef>
              <a:spcAft>
                <a:spcPct val="0"/>
              </a:spcAft>
              <a:buClrTx/>
              <a:buSzTx/>
              <a:buFont typeface="Arial" panose="02080604020202020204" pitchFamily="34" charset="0"/>
              <a:buChar char="•"/>
            </a:pPr>
            <a:r>
              <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数据派发</a:t>
            </a:r>
            <a:endPar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a:p>
            <a:pPr marL="285750" marR="0" indent="-285750" algn="l" defTabSz="457200" rtl="0" eaLnBrk="1" latinLnBrk="0" hangingPunct="1">
              <a:lnSpc>
                <a:spcPct val="150000"/>
              </a:lnSpc>
              <a:spcBef>
                <a:spcPct val="0"/>
              </a:spcBef>
              <a:spcAft>
                <a:spcPct val="0"/>
              </a:spcAft>
              <a:buClrTx/>
              <a:buSzTx/>
              <a:buFont typeface="Arial" panose="02080604020202020204" pitchFamily="34" charset="0"/>
              <a:buChar char="•"/>
            </a:pPr>
            <a:r>
              <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内存分配</a:t>
            </a:r>
            <a:endParaRPr kumimoji="0" lang="zh-CN" altLang="en-US" sz="170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p:txBody>
      </p:sp>
      <p:sp>
        <p:nvSpPr>
          <p:cNvPr id="30" name="圆角矩形 29"/>
          <p:cNvSpPr/>
          <p:nvPr/>
        </p:nvSpPr>
        <p:spPr>
          <a:xfrm>
            <a:off x="6060440" y="4699635"/>
            <a:ext cx="3857625" cy="1737360"/>
          </a:xfrm>
          <a:prstGeom prst="roundRect">
            <a:avLst/>
          </a:prstGeom>
          <a:noFill/>
          <a:ln w="12700"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noAutofit/>
          </a:bodyPr>
          <a:p>
            <a:pPr lvl="0" algn="l" defTabSz="457200">
              <a:lnSpc>
                <a:spcPct val="150000"/>
              </a:lnSpc>
              <a:buClrTx/>
              <a:buSzTx/>
              <a:buFont typeface="Arial" panose="02080604020202020204" pitchFamily="34" charset="0"/>
            </a:pPr>
            <a:r>
              <a:rPr lang="en-US" altLang="zh-CN" sz="1700" smtClean="0">
                <a:ln>
                  <a:noFill/>
                </a:ln>
                <a:effectLst/>
                <a:latin typeface="微软雅黑" charset="-122"/>
                <a:ea typeface="微软雅黑" charset="-122"/>
                <a:cs typeface="Arial" panose="02080604020202020204" pitchFamily="34" charset="0"/>
                <a:sym typeface="+mn-ea"/>
              </a:rPr>
              <a:t>Low Level Code</a:t>
            </a:r>
            <a:endParaRPr lang="en-US" altLang="zh-CN" sz="1700" smtClean="0">
              <a:ln>
                <a:noFill/>
              </a:ln>
              <a:effectLst/>
              <a:latin typeface="微软雅黑" charset="-122"/>
              <a:ea typeface="微软雅黑" charset="-122"/>
              <a:cs typeface="Arial" panose="02080604020202020204" pitchFamily="34" charset="0"/>
              <a:sym typeface="+mn-ea"/>
            </a:endParaRPr>
          </a:p>
          <a:p>
            <a:pPr marL="285750" lvl="0" indent="-285750" algn="l" defTabSz="457200">
              <a:lnSpc>
                <a:spcPct val="150000"/>
              </a:lnSpc>
              <a:buClrTx/>
              <a:buSzTx/>
              <a:buFont typeface="Arial" panose="02080604020202020204" pitchFamily="34" charset="0"/>
              <a:buChar char="•"/>
            </a:pPr>
            <a:r>
              <a:rPr lang="zh-CN" altLang="en-US" sz="1700" smtClean="0">
                <a:ln>
                  <a:noFill/>
                </a:ln>
                <a:effectLst/>
                <a:latin typeface="微软雅黑" charset="-122"/>
                <a:ea typeface="微软雅黑" charset="-122"/>
                <a:cs typeface="Arial" panose="02080604020202020204" pitchFamily="34" charset="0"/>
                <a:sym typeface="+mn-ea"/>
              </a:rPr>
              <a:t>汇编级</a:t>
            </a:r>
            <a:r>
              <a:rPr lang="en-US" altLang="zh-CN" sz="1700" smtClean="0">
                <a:ln>
                  <a:noFill/>
                </a:ln>
                <a:effectLst/>
                <a:latin typeface="微软雅黑" charset="-122"/>
                <a:ea typeface="微软雅黑" charset="-122"/>
                <a:cs typeface="Arial" panose="02080604020202020204" pitchFamily="34" charset="0"/>
                <a:sym typeface="+mn-ea"/>
              </a:rPr>
              <a:t>OP</a:t>
            </a:r>
            <a:r>
              <a:rPr lang="zh-CN" altLang="en-US" sz="1700" smtClean="0">
                <a:ln>
                  <a:noFill/>
                </a:ln>
                <a:effectLst/>
                <a:latin typeface="微软雅黑" charset="-122"/>
                <a:ea typeface="微软雅黑" charset="-122"/>
                <a:cs typeface="Arial" panose="02080604020202020204" pitchFamily="34" charset="0"/>
                <a:sym typeface="+mn-ea"/>
              </a:rPr>
              <a:t>实现</a:t>
            </a:r>
            <a:endParaRPr lang="zh-CN" altLang="en-US" sz="1700" smtClean="0">
              <a:ln>
                <a:noFill/>
              </a:ln>
              <a:effectLst/>
              <a:latin typeface="微软雅黑" charset="-122"/>
              <a:ea typeface="微软雅黑" charset="-122"/>
              <a:cs typeface="Arial" panose="02080604020202020204" pitchFamily="34" charset="0"/>
              <a:sym typeface="+mn-ea"/>
            </a:endParaRPr>
          </a:p>
          <a:p>
            <a:pPr marL="285750" lvl="0" indent="-285750" algn="l" defTabSz="457200">
              <a:lnSpc>
                <a:spcPct val="150000"/>
              </a:lnSpc>
              <a:buClrTx/>
              <a:buSzTx/>
              <a:buFont typeface="Arial" panose="02080604020202020204" pitchFamily="34" charset="0"/>
              <a:buChar char="•"/>
            </a:pPr>
            <a:r>
              <a:rPr lang="en-US" altLang="zh-CN" sz="1700" smtClean="0">
                <a:ln>
                  <a:noFill/>
                </a:ln>
                <a:effectLst/>
                <a:latin typeface="微软雅黑" charset="-122"/>
                <a:ea typeface="微软雅黑" charset="-122"/>
                <a:cs typeface="Arial" panose="02080604020202020204" pitchFamily="34" charset="0"/>
                <a:sym typeface="+mn-ea"/>
              </a:rPr>
              <a:t>SIMD</a:t>
            </a:r>
            <a:r>
              <a:rPr lang="zh-CN" altLang="en-US" sz="1700" smtClean="0">
                <a:ln>
                  <a:noFill/>
                </a:ln>
                <a:effectLst/>
                <a:latin typeface="微软雅黑" charset="-122"/>
                <a:ea typeface="微软雅黑" charset="-122"/>
                <a:cs typeface="Arial" panose="02080604020202020204" pitchFamily="34" charset="0"/>
                <a:sym typeface="+mn-ea"/>
              </a:rPr>
              <a:t>指令集相关实现</a:t>
            </a:r>
            <a:endParaRPr lang="zh-CN" altLang="en-US" sz="1700" smtClean="0">
              <a:ln>
                <a:noFill/>
              </a:ln>
              <a:effectLst/>
              <a:latin typeface="微软雅黑" charset="-122"/>
              <a:ea typeface="微软雅黑" charset="-122"/>
              <a:cs typeface="Arial" panose="02080604020202020204" pitchFamily="34" charset="0"/>
              <a:sym typeface="+mn-ea"/>
            </a:endParaRPr>
          </a:p>
          <a:p>
            <a:pPr marL="285750" lvl="0" indent="-285750" algn="l" defTabSz="457200">
              <a:lnSpc>
                <a:spcPct val="150000"/>
              </a:lnSpc>
              <a:buClrTx/>
              <a:buSzTx/>
              <a:buFont typeface="Arial" panose="02080604020202020204" pitchFamily="34" charset="0"/>
              <a:buChar char="•"/>
            </a:pPr>
            <a:r>
              <a:rPr lang="zh-CN" altLang="en-US" sz="1700" smtClean="0">
                <a:ln>
                  <a:noFill/>
                </a:ln>
                <a:effectLst/>
                <a:latin typeface="微软雅黑" charset="-122"/>
                <a:ea typeface="微软雅黑" charset="-122"/>
                <a:cs typeface="Arial" panose="02080604020202020204" pitchFamily="34" charset="0"/>
                <a:sym typeface="+mn-ea"/>
              </a:rPr>
              <a:t>设备指令集相关</a:t>
            </a:r>
            <a:endParaRPr lang="en-US" altLang="zh-CN" sz="1700" smtClean="0">
              <a:ln>
                <a:noFill/>
              </a:ln>
              <a:effectLst/>
              <a:latin typeface="微软雅黑" charset="-122"/>
              <a:ea typeface="微软雅黑" charset="-122"/>
              <a:cs typeface="Arial" panose="02080604020202020204" pitchFamily="34" charset="0"/>
              <a:sym typeface="+mn-ea"/>
            </a:endParaRPr>
          </a:p>
        </p:txBody>
      </p:sp>
      <p:pic>
        <p:nvPicPr>
          <p:cNvPr id="17" name="图片 16" descr="1_iDQvKoz7gGHc6YXqvqWWZQ"/>
          <p:cNvPicPr>
            <a:picLocks noChangeAspect="true"/>
          </p:cNvPicPr>
          <p:nvPr/>
        </p:nvPicPr>
        <p:blipFill>
          <a:blip r:embed="rId2"/>
          <a:stretch>
            <a:fillRect/>
          </a:stretch>
        </p:blipFill>
        <p:spPr>
          <a:xfrm>
            <a:off x="787680" y="1780237"/>
            <a:ext cx="1103943" cy="1103943"/>
          </a:xfrm>
          <a:prstGeom prst="rect">
            <a:avLst/>
          </a:prstGeom>
        </p:spPr>
      </p:pic>
      <p:pic>
        <p:nvPicPr>
          <p:cNvPr id="18" name="图片 17" descr="pytorch-logo"/>
          <p:cNvPicPr>
            <a:picLocks noChangeAspect="true"/>
          </p:cNvPicPr>
          <p:nvPr/>
        </p:nvPicPr>
        <p:blipFill>
          <a:blip r:embed="rId3"/>
          <a:stretch>
            <a:fillRect/>
          </a:stretch>
        </p:blipFill>
        <p:spPr>
          <a:xfrm>
            <a:off x="3139598" y="1780237"/>
            <a:ext cx="1103996" cy="1103996"/>
          </a:xfrm>
          <a:prstGeom prst="rect">
            <a:avLst/>
          </a:prstGeom>
        </p:spPr>
      </p:pic>
      <p:pic>
        <p:nvPicPr>
          <p:cNvPr id="25" name="图片 24" descr="1547450366259"/>
          <p:cNvPicPr>
            <a:picLocks noChangeAspect="true"/>
          </p:cNvPicPr>
          <p:nvPr/>
        </p:nvPicPr>
        <p:blipFill>
          <a:blip r:embed="rId4"/>
          <a:stretch>
            <a:fillRect/>
          </a:stretch>
        </p:blipFill>
        <p:spPr>
          <a:xfrm>
            <a:off x="2035602" y="1780237"/>
            <a:ext cx="1103943" cy="1103943"/>
          </a:xfrm>
          <a:prstGeom prst="rect">
            <a:avLst/>
          </a:prstGeom>
        </p:spPr>
      </p:pic>
      <p:sp>
        <p:nvSpPr>
          <p:cNvPr id="5" name="矩形 4"/>
          <p:cNvSpPr/>
          <p:nvPr/>
        </p:nvSpPr>
        <p:spPr>
          <a:xfrm>
            <a:off x="819005" y="3205092"/>
            <a:ext cx="4355027" cy="431778"/>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p>
            <a:pPr marL="0" marR="0" indent="0" algn="ctr" defTabSz="457200" rtl="0" eaLnBrk="1" fontAlgn="ctr" latinLnBrk="0" hangingPunct="1">
              <a:lnSpc>
                <a:spcPct val="100000"/>
              </a:lnSpc>
              <a:spcBef>
                <a:spcPct val="0"/>
              </a:spcBef>
              <a:spcAft>
                <a:spcPct val="0"/>
              </a:spcAft>
              <a:buClrTx/>
              <a:buSzTx/>
              <a:buFont typeface="Arial" panose="02080604020202020204" pitchFamily="34" charset="0"/>
              <a:buNone/>
            </a:pPr>
            <a:r>
              <a:rPr kumimoji="0" lang="en-US" altLang="zh-CN" sz="187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rPr>
              <a:t>Compiler Frontend</a:t>
            </a:r>
            <a:endParaRPr kumimoji="0" lang="en-US" altLang="zh-CN" sz="1870" b="0" i="0" u="none" strike="noStrike" cap="none" normalizeH="0" baseline="0" smtClean="0">
              <a:ln>
                <a:noFill/>
              </a:ln>
              <a:solidFill>
                <a:schemeClr val="tx1"/>
              </a:solidFill>
              <a:effectLst/>
              <a:latin typeface="微软雅黑" charset="-122"/>
              <a:ea typeface="微软雅黑" charset="-122"/>
              <a:cs typeface="Arial" panose="02080604020202020204" pitchFamily="34" charset="0"/>
            </a:endParaRPr>
          </a:p>
        </p:txBody>
      </p:sp>
      <p:cxnSp>
        <p:nvCxnSpPr>
          <p:cNvPr id="7" name="直接箭头连接符 6"/>
          <p:cNvCxnSpPr/>
          <p:nvPr/>
        </p:nvCxnSpPr>
        <p:spPr>
          <a:xfrm>
            <a:off x="2996565" y="2905760"/>
            <a:ext cx="0" cy="299085"/>
          </a:xfrm>
          <a:prstGeom prst="straightConnector1">
            <a:avLst/>
          </a:prstGeom>
          <a:solidFill>
            <a:schemeClr val="accent1"/>
          </a:solidFill>
          <a:ln w="12700" cap="flat" cmpd="sng" algn="ctr">
            <a:solidFill>
              <a:schemeClr val="tx1"/>
            </a:solidFill>
            <a:prstDash val="solid"/>
            <a:round/>
            <a:headEnd type="none" w="med" len="med"/>
            <a:tailEnd type="arrow" w="med" len="med"/>
          </a:ln>
        </p:spPr>
      </p:cxnSp>
      <p:sp>
        <p:nvSpPr>
          <p:cNvPr id="9" name="文本框 8"/>
          <p:cNvSpPr txBox="true"/>
          <p:nvPr/>
        </p:nvSpPr>
        <p:spPr>
          <a:xfrm>
            <a:off x="3092450" y="3636010"/>
            <a:ext cx="1064895" cy="337185"/>
          </a:xfrm>
          <a:prstGeom prst="rect">
            <a:avLst/>
          </a:prstGeom>
          <a:noFill/>
        </p:spPr>
        <p:txBody>
          <a:bodyPr wrap="square" rtlCol="0">
            <a:spAutoFit/>
          </a:bodyPr>
          <a:p>
            <a:r>
              <a:rPr lang="en-US" altLang="zh-CN" sz="1600">
                <a:latin typeface="微软雅黑" charset="-122"/>
                <a:ea typeface="微软雅黑" charset="-122"/>
              </a:rPr>
              <a:t>Graph</a:t>
            </a:r>
            <a:endParaRPr lang="en-US" altLang="zh-CN" sz="1600">
              <a:latin typeface="微软雅黑" charset="-122"/>
              <a:ea typeface="微软雅黑" charset="-122"/>
            </a:endParaRPr>
          </a:p>
        </p:txBody>
      </p:sp>
      <p:sp>
        <p:nvSpPr>
          <p:cNvPr id="20" name="文本框 19"/>
          <p:cNvSpPr txBox="true"/>
          <p:nvPr/>
        </p:nvSpPr>
        <p:spPr>
          <a:xfrm>
            <a:off x="3092187" y="4411515"/>
            <a:ext cx="2443353" cy="337185"/>
          </a:xfrm>
          <a:prstGeom prst="rect">
            <a:avLst/>
          </a:prstGeom>
          <a:noFill/>
        </p:spPr>
        <p:txBody>
          <a:bodyPr wrap="square" rtlCol="0">
            <a:spAutoFit/>
          </a:bodyPr>
          <a:p>
            <a:r>
              <a:rPr lang="en-US" altLang="zh-CN" sz="1600">
                <a:latin typeface="微软雅黑" charset="-122"/>
                <a:ea typeface="微软雅黑" charset="-122"/>
              </a:rPr>
              <a:t>Optimized IR</a:t>
            </a:r>
            <a:endParaRPr lang="en-US" altLang="zh-CN" sz="1600">
              <a:latin typeface="微软雅黑" charset="-122"/>
              <a:ea typeface="微软雅黑" charset="-122"/>
            </a:endParaRPr>
          </a:p>
        </p:txBody>
      </p:sp>
      <p:sp>
        <p:nvSpPr>
          <p:cNvPr id="23" name="文本框 22"/>
          <p:cNvSpPr txBox="true"/>
          <p:nvPr/>
        </p:nvSpPr>
        <p:spPr>
          <a:xfrm>
            <a:off x="3082662" y="5353595"/>
            <a:ext cx="2443353" cy="337185"/>
          </a:xfrm>
          <a:prstGeom prst="rect">
            <a:avLst/>
          </a:prstGeom>
          <a:noFill/>
        </p:spPr>
        <p:txBody>
          <a:bodyPr wrap="square" rtlCol="0">
            <a:spAutoFit/>
          </a:bodyPr>
          <a:p>
            <a:r>
              <a:rPr lang="en-US" altLang="zh-CN" sz="1600">
                <a:latin typeface="微软雅黑" charset="-122"/>
                <a:ea typeface="微软雅黑" charset="-122"/>
              </a:rPr>
              <a:t>Runtime IR</a:t>
            </a:r>
            <a:endParaRPr lang="en-US" altLang="zh-CN" sz="1600">
              <a:latin typeface="微软雅黑" charset="-122"/>
              <a:ea typeface="微软雅黑" charset="-122"/>
            </a:endParaRPr>
          </a:p>
        </p:txBody>
      </p:sp>
      <p:sp>
        <p:nvSpPr>
          <p:cNvPr id="34" name="矩形 33"/>
          <p:cNvSpPr/>
          <p:nvPr/>
        </p:nvSpPr>
        <p:spPr>
          <a:xfrm>
            <a:off x="819005" y="4077110"/>
            <a:ext cx="4355027" cy="431778"/>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noAutofit/>
          </a:bodyPr>
          <a:p>
            <a:pPr lvl="0" algn="ctr" defTabSz="457200" fontAlgn="ctr">
              <a:buClrTx/>
              <a:buSzTx/>
              <a:buFont typeface="Arial" panose="02080604020202020204" pitchFamily="34" charset="0"/>
            </a:pPr>
            <a:r>
              <a:rPr lang="en-US" altLang="zh-CN" sz="1870" smtClean="0">
                <a:ln>
                  <a:noFill/>
                </a:ln>
                <a:effectLst/>
                <a:latin typeface="微软雅黑" charset="-122"/>
                <a:ea typeface="微软雅黑" charset="-122"/>
                <a:cs typeface="Arial" panose="02080604020202020204" pitchFamily="34" charset="0"/>
                <a:sym typeface="+mn-ea"/>
              </a:rPr>
              <a:t>Graph Optimizer</a:t>
            </a:r>
            <a:endParaRPr lang="en-US" altLang="zh-CN" sz="1870" smtClean="0">
              <a:ln>
                <a:noFill/>
              </a:ln>
              <a:effectLst/>
              <a:latin typeface="微软雅黑" charset="-122"/>
              <a:ea typeface="微软雅黑" charset="-122"/>
              <a:cs typeface="Arial" panose="02080604020202020204" pitchFamily="34" charset="0"/>
              <a:sym typeface="+mn-ea"/>
            </a:endParaRPr>
          </a:p>
        </p:txBody>
      </p:sp>
      <p:cxnSp>
        <p:nvCxnSpPr>
          <p:cNvPr id="35" name="直接箭头连接符 34"/>
          <p:cNvCxnSpPr/>
          <p:nvPr/>
        </p:nvCxnSpPr>
        <p:spPr>
          <a:xfrm>
            <a:off x="2996519" y="3693382"/>
            <a:ext cx="0" cy="383980"/>
          </a:xfrm>
          <a:prstGeom prst="straightConnector1">
            <a:avLst/>
          </a:prstGeom>
          <a:solidFill>
            <a:schemeClr val="accent1"/>
          </a:solidFill>
          <a:ln w="12700" cap="flat" cmpd="sng" algn="ctr">
            <a:solidFill>
              <a:schemeClr val="tx1"/>
            </a:solidFill>
            <a:prstDash val="solid"/>
            <a:round/>
            <a:headEnd type="none" w="med" len="med"/>
            <a:tailEnd type="arrow" w="med" len="med"/>
          </a:ln>
        </p:spPr>
      </p:cxnSp>
      <p:sp>
        <p:nvSpPr>
          <p:cNvPr id="36" name="矩形 35"/>
          <p:cNvSpPr/>
          <p:nvPr/>
        </p:nvSpPr>
        <p:spPr>
          <a:xfrm>
            <a:off x="819005" y="4893457"/>
            <a:ext cx="4355027" cy="431778"/>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121913" tIns="60956" rIns="121913" bIns="60956" numCol="1" anchor="t" anchorCtr="false" compatLnSpc="true">
            <a:noAutofit/>
          </a:bodyPr>
          <a:p>
            <a:pPr lvl="0" algn="ctr" defTabSz="457200" fontAlgn="ctr">
              <a:buClrTx/>
              <a:buSzTx/>
              <a:buFont typeface="Arial" panose="02080604020202020204" pitchFamily="34" charset="0"/>
            </a:pPr>
            <a:r>
              <a:rPr lang="en-US" altLang="zh-CN" sz="1870" smtClean="0">
                <a:ln>
                  <a:noFill/>
                </a:ln>
                <a:effectLst/>
                <a:latin typeface="微软雅黑" charset="-122"/>
                <a:ea typeface="微软雅黑" charset="-122"/>
                <a:cs typeface="Arial" panose="02080604020202020204" pitchFamily="34" charset="0"/>
                <a:sym typeface="+mn-ea"/>
              </a:rPr>
              <a:t>CodeGen</a:t>
            </a:r>
            <a:endParaRPr lang="en-US" altLang="zh-CN" sz="1870" smtClean="0">
              <a:ln>
                <a:noFill/>
              </a:ln>
              <a:effectLst/>
              <a:latin typeface="微软雅黑" charset="-122"/>
              <a:ea typeface="微软雅黑" charset="-122"/>
              <a:cs typeface="Arial" panose="02080604020202020204" pitchFamily="34" charset="0"/>
              <a:sym typeface="+mn-ea"/>
            </a:endParaRPr>
          </a:p>
        </p:txBody>
      </p:sp>
      <p:cxnSp>
        <p:nvCxnSpPr>
          <p:cNvPr id="37" name="直接箭头连接符 36"/>
          <p:cNvCxnSpPr/>
          <p:nvPr/>
        </p:nvCxnSpPr>
        <p:spPr>
          <a:xfrm>
            <a:off x="2996519" y="4509094"/>
            <a:ext cx="0" cy="383980"/>
          </a:xfrm>
          <a:prstGeom prst="straightConnector1">
            <a:avLst/>
          </a:prstGeom>
          <a:solidFill>
            <a:schemeClr val="accent1"/>
          </a:solidFill>
          <a:ln w="12700" cap="flat" cmpd="sng" algn="ctr">
            <a:solidFill>
              <a:schemeClr val="tx1"/>
            </a:solidFill>
            <a:prstDash val="solid"/>
            <a:round/>
            <a:headEnd type="none" w="med" len="med"/>
            <a:tailEnd type="arrow" w="med" len="med"/>
          </a:ln>
        </p:spPr>
      </p:cxnSp>
      <p:cxnSp>
        <p:nvCxnSpPr>
          <p:cNvPr id="39" name="直接箭头连接符 38"/>
          <p:cNvCxnSpPr/>
          <p:nvPr/>
        </p:nvCxnSpPr>
        <p:spPr>
          <a:xfrm>
            <a:off x="2996519" y="5344917"/>
            <a:ext cx="0" cy="383980"/>
          </a:xfrm>
          <a:prstGeom prst="straightConnector1">
            <a:avLst/>
          </a:prstGeom>
          <a:solidFill>
            <a:schemeClr val="accent1"/>
          </a:solidFill>
          <a:ln w="12700" cap="flat" cmpd="sng" algn="ctr">
            <a:solidFill>
              <a:schemeClr val="tx1"/>
            </a:solidFill>
            <a:prstDash val="solid"/>
            <a:round/>
            <a:headEnd type="none" w="med" len="med"/>
            <a:tailEnd type="arrow" w="med" len="med"/>
          </a:ln>
        </p:spPr>
      </p:cxnSp>
      <p:grpSp>
        <p:nvGrpSpPr>
          <p:cNvPr id="55" name="组合 54"/>
          <p:cNvGrpSpPr/>
          <p:nvPr/>
        </p:nvGrpSpPr>
        <p:grpSpPr>
          <a:xfrm>
            <a:off x="9128636" y="1859800"/>
            <a:ext cx="604489" cy="833077"/>
            <a:chOff x="11706" y="1635"/>
            <a:chExt cx="714" cy="984"/>
          </a:xfrm>
          <a:solidFill>
            <a:schemeClr val="accent2">
              <a:lumMod val="75000"/>
            </a:schemeClr>
          </a:solidFill>
        </p:grpSpPr>
        <p:grpSp>
          <p:nvGrpSpPr>
            <p:cNvPr id="44" name="组合 43"/>
            <p:cNvGrpSpPr/>
            <p:nvPr/>
          </p:nvGrpSpPr>
          <p:grpSpPr>
            <a:xfrm>
              <a:off x="11723" y="1635"/>
              <a:ext cx="690" cy="984"/>
              <a:chOff x="7302" y="1430"/>
              <a:chExt cx="690" cy="895"/>
            </a:xfrm>
            <a:grpFill/>
          </p:grpSpPr>
          <p:sp>
            <p:nvSpPr>
              <p:cNvPr id="40" name="剪去单角的矩形 39"/>
              <p:cNvSpPr/>
              <p:nvPr/>
            </p:nvSpPr>
            <p:spPr>
              <a:xfrm>
                <a:off x="7302" y="1431"/>
                <a:ext cx="680" cy="895"/>
              </a:xfrm>
              <a:prstGeom prst="snip1Rect">
                <a:avLst>
                  <a:gd name="adj" fmla="val 50000"/>
                </a:avLst>
              </a:prstGeom>
              <a:grp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p>
            </p:txBody>
          </p:sp>
          <p:cxnSp>
            <p:nvCxnSpPr>
              <p:cNvPr id="41" name="直接连接符 40"/>
              <p:cNvCxnSpPr/>
              <p:nvPr/>
            </p:nvCxnSpPr>
            <p:spPr>
              <a:xfrm>
                <a:off x="7642" y="1430"/>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flipH="true">
                <a:off x="7817" y="1605"/>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3" name="直接连接符 52"/>
            <p:cNvCxnSpPr/>
            <p:nvPr/>
          </p:nvCxnSpPr>
          <p:spPr>
            <a:xfrm flipV="true">
              <a:off x="11706" y="2349"/>
              <a:ext cx="714" cy="0"/>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4" name="文本框 53"/>
          <p:cNvSpPr txBox="true"/>
          <p:nvPr/>
        </p:nvSpPr>
        <p:spPr>
          <a:xfrm>
            <a:off x="9128636" y="2423651"/>
            <a:ext cx="1130241" cy="312420"/>
          </a:xfrm>
          <a:prstGeom prst="rect">
            <a:avLst/>
          </a:prstGeom>
          <a:noFill/>
          <a:ln w="12700" cmpd="sng">
            <a:noFill/>
            <a:prstDash val="solid"/>
          </a:ln>
        </p:spPr>
        <p:txBody>
          <a:bodyPr wrap="square" rtlCol="0">
            <a:spAutoFit/>
          </a:bodyPr>
          <a:p>
            <a:pPr>
              <a:lnSpc>
                <a:spcPct val="90000"/>
              </a:lnSpc>
            </a:pPr>
            <a:r>
              <a:rPr lang="en-US" altLang="zh-CN" sz="1600">
                <a:latin typeface="微软雅黑" charset="-122"/>
                <a:ea typeface="微软雅黑" charset="-122"/>
              </a:rPr>
              <a:t>x.cc</a:t>
            </a:r>
            <a:endParaRPr lang="en-US" altLang="zh-CN" sz="1600">
              <a:latin typeface="微软雅黑" charset="-122"/>
              <a:ea typeface="微软雅黑" charset="-122"/>
            </a:endParaRPr>
          </a:p>
        </p:txBody>
      </p:sp>
      <p:grpSp>
        <p:nvGrpSpPr>
          <p:cNvPr id="56" name="组合 55"/>
          <p:cNvGrpSpPr/>
          <p:nvPr/>
        </p:nvGrpSpPr>
        <p:grpSpPr>
          <a:xfrm>
            <a:off x="9128636" y="3039145"/>
            <a:ext cx="604489" cy="833077"/>
            <a:chOff x="11706" y="1635"/>
            <a:chExt cx="714" cy="984"/>
          </a:xfrm>
          <a:solidFill>
            <a:schemeClr val="accent2">
              <a:lumMod val="75000"/>
            </a:schemeClr>
          </a:solidFill>
        </p:grpSpPr>
        <p:grpSp>
          <p:nvGrpSpPr>
            <p:cNvPr id="57" name="组合 56"/>
            <p:cNvGrpSpPr/>
            <p:nvPr/>
          </p:nvGrpSpPr>
          <p:grpSpPr>
            <a:xfrm>
              <a:off x="11723" y="1635"/>
              <a:ext cx="690" cy="984"/>
              <a:chOff x="7302" y="1430"/>
              <a:chExt cx="690" cy="895"/>
            </a:xfrm>
            <a:grpFill/>
          </p:grpSpPr>
          <p:sp>
            <p:nvSpPr>
              <p:cNvPr id="58" name="剪去单角的矩形 57"/>
              <p:cNvSpPr/>
              <p:nvPr/>
            </p:nvSpPr>
            <p:spPr>
              <a:xfrm>
                <a:off x="7302" y="1431"/>
                <a:ext cx="680" cy="895"/>
              </a:xfrm>
              <a:prstGeom prst="snip1Rect">
                <a:avLst>
                  <a:gd name="adj" fmla="val 50000"/>
                </a:avLst>
              </a:prstGeom>
              <a:grp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p>
            </p:txBody>
          </p:sp>
          <p:cxnSp>
            <p:nvCxnSpPr>
              <p:cNvPr id="59" name="直接连接符 58"/>
              <p:cNvCxnSpPr/>
              <p:nvPr/>
            </p:nvCxnSpPr>
            <p:spPr>
              <a:xfrm>
                <a:off x="7642" y="1430"/>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flipH="true">
                <a:off x="7817" y="1605"/>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61" name="直接连接符 60"/>
            <p:cNvCxnSpPr/>
            <p:nvPr/>
          </p:nvCxnSpPr>
          <p:spPr>
            <a:xfrm flipV="true">
              <a:off x="11706" y="2349"/>
              <a:ext cx="714" cy="0"/>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2" name="文本框 61"/>
          <p:cNvSpPr txBox="true"/>
          <p:nvPr/>
        </p:nvSpPr>
        <p:spPr>
          <a:xfrm>
            <a:off x="9143028" y="3636014"/>
            <a:ext cx="1130241" cy="262890"/>
          </a:xfrm>
          <a:prstGeom prst="rect">
            <a:avLst/>
          </a:prstGeom>
          <a:noFill/>
          <a:ln w="12700" cmpd="sng">
            <a:noFill/>
            <a:prstDash val="solid"/>
          </a:ln>
        </p:spPr>
        <p:txBody>
          <a:bodyPr wrap="square" rtlCol="0">
            <a:spAutoFit/>
          </a:bodyPr>
          <a:p>
            <a:pPr>
              <a:lnSpc>
                <a:spcPct val="70000"/>
              </a:lnSpc>
            </a:pPr>
            <a:r>
              <a:rPr lang="en-US" altLang="zh-CN" sz="1600">
                <a:latin typeface="微软雅黑" charset="-122"/>
                <a:ea typeface="微软雅黑" charset="-122"/>
              </a:rPr>
              <a:t>x.h</a:t>
            </a:r>
            <a:endParaRPr lang="en-US" altLang="zh-CN" sz="1600">
              <a:latin typeface="微软雅黑" charset="-122"/>
              <a:ea typeface="微软雅黑" charset="-122"/>
            </a:endParaRPr>
          </a:p>
        </p:txBody>
      </p:sp>
      <p:grpSp>
        <p:nvGrpSpPr>
          <p:cNvPr id="63" name="组合 62"/>
          <p:cNvGrpSpPr/>
          <p:nvPr/>
        </p:nvGrpSpPr>
        <p:grpSpPr>
          <a:xfrm>
            <a:off x="9114666" y="5370966"/>
            <a:ext cx="604489" cy="833077"/>
            <a:chOff x="11706" y="1635"/>
            <a:chExt cx="714" cy="984"/>
          </a:xfrm>
          <a:solidFill>
            <a:schemeClr val="accent2">
              <a:lumMod val="75000"/>
            </a:schemeClr>
          </a:solidFill>
        </p:grpSpPr>
        <p:grpSp>
          <p:nvGrpSpPr>
            <p:cNvPr id="64" name="组合 63"/>
            <p:cNvGrpSpPr/>
            <p:nvPr/>
          </p:nvGrpSpPr>
          <p:grpSpPr>
            <a:xfrm>
              <a:off x="11723" y="1635"/>
              <a:ext cx="690" cy="984"/>
              <a:chOff x="7302" y="1430"/>
              <a:chExt cx="690" cy="895"/>
            </a:xfrm>
            <a:grpFill/>
          </p:grpSpPr>
          <p:sp>
            <p:nvSpPr>
              <p:cNvPr id="65" name="剪去单角的矩形 64"/>
              <p:cNvSpPr/>
              <p:nvPr/>
            </p:nvSpPr>
            <p:spPr>
              <a:xfrm>
                <a:off x="7302" y="1431"/>
                <a:ext cx="680" cy="895"/>
              </a:xfrm>
              <a:prstGeom prst="snip1Rect">
                <a:avLst>
                  <a:gd name="adj" fmla="val 50000"/>
                </a:avLst>
              </a:prstGeom>
              <a:grp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p>
            </p:txBody>
          </p:sp>
          <p:cxnSp>
            <p:nvCxnSpPr>
              <p:cNvPr id="66" name="直接连接符 65"/>
              <p:cNvCxnSpPr/>
              <p:nvPr/>
            </p:nvCxnSpPr>
            <p:spPr>
              <a:xfrm>
                <a:off x="7642" y="1430"/>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5400000" flipH="true">
                <a:off x="7817" y="1605"/>
                <a:ext cx="1" cy="351"/>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68" name="直接连接符 67"/>
            <p:cNvCxnSpPr/>
            <p:nvPr/>
          </p:nvCxnSpPr>
          <p:spPr>
            <a:xfrm flipV="true">
              <a:off x="11706" y="2349"/>
              <a:ext cx="714" cy="0"/>
            </a:xfrm>
            <a:prstGeom prst="line">
              <a:avLst/>
            </a:prstGeom>
            <a:grpFill/>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9" name="文本框 68"/>
          <p:cNvSpPr txBox="true"/>
          <p:nvPr/>
        </p:nvSpPr>
        <p:spPr>
          <a:xfrm>
            <a:off x="9018997" y="5934816"/>
            <a:ext cx="1130241" cy="312420"/>
          </a:xfrm>
          <a:prstGeom prst="rect">
            <a:avLst/>
          </a:prstGeom>
          <a:noFill/>
          <a:ln w="12700" cmpd="sng">
            <a:noFill/>
            <a:prstDash val="solid"/>
          </a:ln>
        </p:spPr>
        <p:txBody>
          <a:bodyPr wrap="square" rtlCol="0">
            <a:spAutoFit/>
          </a:bodyPr>
          <a:p>
            <a:pPr>
              <a:lnSpc>
                <a:spcPct val="90000"/>
              </a:lnSpc>
            </a:pPr>
            <a:r>
              <a:rPr lang="en-US" altLang="zh-CN" sz="1600">
                <a:latin typeface="微软雅黑" charset="-122"/>
                <a:ea typeface="微软雅黑" charset="-122"/>
              </a:rPr>
              <a:t>x.asm</a:t>
            </a:r>
            <a:endParaRPr lang="en-US" altLang="zh-CN" sz="1600">
              <a:latin typeface="微软雅黑" charset="-122"/>
              <a:ea typeface="微软雅黑" charset="-122"/>
            </a:endParaRPr>
          </a:p>
        </p:txBody>
      </p:sp>
      <p:cxnSp>
        <p:nvCxnSpPr>
          <p:cNvPr id="85" name="曲线连接符 84"/>
          <p:cNvCxnSpPr/>
          <p:nvPr/>
        </p:nvCxnSpPr>
        <p:spPr>
          <a:xfrm>
            <a:off x="5204510" y="5166708"/>
            <a:ext cx="767887" cy="465643"/>
          </a:xfrm>
          <a:prstGeom prst="curvedConnector3">
            <a:avLst>
              <a:gd name="adj1" fmla="val 50055"/>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曲线连接符 88"/>
          <p:cNvCxnSpPr/>
          <p:nvPr/>
        </p:nvCxnSpPr>
        <p:spPr>
          <a:xfrm rot="16200000">
            <a:off x="4909039" y="4199865"/>
            <a:ext cx="1263161" cy="672219"/>
          </a:xfrm>
          <a:prstGeom prst="curvedConnector3">
            <a:avLst>
              <a:gd name="adj1" fmla="val 49933"/>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0" name="曲线连接符 89"/>
          <p:cNvCxnSpPr/>
          <p:nvPr/>
        </p:nvCxnSpPr>
        <p:spPr>
          <a:xfrm rot="5400000" flipV="true">
            <a:off x="9738360" y="3815715"/>
            <a:ext cx="733425" cy="374650"/>
          </a:xfrm>
          <a:prstGeom prst="curvedConnector2">
            <a:avLst/>
          </a:prstGeom>
          <a:ln w="127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91" name="曲线连接符 90"/>
          <p:cNvCxnSpPr/>
          <p:nvPr/>
        </p:nvCxnSpPr>
        <p:spPr>
          <a:xfrm rot="16200000">
            <a:off x="9565640" y="4720590"/>
            <a:ext cx="1077595" cy="375920"/>
          </a:xfrm>
          <a:prstGeom prst="curvedConnector2">
            <a:avLst/>
          </a:prstGeom>
          <a:ln w="127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 name="立方体 7"/>
          <p:cNvSpPr/>
          <p:nvPr/>
        </p:nvSpPr>
        <p:spPr>
          <a:xfrm>
            <a:off x="10273030" y="3643630"/>
            <a:ext cx="1555750" cy="1151890"/>
          </a:xfrm>
          <a:prstGeom prst="cube">
            <a:avLst/>
          </a:prstGeom>
          <a:solidFill>
            <a:schemeClr val="accent2">
              <a:lumMod val="60000"/>
              <a:lumOff val="40000"/>
            </a:schemeClr>
          </a:solidFill>
          <a:ln w="12700" cap="flat" cmpd="sng" algn="ctr">
            <a:solidFill>
              <a:schemeClr val="tx1"/>
            </a:solidFill>
            <a:prstDash val="solid"/>
            <a:round/>
            <a:headEnd type="none" w="med" len="med"/>
            <a:tailEnd type="none" w="med" len="med"/>
          </a:ln>
        </p:spPr>
        <p:txBody>
          <a:bodyPr vert="horz" wrap="square" lIns="121913" tIns="60956" rIns="121913" bIns="60956" numCol="1" rtlCol="0" anchor="t" anchorCtr="false" compatLnSpc="true">
            <a:noAutofit/>
          </a:bodyPr>
          <a:p>
            <a:pPr lvl="0" algn="ctr" defTabSz="457200">
              <a:lnSpc>
                <a:spcPct val="150000"/>
              </a:lnSpc>
              <a:buClrTx/>
              <a:buSzTx/>
              <a:buFont typeface="Arial" panose="02080604020202020204" pitchFamily="34" charset="0"/>
            </a:pPr>
            <a:r>
              <a:rPr lang="en-US" altLang="zh-CN" sz="1700" smtClean="0">
                <a:ln>
                  <a:noFill/>
                </a:ln>
                <a:effectLst/>
                <a:latin typeface="微软雅黑" charset="-122"/>
                <a:ea typeface="微软雅黑" charset="-122"/>
                <a:cs typeface="Arial" panose="02080604020202020204" pitchFamily="34" charset="0"/>
                <a:sym typeface="+mn-ea"/>
              </a:rPr>
              <a:t>Model</a:t>
            </a:r>
            <a:endParaRPr lang="en-US" altLang="zh-CN" sz="1700" smtClean="0">
              <a:ln>
                <a:noFill/>
              </a:ln>
              <a:effectLst/>
              <a:latin typeface="微软雅黑" charset="-122"/>
              <a:ea typeface="微软雅黑" charset="-122"/>
              <a:cs typeface="Arial" panose="02080604020202020204" pitchFamily="34" charset="0"/>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í$ļíḓè"/>
        <p:cNvGrpSpPr/>
        <p:nvPr/>
      </p:nvGrpSpPr>
      <p:grpSpPr>
        <a:xfrm>
          <a:off x="0" y="0"/>
          <a:ext cx="0" cy="0"/>
          <a:chOff x="0" y="0"/>
          <a:chExt cx="0" cy="0"/>
        </a:xfrm>
      </p:grpSpPr>
      <p:sp>
        <p:nvSpPr>
          <p:cNvPr id="3" name="íṧḻíḑé"/>
          <p:cNvSpPr>
            <a:spLocks noGrp="true"/>
          </p:cNvSpPr>
          <p:nvPr>
            <p:ph type="body" sz="quarter" idx="13"/>
          </p:nvPr>
        </p:nvSpPr>
        <p:spPr>
          <a:xfrm>
            <a:off x="2617107" y="2774017"/>
            <a:ext cx="6945086" cy="1716367"/>
          </a:xfrm>
        </p:spPr>
        <p:txBody>
          <a:bodyPr>
            <a:spAutoFit/>
          </a:bodyPr>
          <a:lstStyle/>
          <a:p>
            <a:r>
              <a:rPr lang="en-GB" altLang="zh-CN" dirty="0"/>
              <a:t>Thank You</a:t>
            </a:r>
            <a:endParaRPr lang="en-GB" altLang="zh-CN" dirty="0"/>
          </a:p>
          <a:p>
            <a:r>
              <a:rPr lang="zh-CN" altLang="en-GB" dirty="0"/>
              <a:t>谢</a:t>
            </a:r>
            <a:r>
              <a:rPr lang="zh-CN" altLang="en-US" dirty="0"/>
              <a:t> </a:t>
            </a:r>
            <a:r>
              <a:rPr lang="zh-CN" altLang="en-GB" dirty="0"/>
              <a:t>谢</a:t>
            </a:r>
            <a:endParaRPr lang="en-GB" altLang="zh-CN" dirty="0"/>
          </a:p>
        </p:txBody>
      </p:sp>
      <p:sp>
        <p:nvSpPr>
          <p:cNvPr id="4" name="íśḻíďê"/>
          <p:cNvSpPr>
            <a:spLocks noGrp="true"/>
          </p:cNvSpPr>
          <p:nvPr>
            <p:ph type="body" sz="quarter" idx="14"/>
          </p:nvPr>
        </p:nvSpPr>
        <p:spPr/>
        <p:txBody>
          <a:bodyPr/>
          <a:lstStyle/>
          <a:p>
            <a:r>
              <a:rPr lang="zh-CN" altLang="en-US" dirty="0"/>
              <a:t>主体信息 </a:t>
            </a:r>
            <a:r>
              <a:rPr lang="en-US" altLang="zh-CN" dirty="0"/>
              <a:t>/</a:t>
            </a:r>
            <a:r>
              <a:rPr lang="zh-CN" altLang="en-US" dirty="0"/>
              <a:t> </a:t>
            </a:r>
            <a:r>
              <a:rPr lang="en-US" altLang="zh-CN" dirty="0"/>
              <a:t>LOGO</a:t>
            </a:r>
            <a:endParaRPr lang="en-GB" altLang="zh-CN" dirty="0"/>
          </a:p>
        </p:txBody>
      </p:sp>
      <p:sp>
        <p:nvSpPr>
          <p:cNvPr id="5" name="iṧḷîḍe"/>
          <p:cNvSpPr>
            <a:spLocks noGrp="true"/>
          </p:cNvSpPr>
          <p:nvPr>
            <p:ph type="body" sz="quarter" idx="15"/>
          </p:nvPr>
        </p:nvSpPr>
        <p:spPr/>
        <p:txBody>
          <a:bodyPr/>
          <a:lstStyle/>
          <a:p>
            <a:r>
              <a:rPr lang="zh-CN" altLang="en-GB" dirty="0"/>
              <a:t>演讲时间</a:t>
            </a:r>
            <a:endParaRPr lang="en-GB" altLang="zh-CN" dirty="0"/>
          </a:p>
        </p:txBody>
      </p:sp>
      <p:sp>
        <p:nvSpPr>
          <p:cNvPr id="15" name="椭圆 14"/>
          <p:cNvSpPr/>
          <p:nvPr/>
        </p:nvSpPr>
        <p:spPr>
          <a:xfrm flipV="true">
            <a:off x="4845528" y="4608830"/>
            <a:ext cx="2219324" cy="45720"/>
          </a:xfrm>
          <a:prstGeom prst="ellipse">
            <a:avLst/>
          </a:prstGeom>
          <a:gradFill flip="none" rotWithShape="true">
            <a:gsLst>
              <a:gs pos="78000">
                <a:srgbClr val="2E7DFE">
                  <a:alpha val="80000"/>
                </a:srgbClr>
              </a:gs>
              <a:gs pos="26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adlik_color"/>
          <p:cNvPicPr>
            <a:picLocks noChangeAspect="true"/>
          </p:cNvPicPr>
          <p:nvPr/>
        </p:nvPicPr>
        <p:blipFill>
          <a:blip r:embed="rId1"/>
          <a:stretch>
            <a:fillRect/>
          </a:stretch>
        </p:blipFill>
        <p:spPr>
          <a:xfrm>
            <a:off x="4672965" y="4881880"/>
            <a:ext cx="2832100" cy="718820"/>
          </a:xfrm>
          <a:prstGeom prst="rect">
            <a:avLst/>
          </a:prstGeom>
          <a:solidFill>
            <a:schemeClr val="bg2">
              <a:lumMod val="20000"/>
              <a:lumOff val="80000"/>
            </a:schemeClr>
          </a:solidFill>
        </p:spPr>
      </p:pic>
      <p:pic>
        <p:nvPicPr>
          <p:cNvPr id="6" name="图片 5" descr="GitHub二维码"/>
          <p:cNvPicPr>
            <a:picLocks noChangeAspect="true"/>
          </p:cNvPicPr>
          <p:nvPr/>
        </p:nvPicPr>
        <p:blipFill>
          <a:blip r:embed="rId2"/>
          <a:stretch>
            <a:fillRect/>
          </a:stretch>
        </p:blipFill>
        <p:spPr>
          <a:xfrm>
            <a:off x="1270635" y="2480945"/>
            <a:ext cx="2308860" cy="2308860"/>
          </a:xfrm>
          <a:prstGeom prst="rect">
            <a:avLst/>
          </a:prstGeom>
        </p:spPr>
      </p:pic>
      <p:pic>
        <p:nvPicPr>
          <p:cNvPr id="7" name="图片 6" descr="公众号二维码"/>
          <p:cNvPicPr>
            <a:picLocks noChangeAspect="true"/>
          </p:cNvPicPr>
          <p:nvPr/>
        </p:nvPicPr>
        <p:blipFill>
          <a:blip r:embed="rId3"/>
          <a:stretch>
            <a:fillRect/>
          </a:stretch>
        </p:blipFill>
        <p:spPr>
          <a:xfrm>
            <a:off x="8296275" y="2520315"/>
            <a:ext cx="2361565" cy="2361565"/>
          </a:xfrm>
          <a:prstGeom prst="rect">
            <a:avLst/>
          </a:prstGeom>
        </p:spPr>
      </p:pic>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sp>
        <p:nvSpPr>
          <p:cNvPr id="12" name="文本框 11"/>
          <p:cNvSpPr txBox="true"/>
          <p:nvPr/>
        </p:nvSpPr>
        <p:spPr>
          <a:xfrm>
            <a:off x="587375" y="1042670"/>
            <a:ext cx="10354310" cy="706755"/>
          </a:xfrm>
          <a:prstGeom prst="rect">
            <a:avLst/>
          </a:prstGeom>
          <a:noFill/>
        </p:spPr>
        <p:txBody>
          <a:bodyPr wrap="square" rtlCol="0">
            <a:spAutoFit/>
          </a:bodyPr>
          <a:lstStyle/>
          <a:p>
            <a:pPr algn="l">
              <a:buClrTx/>
              <a:buSzTx/>
              <a:buFontTx/>
            </a:pPr>
            <a:r>
              <a:rPr lang="zh-CN" altLang="en-US" sz="4000" b="1" dirty="0">
                <a:solidFill>
                  <a:schemeClr val="tx1"/>
                </a:solidFill>
                <a:latin typeface="Heiti SC Medium" charset="-122"/>
                <a:ea typeface="Heiti SC Medium" charset="-122"/>
                <a:sym typeface="+mn-ea"/>
              </a:rPr>
              <a:t>MLOps: Machine Learning Operations</a:t>
            </a:r>
            <a:endParaRPr lang="zh-CN" altLang="en-US" sz="4000" b="1" dirty="0">
              <a:solidFill>
                <a:schemeClr val="tx1"/>
              </a:solidFill>
              <a:latin typeface="Heiti SC Medium" charset="-122"/>
              <a:ea typeface="Heiti SC Medium" charset="-122"/>
              <a:sym typeface="+mn-ea"/>
            </a:endParaRPr>
          </a:p>
        </p:txBody>
      </p:sp>
      <p:sp>
        <p:nvSpPr>
          <p:cNvPr id="5" name="Freeform 5"/>
          <p:cNvSpPr/>
          <p:nvPr/>
        </p:nvSpPr>
        <p:spPr bwMode="auto">
          <a:xfrm>
            <a:off x="1423670"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7" name="Freeform 6"/>
          <p:cNvSpPr/>
          <p:nvPr/>
        </p:nvSpPr>
        <p:spPr bwMode="auto">
          <a:xfrm>
            <a:off x="2687320"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8" name="Freeform 7"/>
          <p:cNvSpPr/>
          <p:nvPr/>
        </p:nvSpPr>
        <p:spPr bwMode="auto">
          <a:xfrm>
            <a:off x="3288983"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9" name="Freeform 8"/>
          <p:cNvSpPr>
            <a:spLocks noEditPoints="true"/>
          </p:cNvSpPr>
          <p:nvPr/>
        </p:nvSpPr>
        <p:spPr bwMode="auto">
          <a:xfrm>
            <a:off x="1652270"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0" name="Text Placeholder 3"/>
          <p:cNvSpPr txBox="true"/>
          <p:nvPr/>
        </p:nvSpPr>
        <p:spPr>
          <a:xfrm>
            <a:off x="4368079" y="3597674"/>
            <a:ext cx="400751"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03</a:t>
            </a:r>
            <a:endParaRPr kumimoji="0" lang="en-US"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4" name="Freeform 9"/>
          <p:cNvSpPr/>
          <p:nvPr/>
        </p:nvSpPr>
        <p:spPr bwMode="auto">
          <a:xfrm>
            <a:off x="1423670"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5" name="Freeform 5"/>
          <p:cNvSpPr/>
          <p:nvPr/>
        </p:nvSpPr>
        <p:spPr bwMode="auto">
          <a:xfrm>
            <a:off x="4003675"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6" name="Freeform 6"/>
          <p:cNvSpPr/>
          <p:nvPr/>
        </p:nvSpPr>
        <p:spPr bwMode="auto">
          <a:xfrm>
            <a:off x="5267325"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7" name="Freeform 7"/>
          <p:cNvSpPr/>
          <p:nvPr/>
        </p:nvSpPr>
        <p:spPr bwMode="auto">
          <a:xfrm>
            <a:off x="5868988"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8" name="Freeform 8"/>
          <p:cNvSpPr>
            <a:spLocks noEditPoints="true"/>
          </p:cNvSpPr>
          <p:nvPr/>
        </p:nvSpPr>
        <p:spPr bwMode="auto">
          <a:xfrm>
            <a:off x="4232275"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9" name="Text Placeholder 3"/>
          <p:cNvSpPr txBox="true"/>
          <p:nvPr/>
        </p:nvSpPr>
        <p:spPr>
          <a:xfrm>
            <a:off x="6948084" y="3597674"/>
            <a:ext cx="400751"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03</a:t>
            </a:r>
            <a:endParaRPr kumimoji="0" lang="en-US"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0" name="Freeform 9"/>
          <p:cNvSpPr/>
          <p:nvPr/>
        </p:nvSpPr>
        <p:spPr bwMode="auto">
          <a:xfrm>
            <a:off x="4003675"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1" name="Freeform 5"/>
          <p:cNvSpPr/>
          <p:nvPr/>
        </p:nvSpPr>
        <p:spPr bwMode="auto">
          <a:xfrm>
            <a:off x="6658610"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2" name="Freeform 6"/>
          <p:cNvSpPr/>
          <p:nvPr/>
        </p:nvSpPr>
        <p:spPr bwMode="auto">
          <a:xfrm>
            <a:off x="7922260"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3" name="Freeform 7"/>
          <p:cNvSpPr/>
          <p:nvPr/>
        </p:nvSpPr>
        <p:spPr bwMode="auto">
          <a:xfrm>
            <a:off x="8523923"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5" name="Freeform 8"/>
          <p:cNvSpPr>
            <a:spLocks noEditPoints="true"/>
          </p:cNvSpPr>
          <p:nvPr/>
        </p:nvSpPr>
        <p:spPr bwMode="auto">
          <a:xfrm>
            <a:off x="6887210"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lumMod val="40000"/>
              <a:lumOff val="60000"/>
            </a:schemeClr>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6" name="Freeform 9"/>
          <p:cNvSpPr/>
          <p:nvPr/>
        </p:nvSpPr>
        <p:spPr bwMode="auto">
          <a:xfrm>
            <a:off x="6658610"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7" name="Text Placeholder 3"/>
          <p:cNvSpPr txBox="true"/>
          <p:nvPr/>
        </p:nvSpPr>
        <p:spPr>
          <a:xfrm>
            <a:off x="2935381" y="3344067"/>
            <a:ext cx="733425"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ML</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28" name="Text Placeholder 3"/>
          <p:cNvSpPr txBox="true"/>
          <p:nvPr/>
        </p:nvSpPr>
        <p:spPr>
          <a:xfrm>
            <a:off x="5446489" y="3344067"/>
            <a:ext cx="932180"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Dev</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29" name="Text Placeholder 3"/>
          <p:cNvSpPr txBox="true"/>
          <p:nvPr/>
        </p:nvSpPr>
        <p:spPr>
          <a:xfrm>
            <a:off x="8095073" y="3344067"/>
            <a:ext cx="988060"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Ops</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30" name="Text Placeholder 3"/>
          <p:cNvSpPr txBox="true"/>
          <p:nvPr/>
        </p:nvSpPr>
        <p:spPr>
          <a:xfrm>
            <a:off x="1974215" y="5612130"/>
            <a:ext cx="2170430"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模型构建、训练、调优</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31" name="Text Placeholder 3"/>
          <p:cNvSpPr txBox="true"/>
          <p:nvPr/>
        </p:nvSpPr>
        <p:spPr>
          <a:xfrm>
            <a:off x="4669790" y="5612130"/>
            <a:ext cx="248475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ML工作流创建，模型持续集成、持续部署</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32" name="Text Placeholder 3"/>
          <p:cNvSpPr txBox="true"/>
          <p:nvPr/>
        </p:nvSpPr>
        <p:spPr>
          <a:xfrm>
            <a:off x="7512050" y="5612130"/>
            <a:ext cx="238569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模型大规模持续交付、持续监控</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33" name="Text Placeholder 3"/>
          <p:cNvSpPr txBox="true"/>
          <p:nvPr/>
        </p:nvSpPr>
        <p:spPr>
          <a:xfrm>
            <a:off x="2517868" y="225186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模型</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34" name="Text Placeholder 3"/>
          <p:cNvSpPr txBox="true"/>
          <p:nvPr/>
        </p:nvSpPr>
        <p:spPr>
          <a:xfrm>
            <a:off x="1907633" y="409209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cs typeface="+mn-cs"/>
              </a:rPr>
              <a:t>数据</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cs typeface="+mn-cs"/>
            </a:endParaRPr>
          </a:p>
        </p:txBody>
      </p:sp>
      <p:sp>
        <p:nvSpPr>
          <p:cNvPr id="35" name="Text Placeholder 3"/>
          <p:cNvSpPr txBox="true"/>
          <p:nvPr/>
        </p:nvSpPr>
        <p:spPr>
          <a:xfrm>
            <a:off x="4999448" y="2349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创建</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36" name="Text Placeholder 3"/>
          <p:cNvSpPr txBox="true"/>
          <p:nvPr/>
        </p:nvSpPr>
        <p:spPr>
          <a:xfrm>
            <a:off x="6470743" y="2476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计划</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37" name="Text Placeholder 3"/>
          <p:cNvSpPr txBox="true"/>
          <p:nvPr/>
        </p:nvSpPr>
        <p:spPr>
          <a:xfrm>
            <a:off x="6238333" y="4589302"/>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打包</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38" name="Text Placeholder 3"/>
          <p:cNvSpPr txBox="true"/>
          <p:nvPr/>
        </p:nvSpPr>
        <p:spPr>
          <a:xfrm>
            <a:off x="4669883" y="422417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验证</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39" name="Text Placeholder 3"/>
          <p:cNvSpPr txBox="true"/>
          <p:nvPr/>
        </p:nvSpPr>
        <p:spPr>
          <a:xfrm>
            <a:off x="7587073" y="2349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发布</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40" name="Text Placeholder 3"/>
          <p:cNvSpPr txBox="true"/>
          <p:nvPr/>
        </p:nvSpPr>
        <p:spPr>
          <a:xfrm>
            <a:off x="9365073" y="265699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配置</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41" name="Text Placeholder 3"/>
          <p:cNvSpPr txBox="true"/>
          <p:nvPr/>
        </p:nvSpPr>
        <p:spPr>
          <a:xfrm>
            <a:off x="8972643" y="453151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监控</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46" name="Text Placeholder 3"/>
          <p:cNvSpPr txBox="true"/>
          <p:nvPr/>
        </p:nvSpPr>
        <p:spPr>
          <a:xfrm>
            <a:off x="7337518" y="4281962"/>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更新</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sp>
        <p:nvSpPr>
          <p:cNvPr id="3" name="文本框 2"/>
          <p:cNvSpPr txBox="true"/>
          <p:nvPr/>
        </p:nvSpPr>
        <p:spPr>
          <a:xfrm>
            <a:off x="587375" y="1042670"/>
            <a:ext cx="10354310" cy="1322070"/>
          </a:xfrm>
          <a:prstGeom prst="rect">
            <a:avLst/>
          </a:prstGeom>
          <a:noFill/>
        </p:spPr>
        <p:txBody>
          <a:bodyPr wrap="square" rtlCol="0">
            <a:spAutoFit/>
          </a:bodyPr>
          <a:p>
            <a:pPr algn="l">
              <a:buClrTx/>
              <a:buSzTx/>
              <a:buFontTx/>
            </a:pPr>
            <a:r>
              <a:rPr lang="zh-CN" altLang="en-US" sz="4000" b="1" dirty="0">
                <a:solidFill>
                  <a:schemeClr val="tx1"/>
                </a:solidFill>
                <a:latin typeface="Heiti SC Medium" charset="-122"/>
                <a:ea typeface="Heiti SC Medium" charset="-122"/>
                <a:sym typeface="+mn-ea"/>
              </a:rPr>
              <a:t>MLOps原则</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a:p>
            <a:pPr algn="l">
              <a:buClrTx/>
              <a:buSzTx/>
              <a:buFontTx/>
            </a:pP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132098" name="Oval 6"/>
          <p:cNvSpPr>
            <a:spLocks noChangeArrowheads="true"/>
          </p:cNvSpPr>
          <p:nvPr/>
        </p:nvSpPr>
        <p:spPr bwMode="auto">
          <a:xfrm rot="-1157880">
            <a:off x="6556375" y="5248275"/>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099" name="Oval 6"/>
          <p:cNvSpPr>
            <a:spLocks noChangeArrowheads="true"/>
          </p:cNvSpPr>
          <p:nvPr/>
        </p:nvSpPr>
        <p:spPr bwMode="auto">
          <a:xfrm rot="-1157880">
            <a:off x="5383213" y="3057525"/>
            <a:ext cx="3262312"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100" name="Oval 6"/>
          <p:cNvSpPr>
            <a:spLocks noChangeArrowheads="true"/>
          </p:cNvSpPr>
          <p:nvPr/>
        </p:nvSpPr>
        <p:spPr bwMode="auto">
          <a:xfrm rot="-1157880">
            <a:off x="4029075" y="6108700"/>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101" name="Oval 6"/>
          <p:cNvSpPr>
            <a:spLocks noChangeArrowheads="true"/>
          </p:cNvSpPr>
          <p:nvPr/>
        </p:nvSpPr>
        <p:spPr bwMode="auto">
          <a:xfrm rot="-1157880">
            <a:off x="2836863" y="3898900"/>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grpSp>
        <p:nvGrpSpPr>
          <p:cNvPr id="132107" name="Group 152"/>
          <p:cNvGrpSpPr>
            <a:grpSpLocks noChangeAspect="true"/>
          </p:cNvGrpSpPr>
          <p:nvPr/>
        </p:nvGrpSpPr>
        <p:grpSpPr bwMode="auto">
          <a:xfrm>
            <a:off x="2916238" y="1635125"/>
            <a:ext cx="6156325" cy="4997450"/>
            <a:chOff x="1766" y="764"/>
            <a:chExt cx="4240" cy="3442"/>
          </a:xfrm>
        </p:grpSpPr>
        <p:sp>
          <p:nvSpPr>
            <p:cNvPr id="132124" name="Freeform 153"/>
            <p:cNvSpPr/>
            <p:nvPr/>
          </p:nvSpPr>
          <p:spPr bwMode="auto">
            <a:xfrm>
              <a:off x="4495" y="2044"/>
              <a:ext cx="476" cy="312"/>
            </a:xfrm>
            <a:custGeom>
              <a:avLst/>
              <a:gdLst>
                <a:gd name="T0" fmla="*/ 469 w 290"/>
                <a:gd name="T1" fmla="*/ 72 h 190"/>
                <a:gd name="T2" fmla="*/ 456 w 290"/>
                <a:gd name="T3" fmla="*/ 100 h 190"/>
                <a:gd name="T4" fmla="*/ 440 w 290"/>
                <a:gd name="T5" fmla="*/ 126 h 190"/>
                <a:gd name="T6" fmla="*/ 415 w 290"/>
                <a:gd name="T7" fmla="*/ 149 h 190"/>
                <a:gd name="T8" fmla="*/ 387 w 290"/>
                <a:gd name="T9" fmla="*/ 169 h 190"/>
                <a:gd name="T10" fmla="*/ 359 w 290"/>
                <a:gd name="T11" fmla="*/ 184 h 190"/>
                <a:gd name="T12" fmla="*/ 335 w 290"/>
                <a:gd name="T13" fmla="*/ 192 h 190"/>
                <a:gd name="T14" fmla="*/ 320 w 290"/>
                <a:gd name="T15" fmla="*/ 197 h 190"/>
                <a:gd name="T16" fmla="*/ 310 w 290"/>
                <a:gd name="T17" fmla="*/ 199 h 190"/>
                <a:gd name="T18" fmla="*/ 302 w 290"/>
                <a:gd name="T19" fmla="*/ 200 h 190"/>
                <a:gd name="T20" fmla="*/ 295 w 290"/>
                <a:gd name="T21" fmla="*/ 202 h 190"/>
                <a:gd name="T22" fmla="*/ 286 w 290"/>
                <a:gd name="T23" fmla="*/ 202 h 190"/>
                <a:gd name="T24" fmla="*/ 269 w 290"/>
                <a:gd name="T25" fmla="*/ 204 h 190"/>
                <a:gd name="T26" fmla="*/ 249 w 290"/>
                <a:gd name="T27" fmla="*/ 205 h 190"/>
                <a:gd name="T28" fmla="*/ 197 w 290"/>
                <a:gd name="T29" fmla="*/ 199 h 190"/>
                <a:gd name="T30" fmla="*/ 167 w 290"/>
                <a:gd name="T31" fmla="*/ 192 h 190"/>
                <a:gd name="T32" fmla="*/ 149 w 290"/>
                <a:gd name="T33" fmla="*/ 187 h 190"/>
                <a:gd name="T34" fmla="*/ 74 w 290"/>
                <a:gd name="T35" fmla="*/ 143 h 190"/>
                <a:gd name="T36" fmla="*/ 61 w 290"/>
                <a:gd name="T37" fmla="*/ 130 h 190"/>
                <a:gd name="T38" fmla="*/ 51 w 290"/>
                <a:gd name="T39" fmla="*/ 122 h 190"/>
                <a:gd name="T40" fmla="*/ 43 w 290"/>
                <a:gd name="T41" fmla="*/ 112 h 190"/>
                <a:gd name="T42" fmla="*/ 34 w 290"/>
                <a:gd name="T43" fmla="*/ 99 h 190"/>
                <a:gd name="T44" fmla="*/ 26 w 290"/>
                <a:gd name="T45" fmla="*/ 87 h 190"/>
                <a:gd name="T46" fmla="*/ 7 w 290"/>
                <a:gd name="T47" fmla="*/ 21 h 190"/>
                <a:gd name="T48" fmla="*/ 8 w 290"/>
                <a:gd name="T49" fmla="*/ 169 h 190"/>
                <a:gd name="T50" fmla="*/ 23 w 290"/>
                <a:gd name="T51" fmla="*/ 199 h 190"/>
                <a:gd name="T52" fmla="*/ 31 w 290"/>
                <a:gd name="T53" fmla="*/ 212 h 190"/>
                <a:gd name="T54" fmla="*/ 39 w 290"/>
                <a:gd name="T55" fmla="*/ 222 h 190"/>
                <a:gd name="T56" fmla="*/ 48 w 290"/>
                <a:gd name="T57" fmla="*/ 232 h 190"/>
                <a:gd name="T58" fmla="*/ 59 w 290"/>
                <a:gd name="T59" fmla="*/ 243 h 190"/>
                <a:gd name="T60" fmla="*/ 85 w 290"/>
                <a:gd name="T61" fmla="*/ 264 h 190"/>
                <a:gd name="T62" fmla="*/ 148 w 290"/>
                <a:gd name="T63" fmla="*/ 296 h 190"/>
                <a:gd name="T64" fmla="*/ 166 w 290"/>
                <a:gd name="T65" fmla="*/ 301 h 190"/>
                <a:gd name="T66" fmla="*/ 185 w 290"/>
                <a:gd name="T67" fmla="*/ 305 h 190"/>
                <a:gd name="T68" fmla="*/ 202 w 290"/>
                <a:gd name="T69" fmla="*/ 309 h 190"/>
                <a:gd name="T70" fmla="*/ 223 w 290"/>
                <a:gd name="T71" fmla="*/ 310 h 190"/>
                <a:gd name="T72" fmla="*/ 238 w 290"/>
                <a:gd name="T73" fmla="*/ 312 h 190"/>
                <a:gd name="T74" fmla="*/ 251 w 290"/>
                <a:gd name="T75" fmla="*/ 310 h 190"/>
                <a:gd name="T76" fmla="*/ 271 w 290"/>
                <a:gd name="T77" fmla="*/ 310 h 190"/>
                <a:gd name="T78" fmla="*/ 274 w 290"/>
                <a:gd name="T79" fmla="*/ 309 h 190"/>
                <a:gd name="T80" fmla="*/ 281 w 290"/>
                <a:gd name="T81" fmla="*/ 309 h 190"/>
                <a:gd name="T82" fmla="*/ 287 w 290"/>
                <a:gd name="T83" fmla="*/ 307 h 190"/>
                <a:gd name="T84" fmla="*/ 294 w 290"/>
                <a:gd name="T85" fmla="*/ 307 h 190"/>
                <a:gd name="T86" fmla="*/ 302 w 290"/>
                <a:gd name="T87" fmla="*/ 305 h 190"/>
                <a:gd name="T88" fmla="*/ 314 w 290"/>
                <a:gd name="T89" fmla="*/ 302 h 190"/>
                <a:gd name="T90" fmla="*/ 328 w 290"/>
                <a:gd name="T91" fmla="*/ 297 h 190"/>
                <a:gd name="T92" fmla="*/ 350 w 290"/>
                <a:gd name="T93" fmla="*/ 291 h 190"/>
                <a:gd name="T94" fmla="*/ 368 w 290"/>
                <a:gd name="T95" fmla="*/ 281 h 190"/>
                <a:gd name="T96" fmla="*/ 387 w 290"/>
                <a:gd name="T97" fmla="*/ 269 h 190"/>
                <a:gd name="T98" fmla="*/ 404 w 290"/>
                <a:gd name="T99" fmla="*/ 256 h 190"/>
                <a:gd name="T100" fmla="*/ 423 w 290"/>
                <a:gd name="T101" fmla="*/ 238 h 190"/>
                <a:gd name="T102" fmla="*/ 437 w 290"/>
                <a:gd name="T103" fmla="*/ 222 h 190"/>
                <a:gd name="T104" fmla="*/ 450 w 290"/>
                <a:gd name="T105" fmla="*/ 200 h 190"/>
                <a:gd name="T106" fmla="*/ 456 w 290"/>
                <a:gd name="T107" fmla="*/ 186 h 190"/>
                <a:gd name="T108" fmla="*/ 463 w 290"/>
                <a:gd name="T109" fmla="*/ 164 h 190"/>
                <a:gd name="T110" fmla="*/ 465 w 290"/>
                <a:gd name="T111" fmla="*/ 149 h 1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0" h="190">
                  <a:moveTo>
                    <a:pt x="290" y="29"/>
                  </a:moveTo>
                  <a:cubicBezTo>
                    <a:pt x="290" y="30"/>
                    <a:pt x="289" y="32"/>
                    <a:pt x="289" y="33"/>
                  </a:cubicBezTo>
                  <a:cubicBezTo>
                    <a:pt x="289" y="34"/>
                    <a:pt x="289" y="35"/>
                    <a:pt x="288" y="36"/>
                  </a:cubicBezTo>
                  <a:cubicBezTo>
                    <a:pt x="288" y="38"/>
                    <a:pt x="288" y="39"/>
                    <a:pt x="287" y="40"/>
                  </a:cubicBezTo>
                  <a:cubicBezTo>
                    <a:pt x="287" y="42"/>
                    <a:pt x="287" y="43"/>
                    <a:pt x="286" y="44"/>
                  </a:cubicBezTo>
                  <a:cubicBezTo>
                    <a:pt x="286" y="45"/>
                    <a:pt x="285" y="46"/>
                    <a:pt x="285" y="48"/>
                  </a:cubicBezTo>
                  <a:cubicBezTo>
                    <a:pt x="284" y="49"/>
                    <a:pt x="284" y="50"/>
                    <a:pt x="283" y="51"/>
                  </a:cubicBezTo>
                  <a:cubicBezTo>
                    <a:pt x="283" y="52"/>
                    <a:pt x="282" y="53"/>
                    <a:pt x="282" y="55"/>
                  </a:cubicBezTo>
                  <a:cubicBezTo>
                    <a:pt x="281" y="56"/>
                    <a:pt x="281" y="57"/>
                    <a:pt x="280" y="58"/>
                  </a:cubicBezTo>
                  <a:cubicBezTo>
                    <a:pt x="280" y="59"/>
                    <a:pt x="279" y="60"/>
                    <a:pt x="278" y="61"/>
                  </a:cubicBezTo>
                  <a:cubicBezTo>
                    <a:pt x="278" y="62"/>
                    <a:pt x="277" y="63"/>
                    <a:pt x="277" y="64"/>
                  </a:cubicBezTo>
                  <a:cubicBezTo>
                    <a:pt x="276" y="65"/>
                    <a:pt x="275" y="66"/>
                    <a:pt x="274" y="67"/>
                  </a:cubicBezTo>
                  <a:cubicBezTo>
                    <a:pt x="274" y="68"/>
                    <a:pt x="273" y="70"/>
                    <a:pt x="272" y="71"/>
                  </a:cubicBezTo>
                  <a:cubicBezTo>
                    <a:pt x="271" y="72"/>
                    <a:pt x="271" y="73"/>
                    <a:pt x="270" y="74"/>
                  </a:cubicBezTo>
                  <a:cubicBezTo>
                    <a:pt x="269" y="75"/>
                    <a:pt x="268" y="76"/>
                    <a:pt x="268" y="77"/>
                  </a:cubicBezTo>
                  <a:cubicBezTo>
                    <a:pt x="267" y="78"/>
                    <a:pt x="266" y="79"/>
                    <a:pt x="265" y="80"/>
                  </a:cubicBezTo>
                  <a:cubicBezTo>
                    <a:pt x="264" y="81"/>
                    <a:pt x="263" y="82"/>
                    <a:pt x="262" y="82"/>
                  </a:cubicBezTo>
                  <a:cubicBezTo>
                    <a:pt x="261" y="83"/>
                    <a:pt x="260" y="84"/>
                    <a:pt x="259" y="85"/>
                  </a:cubicBezTo>
                  <a:cubicBezTo>
                    <a:pt x="258" y="86"/>
                    <a:pt x="257" y="87"/>
                    <a:pt x="256" y="88"/>
                  </a:cubicBezTo>
                  <a:cubicBezTo>
                    <a:pt x="255" y="89"/>
                    <a:pt x="254" y="90"/>
                    <a:pt x="253" y="91"/>
                  </a:cubicBezTo>
                  <a:cubicBezTo>
                    <a:pt x="252" y="92"/>
                    <a:pt x="251" y="93"/>
                    <a:pt x="250" y="93"/>
                  </a:cubicBezTo>
                  <a:cubicBezTo>
                    <a:pt x="249" y="94"/>
                    <a:pt x="248" y="95"/>
                    <a:pt x="247" y="96"/>
                  </a:cubicBezTo>
                  <a:cubicBezTo>
                    <a:pt x="246" y="97"/>
                    <a:pt x="245" y="98"/>
                    <a:pt x="243" y="98"/>
                  </a:cubicBezTo>
                  <a:cubicBezTo>
                    <a:pt x="242" y="99"/>
                    <a:pt x="241" y="100"/>
                    <a:pt x="240" y="101"/>
                  </a:cubicBezTo>
                  <a:cubicBezTo>
                    <a:pt x="238" y="101"/>
                    <a:pt x="237" y="102"/>
                    <a:pt x="236" y="103"/>
                  </a:cubicBezTo>
                  <a:cubicBezTo>
                    <a:pt x="235" y="103"/>
                    <a:pt x="235" y="104"/>
                    <a:pt x="234" y="104"/>
                  </a:cubicBezTo>
                  <a:cubicBezTo>
                    <a:pt x="232" y="105"/>
                    <a:pt x="231" y="106"/>
                    <a:pt x="229" y="107"/>
                  </a:cubicBezTo>
                  <a:cubicBezTo>
                    <a:pt x="228" y="107"/>
                    <a:pt x="227" y="108"/>
                    <a:pt x="227" y="108"/>
                  </a:cubicBezTo>
                  <a:cubicBezTo>
                    <a:pt x="225" y="109"/>
                    <a:pt x="223" y="110"/>
                    <a:pt x="221" y="111"/>
                  </a:cubicBezTo>
                  <a:cubicBezTo>
                    <a:pt x="221" y="111"/>
                    <a:pt x="220" y="111"/>
                    <a:pt x="219" y="112"/>
                  </a:cubicBezTo>
                  <a:cubicBezTo>
                    <a:pt x="216" y="113"/>
                    <a:pt x="214" y="114"/>
                    <a:pt x="211" y="115"/>
                  </a:cubicBezTo>
                  <a:cubicBezTo>
                    <a:pt x="211" y="115"/>
                    <a:pt x="210" y="115"/>
                    <a:pt x="210" y="115"/>
                  </a:cubicBezTo>
                  <a:cubicBezTo>
                    <a:pt x="209" y="115"/>
                    <a:pt x="208" y="116"/>
                    <a:pt x="208" y="116"/>
                  </a:cubicBezTo>
                  <a:cubicBezTo>
                    <a:pt x="207" y="116"/>
                    <a:pt x="207" y="116"/>
                    <a:pt x="206" y="116"/>
                  </a:cubicBezTo>
                  <a:cubicBezTo>
                    <a:pt x="205" y="117"/>
                    <a:pt x="205" y="117"/>
                    <a:pt x="204" y="117"/>
                  </a:cubicBezTo>
                  <a:cubicBezTo>
                    <a:pt x="203" y="117"/>
                    <a:pt x="203" y="118"/>
                    <a:pt x="202" y="118"/>
                  </a:cubicBezTo>
                  <a:cubicBezTo>
                    <a:pt x="201" y="118"/>
                    <a:pt x="201" y="118"/>
                    <a:pt x="200" y="118"/>
                  </a:cubicBezTo>
                  <a:cubicBezTo>
                    <a:pt x="199" y="118"/>
                    <a:pt x="199" y="119"/>
                    <a:pt x="199" y="119"/>
                  </a:cubicBezTo>
                  <a:cubicBezTo>
                    <a:pt x="198" y="119"/>
                    <a:pt x="198" y="119"/>
                    <a:pt x="197" y="119"/>
                  </a:cubicBezTo>
                  <a:cubicBezTo>
                    <a:pt x="196" y="119"/>
                    <a:pt x="196" y="119"/>
                    <a:pt x="195" y="120"/>
                  </a:cubicBezTo>
                  <a:cubicBezTo>
                    <a:pt x="194" y="120"/>
                    <a:pt x="193" y="120"/>
                    <a:pt x="193" y="120"/>
                  </a:cubicBezTo>
                  <a:cubicBezTo>
                    <a:pt x="192" y="120"/>
                    <a:pt x="192" y="120"/>
                    <a:pt x="192" y="120"/>
                  </a:cubicBezTo>
                  <a:cubicBezTo>
                    <a:pt x="191" y="120"/>
                    <a:pt x="191" y="121"/>
                    <a:pt x="191" y="121"/>
                  </a:cubicBezTo>
                  <a:cubicBezTo>
                    <a:pt x="190" y="121"/>
                    <a:pt x="190" y="121"/>
                    <a:pt x="190" y="121"/>
                  </a:cubicBezTo>
                  <a:cubicBezTo>
                    <a:pt x="189" y="121"/>
                    <a:pt x="189" y="121"/>
                    <a:pt x="189" y="121"/>
                  </a:cubicBezTo>
                  <a:cubicBezTo>
                    <a:pt x="188" y="121"/>
                    <a:pt x="188" y="121"/>
                    <a:pt x="188" y="121"/>
                  </a:cubicBezTo>
                  <a:cubicBezTo>
                    <a:pt x="187" y="121"/>
                    <a:pt x="187" y="121"/>
                    <a:pt x="187" y="121"/>
                  </a:cubicBezTo>
                  <a:cubicBezTo>
                    <a:pt x="186" y="122"/>
                    <a:pt x="186" y="122"/>
                    <a:pt x="186" y="122"/>
                  </a:cubicBezTo>
                  <a:cubicBezTo>
                    <a:pt x="185" y="122"/>
                    <a:pt x="185" y="122"/>
                    <a:pt x="185" y="122"/>
                  </a:cubicBezTo>
                  <a:cubicBezTo>
                    <a:pt x="184" y="122"/>
                    <a:pt x="184" y="122"/>
                    <a:pt x="184" y="122"/>
                  </a:cubicBezTo>
                  <a:cubicBezTo>
                    <a:pt x="184" y="122"/>
                    <a:pt x="184" y="122"/>
                    <a:pt x="184" y="122"/>
                  </a:cubicBezTo>
                  <a:cubicBezTo>
                    <a:pt x="183" y="122"/>
                    <a:pt x="183" y="122"/>
                    <a:pt x="183" y="122"/>
                  </a:cubicBezTo>
                  <a:cubicBezTo>
                    <a:pt x="182" y="122"/>
                    <a:pt x="182" y="122"/>
                    <a:pt x="182" y="122"/>
                  </a:cubicBezTo>
                  <a:cubicBezTo>
                    <a:pt x="181" y="122"/>
                    <a:pt x="181" y="122"/>
                    <a:pt x="181" y="122"/>
                  </a:cubicBezTo>
                  <a:cubicBezTo>
                    <a:pt x="180" y="123"/>
                    <a:pt x="180" y="123"/>
                    <a:pt x="180" y="123"/>
                  </a:cubicBezTo>
                  <a:cubicBezTo>
                    <a:pt x="179" y="123"/>
                    <a:pt x="178" y="123"/>
                    <a:pt x="177" y="123"/>
                  </a:cubicBezTo>
                  <a:cubicBezTo>
                    <a:pt x="177" y="123"/>
                    <a:pt x="177" y="123"/>
                    <a:pt x="177" y="123"/>
                  </a:cubicBezTo>
                  <a:cubicBezTo>
                    <a:pt x="176" y="123"/>
                    <a:pt x="176" y="123"/>
                    <a:pt x="175" y="123"/>
                  </a:cubicBezTo>
                  <a:cubicBezTo>
                    <a:pt x="175" y="123"/>
                    <a:pt x="175" y="123"/>
                    <a:pt x="175" y="123"/>
                  </a:cubicBezTo>
                  <a:cubicBezTo>
                    <a:pt x="174" y="123"/>
                    <a:pt x="174" y="123"/>
                    <a:pt x="174" y="123"/>
                  </a:cubicBezTo>
                  <a:cubicBezTo>
                    <a:pt x="174" y="123"/>
                    <a:pt x="173" y="124"/>
                    <a:pt x="173" y="124"/>
                  </a:cubicBezTo>
                  <a:cubicBezTo>
                    <a:pt x="172" y="124"/>
                    <a:pt x="171" y="124"/>
                    <a:pt x="171" y="124"/>
                  </a:cubicBezTo>
                  <a:cubicBezTo>
                    <a:pt x="170" y="124"/>
                    <a:pt x="169" y="124"/>
                    <a:pt x="168" y="124"/>
                  </a:cubicBezTo>
                  <a:cubicBezTo>
                    <a:pt x="167" y="124"/>
                    <a:pt x="167" y="124"/>
                    <a:pt x="166" y="124"/>
                  </a:cubicBezTo>
                  <a:cubicBezTo>
                    <a:pt x="165" y="124"/>
                    <a:pt x="165" y="124"/>
                    <a:pt x="164" y="124"/>
                  </a:cubicBezTo>
                  <a:cubicBezTo>
                    <a:pt x="163" y="124"/>
                    <a:pt x="163" y="124"/>
                    <a:pt x="162" y="124"/>
                  </a:cubicBezTo>
                  <a:cubicBezTo>
                    <a:pt x="161" y="124"/>
                    <a:pt x="160" y="124"/>
                    <a:pt x="159" y="125"/>
                  </a:cubicBezTo>
                  <a:cubicBezTo>
                    <a:pt x="158" y="125"/>
                    <a:pt x="157" y="125"/>
                    <a:pt x="157" y="125"/>
                  </a:cubicBezTo>
                  <a:cubicBezTo>
                    <a:pt x="156" y="125"/>
                    <a:pt x="155" y="125"/>
                    <a:pt x="154" y="125"/>
                  </a:cubicBezTo>
                  <a:cubicBezTo>
                    <a:pt x="154" y="125"/>
                    <a:pt x="153" y="125"/>
                    <a:pt x="152" y="125"/>
                  </a:cubicBezTo>
                  <a:cubicBezTo>
                    <a:pt x="149" y="125"/>
                    <a:pt x="145" y="124"/>
                    <a:pt x="141" y="124"/>
                  </a:cubicBezTo>
                  <a:cubicBezTo>
                    <a:pt x="140" y="124"/>
                    <a:pt x="140" y="124"/>
                    <a:pt x="140" y="124"/>
                  </a:cubicBezTo>
                  <a:cubicBezTo>
                    <a:pt x="137" y="124"/>
                    <a:pt x="134" y="124"/>
                    <a:pt x="131" y="123"/>
                  </a:cubicBezTo>
                  <a:cubicBezTo>
                    <a:pt x="130" y="123"/>
                    <a:pt x="130" y="123"/>
                    <a:pt x="129" y="123"/>
                  </a:cubicBezTo>
                  <a:cubicBezTo>
                    <a:pt x="126" y="122"/>
                    <a:pt x="123" y="122"/>
                    <a:pt x="120" y="121"/>
                  </a:cubicBezTo>
                  <a:cubicBezTo>
                    <a:pt x="119" y="121"/>
                    <a:pt x="119" y="121"/>
                    <a:pt x="119" y="121"/>
                  </a:cubicBezTo>
                  <a:cubicBezTo>
                    <a:pt x="115" y="121"/>
                    <a:pt x="112" y="120"/>
                    <a:pt x="108" y="119"/>
                  </a:cubicBezTo>
                  <a:cubicBezTo>
                    <a:pt x="108" y="119"/>
                    <a:pt x="107" y="119"/>
                    <a:pt x="106" y="118"/>
                  </a:cubicBezTo>
                  <a:cubicBezTo>
                    <a:pt x="106" y="118"/>
                    <a:pt x="105" y="118"/>
                    <a:pt x="104" y="118"/>
                  </a:cubicBezTo>
                  <a:cubicBezTo>
                    <a:pt x="104" y="118"/>
                    <a:pt x="103" y="117"/>
                    <a:pt x="102" y="117"/>
                  </a:cubicBezTo>
                  <a:cubicBezTo>
                    <a:pt x="101" y="117"/>
                    <a:pt x="101" y="117"/>
                    <a:pt x="100" y="117"/>
                  </a:cubicBezTo>
                  <a:cubicBezTo>
                    <a:pt x="99" y="116"/>
                    <a:pt x="98" y="116"/>
                    <a:pt x="97" y="116"/>
                  </a:cubicBezTo>
                  <a:cubicBezTo>
                    <a:pt x="97" y="116"/>
                    <a:pt x="96" y="115"/>
                    <a:pt x="95" y="115"/>
                  </a:cubicBezTo>
                  <a:cubicBezTo>
                    <a:pt x="95" y="115"/>
                    <a:pt x="94" y="115"/>
                    <a:pt x="93" y="114"/>
                  </a:cubicBezTo>
                  <a:cubicBezTo>
                    <a:pt x="93" y="114"/>
                    <a:pt x="92" y="114"/>
                    <a:pt x="91" y="114"/>
                  </a:cubicBezTo>
                  <a:cubicBezTo>
                    <a:pt x="87" y="112"/>
                    <a:pt x="83" y="110"/>
                    <a:pt x="79" y="109"/>
                  </a:cubicBezTo>
                  <a:cubicBezTo>
                    <a:pt x="75" y="107"/>
                    <a:pt x="71" y="105"/>
                    <a:pt x="68" y="103"/>
                  </a:cubicBezTo>
                  <a:cubicBezTo>
                    <a:pt x="64" y="101"/>
                    <a:pt x="60" y="98"/>
                    <a:pt x="57" y="96"/>
                  </a:cubicBezTo>
                  <a:cubicBezTo>
                    <a:pt x="53" y="93"/>
                    <a:pt x="50" y="91"/>
                    <a:pt x="47" y="88"/>
                  </a:cubicBezTo>
                  <a:cubicBezTo>
                    <a:pt x="46" y="88"/>
                    <a:pt x="45" y="87"/>
                    <a:pt x="45" y="87"/>
                  </a:cubicBezTo>
                  <a:cubicBezTo>
                    <a:pt x="44" y="86"/>
                    <a:pt x="43" y="86"/>
                    <a:pt x="43" y="85"/>
                  </a:cubicBezTo>
                  <a:cubicBezTo>
                    <a:pt x="43" y="85"/>
                    <a:pt x="42" y="85"/>
                    <a:pt x="42" y="84"/>
                  </a:cubicBezTo>
                  <a:cubicBezTo>
                    <a:pt x="41" y="84"/>
                    <a:pt x="41" y="83"/>
                    <a:pt x="41" y="83"/>
                  </a:cubicBezTo>
                  <a:cubicBezTo>
                    <a:pt x="40" y="82"/>
                    <a:pt x="39" y="82"/>
                    <a:pt x="38" y="81"/>
                  </a:cubicBezTo>
                  <a:cubicBezTo>
                    <a:pt x="38" y="80"/>
                    <a:pt x="37" y="80"/>
                    <a:pt x="37" y="79"/>
                  </a:cubicBezTo>
                  <a:cubicBezTo>
                    <a:pt x="36" y="79"/>
                    <a:pt x="36" y="79"/>
                    <a:pt x="36" y="79"/>
                  </a:cubicBezTo>
                  <a:cubicBezTo>
                    <a:pt x="35" y="78"/>
                    <a:pt x="35" y="78"/>
                    <a:pt x="35" y="78"/>
                  </a:cubicBezTo>
                  <a:cubicBezTo>
                    <a:pt x="34" y="77"/>
                    <a:pt x="34" y="76"/>
                    <a:pt x="33" y="76"/>
                  </a:cubicBezTo>
                  <a:cubicBezTo>
                    <a:pt x="33" y="75"/>
                    <a:pt x="32" y="75"/>
                    <a:pt x="32" y="75"/>
                  </a:cubicBezTo>
                  <a:cubicBezTo>
                    <a:pt x="31" y="74"/>
                    <a:pt x="31" y="74"/>
                    <a:pt x="31" y="74"/>
                  </a:cubicBezTo>
                  <a:cubicBezTo>
                    <a:pt x="31" y="73"/>
                    <a:pt x="31" y="73"/>
                    <a:pt x="31" y="73"/>
                  </a:cubicBezTo>
                  <a:cubicBezTo>
                    <a:pt x="30" y="72"/>
                    <a:pt x="30" y="72"/>
                    <a:pt x="29" y="71"/>
                  </a:cubicBezTo>
                  <a:cubicBezTo>
                    <a:pt x="29" y="71"/>
                    <a:pt x="28" y="70"/>
                    <a:pt x="28" y="70"/>
                  </a:cubicBezTo>
                  <a:cubicBezTo>
                    <a:pt x="28" y="69"/>
                    <a:pt x="27" y="69"/>
                    <a:pt x="27" y="69"/>
                  </a:cubicBezTo>
                  <a:cubicBezTo>
                    <a:pt x="26" y="68"/>
                    <a:pt x="26" y="68"/>
                    <a:pt x="26" y="68"/>
                  </a:cubicBezTo>
                  <a:cubicBezTo>
                    <a:pt x="26" y="67"/>
                    <a:pt x="25" y="66"/>
                    <a:pt x="25" y="66"/>
                  </a:cubicBezTo>
                  <a:cubicBezTo>
                    <a:pt x="25" y="65"/>
                    <a:pt x="24" y="65"/>
                    <a:pt x="24" y="64"/>
                  </a:cubicBezTo>
                  <a:cubicBezTo>
                    <a:pt x="24" y="64"/>
                    <a:pt x="23" y="64"/>
                    <a:pt x="23" y="63"/>
                  </a:cubicBezTo>
                  <a:cubicBezTo>
                    <a:pt x="22" y="62"/>
                    <a:pt x="22" y="62"/>
                    <a:pt x="22" y="62"/>
                  </a:cubicBezTo>
                  <a:cubicBezTo>
                    <a:pt x="22" y="62"/>
                    <a:pt x="21" y="61"/>
                    <a:pt x="21" y="60"/>
                  </a:cubicBezTo>
                  <a:cubicBezTo>
                    <a:pt x="20" y="59"/>
                    <a:pt x="20" y="59"/>
                    <a:pt x="20" y="58"/>
                  </a:cubicBezTo>
                  <a:cubicBezTo>
                    <a:pt x="19" y="58"/>
                    <a:pt x="19" y="57"/>
                    <a:pt x="19" y="57"/>
                  </a:cubicBezTo>
                  <a:cubicBezTo>
                    <a:pt x="18" y="56"/>
                    <a:pt x="18" y="56"/>
                    <a:pt x="18" y="55"/>
                  </a:cubicBezTo>
                  <a:cubicBezTo>
                    <a:pt x="18" y="55"/>
                    <a:pt x="17" y="54"/>
                    <a:pt x="17" y="54"/>
                  </a:cubicBezTo>
                  <a:cubicBezTo>
                    <a:pt x="17" y="54"/>
                    <a:pt x="17" y="53"/>
                    <a:pt x="16" y="53"/>
                  </a:cubicBezTo>
                  <a:cubicBezTo>
                    <a:pt x="16" y="52"/>
                    <a:pt x="16" y="52"/>
                    <a:pt x="16" y="51"/>
                  </a:cubicBezTo>
                  <a:cubicBezTo>
                    <a:pt x="15" y="51"/>
                    <a:pt x="15" y="50"/>
                    <a:pt x="15" y="50"/>
                  </a:cubicBezTo>
                  <a:cubicBezTo>
                    <a:pt x="13" y="46"/>
                    <a:pt x="11" y="42"/>
                    <a:pt x="9" y="37"/>
                  </a:cubicBezTo>
                  <a:cubicBezTo>
                    <a:pt x="8" y="33"/>
                    <a:pt x="7" y="29"/>
                    <a:pt x="6" y="25"/>
                  </a:cubicBezTo>
                  <a:cubicBezTo>
                    <a:pt x="5" y="21"/>
                    <a:pt x="4" y="17"/>
                    <a:pt x="4" y="13"/>
                  </a:cubicBezTo>
                  <a:cubicBezTo>
                    <a:pt x="4" y="8"/>
                    <a:pt x="4" y="4"/>
                    <a:pt x="4" y="0"/>
                  </a:cubicBezTo>
                  <a:cubicBezTo>
                    <a:pt x="0" y="66"/>
                    <a:pt x="0" y="66"/>
                    <a:pt x="0" y="66"/>
                  </a:cubicBezTo>
                  <a:cubicBezTo>
                    <a:pt x="0" y="70"/>
                    <a:pt x="0" y="74"/>
                    <a:pt x="0" y="78"/>
                  </a:cubicBezTo>
                  <a:cubicBezTo>
                    <a:pt x="0" y="82"/>
                    <a:pt x="1" y="86"/>
                    <a:pt x="2" y="90"/>
                  </a:cubicBezTo>
                  <a:cubicBezTo>
                    <a:pt x="3" y="95"/>
                    <a:pt x="4" y="99"/>
                    <a:pt x="5" y="103"/>
                  </a:cubicBezTo>
                  <a:cubicBezTo>
                    <a:pt x="7" y="107"/>
                    <a:pt x="9" y="111"/>
                    <a:pt x="11" y="115"/>
                  </a:cubicBezTo>
                  <a:cubicBezTo>
                    <a:pt x="11" y="116"/>
                    <a:pt x="11" y="116"/>
                    <a:pt x="11" y="116"/>
                  </a:cubicBezTo>
                  <a:cubicBezTo>
                    <a:pt x="12" y="117"/>
                    <a:pt x="12" y="117"/>
                    <a:pt x="12" y="118"/>
                  </a:cubicBezTo>
                  <a:cubicBezTo>
                    <a:pt x="12" y="118"/>
                    <a:pt x="13" y="119"/>
                    <a:pt x="13" y="119"/>
                  </a:cubicBezTo>
                  <a:cubicBezTo>
                    <a:pt x="13" y="120"/>
                    <a:pt x="13" y="120"/>
                    <a:pt x="14" y="121"/>
                  </a:cubicBezTo>
                  <a:cubicBezTo>
                    <a:pt x="14" y="121"/>
                    <a:pt x="14" y="122"/>
                    <a:pt x="15" y="122"/>
                  </a:cubicBezTo>
                  <a:cubicBezTo>
                    <a:pt x="15" y="122"/>
                    <a:pt x="15" y="123"/>
                    <a:pt x="15" y="124"/>
                  </a:cubicBezTo>
                  <a:cubicBezTo>
                    <a:pt x="16" y="124"/>
                    <a:pt x="16" y="125"/>
                    <a:pt x="17" y="125"/>
                  </a:cubicBezTo>
                  <a:cubicBezTo>
                    <a:pt x="17" y="126"/>
                    <a:pt x="18" y="127"/>
                    <a:pt x="18" y="128"/>
                  </a:cubicBezTo>
                  <a:cubicBezTo>
                    <a:pt x="19" y="129"/>
                    <a:pt x="19" y="129"/>
                    <a:pt x="19" y="129"/>
                  </a:cubicBezTo>
                  <a:cubicBezTo>
                    <a:pt x="19" y="129"/>
                    <a:pt x="19" y="129"/>
                    <a:pt x="20" y="130"/>
                  </a:cubicBezTo>
                  <a:cubicBezTo>
                    <a:pt x="20" y="130"/>
                    <a:pt x="20" y="131"/>
                    <a:pt x="21" y="131"/>
                  </a:cubicBezTo>
                  <a:cubicBezTo>
                    <a:pt x="21" y="132"/>
                    <a:pt x="22" y="132"/>
                    <a:pt x="22" y="133"/>
                  </a:cubicBezTo>
                  <a:cubicBezTo>
                    <a:pt x="23" y="134"/>
                    <a:pt x="23" y="134"/>
                    <a:pt x="23" y="134"/>
                  </a:cubicBezTo>
                  <a:cubicBezTo>
                    <a:pt x="23" y="134"/>
                    <a:pt x="23" y="134"/>
                    <a:pt x="24" y="135"/>
                  </a:cubicBezTo>
                  <a:cubicBezTo>
                    <a:pt x="24" y="135"/>
                    <a:pt x="24" y="136"/>
                    <a:pt x="25" y="136"/>
                  </a:cubicBezTo>
                  <a:cubicBezTo>
                    <a:pt x="25" y="137"/>
                    <a:pt x="26" y="137"/>
                    <a:pt x="26" y="138"/>
                  </a:cubicBezTo>
                  <a:cubicBezTo>
                    <a:pt x="27" y="139"/>
                    <a:pt x="27" y="139"/>
                    <a:pt x="27" y="139"/>
                  </a:cubicBezTo>
                  <a:cubicBezTo>
                    <a:pt x="28" y="140"/>
                    <a:pt x="28" y="140"/>
                    <a:pt x="28" y="140"/>
                  </a:cubicBezTo>
                  <a:cubicBezTo>
                    <a:pt x="28" y="140"/>
                    <a:pt x="29" y="141"/>
                    <a:pt x="29" y="141"/>
                  </a:cubicBezTo>
                  <a:cubicBezTo>
                    <a:pt x="29" y="142"/>
                    <a:pt x="30" y="142"/>
                    <a:pt x="31" y="143"/>
                  </a:cubicBezTo>
                  <a:cubicBezTo>
                    <a:pt x="31" y="144"/>
                    <a:pt x="31" y="144"/>
                    <a:pt x="31" y="144"/>
                  </a:cubicBezTo>
                  <a:cubicBezTo>
                    <a:pt x="32" y="144"/>
                    <a:pt x="32" y="144"/>
                    <a:pt x="32" y="145"/>
                  </a:cubicBezTo>
                  <a:cubicBezTo>
                    <a:pt x="33" y="145"/>
                    <a:pt x="33" y="146"/>
                    <a:pt x="34" y="146"/>
                  </a:cubicBezTo>
                  <a:cubicBezTo>
                    <a:pt x="34" y="147"/>
                    <a:pt x="35" y="147"/>
                    <a:pt x="36" y="148"/>
                  </a:cubicBezTo>
                  <a:cubicBezTo>
                    <a:pt x="36" y="149"/>
                    <a:pt x="37" y="149"/>
                    <a:pt x="37" y="149"/>
                  </a:cubicBezTo>
                  <a:cubicBezTo>
                    <a:pt x="38" y="150"/>
                    <a:pt x="38" y="150"/>
                    <a:pt x="39" y="150"/>
                  </a:cubicBezTo>
                  <a:cubicBezTo>
                    <a:pt x="39" y="151"/>
                    <a:pt x="40" y="151"/>
                    <a:pt x="40" y="152"/>
                  </a:cubicBezTo>
                  <a:cubicBezTo>
                    <a:pt x="41" y="152"/>
                    <a:pt x="41" y="153"/>
                    <a:pt x="42" y="153"/>
                  </a:cubicBezTo>
                  <a:cubicBezTo>
                    <a:pt x="45" y="156"/>
                    <a:pt x="49" y="159"/>
                    <a:pt x="52" y="161"/>
                  </a:cubicBezTo>
                  <a:cubicBezTo>
                    <a:pt x="56" y="163"/>
                    <a:pt x="59" y="166"/>
                    <a:pt x="63" y="168"/>
                  </a:cubicBezTo>
                  <a:cubicBezTo>
                    <a:pt x="67" y="170"/>
                    <a:pt x="70" y="172"/>
                    <a:pt x="74" y="174"/>
                  </a:cubicBezTo>
                  <a:cubicBezTo>
                    <a:pt x="78" y="175"/>
                    <a:pt x="82" y="177"/>
                    <a:pt x="86" y="179"/>
                  </a:cubicBezTo>
                  <a:cubicBezTo>
                    <a:pt x="87" y="179"/>
                    <a:pt x="88" y="179"/>
                    <a:pt x="88" y="179"/>
                  </a:cubicBezTo>
                  <a:cubicBezTo>
                    <a:pt x="89" y="180"/>
                    <a:pt x="89" y="180"/>
                    <a:pt x="90" y="180"/>
                  </a:cubicBezTo>
                  <a:cubicBezTo>
                    <a:pt x="91" y="180"/>
                    <a:pt x="92" y="181"/>
                    <a:pt x="92" y="181"/>
                  </a:cubicBezTo>
                  <a:cubicBezTo>
                    <a:pt x="93" y="181"/>
                    <a:pt x="94" y="181"/>
                    <a:pt x="95" y="182"/>
                  </a:cubicBezTo>
                  <a:cubicBezTo>
                    <a:pt x="96" y="182"/>
                    <a:pt x="96" y="182"/>
                    <a:pt x="97" y="182"/>
                  </a:cubicBezTo>
                  <a:cubicBezTo>
                    <a:pt x="98" y="182"/>
                    <a:pt x="99" y="183"/>
                    <a:pt x="99" y="183"/>
                  </a:cubicBezTo>
                  <a:cubicBezTo>
                    <a:pt x="100" y="183"/>
                    <a:pt x="101" y="183"/>
                    <a:pt x="101" y="183"/>
                  </a:cubicBezTo>
                  <a:cubicBezTo>
                    <a:pt x="102" y="184"/>
                    <a:pt x="103" y="184"/>
                    <a:pt x="103" y="184"/>
                  </a:cubicBezTo>
                  <a:cubicBezTo>
                    <a:pt x="104" y="184"/>
                    <a:pt x="105" y="184"/>
                    <a:pt x="106" y="184"/>
                  </a:cubicBezTo>
                  <a:cubicBezTo>
                    <a:pt x="107" y="185"/>
                    <a:pt x="107" y="185"/>
                    <a:pt x="108" y="185"/>
                  </a:cubicBezTo>
                  <a:cubicBezTo>
                    <a:pt x="109" y="185"/>
                    <a:pt x="110" y="185"/>
                    <a:pt x="111" y="186"/>
                  </a:cubicBezTo>
                  <a:cubicBezTo>
                    <a:pt x="112" y="186"/>
                    <a:pt x="113" y="186"/>
                    <a:pt x="113" y="186"/>
                  </a:cubicBezTo>
                  <a:cubicBezTo>
                    <a:pt x="114" y="186"/>
                    <a:pt x="114" y="186"/>
                    <a:pt x="114" y="186"/>
                  </a:cubicBezTo>
                  <a:cubicBezTo>
                    <a:pt x="114" y="186"/>
                    <a:pt x="114" y="186"/>
                    <a:pt x="114" y="186"/>
                  </a:cubicBezTo>
                  <a:cubicBezTo>
                    <a:pt x="114" y="186"/>
                    <a:pt x="114" y="186"/>
                    <a:pt x="114" y="186"/>
                  </a:cubicBezTo>
                  <a:cubicBezTo>
                    <a:pt x="117" y="187"/>
                    <a:pt x="119" y="187"/>
                    <a:pt x="121" y="187"/>
                  </a:cubicBezTo>
                  <a:cubicBezTo>
                    <a:pt x="122" y="188"/>
                    <a:pt x="123" y="188"/>
                    <a:pt x="123" y="188"/>
                  </a:cubicBezTo>
                  <a:cubicBezTo>
                    <a:pt x="124" y="188"/>
                    <a:pt x="124" y="188"/>
                    <a:pt x="125" y="188"/>
                  </a:cubicBezTo>
                  <a:cubicBezTo>
                    <a:pt x="125" y="188"/>
                    <a:pt x="125" y="188"/>
                    <a:pt x="126" y="188"/>
                  </a:cubicBezTo>
                  <a:cubicBezTo>
                    <a:pt x="127" y="188"/>
                    <a:pt x="128" y="188"/>
                    <a:pt x="128" y="188"/>
                  </a:cubicBezTo>
                  <a:cubicBezTo>
                    <a:pt x="131" y="189"/>
                    <a:pt x="133" y="189"/>
                    <a:pt x="135" y="189"/>
                  </a:cubicBezTo>
                  <a:cubicBezTo>
                    <a:pt x="136" y="189"/>
                    <a:pt x="136" y="189"/>
                    <a:pt x="136" y="189"/>
                  </a:cubicBezTo>
                  <a:cubicBezTo>
                    <a:pt x="136" y="189"/>
                    <a:pt x="136" y="189"/>
                    <a:pt x="136" y="189"/>
                  </a:cubicBezTo>
                  <a:cubicBezTo>
                    <a:pt x="136" y="189"/>
                    <a:pt x="136" y="189"/>
                    <a:pt x="136" y="189"/>
                  </a:cubicBezTo>
                  <a:cubicBezTo>
                    <a:pt x="139" y="189"/>
                    <a:pt x="141" y="189"/>
                    <a:pt x="144" y="189"/>
                  </a:cubicBezTo>
                  <a:cubicBezTo>
                    <a:pt x="144" y="189"/>
                    <a:pt x="144" y="189"/>
                    <a:pt x="144" y="189"/>
                  </a:cubicBezTo>
                  <a:cubicBezTo>
                    <a:pt x="145" y="190"/>
                    <a:pt x="145" y="190"/>
                    <a:pt x="145" y="190"/>
                  </a:cubicBezTo>
                  <a:cubicBezTo>
                    <a:pt x="146" y="190"/>
                    <a:pt x="146" y="190"/>
                    <a:pt x="146" y="190"/>
                  </a:cubicBezTo>
                  <a:cubicBezTo>
                    <a:pt x="147" y="190"/>
                    <a:pt x="147" y="190"/>
                    <a:pt x="147" y="190"/>
                  </a:cubicBezTo>
                  <a:cubicBezTo>
                    <a:pt x="147" y="190"/>
                    <a:pt x="148" y="190"/>
                    <a:pt x="149" y="190"/>
                  </a:cubicBezTo>
                  <a:cubicBezTo>
                    <a:pt x="149" y="190"/>
                    <a:pt x="150" y="190"/>
                    <a:pt x="151" y="189"/>
                  </a:cubicBezTo>
                  <a:cubicBezTo>
                    <a:pt x="152" y="189"/>
                    <a:pt x="153" y="189"/>
                    <a:pt x="153" y="189"/>
                  </a:cubicBezTo>
                  <a:cubicBezTo>
                    <a:pt x="154" y="189"/>
                    <a:pt x="155" y="189"/>
                    <a:pt x="156" y="189"/>
                  </a:cubicBezTo>
                  <a:cubicBezTo>
                    <a:pt x="157" y="189"/>
                    <a:pt x="158" y="189"/>
                    <a:pt x="158" y="189"/>
                  </a:cubicBezTo>
                  <a:cubicBezTo>
                    <a:pt x="159" y="189"/>
                    <a:pt x="159" y="189"/>
                    <a:pt x="160" y="189"/>
                  </a:cubicBezTo>
                  <a:cubicBezTo>
                    <a:pt x="161" y="189"/>
                    <a:pt x="162" y="189"/>
                    <a:pt x="162" y="189"/>
                  </a:cubicBezTo>
                  <a:cubicBezTo>
                    <a:pt x="163" y="189"/>
                    <a:pt x="164" y="189"/>
                    <a:pt x="165" y="189"/>
                  </a:cubicBezTo>
                  <a:cubicBezTo>
                    <a:pt x="165" y="189"/>
                    <a:pt x="166" y="189"/>
                    <a:pt x="166" y="189"/>
                  </a:cubicBezTo>
                  <a:cubicBezTo>
                    <a:pt x="167" y="189"/>
                    <a:pt x="167" y="189"/>
                    <a:pt x="167" y="189"/>
                  </a:cubicBezTo>
                  <a:cubicBezTo>
                    <a:pt x="167" y="188"/>
                    <a:pt x="167" y="188"/>
                    <a:pt x="167" y="188"/>
                  </a:cubicBezTo>
                  <a:cubicBezTo>
                    <a:pt x="167" y="188"/>
                    <a:pt x="167" y="188"/>
                    <a:pt x="167" y="188"/>
                  </a:cubicBezTo>
                  <a:cubicBezTo>
                    <a:pt x="167" y="188"/>
                    <a:pt x="167" y="188"/>
                    <a:pt x="167" y="188"/>
                  </a:cubicBezTo>
                  <a:cubicBezTo>
                    <a:pt x="168" y="188"/>
                    <a:pt x="168" y="188"/>
                    <a:pt x="169" y="188"/>
                  </a:cubicBezTo>
                  <a:cubicBezTo>
                    <a:pt x="169" y="188"/>
                    <a:pt x="170" y="188"/>
                    <a:pt x="170" y="188"/>
                  </a:cubicBezTo>
                  <a:cubicBezTo>
                    <a:pt x="171" y="188"/>
                    <a:pt x="171" y="188"/>
                    <a:pt x="171" y="188"/>
                  </a:cubicBezTo>
                  <a:cubicBezTo>
                    <a:pt x="171" y="188"/>
                    <a:pt x="171" y="188"/>
                    <a:pt x="171" y="188"/>
                  </a:cubicBezTo>
                  <a:cubicBezTo>
                    <a:pt x="171" y="188"/>
                    <a:pt x="171" y="188"/>
                    <a:pt x="171" y="188"/>
                  </a:cubicBezTo>
                  <a:cubicBezTo>
                    <a:pt x="171" y="188"/>
                    <a:pt x="171" y="188"/>
                    <a:pt x="171" y="188"/>
                  </a:cubicBezTo>
                  <a:cubicBezTo>
                    <a:pt x="172" y="188"/>
                    <a:pt x="172" y="188"/>
                    <a:pt x="172" y="188"/>
                  </a:cubicBezTo>
                  <a:cubicBezTo>
                    <a:pt x="173" y="188"/>
                    <a:pt x="173" y="188"/>
                    <a:pt x="173" y="188"/>
                  </a:cubicBezTo>
                  <a:cubicBezTo>
                    <a:pt x="173" y="188"/>
                    <a:pt x="174" y="188"/>
                    <a:pt x="174" y="188"/>
                  </a:cubicBezTo>
                  <a:cubicBezTo>
                    <a:pt x="175" y="187"/>
                    <a:pt x="175" y="187"/>
                    <a:pt x="175" y="187"/>
                  </a:cubicBezTo>
                  <a:cubicBezTo>
                    <a:pt x="176" y="187"/>
                    <a:pt x="176" y="187"/>
                    <a:pt x="176" y="187"/>
                  </a:cubicBezTo>
                  <a:cubicBezTo>
                    <a:pt x="177" y="187"/>
                    <a:pt x="177" y="187"/>
                    <a:pt x="177" y="187"/>
                  </a:cubicBezTo>
                  <a:cubicBezTo>
                    <a:pt x="178" y="187"/>
                    <a:pt x="178" y="187"/>
                    <a:pt x="178" y="187"/>
                  </a:cubicBezTo>
                  <a:cubicBezTo>
                    <a:pt x="179" y="187"/>
                    <a:pt x="179" y="187"/>
                    <a:pt x="179" y="187"/>
                  </a:cubicBezTo>
                  <a:cubicBezTo>
                    <a:pt x="179" y="187"/>
                    <a:pt x="179" y="187"/>
                    <a:pt x="179" y="187"/>
                  </a:cubicBezTo>
                  <a:cubicBezTo>
                    <a:pt x="180" y="186"/>
                    <a:pt x="180" y="186"/>
                    <a:pt x="180" y="186"/>
                  </a:cubicBezTo>
                  <a:cubicBezTo>
                    <a:pt x="181" y="186"/>
                    <a:pt x="181" y="186"/>
                    <a:pt x="181" y="186"/>
                  </a:cubicBezTo>
                  <a:cubicBezTo>
                    <a:pt x="182" y="186"/>
                    <a:pt x="182" y="186"/>
                    <a:pt x="182" y="186"/>
                  </a:cubicBezTo>
                  <a:cubicBezTo>
                    <a:pt x="183" y="186"/>
                    <a:pt x="183" y="186"/>
                    <a:pt x="183" y="186"/>
                  </a:cubicBezTo>
                  <a:cubicBezTo>
                    <a:pt x="184" y="186"/>
                    <a:pt x="184" y="186"/>
                    <a:pt x="184" y="186"/>
                  </a:cubicBezTo>
                  <a:cubicBezTo>
                    <a:pt x="184" y="186"/>
                    <a:pt x="184" y="186"/>
                    <a:pt x="184" y="186"/>
                  </a:cubicBezTo>
                  <a:cubicBezTo>
                    <a:pt x="185" y="185"/>
                    <a:pt x="185" y="185"/>
                    <a:pt x="186" y="185"/>
                  </a:cubicBezTo>
                  <a:cubicBezTo>
                    <a:pt x="186" y="185"/>
                    <a:pt x="186" y="185"/>
                    <a:pt x="187" y="185"/>
                  </a:cubicBezTo>
                  <a:cubicBezTo>
                    <a:pt x="187" y="185"/>
                    <a:pt x="188" y="185"/>
                    <a:pt x="189" y="185"/>
                  </a:cubicBezTo>
                  <a:cubicBezTo>
                    <a:pt x="189" y="184"/>
                    <a:pt x="190" y="184"/>
                    <a:pt x="191" y="184"/>
                  </a:cubicBezTo>
                  <a:cubicBezTo>
                    <a:pt x="192" y="184"/>
                    <a:pt x="192" y="184"/>
                    <a:pt x="193" y="184"/>
                  </a:cubicBezTo>
                  <a:cubicBezTo>
                    <a:pt x="193" y="183"/>
                    <a:pt x="193" y="183"/>
                    <a:pt x="194" y="183"/>
                  </a:cubicBezTo>
                  <a:cubicBezTo>
                    <a:pt x="194" y="183"/>
                    <a:pt x="195" y="183"/>
                    <a:pt x="196" y="183"/>
                  </a:cubicBezTo>
                  <a:cubicBezTo>
                    <a:pt x="196" y="182"/>
                    <a:pt x="197" y="182"/>
                    <a:pt x="198" y="182"/>
                  </a:cubicBezTo>
                  <a:cubicBezTo>
                    <a:pt x="199" y="182"/>
                    <a:pt x="199" y="182"/>
                    <a:pt x="200" y="181"/>
                  </a:cubicBezTo>
                  <a:cubicBezTo>
                    <a:pt x="200" y="181"/>
                    <a:pt x="201" y="181"/>
                    <a:pt x="202" y="181"/>
                  </a:cubicBezTo>
                  <a:cubicBezTo>
                    <a:pt x="202" y="181"/>
                    <a:pt x="203" y="180"/>
                    <a:pt x="203" y="180"/>
                  </a:cubicBezTo>
                  <a:cubicBezTo>
                    <a:pt x="204" y="180"/>
                    <a:pt x="204" y="180"/>
                    <a:pt x="205" y="180"/>
                  </a:cubicBezTo>
                  <a:cubicBezTo>
                    <a:pt x="207" y="179"/>
                    <a:pt x="210" y="178"/>
                    <a:pt x="212" y="177"/>
                  </a:cubicBezTo>
                  <a:cubicBezTo>
                    <a:pt x="213" y="177"/>
                    <a:pt x="213" y="177"/>
                    <a:pt x="213" y="177"/>
                  </a:cubicBezTo>
                  <a:cubicBezTo>
                    <a:pt x="213" y="176"/>
                    <a:pt x="214" y="176"/>
                    <a:pt x="215" y="175"/>
                  </a:cubicBezTo>
                  <a:cubicBezTo>
                    <a:pt x="216" y="175"/>
                    <a:pt x="217" y="175"/>
                    <a:pt x="218" y="174"/>
                  </a:cubicBezTo>
                  <a:cubicBezTo>
                    <a:pt x="219" y="174"/>
                    <a:pt x="219" y="173"/>
                    <a:pt x="220" y="173"/>
                  </a:cubicBezTo>
                  <a:cubicBezTo>
                    <a:pt x="221" y="173"/>
                    <a:pt x="222" y="172"/>
                    <a:pt x="223" y="172"/>
                  </a:cubicBezTo>
                  <a:cubicBezTo>
                    <a:pt x="223" y="172"/>
                    <a:pt x="224" y="171"/>
                    <a:pt x="224" y="171"/>
                  </a:cubicBezTo>
                  <a:cubicBezTo>
                    <a:pt x="225" y="170"/>
                    <a:pt x="227" y="170"/>
                    <a:pt x="228" y="169"/>
                  </a:cubicBezTo>
                  <a:cubicBezTo>
                    <a:pt x="228" y="169"/>
                    <a:pt x="229" y="168"/>
                    <a:pt x="230" y="168"/>
                  </a:cubicBezTo>
                  <a:cubicBezTo>
                    <a:pt x="230" y="168"/>
                    <a:pt x="230" y="168"/>
                    <a:pt x="230" y="168"/>
                  </a:cubicBezTo>
                  <a:cubicBezTo>
                    <a:pt x="231" y="167"/>
                    <a:pt x="232" y="166"/>
                    <a:pt x="233" y="166"/>
                  </a:cubicBezTo>
                  <a:cubicBezTo>
                    <a:pt x="234" y="165"/>
                    <a:pt x="235" y="164"/>
                    <a:pt x="236" y="164"/>
                  </a:cubicBezTo>
                  <a:cubicBezTo>
                    <a:pt x="237" y="163"/>
                    <a:pt x="237" y="163"/>
                    <a:pt x="237" y="163"/>
                  </a:cubicBezTo>
                  <a:cubicBezTo>
                    <a:pt x="238" y="163"/>
                    <a:pt x="239" y="162"/>
                    <a:pt x="240" y="161"/>
                  </a:cubicBezTo>
                  <a:cubicBezTo>
                    <a:pt x="241" y="160"/>
                    <a:pt x="242" y="159"/>
                    <a:pt x="244" y="158"/>
                  </a:cubicBezTo>
                  <a:cubicBezTo>
                    <a:pt x="244" y="158"/>
                    <a:pt x="244" y="158"/>
                    <a:pt x="244" y="158"/>
                  </a:cubicBezTo>
                  <a:cubicBezTo>
                    <a:pt x="245" y="157"/>
                    <a:pt x="246" y="157"/>
                    <a:pt x="246" y="156"/>
                  </a:cubicBezTo>
                  <a:cubicBezTo>
                    <a:pt x="248" y="155"/>
                    <a:pt x="249" y="154"/>
                    <a:pt x="250" y="153"/>
                  </a:cubicBezTo>
                  <a:cubicBezTo>
                    <a:pt x="251" y="152"/>
                    <a:pt x="252" y="151"/>
                    <a:pt x="252" y="150"/>
                  </a:cubicBezTo>
                  <a:cubicBezTo>
                    <a:pt x="253" y="149"/>
                    <a:pt x="255" y="149"/>
                    <a:pt x="255" y="148"/>
                  </a:cubicBezTo>
                  <a:cubicBezTo>
                    <a:pt x="256" y="147"/>
                    <a:pt x="256" y="147"/>
                    <a:pt x="256" y="147"/>
                  </a:cubicBezTo>
                  <a:cubicBezTo>
                    <a:pt x="257" y="146"/>
                    <a:pt x="257" y="145"/>
                    <a:pt x="258" y="145"/>
                  </a:cubicBezTo>
                  <a:cubicBezTo>
                    <a:pt x="259" y="144"/>
                    <a:pt x="259" y="143"/>
                    <a:pt x="260" y="143"/>
                  </a:cubicBezTo>
                  <a:cubicBezTo>
                    <a:pt x="261" y="142"/>
                    <a:pt x="261" y="142"/>
                    <a:pt x="261" y="142"/>
                  </a:cubicBezTo>
                  <a:cubicBezTo>
                    <a:pt x="261" y="141"/>
                    <a:pt x="262" y="140"/>
                    <a:pt x="263" y="139"/>
                  </a:cubicBezTo>
                  <a:cubicBezTo>
                    <a:pt x="264" y="138"/>
                    <a:pt x="265" y="137"/>
                    <a:pt x="265" y="136"/>
                  </a:cubicBezTo>
                  <a:cubicBezTo>
                    <a:pt x="266" y="135"/>
                    <a:pt x="266" y="135"/>
                    <a:pt x="266" y="135"/>
                  </a:cubicBezTo>
                  <a:cubicBezTo>
                    <a:pt x="267" y="134"/>
                    <a:pt x="267" y="133"/>
                    <a:pt x="267" y="133"/>
                  </a:cubicBezTo>
                  <a:cubicBezTo>
                    <a:pt x="268" y="132"/>
                    <a:pt x="269" y="130"/>
                    <a:pt x="270" y="129"/>
                  </a:cubicBezTo>
                  <a:cubicBezTo>
                    <a:pt x="270" y="128"/>
                    <a:pt x="271" y="127"/>
                    <a:pt x="271" y="126"/>
                  </a:cubicBezTo>
                  <a:cubicBezTo>
                    <a:pt x="272" y="125"/>
                    <a:pt x="273" y="124"/>
                    <a:pt x="273" y="123"/>
                  </a:cubicBezTo>
                  <a:cubicBezTo>
                    <a:pt x="274" y="122"/>
                    <a:pt x="274" y="122"/>
                    <a:pt x="274" y="122"/>
                  </a:cubicBezTo>
                  <a:cubicBezTo>
                    <a:pt x="274" y="121"/>
                    <a:pt x="274" y="120"/>
                    <a:pt x="275" y="120"/>
                  </a:cubicBezTo>
                  <a:cubicBezTo>
                    <a:pt x="275" y="119"/>
                    <a:pt x="276" y="118"/>
                    <a:pt x="276" y="117"/>
                  </a:cubicBezTo>
                  <a:cubicBezTo>
                    <a:pt x="276" y="117"/>
                    <a:pt x="276" y="116"/>
                    <a:pt x="277" y="116"/>
                  </a:cubicBezTo>
                  <a:cubicBezTo>
                    <a:pt x="277" y="116"/>
                    <a:pt x="277" y="115"/>
                    <a:pt x="277" y="115"/>
                  </a:cubicBezTo>
                  <a:cubicBezTo>
                    <a:pt x="277" y="114"/>
                    <a:pt x="278" y="113"/>
                    <a:pt x="278" y="113"/>
                  </a:cubicBezTo>
                  <a:cubicBezTo>
                    <a:pt x="278" y="111"/>
                    <a:pt x="279" y="110"/>
                    <a:pt x="279" y="109"/>
                  </a:cubicBezTo>
                  <a:cubicBezTo>
                    <a:pt x="279" y="108"/>
                    <a:pt x="280" y="108"/>
                    <a:pt x="280" y="107"/>
                  </a:cubicBezTo>
                  <a:cubicBezTo>
                    <a:pt x="280" y="107"/>
                    <a:pt x="280" y="106"/>
                    <a:pt x="280" y="106"/>
                  </a:cubicBezTo>
                  <a:cubicBezTo>
                    <a:pt x="281" y="104"/>
                    <a:pt x="281" y="103"/>
                    <a:pt x="281" y="102"/>
                  </a:cubicBezTo>
                  <a:cubicBezTo>
                    <a:pt x="281" y="101"/>
                    <a:pt x="282" y="101"/>
                    <a:pt x="282" y="100"/>
                  </a:cubicBezTo>
                  <a:cubicBezTo>
                    <a:pt x="282" y="99"/>
                    <a:pt x="282" y="99"/>
                    <a:pt x="282" y="98"/>
                  </a:cubicBezTo>
                  <a:cubicBezTo>
                    <a:pt x="282" y="97"/>
                    <a:pt x="282" y="96"/>
                    <a:pt x="283" y="94"/>
                  </a:cubicBezTo>
                  <a:cubicBezTo>
                    <a:pt x="283" y="94"/>
                    <a:pt x="283" y="93"/>
                    <a:pt x="283" y="92"/>
                  </a:cubicBezTo>
                  <a:cubicBezTo>
                    <a:pt x="283" y="92"/>
                    <a:pt x="283" y="92"/>
                    <a:pt x="283" y="92"/>
                  </a:cubicBezTo>
                  <a:cubicBezTo>
                    <a:pt x="283" y="91"/>
                    <a:pt x="283" y="91"/>
                    <a:pt x="283" y="91"/>
                  </a:cubicBezTo>
                  <a:cubicBezTo>
                    <a:pt x="283" y="90"/>
                    <a:pt x="283" y="90"/>
                    <a:pt x="283" y="90"/>
                  </a:cubicBezTo>
                  <a:cubicBezTo>
                    <a:pt x="283" y="90"/>
                    <a:pt x="283" y="90"/>
                    <a:pt x="283" y="90"/>
                  </a:cubicBezTo>
                  <a:cubicBezTo>
                    <a:pt x="286" y="68"/>
                    <a:pt x="288" y="46"/>
                    <a:pt x="290" y="24"/>
                  </a:cubicBezTo>
                  <a:cubicBezTo>
                    <a:pt x="290" y="26"/>
                    <a:pt x="290" y="28"/>
                    <a:pt x="290" y="29"/>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5" name="Freeform 154"/>
            <p:cNvSpPr/>
            <p:nvPr/>
          </p:nvSpPr>
          <p:spPr bwMode="auto">
            <a:xfrm>
              <a:off x="3232" y="1721"/>
              <a:ext cx="448" cy="254"/>
            </a:xfrm>
            <a:custGeom>
              <a:avLst/>
              <a:gdLst>
                <a:gd name="T0" fmla="*/ 443 w 273"/>
                <a:gd name="T1" fmla="*/ 25 h 155"/>
                <a:gd name="T2" fmla="*/ 432 w 273"/>
                <a:gd name="T3" fmla="*/ 51 h 155"/>
                <a:gd name="T4" fmla="*/ 415 w 273"/>
                <a:gd name="T5" fmla="*/ 74 h 155"/>
                <a:gd name="T6" fmla="*/ 392 w 273"/>
                <a:gd name="T7" fmla="*/ 93 h 155"/>
                <a:gd name="T8" fmla="*/ 368 w 273"/>
                <a:gd name="T9" fmla="*/ 111 h 155"/>
                <a:gd name="T10" fmla="*/ 341 w 273"/>
                <a:gd name="T11" fmla="*/ 125 h 155"/>
                <a:gd name="T12" fmla="*/ 307 w 273"/>
                <a:gd name="T13" fmla="*/ 134 h 155"/>
                <a:gd name="T14" fmla="*/ 281 w 273"/>
                <a:gd name="T15" fmla="*/ 139 h 155"/>
                <a:gd name="T16" fmla="*/ 254 w 273"/>
                <a:gd name="T17" fmla="*/ 143 h 155"/>
                <a:gd name="T18" fmla="*/ 220 w 273"/>
                <a:gd name="T19" fmla="*/ 143 h 155"/>
                <a:gd name="T20" fmla="*/ 187 w 273"/>
                <a:gd name="T21" fmla="*/ 138 h 155"/>
                <a:gd name="T22" fmla="*/ 158 w 273"/>
                <a:gd name="T23" fmla="*/ 131 h 155"/>
                <a:gd name="T24" fmla="*/ 138 w 273"/>
                <a:gd name="T25" fmla="*/ 126 h 155"/>
                <a:gd name="T26" fmla="*/ 115 w 273"/>
                <a:gd name="T27" fmla="*/ 121 h 155"/>
                <a:gd name="T28" fmla="*/ 94 w 273"/>
                <a:gd name="T29" fmla="*/ 118 h 155"/>
                <a:gd name="T30" fmla="*/ 80 w 273"/>
                <a:gd name="T31" fmla="*/ 116 h 155"/>
                <a:gd name="T32" fmla="*/ 69 w 273"/>
                <a:gd name="T33" fmla="*/ 115 h 155"/>
                <a:gd name="T34" fmla="*/ 59 w 273"/>
                <a:gd name="T35" fmla="*/ 115 h 155"/>
                <a:gd name="T36" fmla="*/ 46 w 273"/>
                <a:gd name="T37" fmla="*/ 116 h 155"/>
                <a:gd name="T38" fmla="*/ 39 w 273"/>
                <a:gd name="T39" fmla="*/ 118 h 155"/>
                <a:gd name="T40" fmla="*/ 33 w 273"/>
                <a:gd name="T41" fmla="*/ 120 h 155"/>
                <a:gd name="T42" fmla="*/ 28 w 273"/>
                <a:gd name="T43" fmla="*/ 121 h 155"/>
                <a:gd name="T44" fmla="*/ 23 w 273"/>
                <a:gd name="T45" fmla="*/ 125 h 155"/>
                <a:gd name="T46" fmla="*/ 18 w 273"/>
                <a:gd name="T47" fmla="*/ 128 h 155"/>
                <a:gd name="T48" fmla="*/ 15 w 273"/>
                <a:gd name="T49" fmla="*/ 133 h 155"/>
                <a:gd name="T50" fmla="*/ 13 w 273"/>
                <a:gd name="T51" fmla="*/ 136 h 155"/>
                <a:gd name="T52" fmla="*/ 10 w 273"/>
                <a:gd name="T53" fmla="*/ 143 h 155"/>
                <a:gd name="T54" fmla="*/ 0 w 273"/>
                <a:gd name="T55" fmla="*/ 254 h 155"/>
                <a:gd name="T56" fmla="*/ 5 w 273"/>
                <a:gd name="T57" fmla="*/ 241 h 155"/>
                <a:gd name="T58" fmla="*/ 11 w 273"/>
                <a:gd name="T59" fmla="*/ 234 h 155"/>
                <a:gd name="T60" fmla="*/ 23 w 273"/>
                <a:gd name="T61" fmla="*/ 228 h 155"/>
                <a:gd name="T62" fmla="*/ 43 w 273"/>
                <a:gd name="T63" fmla="*/ 223 h 155"/>
                <a:gd name="T64" fmla="*/ 59 w 273"/>
                <a:gd name="T65" fmla="*/ 223 h 155"/>
                <a:gd name="T66" fmla="*/ 82 w 273"/>
                <a:gd name="T67" fmla="*/ 225 h 155"/>
                <a:gd name="T68" fmla="*/ 126 w 273"/>
                <a:gd name="T69" fmla="*/ 233 h 155"/>
                <a:gd name="T70" fmla="*/ 154 w 273"/>
                <a:gd name="T71" fmla="*/ 241 h 155"/>
                <a:gd name="T72" fmla="*/ 167 w 273"/>
                <a:gd name="T73" fmla="*/ 244 h 155"/>
                <a:gd name="T74" fmla="*/ 187 w 273"/>
                <a:gd name="T75" fmla="*/ 247 h 155"/>
                <a:gd name="T76" fmla="*/ 199 w 273"/>
                <a:gd name="T77" fmla="*/ 249 h 155"/>
                <a:gd name="T78" fmla="*/ 222 w 273"/>
                <a:gd name="T79" fmla="*/ 251 h 155"/>
                <a:gd name="T80" fmla="*/ 243 w 273"/>
                <a:gd name="T81" fmla="*/ 251 h 155"/>
                <a:gd name="T82" fmla="*/ 258 w 273"/>
                <a:gd name="T83" fmla="*/ 249 h 155"/>
                <a:gd name="T84" fmla="*/ 274 w 273"/>
                <a:gd name="T85" fmla="*/ 247 h 155"/>
                <a:gd name="T86" fmla="*/ 289 w 273"/>
                <a:gd name="T87" fmla="*/ 244 h 155"/>
                <a:gd name="T88" fmla="*/ 305 w 273"/>
                <a:gd name="T89" fmla="*/ 239 h 155"/>
                <a:gd name="T90" fmla="*/ 317 w 273"/>
                <a:gd name="T91" fmla="*/ 236 h 155"/>
                <a:gd name="T92" fmla="*/ 340 w 273"/>
                <a:gd name="T93" fmla="*/ 226 h 155"/>
                <a:gd name="T94" fmla="*/ 356 w 273"/>
                <a:gd name="T95" fmla="*/ 218 h 155"/>
                <a:gd name="T96" fmla="*/ 376 w 273"/>
                <a:gd name="T97" fmla="*/ 205 h 155"/>
                <a:gd name="T98" fmla="*/ 392 w 273"/>
                <a:gd name="T99" fmla="*/ 190 h 155"/>
                <a:gd name="T100" fmla="*/ 404 w 273"/>
                <a:gd name="T101" fmla="*/ 177 h 155"/>
                <a:gd name="T102" fmla="*/ 417 w 273"/>
                <a:gd name="T103" fmla="*/ 159 h 155"/>
                <a:gd name="T104" fmla="*/ 425 w 273"/>
                <a:gd name="T105" fmla="*/ 144 h 155"/>
                <a:gd name="T106" fmla="*/ 430 w 273"/>
                <a:gd name="T107" fmla="*/ 129 h 155"/>
                <a:gd name="T108" fmla="*/ 448 w 273"/>
                <a:gd name="T109" fmla="*/ 0 h 15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155">
                  <a:moveTo>
                    <a:pt x="273" y="0"/>
                  </a:moveTo>
                  <a:cubicBezTo>
                    <a:pt x="273" y="2"/>
                    <a:pt x="273" y="4"/>
                    <a:pt x="272" y="6"/>
                  </a:cubicBezTo>
                  <a:cubicBezTo>
                    <a:pt x="272" y="7"/>
                    <a:pt x="272" y="8"/>
                    <a:pt x="272" y="9"/>
                  </a:cubicBezTo>
                  <a:cubicBezTo>
                    <a:pt x="271" y="10"/>
                    <a:pt x="271" y="11"/>
                    <a:pt x="271" y="13"/>
                  </a:cubicBezTo>
                  <a:cubicBezTo>
                    <a:pt x="270" y="14"/>
                    <a:pt x="270" y="14"/>
                    <a:pt x="270" y="15"/>
                  </a:cubicBezTo>
                  <a:cubicBezTo>
                    <a:pt x="269" y="17"/>
                    <a:pt x="269" y="18"/>
                    <a:pt x="268" y="19"/>
                  </a:cubicBezTo>
                  <a:cubicBezTo>
                    <a:pt x="268" y="20"/>
                    <a:pt x="268" y="21"/>
                    <a:pt x="267" y="22"/>
                  </a:cubicBezTo>
                  <a:cubicBezTo>
                    <a:pt x="267" y="23"/>
                    <a:pt x="266" y="24"/>
                    <a:pt x="266" y="25"/>
                  </a:cubicBezTo>
                  <a:cubicBezTo>
                    <a:pt x="265" y="26"/>
                    <a:pt x="265" y="27"/>
                    <a:pt x="264" y="28"/>
                  </a:cubicBezTo>
                  <a:cubicBezTo>
                    <a:pt x="264" y="29"/>
                    <a:pt x="263" y="30"/>
                    <a:pt x="263" y="31"/>
                  </a:cubicBezTo>
                  <a:cubicBezTo>
                    <a:pt x="262" y="32"/>
                    <a:pt x="261" y="33"/>
                    <a:pt x="261" y="34"/>
                  </a:cubicBezTo>
                  <a:cubicBezTo>
                    <a:pt x="260" y="35"/>
                    <a:pt x="260" y="36"/>
                    <a:pt x="259" y="37"/>
                  </a:cubicBezTo>
                  <a:cubicBezTo>
                    <a:pt x="258" y="38"/>
                    <a:pt x="258" y="38"/>
                    <a:pt x="257" y="39"/>
                  </a:cubicBezTo>
                  <a:cubicBezTo>
                    <a:pt x="256" y="40"/>
                    <a:pt x="256" y="41"/>
                    <a:pt x="255" y="42"/>
                  </a:cubicBezTo>
                  <a:cubicBezTo>
                    <a:pt x="254" y="43"/>
                    <a:pt x="253" y="44"/>
                    <a:pt x="253" y="45"/>
                  </a:cubicBezTo>
                  <a:cubicBezTo>
                    <a:pt x="252" y="46"/>
                    <a:pt x="251" y="47"/>
                    <a:pt x="250" y="47"/>
                  </a:cubicBezTo>
                  <a:cubicBezTo>
                    <a:pt x="249" y="48"/>
                    <a:pt x="249" y="49"/>
                    <a:pt x="248" y="50"/>
                  </a:cubicBezTo>
                  <a:cubicBezTo>
                    <a:pt x="247" y="51"/>
                    <a:pt x="246" y="52"/>
                    <a:pt x="245" y="53"/>
                  </a:cubicBezTo>
                  <a:cubicBezTo>
                    <a:pt x="244" y="53"/>
                    <a:pt x="243" y="54"/>
                    <a:pt x="242" y="55"/>
                  </a:cubicBezTo>
                  <a:cubicBezTo>
                    <a:pt x="241" y="56"/>
                    <a:pt x="240" y="56"/>
                    <a:pt x="239" y="57"/>
                  </a:cubicBezTo>
                  <a:cubicBezTo>
                    <a:pt x="238" y="58"/>
                    <a:pt x="238" y="59"/>
                    <a:pt x="237" y="59"/>
                  </a:cubicBezTo>
                  <a:cubicBezTo>
                    <a:pt x="236" y="60"/>
                    <a:pt x="234" y="61"/>
                    <a:pt x="233" y="62"/>
                  </a:cubicBezTo>
                  <a:cubicBezTo>
                    <a:pt x="232" y="63"/>
                    <a:pt x="231" y="63"/>
                    <a:pt x="230" y="64"/>
                  </a:cubicBezTo>
                  <a:cubicBezTo>
                    <a:pt x="229" y="65"/>
                    <a:pt x="228" y="65"/>
                    <a:pt x="227" y="66"/>
                  </a:cubicBezTo>
                  <a:cubicBezTo>
                    <a:pt x="226" y="67"/>
                    <a:pt x="225" y="67"/>
                    <a:pt x="224" y="68"/>
                  </a:cubicBezTo>
                  <a:cubicBezTo>
                    <a:pt x="223" y="68"/>
                    <a:pt x="222" y="69"/>
                    <a:pt x="222" y="69"/>
                  </a:cubicBezTo>
                  <a:cubicBezTo>
                    <a:pt x="220" y="70"/>
                    <a:pt x="219" y="71"/>
                    <a:pt x="217" y="71"/>
                  </a:cubicBezTo>
                  <a:cubicBezTo>
                    <a:pt x="216" y="72"/>
                    <a:pt x="216" y="72"/>
                    <a:pt x="215" y="73"/>
                  </a:cubicBezTo>
                  <a:cubicBezTo>
                    <a:pt x="213" y="73"/>
                    <a:pt x="212" y="74"/>
                    <a:pt x="210" y="75"/>
                  </a:cubicBezTo>
                  <a:cubicBezTo>
                    <a:pt x="209" y="75"/>
                    <a:pt x="209" y="75"/>
                    <a:pt x="208" y="76"/>
                  </a:cubicBezTo>
                  <a:cubicBezTo>
                    <a:pt x="206" y="77"/>
                    <a:pt x="203" y="77"/>
                    <a:pt x="201" y="78"/>
                  </a:cubicBezTo>
                  <a:cubicBezTo>
                    <a:pt x="199" y="79"/>
                    <a:pt x="197" y="80"/>
                    <a:pt x="195" y="80"/>
                  </a:cubicBezTo>
                  <a:cubicBezTo>
                    <a:pt x="194" y="80"/>
                    <a:pt x="194" y="80"/>
                    <a:pt x="194" y="80"/>
                  </a:cubicBezTo>
                  <a:cubicBezTo>
                    <a:pt x="193" y="81"/>
                    <a:pt x="192" y="81"/>
                    <a:pt x="190" y="81"/>
                  </a:cubicBezTo>
                  <a:cubicBezTo>
                    <a:pt x="189" y="82"/>
                    <a:pt x="188" y="82"/>
                    <a:pt x="187" y="82"/>
                  </a:cubicBezTo>
                  <a:cubicBezTo>
                    <a:pt x="186" y="83"/>
                    <a:pt x="185" y="83"/>
                    <a:pt x="184" y="83"/>
                  </a:cubicBezTo>
                  <a:cubicBezTo>
                    <a:pt x="183" y="83"/>
                    <a:pt x="182" y="84"/>
                    <a:pt x="181" y="84"/>
                  </a:cubicBezTo>
                  <a:cubicBezTo>
                    <a:pt x="180" y="84"/>
                    <a:pt x="179" y="84"/>
                    <a:pt x="177" y="84"/>
                  </a:cubicBezTo>
                  <a:cubicBezTo>
                    <a:pt x="176" y="85"/>
                    <a:pt x="176" y="85"/>
                    <a:pt x="175" y="85"/>
                  </a:cubicBezTo>
                  <a:cubicBezTo>
                    <a:pt x="173" y="85"/>
                    <a:pt x="172" y="85"/>
                    <a:pt x="171" y="85"/>
                  </a:cubicBezTo>
                  <a:cubicBezTo>
                    <a:pt x="170" y="86"/>
                    <a:pt x="169" y="86"/>
                    <a:pt x="168" y="86"/>
                  </a:cubicBezTo>
                  <a:cubicBezTo>
                    <a:pt x="167" y="86"/>
                    <a:pt x="165" y="86"/>
                    <a:pt x="164" y="86"/>
                  </a:cubicBezTo>
                  <a:cubicBezTo>
                    <a:pt x="163" y="86"/>
                    <a:pt x="162" y="87"/>
                    <a:pt x="162" y="87"/>
                  </a:cubicBezTo>
                  <a:cubicBezTo>
                    <a:pt x="160" y="87"/>
                    <a:pt x="158" y="87"/>
                    <a:pt x="156" y="87"/>
                  </a:cubicBezTo>
                  <a:cubicBezTo>
                    <a:pt x="156" y="87"/>
                    <a:pt x="155" y="87"/>
                    <a:pt x="155" y="87"/>
                  </a:cubicBezTo>
                  <a:cubicBezTo>
                    <a:pt x="153" y="87"/>
                    <a:pt x="151" y="87"/>
                    <a:pt x="148" y="87"/>
                  </a:cubicBezTo>
                  <a:cubicBezTo>
                    <a:pt x="148" y="87"/>
                    <a:pt x="147" y="87"/>
                    <a:pt x="147" y="87"/>
                  </a:cubicBezTo>
                  <a:cubicBezTo>
                    <a:pt x="145" y="87"/>
                    <a:pt x="144" y="87"/>
                    <a:pt x="142" y="87"/>
                  </a:cubicBezTo>
                  <a:cubicBezTo>
                    <a:pt x="140" y="87"/>
                    <a:pt x="137" y="87"/>
                    <a:pt x="135" y="87"/>
                  </a:cubicBezTo>
                  <a:cubicBezTo>
                    <a:pt x="134" y="87"/>
                    <a:pt x="134" y="87"/>
                    <a:pt x="134" y="87"/>
                  </a:cubicBezTo>
                  <a:cubicBezTo>
                    <a:pt x="132" y="87"/>
                    <a:pt x="130" y="86"/>
                    <a:pt x="128" y="86"/>
                  </a:cubicBezTo>
                  <a:cubicBezTo>
                    <a:pt x="127" y="86"/>
                    <a:pt x="127" y="86"/>
                    <a:pt x="126" y="86"/>
                  </a:cubicBezTo>
                  <a:cubicBezTo>
                    <a:pt x="124" y="86"/>
                    <a:pt x="123" y="86"/>
                    <a:pt x="121" y="85"/>
                  </a:cubicBezTo>
                  <a:cubicBezTo>
                    <a:pt x="120" y="85"/>
                    <a:pt x="119" y="85"/>
                    <a:pt x="118" y="85"/>
                  </a:cubicBezTo>
                  <a:cubicBezTo>
                    <a:pt x="117" y="85"/>
                    <a:pt x="116" y="84"/>
                    <a:pt x="114" y="84"/>
                  </a:cubicBezTo>
                  <a:cubicBezTo>
                    <a:pt x="113" y="84"/>
                    <a:pt x="111" y="84"/>
                    <a:pt x="109" y="83"/>
                  </a:cubicBezTo>
                  <a:cubicBezTo>
                    <a:pt x="108" y="83"/>
                    <a:pt x="108" y="83"/>
                    <a:pt x="108" y="83"/>
                  </a:cubicBezTo>
                  <a:cubicBezTo>
                    <a:pt x="107" y="83"/>
                    <a:pt x="105" y="82"/>
                    <a:pt x="103" y="82"/>
                  </a:cubicBezTo>
                  <a:cubicBezTo>
                    <a:pt x="103" y="82"/>
                    <a:pt x="102" y="82"/>
                    <a:pt x="102" y="81"/>
                  </a:cubicBezTo>
                  <a:cubicBezTo>
                    <a:pt x="100" y="81"/>
                    <a:pt x="98" y="80"/>
                    <a:pt x="96" y="80"/>
                  </a:cubicBezTo>
                  <a:cubicBezTo>
                    <a:pt x="95" y="79"/>
                    <a:pt x="93" y="79"/>
                    <a:pt x="91" y="78"/>
                  </a:cubicBezTo>
                  <a:cubicBezTo>
                    <a:pt x="90" y="78"/>
                    <a:pt x="90" y="78"/>
                    <a:pt x="90" y="78"/>
                  </a:cubicBezTo>
                  <a:cubicBezTo>
                    <a:pt x="90" y="78"/>
                    <a:pt x="90" y="78"/>
                    <a:pt x="90" y="78"/>
                  </a:cubicBezTo>
                  <a:cubicBezTo>
                    <a:pt x="88" y="78"/>
                    <a:pt x="86" y="77"/>
                    <a:pt x="85" y="77"/>
                  </a:cubicBezTo>
                  <a:cubicBezTo>
                    <a:pt x="84" y="77"/>
                    <a:pt x="84" y="77"/>
                    <a:pt x="84" y="77"/>
                  </a:cubicBezTo>
                  <a:cubicBezTo>
                    <a:pt x="84" y="77"/>
                    <a:pt x="84" y="77"/>
                    <a:pt x="84" y="77"/>
                  </a:cubicBezTo>
                  <a:cubicBezTo>
                    <a:pt x="82" y="76"/>
                    <a:pt x="80" y="76"/>
                    <a:pt x="78" y="75"/>
                  </a:cubicBezTo>
                  <a:cubicBezTo>
                    <a:pt x="78" y="75"/>
                    <a:pt x="78" y="75"/>
                    <a:pt x="78" y="75"/>
                  </a:cubicBezTo>
                  <a:cubicBezTo>
                    <a:pt x="77" y="75"/>
                    <a:pt x="77" y="75"/>
                    <a:pt x="77" y="75"/>
                  </a:cubicBezTo>
                  <a:cubicBezTo>
                    <a:pt x="75" y="74"/>
                    <a:pt x="72" y="74"/>
                    <a:pt x="70" y="74"/>
                  </a:cubicBezTo>
                  <a:cubicBezTo>
                    <a:pt x="69" y="73"/>
                    <a:pt x="69" y="73"/>
                    <a:pt x="69" y="73"/>
                  </a:cubicBezTo>
                  <a:cubicBezTo>
                    <a:pt x="68" y="73"/>
                    <a:pt x="67" y="73"/>
                    <a:pt x="67" y="73"/>
                  </a:cubicBezTo>
                  <a:cubicBezTo>
                    <a:pt x="65" y="73"/>
                    <a:pt x="64" y="73"/>
                    <a:pt x="63" y="72"/>
                  </a:cubicBezTo>
                  <a:cubicBezTo>
                    <a:pt x="61" y="72"/>
                    <a:pt x="60" y="72"/>
                    <a:pt x="59" y="72"/>
                  </a:cubicBezTo>
                  <a:cubicBezTo>
                    <a:pt x="58" y="72"/>
                    <a:pt x="58" y="72"/>
                    <a:pt x="57" y="72"/>
                  </a:cubicBezTo>
                  <a:cubicBezTo>
                    <a:pt x="57" y="71"/>
                    <a:pt x="57" y="71"/>
                    <a:pt x="57" y="71"/>
                  </a:cubicBezTo>
                  <a:cubicBezTo>
                    <a:pt x="56" y="71"/>
                    <a:pt x="56" y="71"/>
                    <a:pt x="56" y="71"/>
                  </a:cubicBezTo>
                  <a:cubicBezTo>
                    <a:pt x="55" y="71"/>
                    <a:pt x="55" y="71"/>
                    <a:pt x="55" y="71"/>
                  </a:cubicBezTo>
                  <a:cubicBezTo>
                    <a:pt x="53" y="71"/>
                    <a:pt x="52" y="71"/>
                    <a:pt x="50" y="71"/>
                  </a:cubicBezTo>
                  <a:cubicBezTo>
                    <a:pt x="50" y="71"/>
                    <a:pt x="49" y="71"/>
                    <a:pt x="49" y="71"/>
                  </a:cubicBezTo>
                  <a:cubicBezTo>
                    <a:pt x="48" y="71"/>
                    <a:pt x="48" y="71"/>
                    <a:pt x="48" y="71"/>
                  </a:cubicBezTo>
                  <a:cubicBezTo>
                    <a:pt x="46" y="70"/>
                    <a:pt x="44" y="70"/>
                    <a:pt x="42" y="70"/>
                  </a:cubicBezTo>
                  <a:cubicBezTo>
                    <a:pt x="42" y="70"/>
                    <a:pt x="42" y="70"/>
                    <a:pt x="42" y="70"/>
                  </a:cubicBezTo>
                  <a:cubicBezTo>
                    <a:pt x="42" y="70"/>
                    <a:pt x="42" y="70"/>
                    <a:pt x="42" y="70"/>
                  </a:cubicBezTo>
                  <a:cubicBezTo>
                    <a:pt x="42" y="70"/>
                    <a:pt x="42" y="70"/>
                    <a:pt x="42" y="70"/>
                  </a:cubicBezTo>
                  <a:cubicBezTo>
                    <a:pt x="41" y="70"/>
                    <a:pt x="40" y="70"/>
                    <a:pt x="39" y="70"/>
                  </a:cubicBezTo>
                  <a:cubicBezTo>
                    <a:pt x="38" y="70"/>
                    <a:pt x="38" y="70"/>
                    <a:pt x="38" y="70"/>
                  </a:cubicBezTo>
                  <a:cubicBezTo>
                    <a:pt x="37" y="70"/>
                    <a:pt x="37" y="70"/>
                    <a:pt x="37" y="70"/>
                  </a:cubicBezTo>
                  <a:cubicBezTo>
                    <a:pt x="37" y="70"/>
                    <a:pt x="37" y="70"/>
                    <a:pt x="37" y="70"/>
                  </a:cubicBezTo>
                  <a:cubicBezTo>
                    <a:pt x="36" y="70"/>
                    <a:pt x="36" y="70"/>
                    <a:pt x="36" y="70"/>
                  </a:cubicBezTo>
                  <a:cubicBezTo>
                    <a:pt x="35" y="70"/>
                    <a:pt x="33" y="70"/>
                    <a:pt x="32" y="71"/>
                  </a:cubicBezTo>
                  <a:cubicBezTo>
                    <a:pt x="32" y="71"/>
                    <a:pt x="32" y="71"/>
                    <a:pt x="32" y="71"/>
                  </a:cubicBezTo>
                  <a:cubicBezTo>
                    <a:pt x="32" y="71"/>
                    <a:pt x="32" y="71"/>
                    <a:pt x="32" y="71"/>
                  </a:cubicBezTo>
                  <a:cubicBezTo>
                    <a:pt x="31" y="71"/>
                    <a:pt x="30" y="71"/>
                    <a:pt x="29" y="71"/>
                  </a:cubicBezTo>
                  <a:cubicBezTo>
                    <a:pt x="29" y="71"/>
                    <a:pt x="29" y="71"/>
                    <a:pt x="28" y="71"/>
                  </a:cubicBezTo>
                  <a:cubicBezTo>
                    <a:pt x="28" y="71"/>
                    <a:pt x="28" y="71"/>
                    <a:pt x="28" y="71"/>
                  </a:cubicBezTo>
                  <a:cubicBezTo>
                    <a:pt x="27" y="71"/>
                    <a:pt x="27" y="71"/>
                    <a:pt x="27" y="71"/>
                  </a:cubicBezTo>
                  <a:cubicBezTo>
                    <a:pt x="27" y="71"/>
                    <a:pt x="26" y="71"/>
                    <a:pt x="25" y="71"/>
                  </a:cubicBezTo>
                  <a:cubicBezTo>
                    <a:pt x="25" y="72"/>
                    <a:pt x="24" y="72"/>
                    <a:pt x="24" y="72"/>
                  </a:cubicBezTo>
                  <a:cubicBezTo>
                    <a:pt x="24" y="72"/>
                    <a:pt x="24" y="72"/>
                    <a:pt x="24" y="72"/>
                  </a:cubicBezTo>
                  <a:cubicBezTo>
                    <a:pt x="24" y="72"/>
                    <a:pt x="24" y="72"/>
                    <a:pt x="24" y="72"/>
                  </a:cubicBezTo>
                  <a:cubicBezTo>
                    <a:pt x="23" y="72"/>
                    <a:pt x="22" y="72"/>
                    <a:pt x="22" y="72"/>
                  </a:cubicBezTo>
                  <a:cubicBezTo>
                    <a:pt x="21" y="72"/>
                    <a:pt x="21" y="72"/>
                    <a:pt x="21" y="72"/>
                  </a:cubicBezTo>
                  <a:cubicBezTo>
                    <a:pt x="21" y="73"/>
                    <a:pt x="21" y="73"/>
                    <a:pt x="21" y="73"/>
                  </a:cubicBezTo>
                  <a:cubicBezTo>
                    <a:pt x="20" y="73"/>
                    <a:pt x="20" y="73"/>
                    <a:pt x="20" y="73"/>
                  </a:cubicBezTo>
                  <a:cubicBezTo>
                    <a:pt x="20" y="73"/>
                    <a:pt x="20" y="73"/>
                    <a:pt x="20" y="73"/>
                  </a:cubicBezTo>
                  <a:cubicBezTo>
                    <a:pt x="19" y="73"/>
                    <a:pt x="19" y="73"/>
                    <a:pt x="19" y="73"/>
                  </a:cubicBezTo>
                  <a:cubicBezTo>
                    <a:pt x="18" y="74"/>
                    <a:pt x="18" y="74"/>
                    <a:pt x="17" y="74"/>
                  </a:cubicBezTo>
                  <a:cubicBezTo>
                    <a:pt x="17" y="74"/>
                    <a:pt x="17" y="74"/>
                    <a:pt x="17" y="74"/>
                  </a:cubicBezTo>
                  <a:cubicBezTo>
                    <a:pt x="17" y="74"/>
                    <a:pt x="17" y="74"/>
                    <a:pt x="17" y="74"/>
                  </a:cubicBezTo>
                  <a:cubicBezTo>
                    <a:pt x="16" y="74"/>
                    <a:pt x="16" y="74"/>
                    <a:pt x="16" y="74"/>
                  </a:cubicBezTo>
                  <a:cubicBezTo>
                    <a:pt x="16" y="75"/>
                    <a:pt x="16" y="75"/>
                    <a:pt x="15" y="75"/>
                  </a:cubicBezTo>
                  <a:cubicBezTo>
                    <a:pt x="15" y="75"/>
                    <a:pt x="15" y="75"/>
                    <a:pt x="15" y="75"/>
                  </a:cubicBezTo>
                  <a:cubicBezTo>
                    <a:pt x="15" y="75"/>
                    <a:pt x="15" y="75"/>
                    <a:pt x="15" y="75"/>
                  </a:cubicBezTo>
                  <a:cubicBezTo>
                    <a:pt x="14" y="76"/>
                    <a:pt x="14" y="76"/>
                    <a:pt x="14" y="76"/>
                  </a:cubicBezTo>
                  <a:cubicBezTo>
                    <a:pt x="13" y="76"/>
                    <a:pt x="13" y="76"/>
                    <a:pt x="13" y="76"/>
                  </a:cubicBezTo>
                  <a:cubicBezTo>
                    <a:pt x="13" y="77"/>
                    <a:pt x="13" y="77"/>
                    <a:pt x="13" y="77"/>
                  </a:cubicBezTo>
                  <a:cubicBezTo>
                    <a:pt x="12" y="77"/>
                    <a:pt x="12" y="77"/>
                    <a:pt x="12" y="77"/>
                  </a:cubicBezTo>
                  <a:cubicBezTo>
                    <a:pt x="11" y="78"/>
                    <a:pt x="11" y="78"/>
                    <a:pt x="11" y="78"/>
                  </a:cubicBezTo>
                  <a:cubicBezTo>
                    <a:pt x="11" y="78"/>
                    <a:pt x="11" y="78"/>
                    <a:pt x="11" y="78"/>
                  </a:cubicBezTo>
                  <a:cubicBezTo>
                    <a:pt x="10" y="79"/>
                    <a:pt x="10" y="79"/>
                    <a:pt x="10" y="79"/>
                  </a:cubicBezTo>
                  <a:cubicBezTo>
                    <a:pt x="10" y="79"/>
                    <a:pt x="10" y="79"/>
                    <a:pt x="10" y="79"/>
                  </a:cubicBezTo>
                  <a:cubicBezTo>
                    <a:pt x="9" y="80"/>
                    <a:pt x="9" y="80"/>
                    <a:pt x="9" y="80"/>
                  </a:cubicBezTo>
                  <a:cubicBezTo>
                    <a:pt x="9" y="80"/>
                    <a:pt x="9" y="80"/>
                    <a:pt x="9" y="80"/>
                  </a:cubicBezTo>
                  <a:cubicBezTo>
                    <a:pt x="9" y="81"/>
                    <a:pt x="9" y="81"/>
                    <a:pt x="9" y="81"/>
                  </a:cubicBezTo>
                  <a:cubicBezTo>
                    <a:pt x="8" y="82"/>
                    <a:pt x="8" y="82"/>
                    <a:pt x="8" y="82"/>
                  </a:cubicBezTo>
                  <a:cubicBezTo>
                    <a:pt x="8" y="82"/>
                    <a:pt x="8" y="83"/>
                    <a:pt x="8" y="83"/>
                  </a:cubicBezTo>
                  <a:cubicBezTo>
                    <a:pt x="8" y="83"/>
                    <a:pt x="8" y="83"/>
                    <a:pt x="8" y="83"/>
                  </a:cubicBezTo>
                  <a:cubicBezTo>
                    <a:pt x="8" y="83"/>
                    <a:pt x="8" y="83"/>
                    <a:pt x="8" y="83"/>
                  </a:cubicBezTo>
                  <a:cubicBezTo>
                    <a:pt x="8" y="83"/>
                    <a:pt x="8" y="83"/>
                    <a:pt x="8" y="83"/>
                  </a:cubicBezTo>
                  <a:cubicBezTo>
                    <a:pt x="7" y="84"/>
                    <a:pt x="7" y="84"/>
                    <a:pt x="7" y="85"/>
                  </a:cubicBezTo>
                  <a:cubicBezTo>
                    <a:pt x="7" y="85"/>
                    <a:pt x="7" y="85"/>
                    <a:pt x="7" y="86"/>
                  </a:cubicBezTo>
                  <a:cubicBezTo>
                    <a:pt x="7" y="86"/>
                    <a:pt x="7" y="86"/>
                    <a:pt x="7" y="86"/>
                  </a:cubicBezTo>
                  <a:cubicBezTo>
                    <a:pt x="7" y="86"/>
                    <a:pt x="7" y="86"/>
                    <a:pt x="7" y="86"/>
                  </a:cubicBezTo>
                  <a:cubicBezTo>
                    <a:pt x="7" y="86"/>
                    <a:pt x="6" y="87"/>
                    <a:pt x="6" y="87"/>
                  </a:cubicBezTo>
                  <a:cubicBezTo>
                    <a:pt x="6" y="88"/>
                    <a:pt x="6" y="88"/>
                    <a:pt x="6" y="88"/>
                  </a:cubicBezTo>
                  <a:cubicBezTo>
                    <a:pt x="6" y="88"/>
                    <a:pt x="6" y="88"/>
                    <a:pt x="6" y="88"/>
                  </a:cubicBezTo>
                  <a:cubicBezTo>
                    <a:pt x="6" y="88"/>
                    <a:pt x="6" y="88"/>
                    <a:pt x="6" y="88"/>
                  </a:cubicBezTo>
                  <a:cubicBezTo>
                    <a:pt x="6" y="89"/>
                    <a:pt x="6" y="89"/>
                    <a:pt x="6" y="89"/>
                  </a:cubicBezTo>
                  <a:cubicBezTo>
                    <a:pt x="4" y="111"/>
                    <a:pt x="2" y="133"/>
                    <a:pt x="0" y="155"/>
                  </a:cubicBezTo>
                  <a:cubicBezTo>
                    <a:pt x="0" y="154"/>
                    <a:pt x="1" y="153"/>
                    <a:pt x="1" y="152"/>
                  </a:cubicBezTo>
                  <a:cubicBezTo>
                    <a:pt x="1" y="151"/>
                    <a:pt x="1" y="151"/>
                    <a:pt x="1" y="151"/>
                  </a:cubicBezTo>
                  <a:cubicBezTo>
                    <a:pt x="1" y="151"/>
                    <a:pt x="1" y="150"/>
                    <a:pt x="2" y="149"/>
                  </a:cubicBezTo>
                  <a:cubicBezTo>
                    <a:pt x="2" y="149"/>
                    <a:pt x="2" y="149"/>
                    <a:pt x="2" y="149"/>
                  </a:cubicBezTo>
                  <a:cubicBezTo>
                    <a:pt x="2" y="148"/>
                    <a:pt x="2" y="148"/>
                    <a:pt x="3" y="147"/>
                  </a:cubicBezTo>
                  <a:cubicBezTo>
                    <a:pt x="3" y="146"/>
                    <a:pt x="3" y="146"/>
                    <a:pt x="3" y="146"/>
                  </a:cubicBezTo>
                  <a:cubicBezTo>
                    <a:pt x="4" y="146"/>
                    <a:pt x="4" y="146"/>
                    <a:pt x="4" y="145"/>
                  </a:cubicBezTo>
                  <a:cubicBezTo>
                    <a:pt x="5" y="144"/>
                    <a:pt x="5" y="144"/>
                    <a:pt x="5" y="144"/>
                  </a:cubicBezTo>
                  <a:cubicBezTo>
                    <a:pt x="6" y="143"/>
                    <a:pt x="6" y="143"/>
                    <a:pt x="6" y="143"/>
                  </a:cubicBezTo>
                  <a:cubicBezTo>
                    <a:pt x="7" y="143"/>
                    <a:pt x="7" y="143"/>
                    <a:pt x="7" y="143"/>
                  </a:cubicBezTo>
                  <a:cubicBezTo>
                    <a:pt x="7" y="142"/>
                    <a:pt x="8" y="142"/>
                    <a:pt x="8" y="142"/>
                  </a:cubicBezTo>
                  <a:cubicBezTo>
                    <a:pt x="9" y="141"/>
                    <a:pt x="9" y="141"/>
                    <a:pt x="9" y="141"/>
                  </a:cubicBezTo>
                  <a:cubicBezTo>
                    <a:pt x="10" y="141"/>
                    <a:pt x="10" y="140"/>
                    <a:pt x="11" y="140"/>
                  </a:cubicBezTo>
                  <a:cubicBezTo>
                    <a:pt x="11" y="140"/>
                    <a:pt x="11" y="140"/>
                    <a:pt x="11" y="140"/>
                  </a:cubicBezTo>
                  <a:cubicBezTo>
                    <a:pt x="12" y="139"/>
                    <a:pt x="13" y="139"/>
                    <a:pt x="14" y="139"/>
                  </a:cubicBezTo>
                  <a:cubicBezTo>
                    <a:pt x="15" y="138"/>
                    <a:pt x="16" y="138"/>
                    <a:pt x="18" y="138"/>
                  </a:cubicBezTo>
                  <a:cubicBezTo>
                    <a:pt x="18" y="138"/>
                    <a:pt x="18" y="138"/>
                    <a:pt x="18" y="138"/>
                  </a:cubicBezTo>
                  <a:cubicBezTo>
                    <a:pt x="19" y="137"/>
                    <a:pt x="20" y="137"/>
                    <a:pt x="22" y="137"/>
                  </a:cubicBezTo>
                  <a:cubicBezTo>
                    <a:pt x="22" y="137"/>
                    <a:pt x="22" y="137"/>
                    <a:pt x="22" y="137"/>
                  </a:cubicBezTo>
                  <a:cubicBezTo>
                    <a:pt x="23" y="137"/>
                    <a:pt x="25" y="137"/>
                    <a:pt x="26" y="136"/>
                  </a:cubicBezTo>
                  <a:cubicBezTo>
                    <a:pt x="26" y="136"/>
                    <a:pt x="26" y="136"/>
                    <a:pt x="26" y="136"/>
                  </a:cubicBezTo>
                  <a:cubicBezTo>
                    <a:pt x="28" y="136"/>
                    <a:pt x="29" y="136"/>
                    <a:pt x="30" y="136"/>
                  </a:cubicBezTo>
                  <a:cubicBezTo>
                    <a:pt x="31" y="136"/>
                    <a:pt x="31" y="136"/>
                    <a:pt x="31" y="136"/>
                  </a:cubicBezTo>
                  <a:cubicBezTo>
                    <a:pt x="33" y="136"/>
                    <a:pt x="34" y="136"/>
                    <a:pt x="36" y="136"/>
                  </a:cubicBezTo>
                  <a:cubicBezTo>
                    <a:pt x="36" y="136"/>
                    <a:pt x="36" y="136"/>
                    <a:pt x="36" y="136"/>
                  </a:cubicBezTo>
                  <a:cubicBezTo>
                    <a:pt x="36" y="136"/>
                    <a:pt x="36" y="136"/>
                    <a:pt x="36" y="136"/>
                  </a:cubicBezTo>
                  <a:cubicBezTo>
                    <a:pt x="38" y="136"/>
                    <a:pt x="40" y="136"/>
                    <a:pt x="42" y="137"/>
                  </a:cubicBezTo>
                  <a:cubicBezTo>
                    <a:pt x="42" y="137"/>
                    <a:pt x="43" y="137"/>
                    <a:pt x="44" y="137"/>
                  </a:cubicBezTo>
                  <a:cubicBezTo>
                    <a:pt x="45" y="137"/>
                    <a:pt x="47" y="137"/>
                    <a:pt x="48" y="137"/>
                  </a:cubicBezTo>
                  <a:cubicBezTo>
                    <a:pt x="49" y="137"/>
                    <a:pt x="50" y="137"/>
                    <a:pt x="50" y="137"/>
                  </a:cubicBezTo>
                  <a:cubicBezTo>
                    <a:pt x="51" y="137"/>
                    <a:pt x="52" y="138"/>
                    <a:pt x="52" y="138"/>
                  </a:cubicBezTo>
                  <a:cubicBezTo>
                    <a:pt x="55" y="138"/>
                    <a:pt x="58" y="138"/>
                    <a:pt x="60" y="139"/>
                  </a:cubicBezTo>
                  <a:cubicBezTo>
                    <a:pt x="61" y="139"/>
                    <a:pt x="61" y="139"/>
                    <a:pt x="62" y="139"/>
                  </a:cubicBezTo>
                  <a:cubicBezTo>
                    <a:pt x="65" y="140"/>
                    <a:pt x="68" y="140"/>
                    <a:pt x="71" y="141"/>
                  </a:cubicBezTo>
                  <a:cubicBezTo>
                    <a:pt x="73" y="141"/>
                    <a:pt x="75" y="142"/>
                    <a:pt x="77" y="142"/>
                  </a:cubicBezTo>
                  <a:cubicBezTo>
                    <a:pt x="77" y="143"/>
                    <a:pt x="78" y="143"/>
                    <a:pt x="78" y="143"/>
                  </a:cubicBezTo>
                  <a:cubicBezTo>
                    <a:pt x="80" y="143"/>
                    <a:pt x="81" y="143"/>
                    <a:pt x="83" y="144"/>
                  </a:cubicBezTo>
                  <a:cubicBezTo>
                    <a:pt x="83" y="144"/>
                    <a:pt x="84" y="144"/>
                    <a:pt x="84" y="144"/>
                  </a:cubicBezTo>
                  <a:cubicBezTo>
                    <a:pt x="86" y="145"/>
                    <a:pt x="88" y="145"/>
                    <a:pt x="89" y="146"/>
                  </a:cubicBezTo>
                  <a:cubicBezTo>
                    <a:pt x="91" y="146"/>
                    <a:pt x="92" y="147"/>
                    <a:pt x="94" y="147"/>
                  </a:cubicBezTo>
                  <a:cubicBezTo>
                    <a:pt x="94" y="147"/>
                    <a:pt x="95" y="147"/>
                    <a:pt x="95" y="147"/>
                  </a:cubicBezTo>
                  <a:cubicBezTo>
                    <a:pt x="95" y="147"/>
                    <a:pt x="96" y="148"/>
                    <a:pt x="96" y="148"/>
                  </a:cubicBezTo>
                  <a:cubicBezTo>
                    <a:pt x="97" y="148"/>
                    <a:pt x="97" y="148"/>
                    <a:pt x="98" y="148"/>
                  </a:cubicBezTo>
                  <a:cubicBezTo>
                    <a:pt x="99" y="148"/>
                    <a:pt x="100" y="149"/>
                    <a:pt x="102" y="149"/>
                  </a:cubicBezTo>
                  <a:cubicBezTo>
                    <a:pt x="102" y="149"/>
                    <a:pt x="102" y="149"/>
                    <a:pt x="102" y="149"/>
                  </a:cubicBezTo>
                  <a:cubicBezTo>
                    <a:pt x="102" y="149"/>
                    <a:pt x="102" y="149"/>
                    <a:pt x="102" y="149"/>
                  </a:cubicBezTo>
                  <a:cubicBezTo>
                    <a:pt x="104" y="149"/>
                    <a:pt x="105" y="150"/>
                    <a:pt x="107" y="150"/>
                  </a:cubicBezTo>
                  <a:cubicBezTo>
                    <a:pt x="107" y="150"/>
                    <a:pt x="107" y="150"/>
                    <a:pt x="107" y="150"/>
                  </a:cubicBezTo>
                  <a:cubicBezTo>
                    <a:pt x="109" y="150"/>
                    <a:pt x="110" y="151"/>
                    <a:pt x="112" y="151"/>
                  </a:cubicBezTo>
                  <a:cubicBezTo>
                    <a:pt x="112" y="151"/>
                    <a:pt x="113" y="151"/>
                    <a:pt x="114" y="151"/>
                  </a:cubicBezTo>
                  <a:cubicBezTo>
                    <a:pt x="114" y="151"/>
                    <a:pt x="114" y="151"/>
                    <a:pt x="114" y="151"/>
                  </a:cubicBezTo>
                  <a:cubicBezTo>
                    <a:pt x="115" y="151"/>
                    <a:pt x="115" y="151"/>
                    <a:pt x="115" y="151"/>
                  </a:cubicBezTo>
                  <a:cubicBezTo>
                    <a:pt x="116" y="151"/>
                    <a:pt x="117" y="152"/>
                    <a:pt x="119" y="152"/>
                  </a:cubicBezTo>
                  <a:cubicBezTo>
                    <a:pt x="119" y="152"/>
                    <a:pt x="120" y="152"/>
                    <a:pt x="121" y="152"/>
                  </a:cubicBezTo>
                  <a:cubicBezTo>
                    <a:pt x="121" y="152"/>
                    <a:pt x="121" y="152"/>
                    <a:pt x="121" y="152"/>
                  </a:cubicBezTo>
                  <a:cubicBezTo>
                    <a:pt x="123" y="152"/>
                    <a:pt x="125" y="152"/>
                    <a:pt x="127" y="153"/>
                  </a:cubicBezTo>
                  <a:cubicBezTo>
                    <a:pt x="128" y="153"/>
                    <a:pt x="128" y="153"/>
                    <a:pt x="128" y="153"/>
                  </a:cubicBezTo>
                  <a:cubicBezTo>
                    <a:pt x="128" y="153"/>
                    <a:pt x="128" y="153"/>
                    <a:pt x="128" y="153"/>
                  </a:cubicBezTo>
                  <a:cubicBezTo>
                    <a:pt x="130" y="153"/>
                    <a:pt x="132" y="153"/>
                    <a:pt x="135" y="153"/>
                  </a:cubicBezTo>
                  <a:cubicBezTo>
                    <a:pt x="135" y="153"/>
                    <a:pt x="135" y="153"/>
                    <a:pt x="135" y="153"/>
                  </a:cubicBezTo>
                  <a:cubicBezTo>
                    <a:pt x="137" y="153"/>
                    <a:pt x="138" y="153"/>
                    <a:pt x="140" y="153"/>
                  </a:cubicBezTo>
                  <a:cubicBezTo>
                    <a:pt x="140" y="153"/>
                    <a:pt x="141" y="153"/>
                    <a:pt x="141" y="153"/>
                  </a:cubicBezTo>
                  <a:cubicBezTo>
                    <a:pt x="141" y="153"/>
                    <a:pt x="141" y="153"/>
                    <a:pt x="141" y="153"/>
                  </a:cubicBezTo>
                  <a:cubicBezTo>
                    <a:pt x="141" y="153"/>
                    <a:pt x="141" y="153"/>
                    <a:pt x="141" y="153"/>
                  </a:cubicBezTo>
                  <a:cubicBezTo>
                    <a:pt x="143" y="153"/>
                    <a:pt x="145" y="153"/>
                    <a:pt x="148" y="153"/>
                  </a:cubicBezTo>
                  <a:cubicBezTo>
                    <a:pt x="148" y="153"/>
                    <a:pt x="148" y="153"/>
                    <a:pt x="148" y="153"/>
                  </a:cubicBezTo>
                  <a:cubicBezTo>
                    <a:pt x="148" y="153"/>
                    <a:pt x="149" y="153"/>
                    <a:pt x="149" y="153"/>
                  </a:cubicBezTo>
                  <a:cubicBezTo>
                    <a:pt x="151" y="153"/>
                    <a:pt x="152" y="153"/>
                    <a:pt x="154" y="152"/>
                  </a:cubicBezTo>
                  <a:cubicBezTo>
                    <a:pt x="154" y="152"/>
                    <a:pt x="154" y="152"/>
                    <a:pt x="154" y="152"/>
                  </a:cubicBezTo>
                  <a:cubicBezTo>
                    <a:pt x="155" y="152"/>
                    <a:pt x="156" y="152"/>
                    <a:pt x="157" y="152"/>
                  </a:cubicBezTo>
                  <a:cubicBezTo>
                    <a:pt x="158" y="152"/>
                    <a:pt x="159" y="152"/>
                    <a:pt x="160" y="152"/>
                  </a:cubicBezTo>
                  <a:cubicBezTo>
                    <a:pt x="160" y="152"/>
                    <a:pt x="160" y="152"/>
                    <a:pt x="160" y="152"/>
                  </a:cubicBezTo>
                  <a:cubicBezTo>
                    <a:pt x="161" y="152"/>
                    <a:pt x="163" y="151"/>
                    <a:pt x="164" y="151"/>
                  </a:cubicBezTo>
                  <a:cubicBezTo>
                    <a:pt x="165" y="151"/>
                    <a:pt x="166" y="151"/>
                    <a:pt x="166" y="151"/>
                  </a:cubicBezTo>
                  <a:cubicBezTo>
                    <a:pt x="167" y="151"/>
                    <a:pt x="167" y="151"/>
                    <a:pt x="167" y="151"/>
                  </a:cubicBezTo>
                  <a:cubicBezTo>
                    <a:pt x="167" y="151"/>
                    <a:pt x="167" y="151"/>
                    <a:pt x="167" y="151"/>
                  </a:cubicBezTo>
                  <a:cubicBezTo>
                    <a:pt x="168" y="151"/>
                    <a:pt x="169" y="150"/>
                    <a:pt x="170" y="150"/>
                  </a:cubicBezTo>
                  <a:cubicBezTo>
                    <a:pt x="171" y="150"/>
                    <a:pt x="172" y="150"/>
                    <a:pt x="173" y="150"/>
                  </a:cubicBezTo>
                  <a:cubicBezTo>
                    <a:pt x="173" y="150"/>
                    <a:pt x="173" y="150"/>
                    <a:pt x="173" y="150"/>
                  </a:cubicBezTo>
                  <a:cubicBezTo>
                    <a:pt x="174" y="149"/>
                    <a:pt x="175" y="149"/>
                    <a:pt x="176" y="149"/>
                  </a:cubicBezTo>
                  <a:cubicBezTo>
                    <a:pt x="177" y="149"/>
                    <a:pt x="178" y="148"/>
                    <a:pt x="179" y="148"/>
                  </a:cubicBezTo>
                  <a:cubicBezTo>
                    <a:pt x="180" y="148"/>
                    <a:pt x="180" y="148"/>
                    <a:pt x="180" y="148"/>
                  </a:cubicBezTo>
                  <a:cubicBezTo>
                    <a:pt x="181" y="148"/>
                    <a:pt x="182" y="148"/>
                    <a:pt x="183" y="147"/>
                  </a:cubicBezTo>
                  <a:cubicBezTo>
                    <a:pt x="184" y="147"/>
                    <a:pt x="185" y="147"/>
                    <a:pt x="185" y="147"/>
                  </a:cubicBezTo>
                  <a:cubicBezTo>
                    <a:pt x="186" y="146"/>
                    <a:pt x="186" y="146"/>
                    <a:pt x="186" y="146"/>
                  </a:cubicBezTo>
                  <a:cubicBezTo>
                    <a:pt x="187" y="146"/>
                    <a:pt x="187" y="146"/>
                    <a:pt x="187" y="146"/>
                  </a:cubicBezTo>
                  <a:cubicBezTo>
                    <a:pt x="187" y="146"/>
                    <a:pt x="187" y="146"/>
                    <a:pt x="187" y="146"/>
                  </a:cubicBezTo>
                  <a:cubicBezTo>
                    <a:pt x="188" y="146"/>
                    <a:pt x="189" y="146"/>
                    <a:pt x="189" y="145"/>
                  </a:cubicBezTo>
                  <a:cubicBezTo>
                    <a:pt x="190" y="145"/>
                    <a:pt x="190" y="145"/>
                    <a:pt x="191" y="145"/>
                  </a:cubicBezTo>
                  <a:cubicBezTo>
                    <a:pt x="192" y="145"/>
                    <a:pt x="192" y="144"/>
                    <a:pt x="193" y="144"/>
                  </a:cubicBezTo>
                  <a:cubicBezTo>
                    <a:pt x="195" y="143"/>
                    <a:pt x="197" y="143"/>
                    <a:pt x="199" y="142"/>
                  </a:cubicBezTo>
                  <a:cubicBezTo>
                    <a:pt x="200" y="141"/>
                    <a:pt x="200" y="141"/>
                    <a:pt x="200" y="141"/>
                  </a:cubicBezTo>
                  <a:cubicBezTo>
                    <a:pt x="201" y="141"/>
                    <a:pt x="201" y="141"/>
                    <a:pt x="202" y="141"/>
                  </a:cubicBezTo>
                  <a:cubicBezTo>
                    <a:pt x="203" y="140"/>
                    <a:pt x="204" y="140"/>
                    <a:pt x="205" y="139"/>
                  </a:cubicBezTo>
                  <a:cubicBezTo>
                    <a:pt x="206" y="139"/>
                    <a:pt x="206" y="139"/>
                    <a:pt x="207" y="138"/>
                  </a:cubicBezTo>
                  <a:cubicBezTo>
                    <a:pt x="208" y="138"/>
                    <a:pt x="208" y="138"/>
                    <a:pt x="209" y="137"/>
                  </a:cubicBezTo>
                  <a:cubicBezTo>
                    <a:pt x="210" y="137"/>
                    <a:pt x="210" y="137"/>
                    <a:pt x="211" y="136"/>
                  </a:cubicBezTo>
                  <a:cubicBezTo>
                    <a:pt x="212" y="136"/>
                    <a:pt x="213" y="135"/>
                    <a:pt x="213" y="135"/>
                  </a:cubicBezTo>
                  <a:cubicBezTo>
                    <a:pt x="214" y="135"/>
                    <a:pt x="215" y="134"/>
                    <a:pt x="216" y="134"/>
                  </a:cubicBezTo>
                  <a:cubicBezTo>
                    <a:pt x="217" y="133"/>
                    <a:pt x="217" y="133"/>
                    <a:pt x="217" y="133"/>
                  </a:cubicBezTo>
                  <a:cubicBezTo>
                    <a:pt x="217" y="133"/>
                    <a:pt x="218" y="132"/>
                    <a:pt x="219" y="132"/>
                  </a:cubicBezTo>
                  <a:cubicBezTo>
                    <a:pt x="220" y="131"/>
                    <a:pt x="221" y="131"/>
                    <a:pt x="221" y="130"/>
                  </a:cubicBezTo>
                  <a:cubicBezTo>
                    <a:pt x="222" y="130"/>
                    <a:pt x="222" y="130"/>
                    <a:pt x="222" y="130"/>
                  </a:cubicBezTo>
                  <a:cubicBezTo>
                    <a:pt x="223" y="129"/>
                    <a:pt x="224" y="128"/>
                    <a:pt x="225" y="128"/>
                  </a:cubicBezTo>
                  <a:cubicBezTo>
                    <a:pt x="226" y="127"/>
                    <a:pt x="227" y="126"/>
                    <a:pt x="229" y="125"/>
                  </a:cubicBezTo>
                  <a:cubicBezTo>
                    <a:pt x="230" y="125"/>
                    <a:pt x="230" y="125"/>
                    <a:pt x="230" y="125"/>
                  </a:cubicBezTo>
                  <a:cubicBezTo>
                    <a:pt x="230" y="124"/>
                    <a:pt x="231" y="124"/>
                    <a:pt x="231" y="123"/>
                  </a:cubicBezTo>
                  <a:cubicBezTo>
                    <a:pt x="232" y="122"/>
                    <a:pt x="233" y="122"/>
                    <a:pt x="234" y="121"/>
                  </a:cubicBezTo>
                  <a:cubicBezTo>
                    <a:pt x="235" y="120"/>
                    <a:pt x="236" y="119"/>
                    <a:pt x="237" y="118"/>
                  </a:cubicBezTo>
                  <a:cubicBezTo>
                    <a:pt x="238" y="118"/>
                    <a:pt x="239" y="117"/>
                    <a:pt x="239" y="116"/>
                  </a:cubicBezTo>
                  <a:cubicBezTo>
                    <a:pt x="241" y="115"/>
                    <a:pt x="241" y="115"/>
                    <a:pt x="241" y="115"/>
                  </a:cubicBezTo>
                  <a:cubicBezTo>
                    <a:pt x="241" y="114"/>
                    <a:pt x="241" y="114"/>
                    <a:pt x="242" y="113"/>
                  </a:cubicBezTo>
                  <a:cubicBezTo>
                    <a:pt x="242" y="113"/>
                    <a:pt x="243" y="112"/>
                    <a:pt x="243" y="112"/>
                  </a:cubicBezTo>
                  <a:cubicBezTo>
                    <a:pt x="244" y="112"/>
                    <a:pt x="244" y="111"/>
                    <a:pt x="244" y="111"/>
                  </a:cubicBezTo>
                  <a:cubicBezTo>
                    <a:pt x="245" y="110"/>
                    <a:pt x="246" y="109"/>
                    <a:pt x="246" y="108"/>
                  </a:cubicBezTo>
                  <a:cubicBezTo>
                    <a:pt x="247" y="107"/>
                    <a:pt x="248" y="106"/>
                    <a:pt x="249" y="105"/>
                  </a:cubicBezTo>
                  <a:cubicBezTo>
                    <a:pt x="249" y="105"/>
                    <a:pt x="249" y="104"/>
                    <a:pt x="250" y="104"/>
                  </a:cubicBezTo>
                  <a:cubicBezTo>
                    <a:pt x="250" y="103"/>
                    <a:pt x="250" y="103"/>
                    <a:pt x="250" y="103"/>
                  </a:cubicBezTo>
                  <a:cubicBezTo>
                    <a:pt x="251" y="102"/>
                    <a:pt x="252" y="101"/>
                    <a:pt x="252" y="100"/>
                  </a:cubicBezTo>
                  <a:cubicBezTo>
                    <a:pt x="253" y="99"/>
                    <a:pt x="254" y="98"/>
                    <a:pt x="254" y="97"/>
                  </a:cubicBezTo>
                  <a:cubicBezTo>
                    <a:pt x="255" y="96"/>
                    <a:pt x="255" y="95"/>
                    <a:pt x="256" y="94"/>
                  </a:cubicBezTo>
                  <a:cubicBezTo>
                    <a:pt x="256" y="93"/>
                    <a:pt x="257" y="93"/>
                    <a:pt x="257" y="92"/>
                  </a:cubicBezTo>
                  <a:cubicBezTo>
                    <a:pt x="257" y="91"/>
                    <a:pt x="257" y="91"/>
                    <a:pt x="257" y="91"/>
                  </a:cubicBezTo>
                  <a:cubicBezTo>
                    <a:pt x="257" y="91"/>
                    <a:pt x="258" y="90"/>
                    <a:pt x="258" y="90"/>
                  </a:cubicBezTo>
                  <a:cubicBezTo>
                    <a:pt x="258" y="89"/>
                    <a:pt x="259" y="88"/>
                    <a:pt x="259" y="88"/>
                  </a:cubicBezTo>
                  <a:cubicBezTo>
                    <a:pt x="259" y="87"/>
                    <a:pt x="259" y="86"/>
                    <a:pt x="260" y="86"/>
                  </a:cubicBezTo>
                  <a:cubicBezTo>
                    <a:pt x="260" y="85"/>
                    <a:pt x="260" y="85"/>
                    <a:pt x="260" y="85"/>
                  </a:cubicBezTo>
                  <a:cubicBezTo>
                    <a:pt x="260" y="84"/>
                    <a:pt x="261" y="83"/>
                    <a:pt x="261" y="81"/>
                  </a:cubicBezTo>
                  <a:cubicBezTo>
                    <a:pt x="262" y="81"/>
                    <a:pt x="262" y="80"/>
                    <a:pt x="262" y="79"/>
                  </a:cubicBezTo>
                  <a:cubicBezTo>
                    <a:pt x="262" y="79"/>
                    <a:pt x="262" y="79"/>
                    <a:pt x="262" y="79"/>
                  </a:cubicBezTo>
                  <a:cubicBezTo>
                    <a:pt x="263" y="77"/>
                    <a:pt x="263" y="76"/>
                    <a:pt x="263" y="75"/>
                  </a:cubicBezTo>
                  <a:cubicBezTo>
                    <a:pt x="263" y="74"/>
                    <a:pt x="264" y="73"/>
                    <a:pt x="264" y="73"/>
                  </a:cubicBezTo>
                  <a:cubicBezTo>
                    <a:pt x="264" y="72"/>
                    <a:pt x="264" y="72"/>
                    <a:pt x="264" y="72"/>
                  </a:cubicBezTo>
                  <a:cubicBezTo>
                    <a:pt x="264" y="70"/>
                    <a:pt x="265" y="68"/>
                    <a:pt x="265" y="66"/>
                  </a:cubicBezTo>
                  <a:cubicBezTo>
                    <a:pt x="268" y="44"/>
                    <a:pt x="271" y="22"/>
                    <a:pt x="273" y="0"/>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6" name="Freeform 155"/>
            <p:cNvSpPr/>
            <p:nvPr/>
          </p:nvSpPr>
          <p:spPr bwMode="auto">
            <a:xfrm>
              <a:off x="2494" y="2060"/>
              <a:ext cx="463" cy="301"/>
            </a:xfrm>
            <a:custGeom>
              <a:avLst/>
              <a:gdLst>
                <a:gd name="T0" fmla="*/ 445 w 282"/>
                <a:gd name="T1" fmla="*/ 117 h 183"/>
                <a:gd name="T2" fmla="*/ 433 w 282"/>
                <a:gd name="T3" fmla="*/ 97 h 183"/>
                <a:gd name="T4" fmla="*/ 409 w 282"/>
                <a:gd name="T5" fmla="*/ 67 h 183"/>
                <a:gd name="T6" fmla="*/ 389 w 282"/>
                <a:gd name="T7" fmla="*/ 53 h 183"/>
                <a:gd name="T8" fmla="*/ 374 w 282"/>
                <a:gd name="T9" fmla="*/ 41 h 183"/>
                <a:gd name="T10" fmla="*/ 320 w 282"/>
                <a:gd name="T11" fmla="*/ 16 h 183"/>
                <a:gd name="T12" fmla="*/ 309 w 282"/>
                <a:gd name="T13" fmla="*/ 12 h 183"/>
                <a:gd name="T14" fmla="*/ 296 w 282"/>
                <a:gd name="T15" fmla="*/ 8 h 183"/>
                <a:gd name="T16" fmla="*/ 281 w 282"/>
                <a:gd name="T17" fmla="*/ 5 h 183"/>
                <a:gd name="T18" fmla="*/ 253 w 282"/>
                <a:gd name="T19" fmla="*/ 2 h 183"/>
                <a:gd name="T20" fmla="*/ 235 w 282"/>
                <a:gd name="T21" fmla="*/ 0 h 183"/>
                <a:gd name="T22" fmla="*/ 230 w 282"/>
                <a:gd name="T23" fmla="*/ 0 h 183"/>
                <a:gd name="T24" fmla="*/ 225 w 282"/>
                <a:gd name="T25" fmla="*/ 0 h 183"/>
                <a:gd name="T26" fmla="*/ 212 w 282"/>
                <a:gd name="T27" fmla="*/ 2 h 183"/>
                <a:gd name="T28" fmla="*/ 202 w 282"/>
                <a:gd name="T29" fmla="*/ 2 h 183"/>
                <a:gd name="T30" fmla="*/ 181 w 282"/>
                <a:gd name="T31" fmla="*/ 5 h 183"/>
                <a:gd name="T32" fmla="*/ 166 w 282"/>
                <a:gd name="T33" fmla="*/ 8 h 183"/>
                <a:gd name="T34" fmla="*/ 159 w 282"/>
                <a:gd name="T35" fmla="*/ 10 h 183"/>
                <a:gd name="T36" fmla="*/ 156 w 282"/>
                <a:gd name="T37" fmla="*/ 10 h 183"/>
                <a:gd name="T38" fmla="*/ 151 w 282"/>
                <a:gd name="T39" fmla="*/ 12 h 183"/>
                <a:gd name="T40" fmla="*/ 151 w 282"/>
                <a:gd name="T41" fmla="*/ 12 h 183"/>
                <a:gd name="T42" fmla="*/ 149 w 282"/>
                <a:gd name="T43" fmla="*/ 12 h 183"/>
                <a:gd name="T44" fmla="*/ 143 w 282"/>
                <a:gd name="T45" fmla="*/ 13 h 183"/>
                <a:gd name="T46" fmla="*/ 140 w 282"/>
                <a:gd name="T47" fmla="*/ 15 h 183"/>
                <a:gd name="T48" fmla="*/ 115 w 282"/>
                <a:gd name="T49" fmla="*/ 25 h 183"/>
                <a:gd name="T50" fmla="*/ 90 w 282"/>
                <a:gd name="T51" fmla="*/ 38 h 183"/>
                <a:gd name="T52" fmla="*/ 66 w 282"/>
                <a:gd name="T53" fmla="*/ 54 h 183"/>
                <a:gd name="T54" fmla="*/ 41 w 282"/>
                <a:gd name="T55" fmla="*/ 79 h 183"/>
                <a:gd name="T56" fmla="*/ 26 w 282"/>
                <a:gd name="T57" fmla="*/ 100 h 183"/>
                <a:gd name="T58" fmla="*/ 15 w 282"/>
                <a:gd name="T59" fmla="*/ 122 h 183"/>
                <a:gd name="T60" fmla="*/ 8 w 282"/>
                <a:gd name="T61" fmla="*/ 140 h 183"/>
                <a:gd name="T62" fmla="*/ 3 w 282"/>
                <a:gd name="T63" fmla="*/ 163 h 183"/>
                <a:gd name="T64" fmla="*/ 2 w 282"/>
                <a:gd name="T65" fmla="*/ 270 h 183"/>
                <a:gd name="T66" fmla="*/ 11 w 282"/>
                <a:gd name="T67" fmla="*/ 229 h 183"/>
                <a:gd name="T68" fmla="*/ 31 w 282"/>
                <a:gd name="T69" fmla="*/ 196 h 183"/>
                <a:gd name="T70" fmla="*/ 57 w 282"/>
                <a:gd name="T71" fmla="*/ 166 h 183"/>
                <a:gd name="T72" fmla="*/ 92 w 282"/>
                <a:gd name="T73" fmla="*/ 143 h 183"/>
                <a:gd name="T74" fmla="*/ 136 w 282"/>
                <a:gd name="T75" fmla="*/ 122 h 183"/>
                <a:gd name="T76" fmla="*/ 146 w 282"/>
                <a:gd name="T77" fmla="*/ 120 h 183"/>
                <a:gd name="T78" fmla="*/ 148 w 282"/>
                <a:gd name="T79" fmla="*/ 118 h 183"/>
                <a:gd name="T80" fmla="*/ 148 w 282"/>
                <a:gd name="T81" fmla="*/ 118 h 183"/>
                <a:gd name="T82" fmla="*/ 153 w 282"/>
                <a:gd name="T83" fmla="*/ 118 h 183"/>
                <a:gd name="T84" fmla="*/ 159 w 282"/>
                <a:gd name="T85" fmla="*/ 117 h 183"/>
                <a:gd name="T86" fmla="*/ 169 w 282"/>
                <a:gd name="T87" fmla="*/ 115 h 183"/>
                <a:gd name="T88" fmla="*/ 200 w 282"/>
                <a:gd name="T89" fmla="*/ 109 h 183"/>
                <a:gd name="T90" fmla="*/ 210 w 282"/>
                <a:gd name="T91" fmla="*/ 109 h 183"/>
                <a:gd name="T92" fmla="*/ 225 w 282"/>
                <a:gd name="T93" fmla="*/ 109 h 183"/>
                <a:gd name="T94" fmla="*/ 259 w 282"/>
                <a:gd name="T95" fmla="*/ 110 h 183"/>
                <a:gd name="T96" fmla="*/ 299 w 282"/>
                <a:gd name="T97" fmla="*/ 118 h 183"/>
                <a:gd name="T98" fmla="*/ 309 w 282"/>
                <a:gd name="T99" fmla="*/ 122 h 183"/>
                <a:gd name="T100" fmla="*/ 343 w 282"/>
                <a:gd name="T101" fmla="*/ 135 h 183"/>
                <a:gd name="T102" fmla="*/ 378 w 282"/>
                <a:gd name="T103" fmla="*/ 155 h 183"/>
                <a:gd name="T104" fmla="*/ 391 w 282"/>
                <a:gd name="T105" fmla="*/ 164 h 183"/>
                <a:gd name="T106" fmla="*/ 424 w 282"/>
                <a:gd name="T107" fmla="*/ 199 h 183"/>
                <a:gd name="T108" fmla="*/ 432 w 282"/>
                <a:gd name="T109" fmla="*/ 211 h 183"/>
                <a:gd name="T110" fmla="*/ 450 w 282"/>
                <a:gd name="T111" fmla="*/ 250 h 183"/>
                <a:gd name="T112" fmla="*/ 463 w 282"/>
                <a:gd name="T113" fmla="*/ 181 h 18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2" h="183">
                  <a:moveTo>
                    <a:pt x="281" y="102"/>
                  </a:moveTo>
                  <a:cubicBezTo>
                    <a:pt x="281" y="99"/>
                    <a:pt x="281" y="97"/>
                    <a:pt x="280" y="94"/>
                  </a:cubicBezTo>
                  <a:cubicBezTo>
                    <a:pt x="280" y="92"/>
                    <a:pt x="279" y="89"/>
                    <a:pt x="278" y="87"/>
                  </a:cubicBezTo>
                  <a:cubicBezTo>
                    <a:pt x="277" y="85"/>
                    <a:pt x="277" y="83"/>
                    <a:pt x="276" y="81"/>
                  </a:cubicBezTo>
                  <a:cubicBezTo>
                    <a:pt x="275" y="79"/>
                    <a:pt x="275" y="78"/>
                    <a:pt x="274" y="76"/>
                  </a:cubicBezTo>
                  <a:cubicBezTo>
                    <a:pt x="273" y="74"/>
                    <a:pt x="272" y="72"/>
                    <a:pt x="271" y="71"/>
                  </a:cubicBezTo>
                  <a:cubicBezTo>
                    <a:pt x="270" y="69"/>
                    <a:pt x="269" y="67"/>
                    <a:pt x="268" y="65"/>
                  </a:cubicBezTo>
                  <a:cubicBezTo>
                    <a:pt x="268" y="65"/>
                    <a:pt x="268" y="65"/>
                    <a:pt x="268" y="64"/>
                  </a:cubicBezTo>
                  <a:cubicBezTo>
                    <a:pt x="267" y="64"/>
                    <a:pt x="267" y="63"/>
                    <a:pt x="267" y="63"/>
                  </a:cubicBezTo>
                  <a:cubicBezTo>
                    <a:pt x="267" y="62"/>
                    <a:pt x="266" y="62"/>
                    <a:pt x="266" y="62"/>
                  </a:cubicBezTo>
                  <a:cubicBezTo>
                    <a:pt x="266" y="61"/>
                    <a:pt x="266" y="61"/>
                    <a:pt x="265" y="60"/>
                  </a:cubicBezTo>
                  <a:cubicBezTo>
                    <a:pt x="265" y="60"/>
                    <a:pt x="264" y="59"/>
                    <a:pt x="264" y="59"/>
                  </a:cubicBezTo>
                  <a:cubicBezTo>
                    <a:pt x="264" y="58"/>
                    <a:pt x="263" y="58"/>
                    <a:pt x="263" y="57"/>
                  </a:cubicBezTo>
                  <a:cubicBezTo>
                    <a:pt x="262" y="56"/>
                    <a:pt x="262" y="56"/>
                    <a:pt x="262" y="56"/>
                  </a:cubicBezTo>
                  <a:cubicBezTo>
                    <a:pt x="262" y="56"/>
                    <a:pt x="262" y="56"/>
                    <a:pt x="262" y="56"/>
                  </a:cubicBezTo>
                  <a:cubicBezTo>
                    <a:pt x="259" y="52"/>
                    <a:pt x="256" y="50"/>
                    <a:pt x="255" y="48"/>
                  </a:cubicBezTo>
                  <a:cubicBezTo>
                    <a:pt x="253" y="45"/>
                    <a:pt x="251" y="44"/>
                    <a:pt x="250" y="43"/>
                  </a:cubicBezTo>
                  <a:cubicBezTo>
                    <a:pt x="250" y="42"/>
                    <a:pt x="249" y="41"/>
                    <a:pt x="249" y="41"/>
                  </a:cubicBezTo>
                  <a:cubicBezTo>
                    <a:pt x="248" y="41"/>
                    <a:pt x="248" y="40"/>
                    <a:pt x="248" y="40"/>
                  </a:cubicBezTo>
                  <a:cubicBezTo>
                    <a:pt x="246" y="39"/>
                    <a:pt x="245" y="38"/>
                    <a:pt x="244" y="37"/>
                  </a:cubicBezTo>
                  <a:cubicBezTo>
                    <a:pt x="243" y="36"/>
                    <a:pt x="242" y="35"/>
                    <a:pt x="242" y="35"/>
                  </a:cubicBezTo>
                  <a:cubicBezTo>
                    <a:pt x="241" y="34"/>
                    <a:pt x="241" y="34"/>
                    <a:pt x="240" y="34"/>
                  </a:cubicBezTo>
                  <a:cubicBezTo>
                    <a:pt x="240" y="33"/>
                    <a:pt x="240" y="33"/>
                    <a:pt x="240" y="33"/>
                  </a:cubicBezTo>
                  <a:cubicBezTo>
                    <a:pt x="239" y="33"/>
                    <a:pt x="238" y="32"/>
                    <a:pt x="237" y="32"/>
                  </a:cubicBezTo>
                  <a:cubicBezTo>
                    <a:pt x="237" y="31"/>
                    <a:pt x="236" y="31"/>
                    <a:pt x="236" y="30"/>
                  </a:cubicBezTo>
                  <a:cubicBezTo>
                    <a:pt x="235" y="30"/>
                    <a:pt x="235" y="30"/>
                    <a:pt x="234" y="29"/>
                  </a:cubicBezTo>
                  <a:cubicBezTo>
                    <a:pt x="234" y="29"/>
                    <a:pt x="234" y="29"/>
                    <a:pt x="234" y="29"/>
                  </a:cubicBezTo>
                  <a:cubicBezTo>
                    <a:pt x="233" y="28"/>
                    <a:pt x="232" y="28"/>
                    <a:pt x="231" y="27"/>
                  </a:cubicBezTo>
                  <a:cubicBezTo>
                    <a:pt x="231" y="27"/>
                    <a:pt x="230" y="26"/>
                    <a:pt x="230" y="26"/>
                  </a:cubicBezTo>
                  <a:cubicBezTo>
                    <a:pt x="229" y="26"/>
                    <a:pt x="229" y="26"/>
                    <a:pt x="228" y="25"/>
                  </a:cubicBezTo>
                  <a:cubicBezTo>
                    <a:pt x="228" y="25"/>
                    <a:pt x="227" y="25"/>
                    <a:pt x="227" y="25"/>
                  </a:cubicBezTo>
                  <a:cubicBezTo>
                    <a:pt x="225" y="23"/>
                    <a:pt x="222" y="22"/>
                    <a:pt x="220" y="20"/>
                  </a:cubicBezTo>
                  <a:cubicBezTo>
                    <a:pt x="217" y="19"/>
                    <a:pt x="215" y="18"/>
                    <a:pt x="212" y="17"/>
                  </a:cubicBezTo>
                  <a:cubicBezTo>
                    <a:pt x="210" y="15"/>
                    <a:pt x="207" y="14"/>
                    <a:pt x="205" y="13"/>
                  </a:cubicBezTo>
                  <a:cubicBezTo>
                    <a:pt x="202" y="12"/>
                    <a:pt x="200" y="11"/>
                    <a:pt x="197" y="10"/>
                  </a:cubicBezTo>
                  <a:cubicBezTo>
                    <a:pt x="197" y="10"/>
                    <a:pt x="196" y="10"/>
                    <a:pt x="195" y="10"/>
                  </a:cubicBezTo>
                  <a:cubicBezTo>
                    <a:pt x="195" y="9"/>
                    <a:pt x="194" y="9"/>
                    <a:pt x="194" y="9"/>
                  </a:cubicBezTo>
                  <a:cubicBezTo>
                    <a:pt x="193" y="9"/>
                    <a:pt x="193" y="9"/>
                    <a:pt x="192" y="9"/>
                  </a:cubicBezTo>
                  <a:cubicBezTo>
                    <a:pt x="192" y="9"/>
                    <a:pt x="191" y="8"/>
                    <a:pt x="191" y="8"/>
                  </a:cubicBezTo>
                  <a:cubicBezTo>
                    <a:pt x="190" y="8"/>
                    <a:pt x="190" y="8"/>
                    <a:pt x="190" y="8"/>
                  </a:cubicBezTo>
                  <a:cubicBezTo>
                    <a:pt x="189" y="8"/>
                    <a:pt x="189" y="8"/>
                    <a:pt x="189" y="8"/>
                  </a:cubicBezTo>
                  <a:cubicBezTo>
                    <a:pt x="188" y="7"/>
                    <a:pt x="188" y="7"/>
                    <a:pt x="188" y="7"/>
                  </a:cubicBezTo>
                  <a:cubicBezTo>
                    <a:pt x="188" y="7"/>
                    <a:pt x="188" y="7"/>
                    <a:pt x="188" y="7"/>
                  </a:cubicBezTo>
                  <a:cubicBezTo>
                    <a:pt x="187" y="7"/>
                    <a:pt x="187" y="7"/>
                    <a:pt x="186" y="7"/>
                  </a:cubicBezTo>
                  <a:cubicBezTo>
                    <a:pt x="186" y="7"/>
                    <a:pt x="185" y="7"/>
                    <a:pt x="185" y="6"/>
                  </a:cubicBezTo>
                  <a:cubicBezTo>
                    <a:pt x="184" y="6"/>
                    <a:pt x="184" y="6"/>
                    <a:pt x="184" y="6"/>
                  </a:cubicBezTo>
                  <a:cubicBezTo>
                    <a:pt x="183" y="6"/>
                    <a:pt x="183" y="6"/>
                    <a:pt x="182" y="6"/>
                  </a:cubicBezTo>
                  <a:cubicBezTo>
                    <a:pt x="181" y="6"/>
                    <a:pt x="180" y="5"/>
                    <a:pt x="180" y="5"/>
                  </a:cubicBezTo>
                  <a:cubicBezTo>
                    <a:pt x="179" y="5"/>
                    <a:pt x="178" y="5"/>
                    <a:pt x="177" y="5"/>
                  </a:cubicBezTo>
                  <a:cubicBezTo>
                    <a:pt x="176" y="4"/>
                    <a:pt x="175" y="4"/>
                    <a:pt x="175" y="4"/>
                  </a:cubicBezTo>
                  <a:cubicBezTo>
                    <a:pt x="174" y="4"/>
                    <a:pt x="173" y="4"/>
                    <a:pt x="172" y="4"/>
                  </a:cubicBezTo>
                  <a:cubicBezTo>
                    <a:pt x="172" y="4"/>
                    <a:pt x="172" y="4"/>
                    <a:pt x="172" y="4"/>
                  </a:cubicBezTo>
                  <a:cubicBezTo>
                    <a:pt x="172" y="4"/>
                    <a:pt x="172" y="4"/>
                    <a:pt x="172" y="4"/>
                  </a:cubicBezTo>
                  <a:cubicBezTo>
                    <a:pt x="171" y="3"/>
                    <a:pt x="171" y="3"/>
                    <a:pt x="171" y="3"/>
                  </a:cubicBezTo>
                  <a:cubicBezTo>
                    <a:pt x="169" y="3"/>
                    <a:pt x="167" y="3"/>
                    <a:pt x="165" y="2"/>
                  </a:cubicBezTo>
                  <a:cubicBezTo>
                    <a:pt x="164" y="2"/>
                    <a:pt x="164" y="2"/>
                    <a:pt x="163" y="2"/>
                  </a:cubicBezTo>
                  <a:cubicBezTo>
                    <a:pt x="162" y="2"/>
                    <a:pt x="162" y="2"/>
                    <a:pt x="162" y="2"/>
                  </a:cubicBezTo>
                  <a:cubicBezTo>
                    <a:pt x="162" y="2"/>
                    <a:pt x="161" y="2"/>
                    <a:pt x="160" y="2"/>
                  </a:cubicBezTo>
                  <a:cubicBezTo>
                    <a:pt x="159" y="2"/>
                    <a:pt x="158" y="1"/>
                    <a:pt x="157" y="1"/>
                  </a:cubicBezTo>
                  <a:cubicBezTo>
                    <a:pt x="156" y="1"/>
                    <a:pt x="155" y="1"/>
                    <a:pt x="154" y="1"/>
                  </a:cubicBezTo>
                  <a:cubicBezTo>
                    <a:pt x="154" y="1"/>
                    <a:pt x="153" y="1"/>
                    <a:pt x="153" y="1"/>
                  </a:cubicBezTo>
                  <a:cubicBezTo>
                    <a:pt x="152" y="1"/>
                    <a:pt x="152" y="1"/>
                    <a:pt x="152" y="1"/>
                  </a:cubicBezTo>
                  <a:cubicBezTo>
                    <a:pt x="151" y="1"/>
                    <a:pt x="151" y="1"/>
                    <a:pt x="150" y="1"/>
                  </a:cubicBezTo>
                  <a:cubicBezTo>
                    <a:pt x="148" y="1"/>
                    <a:pt x="145" y="0"/>
                    <a:pt x="143" y="0"/>
                  </a:cubicBezTo>
                  <a:cubicBezTo>
                    <a:pt x="143" y="0"/>
                    <a:pt x="143" y="0"/>
                    <a:pt x="143" y="0"/>
                  </a:cubicBezTo>
                  <a:cubicBezTo>
                    <a:pt x="143" y="0"/>
                    <a:pt x="143" y="0"/>
                    <a:pt x="143" y="0"/>
                  </a:cubicBezTo>
                  <a:cubicBezTo>
                    <a:pt x="142" y="0"/>
                    <a:pt x="142" y="0"/>
                    <a:pt x="142" y="0"/>
                  </a:cubicBezTo>
                  <a:cubicBezTo>
                    <a:pt x="142" y="0"/>
                    <a:pt x="142" y="0"/>
                    <a:pt x="142" y="0"/>
                  </a:cubicBezTo>
                  <a:cubicBezTo>
                    <a:pt x="141" y="0"/>
                    <a:pt x="141" y="0"/>
                    <a:pt x="141" y="0"/>
                  </a:cubicBezTo>
                  <a:cubicBezTo>
                    <a:pt x="141" y="0"/>
                    <a:pt x="141" y="0"/>
                    <a:pt x="141" y="0"/>
                  </a:cubicBezTo>
                  <a:cubicBezTo>
                    <a:pt x="141" y="0"/>
                    <a:pt x="141" y="0"/>
                    <a:pt x="141" y="0"/>
                  </a:cubicBezTo>
                  <a:cubicBezTo>
                    <a:pt x="140" y="0"/>
                    <a:pt x="140" y="0"/>
                    <a:pt x="140" y="0"/>
                  </a:cubicBezTo>
                  <a:cubicBezTo>
                    <a:pt x="140" y="0"/>
                    <a:pt x="140" y="0"/>
                    <a:pt x="140" y="0"/>
                  </a:cubicBezTo>
                  <a:cubicBezTo>
                    <a:pt x="139" y="0"/>
                    <a:pt x="139" y="0"/>
                    <a:pt x="139" y="0"/>
                  </a:cubicBezTo>
                  <a:cubicBezTo>
                    <a:pt x="139" y="0"/>
                    <a:pt x="139" y="0"/>
                    <a:pt x="139" y="0"/>
                  </a:cubicBezTo>
                  <a:cubicBezTo>
                    <a:pt x="139" y="0"/>
                    <a:pt x="139" y="0"/>
                    <a:pt x="139" y="0"/>
                  </a:cubicBezTo>
                  <a:cubicBezTo>
                    <a:pt x="138" y="0"/>
                    <a:pt x="138" y="0"/>
                    <a:pt x="138" y="0"/>
                  </a:cubicBezTo>
                  <a:cubicBezTo>
                    <a:pt x="137" y="0"/>
                    <a:pt x="137" y="0"/>
                    <a:pt x="137" y="0"/>
                  </a:cubicBezTo>
                  <a:cubicBezTo>
                    <a:pt x="137" y="0"/>
                    <a:pt x="137" y="0"/>
                    <a:pt x="137" y="0"/>
                  </a:cubicBezTo>
                  <a:cubicBezTo>
                    <a:pt x="137" y="0"/>
                    <a:pt x="137" y="0"/>
                    <a:pt x="137" y="0"/>
                  </a:cubicBezTo>
                  <a:cubicBezTo>
                    <a:pt x="137" y="0"/>
                    <a:pt x="136" y="0"/>
                    <a:pt x="135" y="0"/>
                  </a:cubicBezTo>
                  <a:cubicBezTo>
                    <a:pt x="135" y="0"/>
                    <a:pt x="134" y="0"/>
                    <a:pt x="133" y="0"/>
                  </a:cubicBezTo>
                  <a:cubicBezTo>
                    <a:pt x="132" y="0"/>
                    <a:pt x="132" y="1"/>
                    <a:pt x="131" y="1"/>
                  </a:cubicBezTo>
                  <a:cubicBezTo>
                    <a:pt x="130" y="1"/>
                    <a:pt x="130" y="1"/>
                    <a:pt x="129" y="1"/>
                  </a:cubicBezTo>
                  <a:cubicBezTo>
                    <a:pt x="129" y="1"/>
                    <a:pt x="128" y="1"/>
                    <a:pt x="127" y="1"/>
                  </a:cubicBezTo>
                  <a:cubicBezTo>
                    <a:pt x="127" y="1"/>
                    <a:pt x="127" y="1"/>
                    <a:pt x="127" y="1"/>
                  </a:cubicBezTo>
                  <a:cubicBezTo>
                    <a:pt x="126" y="1"/>
                    <a:pt x="126" y="1"/>
                    <a:pt x="126" y="1"/>
                  </a:cubicBezTo>
                  <a:cubicBezTo>
                    <a:pt x="125" y="1"/>
                    <a:pt x="125" y="1"/>
                    <a:pt x="125" y="1"/>
                  </a:cubicBezTo>
                  <a:cubicBezTo>
                    <a:pt x="124" y="1"/>
                    <a:pt x="124" y="1"/>
                    <a:pt x="124" y="1"/>
                  </a:cubicBezTo>
                  <a:cubicBezTo>
                    <a:pt x="123" y="1"/>
                    <a:pt x="123" y="1"/>
                    <a:pt x="123" y="1"/>
                  </a:cubicBezTo>
                  <a:cubicBezTo>
                    <a:pt x="122" y="1"/>
                    <a:pt x="122" y="1"/>
                    <a:pt x="122" y="1"/>
                  </a:cubicBezTo>
                  <a:cubicBezTo>
                    <a:pt x="121" y="1"/>
                    <a:pt x="121" y="1"/>
                    <a:pt x="121" y="1"/>
                  </a:cubicBezTo>
                  <a:cubicBezTo>
                    <a:pt x="120" y="1"/>
                    <a:pt x="120" y="1"/>
                    <a:pt x="120" y="1"/>
                  </a:cubicBezTo>
                  <a:cubicBezTo>
                    <a:pt x="117" y="2"/>
                    <a:pt x="115" y="2"/>
                    <a:pt x="113" y="3"/>
                  </a:cubicBezTo>
                  <a:cubicBezTo>
                    <a:pt x="113" y="3"/>
                    <a:pt x="112" y="3"/>
                    <a:pt x="112" y="3"/>
                  </a:cubicBezTo>
                  <a:cubicBezTo>
                    <a:pt x="111" y="3"/>
                    <a:pt x="110" y="3"/>
                    <a:pt x="110" y="3"/>
                  </a:cubicBezTo>
                  <a:cubicBezTo>
                    <a:pt x="109" y="3"/>
                    <a:pt x="109" y="3"/>
                    <a:pt x="109" y="3"/>
                  </a:cubicBezTo>
                  <a:cubicBezTo>
                    <a:pt x="107" y="4"/>
                    <a:pt x="106" y="4"/>
                    <a:pt x="105" y="4"/>
                  </a:cubicBezTo>
                  <a:cubicBezTo>
                    <a:pt x="105" y="4"/>
                    <a:pt x="104" y="4"/>
                    <a:pt x="104" y="4"/>
                  </a:cubicBezTo>
                  <a:cubicBezTo>
                    <a:pt x="103" y="5"/>
                    <a:pt x="103" y="5"/>
                    <a:pt x="103" y="5"/>
                  </a:cubicBezTo>
                  <a:cubicBezTo>
                    <a:pt x="103" y="5"/>
                    <a:pt x="102" y="5"/>
                    <a:pt x="102" y="5"/>
                  </a:cubicBezTo>
                  <a:cubicBezTo>
                    <a:pt x="101" y="5"/>
                    <a:pt x="101" y="5"/>
                    <a:pt x="101" y="5"/>
                  </a:cubicBezTo>
                  <a:cubicBezTo>
                    <a:pt x="100" y="5"/>
                    <a:pt x="100" y="5"/>
                    <a:pt x="100" y="5"/>
                  </a:cubicBezTo>
                  <a:cubicBezTo>
                    <a:pt x="99" y="5"/>
                    <a:pt x="99" y="5"/>
                    <a:pt x="99" y="5"/>
                  </a:cubicBezTo>
                  <a:cubicBezTo>
                    <a:pt x="98" y="5"/>
                    <a:pt x="98" y="5"/>
                    <a:pt x="98" y="5"/>
                  </a:cubicBezTo>
                  <a:cubicBezTo>
                    <a:pt x="98" y="6"/>
                    <a:pt x="98" y="6"/>
                    <a:pt x="98" y="6"/>
                  </a:cubicBezTo>
                  <a:cubicBezTo>
                    <a:pt x="97" y="6"/>
                    <a:pt x="97" y="6"/>
                    <a:pt x="97" y="6"/>
                  </a:cubicBezTo>
                  <a:cubicBezTo>
                    <a:pt x="97" y="6"/>
                    <a:pt x="97" y="6"/>
                    <a:pt x="97" y="6"/>
                  </a:cubicBezTo>
                  <a:cubicBezTo>
                    <a:pt x="97" y="6"/>
                    <a:pt x="97" y="6"/>
                    <a:pt x="97" y="6"/>
                  </a:cubicBezTo>
                  <a:cubicBezTo>
                    <a:pt x="96" y="6"/>
                    <a:pt x="96" y="6"/>
                    <a:pt x="96" y="6"/>
                  </a:cubicBezTo>
                  <a:cubicBezTo>
                    <a:pt x="96" y="6"/>
                    <a:pt x="96" y="6"/>
                    <a:pt x="96" y="6"/>
                  </a:cubicBezTo>
                  <a:cubicBezTo>
                    <a:pt x="95" y="6"/>
                    <a:pt x="95" y="6"/>
                    <a:pt x="95" y="6"/>
                  </a:cubicBezTo>
                  <a:cubicBezTo>
                    <a:pt x="95" y="6"/>
                    <a:pt x="95" y="6"/>
                    <a:pt x="95" y="6"/>
                  </a:cubicBezTo>
                  <a:cubicBezTo>
                    <a:pt x="95" y="6"/>
                    <a:pt x="95" y="6"/>
                    <a:pt x="95" y="6"/>
                  </a:cubicBezTo>
                  <a:cubicBezTo>
                    <a:pt x="94" y="6"/>
                    <a:pt x="94" y="6"/>
                    <a:pt x="94" y="6"/>
                  </a:cubicBezTo>
                  <a:cubicBezTo>
                    <a:pt x="93" y="6"/>
                    <a:pt x="93" y="6"/>
                    <a:pt x="93" y="6"/>
                  </a:cubicBezTo>
                  <a:cubicBezTo>
                    <a:pt x="93" y="7"/>
                    <a:pt x="93" y="7"/>
                    <a:pt x="93" y="7"/>
                  </a:cubicBezTo>
                  <a:cubicBezTo>
                    <a:pt x="93" y="7"/>
                    <a:pt x="93" y="7"/>
                    <a:pt x="93"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1" y="7"/>
                    <a:pt x="91" y="7"/>
                    <a:pt x="91" y="7"/>
                  </a:cubicBezTo>
                  <a:cubicBezTo>
                    <a:pt x="90" y="7"/>
                    <a:pt x="90" y="7"/>
                    <a:pt x="90" y="7"/>
                  </a:cubicBezTo>
                  <a:cubicBezTo>
                    <a:pt x="90" y="7"/>
                    <a:pt x="90" y="7"/>
                    <a:pt x="89" y="8"/>
                  </a:cubicBezTo>
                  <a:cubicBezTo>
                    <a:pt x="89" y="8"/>
                    <a:pt x="89" y="8"/>
                    <a:pt x="89" y="8"/>
                  </a:cubicBezTo>
                  <a:cubicBezTo>
                    <a:pt x="89" y="8"/>
                    <a:pt x="89" y="8"/>
                    <a:pt x="89" y="8"/>
                  </a:cubicBezTo>
                  <a:cubicBezTo>
                    <a:pt x="89" y="8"/>
                    <a:pt x="89" y="8"/>
                    <a:pt x="89" y="8"/>
                  </a:cubicBezTo>
                  <a:cubicBezTo>
                    <a:pt x="88" y="8"/>
                    <a:pt x="87" y="8"/>
                    <a:pt x="87" y="8"/>
                  </a:cubicBezTo>
                  <a:cubicBezTo>
                    <a:pt x="87" y="8"/>
                    <a:pt x="87" y="8"/>
                    <a:pt x="87" y="8"/>
                  </a:cubicBezTo>
                  <a:cubicBezTo>
                    <a:pt x="87" y="8"/>
                    <a:pt x="87" y="8"/>
                    <a:pt x="87" y="8"/>
                  </a:cubicBezTo>
                  <a:cubicBezTo>
                    <a:pt x="87" y="8"/>
                    <a:pt x="87" y="8"/>
                    <a:pt x="87" y="8"/>
                  </a:cubicBezTo>
                  <a:cubicBezTo>
                    <a:pt x="86" y="9"/>
                    <a:pt x="86" y="9"/>
                    <a:pt x="85" y="9"/>
                  </a:cubicBezTo>
                  <a:cubicBezTo>
                    <a:pt x="85" y="9"/>
                    <a:pt x="85" y="9"/>
                    <a:pt x="85" y="9"/>
                  </a:cubicBezTo>
                  <a:cubicBezTo>
                    <a:pt x="85" y="9"/>
                    <a:pt x="85" y="9"/>
                    <a:pt x="85" y="9"/>
                  </a:cubicBezTo>
                  <a:cubicBezTo>
                    <a:pt x="85" y="9"/>
                    <a:pt x="85" y="9"/>
                    <a:pt x="85" y="9"/>
                  </a:cubicBezTo>
                  <a:cubicBezTo>
                    <a:pt x="84" y="9"/>
                    <a:pt x="84" y="9"/>
                    <a:pt x="83" y="10"/>
                  </a:cubicBezTo>
                  <a:cubicBezTo>
                    <a:pt x="81" y="10"/>
                    <a:pt x="79" y="11"/>
                    <a:pt x="77" y="12"/>
                  </a:cubicBezTo>
                  <a:cubicBezTo>
                    <a:pt x="76" y="12"/>
                    <a:pt x="76" y="12"/>
                    <a:pt x="75" y="13"/>
                  </a:cubicBezTo>
                  <a:cubicBezTo>
                    <a:pt x="74" y="13"/>
                    <a:pt x="74" y="13"/>
                    <a:pt x="73" y="14"/>
                  </a:cubicBezTo>
                  <a:cubicBezTo>
                    <a:pt x="72" y="14"/>
                    <a:pt x="71" y="14"/>
                    <a:pt x="70" y="15"/>
                  </a:cubicBezTo>
                  <a:cubicBezTo>
                    <a:pt x="69" y="15"/>
                    <a:pt x="68" y="16"/>
                    <a:pt x="67" y="16"/>
                  </a:cubicBezTo>
                  <a:cubicBezTo>
                    <a:pt x="66" y="17"/>
                    <a:pt x="65" y="17"/>
                    <a:pt x="65" y="17"/>
                  </a:cubicBezTo>
                  <a:cubicBezTo>
                    <a:pt x="64" y="18"/>
                    <a:pt x="64" y="18"/>
                    <a:pt x="64" y="18"/>
                  </a:cubicBezTo>
                  <a:cubicBezTo>
                    <a:pt x="62" y="19"/>
                    <a:pt x="60" y="20"/>
                    <a:pt x="58" y="21"/>
                  </a:cubicBezTo>
                  <a:cubicBezTo>
                    <a:pt x="58" y="21"/>
                    <a:pt x="58" y="21"/>
                    <a:pt x="58" y="21"/>
                  </a:cubicBezTo>
                  <a:cubicBezTo>
                    <a:pt x="57" y="22"/>
                    <a:pt x="56" y="22"/>
                    <a:pt x="55" y="23"/>
                  </a:cubicBezTo>
                  <a:cubicBezTo>
                    <a:pt x="53" y="24"/>
                    <a:pt x="52" y="25"/>
                    <a:pt x="50" y="26"/>
                  </a:cubicBezTo>
                  <a:cubicBezTo>
                    <a:pt x="49" y="26"/>
                    <a:pt x="49" y="26"/>
                    <a:pt x="49" y="26"/>
                  </a:cubicBezTo>
                  <a:cubicBezTo>
                    <a:pt x="49" y="27"/>
                    <a:pt x="48" y="27"/>
                    <a:pt x="47" y="28"/>
                  </a:cubicBezTo>
                  <a:cubicBezTo>
                    <a:pt x="46" y="28"/>
                    <a:pt x="45" y="29"/>
                    <a:pt x="44" y="30"/>
                  </a:cubicBezTo>
                  <a:cubicBezTo>
                    <a:pt x="44" y="30"/>
                    <a:pt x="44" y="30"/>
                    <a:pt x="43" y="31"/>
                  </a:cubicBezTo>
                  <a:cubicBezTo>
                    <a:pt x="42" y="31"/>
                    <a:pt x="41" y="32"/>
                    <a:pt x="40" y="33"/>
                  </a:cubicBezTo>
                  <a:cubicBezTo>
                    <a:pt x="39" y="34"/>
                    <a:pt x="38" y="35"/>
                    <a:pt x="37" y="36"/>
                  </a:cubicBezTo>
                  <a:cubicBezTo>
                    <a:pt x="36" y="37"/>
                    <a:pt x="35" y="38"/>
                    <a:pt x="34" y="38"/>
                  </a:cubicBezTo>
                  <a:cubicBezTo>
                    <a:pt x="33" y="39"/>
                    <a:pt x="33" y="40"/>
                    <a:pt x="32" y="40"/>
                  </a:cubicBezTo>
                  <a:cubicBezTo>
                    <a:pt x="32" y="41"/>
                    <a:pt x="31" y="41"/>
                    <a:pt x="31" y="42"/>
                  </a:cubicBezTo>
                  <a:cubicBezTo>
                    <a:pt x="30" y="43"/>
                    <a:pt x="29" y="43"/>
                    <a:pt x="28" y="44"/>
                  </a:cubicBezTo>
                  <a:cubicBezTo>
                    <a:pt x="27" y="45"/>
                    <a:pt x="26" y="47"/>
                    <a:pt x="25" y="48"/>
                  </a:cubicBezTo>
                  <a:cubicBezTo>
                    <a:pt x="25" y="48"/>
                    <a:pt x="24" y="49"/>
                    <a:pt x="24" y="49"/>
                  </a:cubicBezTo>
                  <a:cubicBezTo>
                    <a:pt x="23" y="50"/>
                    <a:pt x="23" y="50"/>
                    <a:pt x="23" y="50"/>
                  </a:cubicBezTo>
                  <a:cubicBezTo>
                    <a:pt x="23" y="51"/>
                    <a:pt x="22" y="51"/>
                    <a:pt x="22" y="52"/>
                  </a:cubicBezTo>
                  <a:cubicBezTo>
                    <a:pt x="21" y="52"/>
                    <a:pt x="21" y="53"/>
                    <a:pt x="20" y="54"/>
                  </a:cubicBezTo>
                  <a:cubicBezTo>
                    <a:pt x="20" y="55"/>
                    <a:pt x="19" y="56"/>
                    <a:pt x="18" y="57"/>
                  </a:cubicBezTo>
                  <a:cubicBezTo>
                    <a:pt x="17" y="58"/>
                    <a:pt x="17" y="59"/>
                    <a:pt x="16" y="61"/>
                  </a:cubicBezTo>
                  <a:cubicBezTo>
                    <a:pt x="15" y="61"/>
                    <a:pt x="15" y="62"/>
                    <a:pt x="14" y="63"/>
                  </a:cubicBezTo>
                  <a:cubicBezTo>
                    <a:pt x="14" y="64"/>
                    <a:pt x="14" y="64"/>
                    <a:pt x="14" y="64"/>
                  </a:cubicBezTo>
                  <a:cubicBezTo>
                    <a:pt x="13" y="65"/>
                    <a:pt x="13" y="66"/>
                    <a:pt x="12" y="67"/>
                  </a:cubicBezTo>
                  <a:cubicBezTo>
                    <a:pt x="11" y="68"/>
                    <a:pt x="11" y="69"/>
                    <a:pt x="10" y="70"/>
                  </a:cubicBezTo>
                  <a:cubicBezTo>
                    <a:pt x="10" y="71"/>
                    <a:pt x="10" y="71"/>
                    <a:pt x="10" y="71"/>
                  </a:cubicBezTo>
                  <a:cubicBezTo>
                    <a:pt x="10" y="72"/>
                    <a:pt x="9" y="73"/>
                    <a:pt x="9" y="74"/>
                  </a:cubicBezTo>
                  <a:cubicBezTo>
                    <a:pt x="8" y="75"/>
                    <a:pt x="8" y="76"/>
                    <a:pt x="8" y="77"/>
                  </a:cubicBezTo>
                  <a:cubicBezTo>
                    <a:pt x="7" y="77"/>
                    <a:pt x="7" y="77"/>
                    <a:pt x="7" y="77"/>
                  </a:cubicBezTo>
                  <a:cubicBezTo>
                    <a:pt x="7" y="78"/>
                    <a:pt x="7" y="78"/>
                    <a:pt x="7" y="78"/>
                  </a:cubicBezTo>
                  <a:cubicBezTo>
                    <a:pt x="7" y="79"/>
                    <a:pt x="6" y="80"/>
                    <a:pt x="6" y="81"/>
                  </a:cubicBezTo>
                  <a:cubicBezTo>
                    <a:pt x="6" y="82"/>
                    <a:pt x="5" y="83"/>
                    <a:pt x="5" y="84"/>
                  </a:cubicBezTo>
                  <a:cubicBezTo>
                    <a:pt x="5" y="85"/>
                    <a:pt x="5" y="85"/>
                    <a:pt x="5" y="85"/>
                  </a:cubicBezTo>
                  <a:cubicBezTo>
                    <a:pt x="4" y="86"/>
                    <a:pt x="4" y="88"/>
                    <a:pt x="4" y="89"/>
                  </a:cubicBezTo>
                  <a:cubicBezTo>
                    <a:pt x="4" y="90"/>
                    <a:pt x="3" y="91"/>
                    <a:pt x="3" y="92"/>
                  </a:cubicBezTo>
                  <a:cubicBezTo>
                    <a:pt x="3" y="92"/>
                    <a:pt x="3" y="92"/>
                    <a:pt x="3" y="92"/>
                  </a:cubicBezTo>
                  <a:cubicBezTo>
                    <a:pt x="3" y="93"/>
                    <a:pt x="3" y="94"/>
                    <a:pt x="2" y="96"/>
                  </a:cubicBezTo>
                  <a:cubicBezTo>
                    <a:pt x="2" y="97"/>
                    <a:pt x="2" y="98"/>
                    <a:pt x="2" y="99"/>
                  </a:cubicBezTo>
                  <a:cubicBezTo>
                    <a:pt x="2" y="99"/>
                    <a:pt x="2" y="99"/>
                    <a:pt x="2" y="99"/>
                  </a:cubicBezTo>
                  <a:cubicBezTo>
                    <a:pt x="2" y="99"/>
                    <a:pt x="2" y="99"/>
                    <a:pt x="2" y="99"/>
                  </a:cubicBezTo>
                  <a:cubicBezTo>
                    <a:pt x="2" y="101"/>
                    <a:pt x="2" y="102"/>
                    <a:pt x="2" y="103"/>
                  </a:cubicBezTo>
                  <a:cubicBezTo>
                    <a:pt x="2" y="104"/>
                    <a:pt x="2" y="106"/>
                    <a:pt x="1" y="107"/>
                  </a:cubicBezTo>
                  <a:cubicBezTo>
                    <a:pt x="1" y="129"/>
                    <a:pt x="1" y="150"/>
                    <a:pt x="0" y="172"/>
                  </a:cubicBezTo>
                  <a:cubicBezTo>
                    <a:pt x="0" y="170"/>
                    <a:pt x="0" y="167"/>
                    <a:pt x="1" y="164"/>
                  </a:cubicBezTo>
                  <a:cubicBezTo>
                    <a:pt x="1" y="164"/>
                    <a:pt x="1" y="164"/>
                    <a:pt x="1" y="164"/>
                  </a:cubicBezTo>
                  <a:cubicBezTo>
                    <a:pt x="1" y="162"/>
                    <a:pt x="1" y="159"/>
                    <a:pt x="2" y="157"/>
                  </a:cubicBezTo>
                  <a:cubicBezTo>
                    <a:pt x="2" y="156"/>
                    <a:pt x="2" y="155"/>
                    <a:pt x="2" y="154"/>
                  </a:cubicBezTo>
                  <a:cubicBezTo>
                    <a:pt x="3" y="153"/>
                    <a:pt x="3" y="151"/>
                    <a:pt x="4" y="150"/>
                  </a:cubicBezTo>
                  <a:cubicBezTo>
                    <a:pt x="4" y="149"/>
                    <a:pt x="4" y="148"/>
                    <a:pt x="5" y="147"/>
                  </a:cubicBezTo>
                  <a:cubicBezTo>
                    <a:pt x="5" y="145"/>
                    <a:pt x="5" y="144"/>
                    <a:pt x="6" y="142"/>
                  </a:cubicBezTo>
                  <a:cubicBezTo>
                    <a:pt x="6" y="141"/>
                    <a:pt x="7" y="140"/>
                    <a:pt x="7" y="139"/>
                  </a:cubicBezTo>
                  <a:cubicBezTo>
                    <a:pt x="8" y="138"/>
                    <a:pt x="8" y="137"/>
                    <a:pt x="9" y="135"/>
                  </a:cubicBezTo>
                  <a:cubicBezTo>
                    <a:pt x="10" y="134"/>
                    <a:pt x="10" y="133"/>
                    <a:pt x="11" y="132"/>
                  </a:cubicBezTo>
                  <a:cubicBezTo>
                    <a:pt x="11" y="131"/>
                    <a:pt x="12" y="130"/>
                    <a:pt x="13" y="128"/>
                  </a:cubicBezTo>
                  <a:cubicBezTo>
                    <a:pt x="13" y="128"/>
                    <a:pt x="14" y="127"/>
                    <a:pt x="14" y="126"/>
                  </a:cubicBezTo>
                  <a:cubicBezTo>
                    <a:pt x="15" y="124"/>
                    <a:pt x="16" y="123"/>
                    <a:pt x="17" y="122"/>
                  </a:cubicBezTo>
                  <a:cubicBezTo>
                    <a:pt x="17" y="121"/>
                    <a:pt x="18" y="120"/>
                    <a:pt x="19" y="119"/>
                  </a:cubicBezTo>
                  <a:cubicBezTo>
                    <a:pt x="20" y="118"/>
                    <a:pt x="20" y="117"/>
                    <a:pt x="21" y="116"/>
                  </a:cubicBezTo>
                  <a:cubicBezTo>
                    <a:pt x="22" y="115"/>
                    <a:pt x="23" y="114"/>
                    <a:pt x="24" y="113"/>
                  </a:cubicBezTo>
                  <a:cubicBezTo>
                    <a:pt x="25" y="112"/>
                    <a:pt x="26" y="111"/>
                    <a:pt x="27" y="110"/>
                  </a:cubicBezTo>
                  <a:cubicBezTo>
                    <a:pt x="27" y="109"/>
                    <a:pt x="28" y="108"/>
                    <a:pt x="29" y="107"/>
                  </a:cubicBezTo>
                  <a:cubicBezTo>
                    <a:pt x="30" y="106"/>
                    <a:pt x="31" y="105"/>
                    <a:pt x="32" y="104"/>
                  </a:cubicBezTo>
                  <a:cubicBezTo>
                    <a:pt x="33" y="103"/>
                    <a:pt x="34" y="102"/>
                    <a:pt x="35" y="101"/>
                  </a:cubicBezTo>
                  <a:cubicBezTo>
                    <a:pt x="36" y="100"/>
                    <a:pt x="37" y="99"/>
                    <a:pt x="39" y="98"/>
                  </a:cubicBezTo>
                  <a:cubicBezTo>
                    <a:pt x="40" y="98"/>
                    <a:pt x="40" y="97"/>
                    <a:pt x="41" y="96"/>
                  </a:cubicBezTo>
                  <a:cubicBezTo>
                    <a:pt x="43" y="95"/>
                    <a:pt x="44" y="94"/>
                    <a:pt x="45" y="93"/>
                  </a:cubicBezTo>
                  <a:cubicBezTo>
                    <a:pt x="46" y="92"/>
                    <a:pt x="47" y="92"/>
                    <a:pt x="48" y="91"/>
                  </a:cubicBezTo>
                  <a:cubicBezTo>
                    <a:pt x="50" y="90"/>
                    <a:pt x="51" y="89"/>
                    <a:pt x="53" y="88"/>
                  </a:cubicBezTo>
                  <a:cubicBezTo>
                    <a:pt x="54" y="88"/>
                    <a:pt x="55" y="87"/>
                    <a:pt x="56" y="87"/>
                  </a:cubicBezTo>
                  <a:cubicBezTo>
                    <a:pt x="58" y="85"/>
                    <a:pt x="60" y="84"/>
                    <a:pt x="63" y="83"/>
                  </a:cubicBezTo>
                  <a:cubicBezTo>
                    <a:pt x="63" y="82"/>
                    <a:pt x="64" y="82"/>
                    <a:pt x="65" y="82"/>
                  </a:cubicBezTo>
                  <a:cubicBezTo>
                    <a:pt x="67" y="81"/>
                    <a:pt x="69" y="80"/>
                    <a:pt x="71" y="79"/>
                  </a:cubicBezTo>
                  <a:cubicBezTo>
                    <a:pt x="71" y="79"/>
                    <a:pt x="72" y="78"/>
                    <a:pt x="73" y="78"/>
                  </a:cubicBezTo>
                  <a:cubicBezTo>
                    <a:pt x="76" y="77"/>
                    <a:pt x="78" y="76"/>
                    <a:pt x="81" y="75"/>
                  </a:cubicBezTo>
                  <a:cubicBezTo>
                    <a:pt x="82" y="75"/>
                    <a:pt x="82" y="75"/>
                    <a:pt x="83" y="74"/>
                  </a:cubicBezTo>
                  <a:cubicBezTo>
                    <a:pt x="83" y="74"/>
                    <a:pt x="84" y="74"/>
                    <a:pt x="84" y="74"/>
                  </a:cubicBezTo>
                  <a:cubicBezTo>
                    <a:pt x="85" y="74"/>
                    <a:pt x="85" y="74"/>
                    <a:pt x="86" y="73"/>
                  </a:cubicBezTo>
                  <a:cubicBezTo>
                    <a:pt x="86" y="73"/>
                    <a:pt x="86" y="73"/>
                    <a:pt x="87" y="73"/>
                  </a:cubicBezTo>
                  <a:cubicBezTo>
                    <a:pt x="87" y="73"/>
                    <a:pt x="87" y="73"/>
                    <a:pt x="87" y="73"/>
                  </a:cubicBezTo>
                  <a:cubicBezTo>
                    <a:pt x="88" y="73"/>
                    <a:pt x="88" y="73"/>
                    <a:pt x="88" y="73"/>
                  </a:cubicBezTo>
                  <a:cubicBezTo>
                    <a:pt x="89" y="73"/>
                    <a:pt x="89" y="73"/>
                    <a:pt x="89" y="73"/>
                  </a:cubicBezTo>
                  <a:cubicBezTo>
                    <a:pt x="89" y="72"/>
                    <a:pt x="89"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1" y="72"/>
                    <a:pt x="91" y="72"/>
                    <a:pt x="91" y="72"/>
                  </a:cubicBezTo>
                  <a:cubicBezTo>
                    <a:pt x="91" y="72"/>
                    <a:pt x="91" y="72"/>
                    <a:pt x="91" y="72"/>
                  </a:cubicBezTo>
                  <a:cubicBezTo>
                    <a:pt x="91" y="72"/>
                    <a:pt x="91" y="72"/>
                    <a:pt x="91" y="72"/>
                  </a:cubicBezTo>
                  <a:cubicBezTo>
                    <a:pt x="92" y="72"/>
                    <a:pt x="92" y="72"/>
                    <a:pt x="93" y="72"/>
                  </a:cubicBezTo>
                  <a:cubicBezTo>
                    <a:pt x="93" y="72"/>
                    <a:pt x="93" y="72"/>
                    <a:pt x="93" y="72"/>
                  </a:cubicBezTo>
                  <a:cubicBezTo>
                    <a:pt x="93" y="71"/>
                    <a:pt x="93" y="71"/>
                    <a:pt x="93" y="71"/>
                  </a:cubicBezTo>
                  <a:cubicBezTo>
                    <a:pt x="94" y="71"/>
                    <a:pt x="94" y="71"/>
                    <a:pt x="94" y="71"/>
                  </a:cubicBezTo>
                  <a:cubicBezTo>
                    <a:pt x="94" y="71"/>
                    <a:pt x="94" y="71"/>
                    <a:pt x="94" y="71"/>
                  </a:cubicBezTo>
                  <a:cubicBezTo>
                    <a:pt x="95" y="71"/>
                    <a:pt x="95" y="71"/>
                    <a:pt x="95" y="71"/>
                  </a:cubicBezTo>
                  <a:cubicBezTo>
                    <a:pt x="96" y="71"/>
                    <a:pt x="96" y="71"/>
                    <a:pt x="96" y="71"/>
                  </a:cubicBezTo>
                  <a:cubicBezTo>
                    <a:pt x="97" y="71"/>
                    <a:pt x="97" y="71"/>
                    <a:pt x="97" y="71"/>
                  </a:cubicBezTo>
                  <a:cubicBezTo>
                    <a:pt x="97" y="71"/>
                    <a:pt x="97" y="71"/>
                    <a:pt x="97" y="71"/>
                  </a:cubicBezTo>
                  <a:cubicBezTo>
                    <a:pt x="98" y="71"/>
                    <a:pt x="98" y="70"/>
                    <a:pt x="99" y="70"/>
                  </a:cubicBezTo>
                  <a:cubicBezTo>
                    <a:pt x="99" y="70"/>
                    <a:pt x="99" y="70"/>
                    <a:pt x="99" y="70"/>
                  </a:cubicBezTo>
                  <a:cubicBezTo>
                    <a:pt x="99" y="70"/>
                    <a:pt x="100" y="70"/>
                    <a:pt x="101" y="70"/>
                  </a:cubicBezTo>
                  <a:cubicBezTo>
                    <a:pt x="101" y="70"/>
                    <a:pt x="101" y="70"/>
                    <a:pt x="101" y="70"/>
                  </a:cubicBezTo>
                  <a:cubicBezTo>
                    <a:pt x="102" y="70"/>
                    <a:pt x="102" y="70"/>
                    <a:pt x="103" y="70"/>
                  </a:cubicBezTo>
                  <a:cubicBezTo>
                    <a:pt x="104" y="69"/>
                    <a:pt x="104" y="69"/>
                    <a:pt x="104" y="69"/>
                  </a:cubicBezTo>
                  <a:cubicBezTo>
                    <a:pt x="108" y="69"/>
                    <a:pt x="112" y="68"/>
                    <a:pt x="118" y="67"/>
                  </a:cubicBezTo>
                  <a:cubicBezTo>
                    <a:pt x="119" y="67"/>
                    <a:pt x="119" y="67"/>
                    <a:pt x="119" y="67"/>
                  </a:cubicBezTo>
                  <a:cubicBezTo>
                    <a:pt x="120" y="67"/>
                    <a:pt x="120" y="67"/>
                    <a:pt x="120" y="67"/>
                  </a:cubicBezTo>
                  <a:cubicBezTo>
                    <a:pt x="121" y="67"/>
                    <a:pt x="121" y="67"/>
                    <a:pt x="121" y="67"/>
                  </a:cubicBezTo>
                  <a:cubicBezTo>
                    <a:pt x="122" y="66"/>
                    <a:pt x="122" y="66"/>
                    <a:pt x="122" y="66"/>
                  </a:cubicBezTo>
                  <a:cubicBezTo>
                    <a:pt x="122" y="66"/>
                    <a:pt x="122" y="66"/>
                    <a:pt x="122" y="66"/>
                  </a:cubicBezTo>
                  <a:cubicBezTo>
                    <a:pt x="123" y="66"/>
                    <a:pt x="123" y="66"/>
                    <a:pt x="123" y="66"/>
                  </a:cubicBezTo>
                  <a:cubicBezTo>
                    <a:pt x="124" y="66"/>
                    <a:pt x="124" y="66"/>
                    <a:pt x="124" y="66"/>
                  </a:cubicBezTo>
                  <a:cubicBezTo>
                    <a:pt x="125" y="66"/>
                    <a:pt x="125" y="66"/>
                    <a:pt x="125" y="66"/>
                  </a:cubicBezTo>
                  <a:cubicBezTo>
                    <a:pt x="125" y="66"/>
                    <a:pt x="126" y="66"/>
                    <a:pt x="127" y="66"/>
                  </a:cubicBezTo>
                  <a:cubicBezTo>
                    <a:pt x="127" y="66"/>
                    <a:pt x="128" y="66"/>
                    <a:pt x="128" y="66"/>
                  </a:cubicBezTo>
                  <a:cubicBezTo>
                    <a:pt x="129" y="66"/>
                    <a:pt x="130" y="66"/>
                    <a:pt x="130" y="66"/>
                  </a:cubicBezTo>
                  <a:cubicBezTo>
                    <a:pt x="131" y="66"/>
                    <a:pt x="132" y="66"/>
                    <a:pt x="133" y="66"/>
                  </a:cubicBezTo>
                  <a:cubicBezTo>
                    <a:pt x="133" y="66"/>
                    <a:pt x="134" y="66"/>
                    <a:pt x="135" y="66"/>
                  </a:cubicBezTo>
                  <a:cubicBezTo>
                    <a:pt x="135" y="66"/>
                    <a:pt x="135" y="66"/>
                    <a:pt x="135" y="66"/>
                  </a:cubicBezTo>
                  <a:cubicBezTo>
                    <a:pt x="135" y="66"/>
                    <a:pt x="136" y="66"/>
                    <a:pt x="136" y="66"/>
                  </a:cubicBezTo>
                  <a:cubicBezTo>
                    <a:pt x="137" y="66"/>
                    <a:pt x="137" y="66"/>
                    <a:pt x="137" y="66"/>
                  </a:cubicBezTo>
                  <a:cubicBezTo>
                    <a:pt x="138" y="66"/>
                    <a:pt x="138" y="66"/>
                    <a:pt x="138" y="66"/>
                  </a:cubicBezTo>
                  <a:cubicBezTo>
                    <a:pt x="139" y="66"/>
                    <a:pt x="139" y="66"/>
                    <a:pt x="139" y="66"/>
                  </a:cubicBezTo>
                  <a:cubicBezTo>
                    <a:pt x="139" y="66"/>
                    <a:pt x="140" y="66"/>
                    <a:pt x="140" y="66"/>
                  </a:cubicBezTo>
                  <a:cubicBezTo>
                    <a:pt x="143" y="66"/>
                    <a:pt x="146" y="66"/>
                    <a:pt x="149" y="66"/>
                  </a:cubicBezTo>
                  <a:cubicBezTo>
                    <a:pt x="150" y="66"/>
                    <a:pt x="150" y="66"/>
                    <a:pt x="151" y="67"/>
                  </a:cubicBezTo>
                  <a:cubicBezTo>
                    <a:pt x="153" y="67"/>
                    <a:pt x="155" y="67"/>
                    <a:pt x="158" y="67"/>
                  </a:cubicBezTo>
                  <a:cubicBezTo>
                    <a:pt x="158" y="67"/>
                    <a:pt x="159" y="67"/>
                    <a:pt x="160" y="68"/>
                  </a:cubicBezTo>
                  <a:cubicBezTo>
                    <a:pt x="163" y="68"/>
                    <a:pt x="166" y="68"/>
                    <a:pt x="168" y="69"/>
                  </a:cubicBezTo>
                  <a:cubicBezTo>
                    <a:pt x="169" y="69"/>
                    <a:pt x="169" y="69"/>
                    <a:pt x="169" y="69"/>
                  </a:cubicBezTo>
                  <a:cubicBezTo>
                    <a:pt x="172" y="70"/>
                    <a:pt x="176" y="70"/>
                    <a:pt x="179" y="71"/>
                  </a:cubicBezTo>
                  <a:cubicBezTo>
                    <a:pt x="179" y="71"/>
                    <a:pt x="180" y="71"/>
                    <a:pt x="180" y="72"/>
                  </a:cubicBezTo>
                  <a:cubicBezTo>
                    <a:pt x="181" y="72"/>
                    <a:pt x="181" y="72"/>
                    <a:pt x="182" y="72"/>
                  </a:cubicBezTo>
                  <a:cubicBezTo>
                    <a:pt x="182" y="72"/>
                    <a:pt x="183" y="72"/>
                    <a:pt x="183" y="72"/>
                  </a:cubicBezTo>
                  <a:cubicBezTo>
                    <a:pt x="183" y="72"/>
                    <a:pt x="184" y="72"/>
                    <a:pt x="184" y="73"/>
                  </a:cubicBezTo>
                  <a:cubicBezTo>
                    <a:pt x="185" y="73"/>
                    <a:pt x="185" y="73"/>
                    <a:pt x="185" y="73"/>
                  </a:cubicBezTo>
                  <a:cubicBezTo>
                    <a:pt x="186" y="73"/>
                    <a:pt x="186" y="73"/>
                    <a:pt x="186" y="73"/>
                  </a:cubicBezTo>
                  <a:cubicBezTo>
                    <a:pt x="187" y="73"/>
                    <a:pt x="187" y="73"/>
                    <a:pt x="187" y="73"/>
                  </a:cubicBezTo>
                  <a:cubicBezTo>
                    <a:pt x="188" y="74"/>
                    <a:pt x="188" y="74"/>
                    <a:pt x="188" y="74"/>
                  </a:cubicBezTo>
                  <a:cubicBezTo>
                    <a:pt x="188" y="74"/>
                    <a:pt x="189" y="74"/>
                    <a:pt x="189" y="74"/>
                  </a:cubicBezTo>
                  <a:cubicBezTo>
                    <a:pt x="189" y="74"/>
                    <a:pt x="190" y="74"/>
                    <a:pt x="190" y="75"/>
                  </a:cubicBezTo>
                  <a:cubicBezTo>
                    <a:pt x="191" y="75"/>
                    <a:pt x="191" y="75"/>
                    <a:pt x="192" y="75"/>
                  </a:cubicBezTo>
                  <a:cubicBezTo>
                    <a:pt x="193" y="75"/>
                    <a:pt x="193" y="76"/>
                    <a:pt x="194" y="76"/>
                  </a:cubicBezTo>
                  <a:cubicBezTo>
                    <a:pt x="196" y="77"/>
                    <a:pt x="199" y="78"/>
                    <a:pt x="201" y="79"/>
                  </a:cubicBezTo>
                  <a:cubicBezTo>
                    <a:pt x="204" y="80"/>
                    <a:pt x="206" y="81"/>
                    <a:pt x="209" y="82"/>
                  </a:cubicBezTo>
                  <a:cubicBezTo>
                    <a:pt x="211" y="83"/>
                    <a:pt x="214" y="84"/>
                    <a:pt x="216" y="86"/>
                  </a:cubicBezTo>
                  <a:cubicBezTo>
                    <a:pt x="219" y="87"/>
                    <a:pt x="221" y="88"/>
                    <a:pt x="223" y="90"/>
                  </a:cubicBezTo>
                  <a:cubicBezTo>
                    <a:pt x="224" y="90"/>
                    <a:pt x="224" y="90"/>
                    <a:pt x="225" y="91"/>
                  </a:cubicBezTo>
                  <a:cubicBezTo>
                    <a:pt x="225" y="91"/>
                    <a:pt x="225" y="91"/>
                    <a:pt x="226" y="91"/>
                  </a:cubicBezTo>
                  <a:cubicBezTo>
                    <a:pt x="226" y="92"/>
                    <a:pt x="227" y="92"/>
                    <a:pt x="228" y="93"/>
                  </a:cubicBezTo>
                  <a:cubicBezTo>
                    <a:pt x="228" y="93"/>
                    <a:pt x="229" y="94"/>
                    <a:pt x="230" y="94"/>
                  </a:cubicBezTo>
                  <a:cubicBezTo>
                    <a:pt x="231" y="95"/>
                    <a:pt x="231" y="95"/>
                    <a:pt x="231" y="95"/>
                  </a:cubicBezTo>
                  <a:cubicBezTo>
                    <a:pt x="231" y="95"/>
                    <a:pt x="231" y="95"/>
                    <a:pt x="232" y="96"/>
                  </a:cubicBezTo>
                  <a:cubicBezTo>
                    <a:pt x="232" y="96"/>
                    <a:pt x="233" y="96"/>
                    <a:pt x="234" y="97"/>
                  </a:cubicBezTo>
                  <a:cubicBezTo>
                    <a:pt x="234" y="97"/>
                    <a:pt x="235" y="98"/>
                    <a:pt x="236" y="99"/>
                  </a:cubicBezTo>
                  <a:cubicBezTo>
                    <a:pt x="237" y="99"/>
                    <a:pt x="237" y="99"/>
                    <a:pt x="237" y="99"/>
                  </a:cubicBezTo>
                  <a:cubicBezTo>
                    <a:pt x="237" y="99"/>
                    <a:pt x="237" y="100"/>
                    <a:pt x="238" y="100"/>
                  </a:cubicBezTo>
                  <a:cubicBezTo>
                    <a:pt x="238" y="101"/>
                    <a:pt x="239" y="101"/>
                    <a:pt x="240" y="102"/>
                  </a:cubicBezTo>
                  <a:cubicBezTo>
                    <a:pt x="241" y="103"/>
                    <a:pt x="242" y="104"/>
                    <a:pt x="244" y="106"/>
                  </a:cubicBezTo>
                  <a:cubicBezTo>
                    <a:pt x="244" y="106"/>
                    <a:pt x="244" y="106"/>
                    <a:pt x="245" y="106"/>
                  </a:cubicBezTo>
                  <a:cubicBezTo>
                    <a:pt x="245" y="107"/>
                    <a:pt x="246" y="107"/>
                    <a:pt x="247" y="108"/>
                  </a:cubicBezTo>
                  <a:cubicBezTo>
                    <a:pt x="248" y="109"/>
                    <a:pt x="249" y="111"/>
                    <a:pt x="251" y="113"/>
                  </a:cubicBezTo>
                  <a:cubicBezTo>
                    <a:pt x="252" y="115"/>
                    <a:pt x="255" y="117"/>
                    <a:pt x="258" y="121"/>
                  </a:cubicBezTo>
                  <a:cubicBezTo>
                    <a:pt x="258" y="122"/>
                    <a:pt x="258" y="122"/>
                    <a:pt x="258" y="122"/>
                  </a:cubicBezTo>
                  <a:cubicBezTo>
                    <a:pt x="259" y="123"/>
                    <a:pt x="259" y="123"/>
                    <a:pt x="259" y="123"/>
                  </a:cubicBezTo>
                  <a:cubicBezTo>
                    <a:pt x="259" y="123"/>
                    <a:pt x="260" y="123"/>
                    <a:pt x="260" y="124"/>
                  </a:cubicBezTo>
                  <a:cubicBezTo>
                    <a:pt x="260" y="124"/>
                    <a:pt x="261" y="125"/>
                    <a:pt x="261" y="126"/>
                  </a:cubicBezTo>
                  <a:cubicBezTo>
                    <a:pt x="262" y="126"/>
                    <a:pt x="262" y="126"/>
                    <a:pt x="262" y="127"/>
                  </a:cubicBezTo>
                  <a:cubicBezTo>
                    <a:pt x="262" y="127"/>
                    <a:pt x="263" y="128"/>
                    <a:pt x="263" y="128"/>
                  </a:cubicBezTo>
                  <a:cubicBezTo>
                    <a:pt x="263" y="128"/>
                    <a:pt x="263" y="129"/>
                    <a:pt x="264" y="129"/>
                  </a:cubicBezTo>
                  <a:cubicBezTo>
                    <a:pt x="264" y="130"/>
                    <a:pt x="264" y="130"/>
                    <a:pt x="264" y="131"/>
                  </a:cubicBezTo>
                  <a:cubicBezTo>
                    <a:pt x="265" y="132"/>
                    <a:pt x="266" y="134"/>
                    <a:pt x="267" y="136"/>
                  </a:cubicBezTo>
                  <a:cubicBezTo>
                    <a:pt x="268" y="137"/>
                    <a:pt x="269" y="139"/>
                    <a:pt x="270" y="141"/>
                  </a:cubicBezTo>
                  <a:cubicBezTo>
                    <a:pt x="271" y="143"/>
                    <a:pt x="271" y="145"/>
                    <a:pt x="272" y="146"/>
                  </a:cubicBezTo>
                  <a:cubicBezTo>
                    <a:pt x="273" y="148"/>
                    <a:pt x="273" y="150"/>
                    <a:pt x="274" y="152"/>
                  </a:cubicBezTo>
                  <a:cubicBezTo>
                    <a:pt x="275" y="154"/>
                    <a:pt x="275" y="157"/>
                    <a:pt x="276" y="159"/>
                  </a:cubicBezTo>
                  <a:cubicBezTo>
                    <a:pt x="276" y="162"/>
                    <a:pt x="277" y="164"/>
                    <a:pt x="277" y="167"/>
                  </a:cubicBezTo>
                  <a:cubicBezTo>
                    <a:pt x="277" y="170"/>
                    <a:pt x="278" y="172"/>
                    <a:pt x="278" y="175"/>
                  </a:cubicBezTo>
                  <a:cubicBezTo>
                    <a:pt x="278" y="177"/>
                    <a:pt x="278" y="180"/>
                    <a:pt x="278" y="183"/>
                  </a:cubicBezTo>
                  <a:cubicBezTo>
                    <a:pt x="279" y="161"/>
                    <a:pt x="280" y="139"/>
                    <a:pt x="282" y="118"/>
                  </a:cubicBezTo>
                  <a:cubicBezTo>
                    <a:pt x="282" y="115"/>
                    <a:pt x="282" y="112"/>
                    <a:pt x="282" y="110"/>
                  </a:cubicBezTo>
                  <a:cubicBezTo>
                    <a:pt x="282" y="107"/>
                    <a:pt x="282" y="105"/>
                    <a:pt x="281" y="102"/>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7" name="Freeform 156"/>
            <p:cNvSpPr/>
            <p:nvPr/>
          </p:nvSpPr>
          <p:spPr bwMode="auto">
            <a:xfrm>
              <a:off x="2919" y="2372"/>
              <a:ext cx="6" cy="112"/>
            </a:xfrm>
            <a:custGeom>
              <a:avLst/>
              <a:gdLst>
                <a:gd name="T0" fmla="*/ 6 w 4"/>
                <a:gd name="T1" fmla="*/ 5 h 68"/>
                <a:gd name="T2" fmla="*/ 0 w 4"/>
                <a:gd name="T3" fmla="*/ 112 h 68"/>
                <a:gd name="T4" fmla="*/ 0 w 4"/>
                <a:gd name="T5" fmla="*/ 110 h 68"/>
                <a:gd name="T6" fmla="*/ 0 w 4"/>
                <a:gd name="T7" fmla="*/ 109 h 68"/>
                <a:gd name="T8" fmla="*/ 0 w 4"/>
                <a:gd name="T9" fmla="*/ 107 h 68"/>
                <a:gd name="T10" fmla="*/ 0 w 4"/>
                <a:gd name="T11" fmla="*/ 105 h 68"/>
                <a:gd name="T12" fmla="*/ 6 w 4"/>
                <a:gd name="T13" fmla="*/ 0 h 68"/>
                <a:gd name="T14" fmla="*/ 6 w 4"/>
                <a:gd name="T15" fmla="*/ 0 h 68"/>
                <a:gd name="T16" fmla="*/ 6 w 4"/>
                <a:gd name="T17" fmla="*/ 2 h 68"/>
                <a:gd name="T18" fmla="*/ 6 w 4"/>
                <a:gd name="T19" fmla="*/ 3 h 68"/>
                <a:gd name="T20" fmla="*/ 6 w 4"/>
                <a:gd name="T21" fmla="*/ 5 h 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 h="68">
                  <a:moveTo>
                    <a:pt x="4" y="3"/>
                  </a:moveTo>
                  <a:cubicBezTo>
                    <a:pt x="0" y="68"/>
                    <a:pt x="0" y="68"/>
                    <a:pt x="0" y="68"/>
                  </a:cubicBezTo>
                  <a:cubicBezTo>
                    <a:pt x="0" y="68"/>
                    <a:pt x="0" y="67"/>
                    <a:pt x="0" y="67"/>
                  </a:cubicBezTo>
                  <a:cubicBezTo>
                    <a:pt x="0" y="66"/>
                    <a:pt x="0" y="66"/>
                    <a:pt x="0" y="66"/>
                  </a:cubicBezTo>
                  <a:cubicBezTo>
                    <a:pt x="0" y="65"/>
                    <a:pt x="0" y="65"/>
                    <a:pt x="0" y="65"/>
                  </a:cubicBezTo>
                  <a:cubicBezTo>
                    <a:pt x="0" y="64"/>
                    <a:pt x="0" y="64"/>
                    <a:pt x="0" y="64"/>
                  </a:cubicBezTo>
                  <a:cubicBezTo>
                    <a:pt x="4" y="0"/>
                    <a:pt x="4" y="0"/>
                    <a:pt x="4" y="0"/>
                  </a:cubicBezTo>
                  <a:cubicBezTo>
                    <a:pt x="4" y="0"/>
                    <a:pt x="4" y="0"/>
                    <a:pt x="4" y="0"/>
                  </a:cubicBezTo>
                  <a:cubicBezTo>
                    <a:pt x="4" y="1"/>
                    <a:pt x="4" y="1"/>
                    <a:pt x="4" y="1"/>
                  </a:cubicBezTo>
                  <a:cubicBezTo>
                    <a:pt x="4" y="1"/>
                    <a:pt x="4" y="2"/>
                    <a:pt x="4" y="2"/>
                  </a:cubicBezTo>
                  <a:cubicBezTo>
                    <a:pt x="4" y="3"/>
                    <a:pt x="4" y="3"/>
                    <a:pt x="4" y="3"/>
                  </a:cubicBezTo>
                </a:path>
              </a:pathLst>
            </a:custGeom>
            <a:solidFill>
              <a:srgbClr val="7E033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8" name="Freeform 157"/>
            <p:cNvSpPr/>
            <p:nvPr/>
          </p:nvSpPr>
          <p:spPr bwMode="auto">
            <a:xfrm>
              <a:off x="2919" y="2205"/>
              <a:ext cx="490" cy="329"/>
            </a:xfrm>
            <a:custGeom>
              <a:avLst/>
              <a:gdLst>
                <a:gd name="T0" fmla="*/ 485 w 299"/>
                <a:gd name="T1" fmla="*/ 21 h 201"/>
                <a:gd name="T2" fmla="*/ 479 w 299"/>
                <a:gd name="T3" fmla="*/ 39 h 201"/>
                <a:gd name="T4" fmla="*/ 469 w 299"/>
                <a:gd name="T5" fmla="*/ 56 h 201"/>
                <a:gd name="T6" fmla="*/ 457 w 299"/>
                <a:gd name="T7" fmla="*/ 70 h 201"/>
                <a:gd name="T8" fmla="*/ 442 w 299"/>
                <a:gd name="T9" fmla="*/ 85 h 201"/>
                <a:gd name="T10" fmla="*/ 424 w 299"/>
                <a:gd name="T11" fmla="*/ 97 h 201"/>
                <a:gd name="T12" fmla="*/ 408 w 299"/>
                <a:gd name="T13" fmla="*/ 106 h 201"/>
                <a:gd name="T14" fmla="*/ 123 w 299"/>
                <a:gd name="T15" fmla="*/ 210 h 201"/>
                <a:gd name="T16" fmla="*/ 110 w 299"/>
                <a:gd name="T17" fmla="*/ 214 h 201"/>
                <a:gd name="T18" fmla="*/ 107 w 299"/>
                <a:gd name="T19" fmla="*/ 214 h 201"/>
                <a:gd name="T20" fmla="*/ 102 w 299"/>
                <a:gd name="T21" fmla="*/ 216 h 201"/>
                <a:gd name="T22" fmla="*/ 98 w 299"/>
                <a:gd name="T23" fmla="*/ 218 h 201"/>
                <a:gd name="T24" fmla="*/ 88 w 299"/>
                <a:gd name="T25" fmla="*/ 219 h 201"/>
                <a:gd name="T26" fmla="*/ 82 w 299"/>
                <a:gd name="T27" fmla="*/ 221 h 201"/>
                <a:gd name="T28" fmla="*/ 72 w 299"/>
                <a:gd name="T29" fmla="*/ 223 h 201"/>
                <a:gd name="T30" fmla="*/ 61 w 299"/>
                <a:gd name="T31" fmla="*/ 224 h 201"/>
                <a:gd name="T32" fmla="*/ 54 w 299"/>
                <a:gd name="T33" fmla="*/ 224 h 201"/>
                <a:gd name="T34" fmla="*/ 46 w 299"/>
                <a:gd name="T35" fmla="*/ 223 h 201"/>
                <a:gd name="T36" fmla="*/ 39 w 299"/>
                <a:gd name="T37" fmla="*/ 221 h 201"/>
                <a:gd name="T38" fmla="*/ 26 w 299"/>
                <a:gd name="T39" fmla="*/ 216 h 201"/>
                <a:gd name="T40" fmla="*/ 20 w 299"/>
                <a:gd name="T41" fmla="*/ 213 h 201"/>
                <a:gd name="T42" fmla="*/ 16 w 299"/>
                <a:gd name="T43" fmla="*/ 206 h 201"/>
                <a:gd name="T44" fmla="*/ 13 w 299"/>
                <a:gd name="T45" fmla="*/ 201 h 201"/>
                <a:gd name="T46" fmla="*/ 8 w 299"/>
                <a:gd name="T47" fmla="*/ 193 h 201"/>
                <a:gd name="T48" fmla="*/ 7 w 299"/>
                <a:gd name="T49" fmla="*/ 185 h 201"/>
                <a:gd name="T50" fmla="*/ 7 w 299"/>
                <a:gd name="T51" fmla="*/ 177 h 201"/>
                <a:gd name="T52" fmla="*/ 0 w 299"/>
                <a:gd name="T53" fmla="*/ 280 h 201"/>
                <a:gd name="T54" fmla="*/ 0 w 299"/>
                <a:gd name="T55" fmla="*/ 288 h 201"/>
                <a:gd name="T56" fmla="*/ 2 w 299"/>
                <a:gd name="T57" fmla="*/ 296 h 201"/>
                <a:gd name="T58" fmla="*/ 5 w 299"/>
                <a:gd name="T59" fmla="*/ 306 h 201"/>
                <a:gd name="T60" fmla="*/ 8 w 299"/>
                <a:gd name="T61" fmla="*/ 311 h 201"/>
                <a:gd name="T62" fmla="*/ 13 w 299"/>
                <a:gd name="T63" fmla="*/ 318 h 201"/>
                <a:gd name="T64" fmla="*/ 18 w 299"/>
                <a:gd name="T65" fmla="*/ 321 h 201"/>
                <a:gd name="T66" fmla="*/ 31 w 299"/>
                <a:gd name="T67" fmla="*/ 327 h 201"/>
                <a:gd name="T68" fmla="*/ 33 w 299"/>
                <a:gd name="T69" fmla="*/ 327 h 201"/>
                <a:gd name="T70" fmla="*/ 36 w 299"/>
                <a:gd name="T71" fmla="*/ 327 h 201"/>
                <a:gd name="T72" fmla="*/ 39 w 299"/>
                <a:gd name="T73" fmla="*/ 329 h 201"/>
                <a:gd name="T74" fmla="*/ 43 w 299"/>
                <a:gd name="T75" fmla="*/ 329 h 201"/>
                <a:gd name="T76" fmla="*/ 46 w 299"/>
                <a:gd name="T77" fmla="*/ 329 h 201"/>
                <a:gd name="T78" fmla="*/ 48 w 299"/>
                <a:gd name="T79" fmla="*/ 329 h 201"/>
                <a:gd name="T80" fmla="*/ 49 w 299"/>
                <a:gd name="T81" fmla="*/ 329 h 201"/>
                <a:gd name="T82" fmla="*/ 51 w 299"/>
                <a:gd name="T83" fmla="*/ 329 h 201"/>
                <a:gd name="T84" fmla="*/ 61 w 299"/>
                <a:gd name="T85" fmla="*/ 329 h 201"/>
                <a:gd name="T86" fmla="*/ 70 w 299"/>
                <a:gd name="T87" fmla="*/ 327 h 201"/>
                <a:gd name="T88" fmla="*/ 79 w 299"/>
                <a:gd name="T89" fmla="*/ 326 h 201"/>
                <a:gd name="T90" fmla="*/ 87 w 299"/>
                <a:gd name="T91" fmla="*/ 324 h 201"/>
                <a:gd name="T92" fmla="*/ 93 w 299"/>
                <a:gd name="T93" fmla="*/ 322 h 201"/>
                <a:gd name="T94" fmla="*/ 98 w 299"/>
                <a:gd name="T95" fmla="*/ 321 h 201"/>
                <a:gd name="T96" fmla="*/ 103 w 299"/>
                <a:gd name="T97" fmla="*/ 319 h 201"/>
                <a:gd name="T98" fmla="*/ 115 w 299"/>
                <a:gd name="T99" fmla="*/ 316 h 201"/>
                <a:gd name="T100" fmla="*/ 390 w 299"/>
                <a:gd name="T101" fmla="*/ 216 h 201"/>
                <a:gd name="T102" fmla="*/ 402 w 299"/>
                <a:gd name="T103" fmla="*/ 210 h 201"/>
                <a:gd name="T104" fmla="*/ 413 w 299"/>
                <a:gd name="T105" fmla="*/ 203 h 201"/>
                <a:gd name="T106" fmla="*/ 426 w 299"/>
                <a:gd name="T107" fmla="*/ 193 h 201"/>
                <a:gd name="T108" fmla="*/ 438 w 299"/>
                <a:gd name="T109" fmla="*/ 183 h 201"/>
                <a:gd name="T110" fmla="*/ 447 w 299"/>
                <a:gd name="T111" fmla="*/ 174 h 201"/>
                <a:gd name="T112" fmla="*/ 456 w 299"/>
                <a:gd name="T113" fmla="*/ 164 h 201"/>
                <a:gd name="T114" fmla="*/ 465 w 299"/>
                <a:gd name="T115" fmla="*/ 149 h 201"/>
                <a:gd name="T116" fmla="*/ 469 w 299"/>
                <a:gd name="T117" fmla="*/ 141 h 201"/>
                <a:gd name="T118" fmla="*/ 474 w 299"/>
                <a:gd name="T119" fmla="*/ 129 h 201"/>
                <a:gd name="T120" fmla="*/ 477 w 299"/>
                <a:gd name="T121" fmla="*/ 118 h 201"/>
                <a:gd name="T122" fmla="*/ 479 w 299"/>
                <a:gd name="T123" fmla="*/ 108 h 201"/>
                <a:gd name="T124" fmla="*/ 488 w 299"/>
                <a:gd name="T125" fmla="*/ 7 h 2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99" h="201">
                  <a:moveTo>
                    <a:pt x="298" y="4"/>
                  </a:moveTo>
                  <a:cubicBezTo>
                    <a:pt x="298" y="5"/>
                    <a:pt x="298" y="6"/>
                    <a:pt x="298" y="7"/>
                  </a:cubicBezTo>
                  <a:cubicBezTo>
                    <a:pt x="298" y="8"/>
                    <a:pt x="297" y="9"/>
                    <a:pt x="297" y="10"/>
                  </a:cubicBezTo>
                  <a:cubicBezTo>
                    <a:pt x="297" y="11"/>
                    <a:pt x="297" y="12"/>
                    <a:pt x="296" y="13"/>
                  </a:cubicBezTo>
                  <a:cubicBezTo>
                    <a:pt x="296" y="13"/>
                    <a:pt x="296" y="14"/>
                    <a:pt x="296" y="15"/>
                  </a:cubicBezTo>
                  <a:cubicBezTo>
                    <a:pt x="295" y="16"/>
                    <a:pt x="295" y="17"/>
                    <a:pt x="294" y="18"/>
                  </a:cubicBezTo>
                  <a:cubicBezTo>
                    <a:pt x="294" y="19"/>
                    <a:pt x="294" y="20"/>
                    <a:pt x="293" y="21"/>
                  </a:cubicBezTo>
                  <a:cubicBezTo>
                    <a:pt x="293" y="22"/>
                    <a:pt x="293" y="23"/>
                    <a:pt x="292" y="24"/>
                  </a:cubicBezTo>
                  <a:cubicBezTo>
                    <a:pt x="292" y="24"/>
                    <a:pt x="291" y="25"/>
                    <a:pt x="291" y="26"/>
                  </a:cubicBezTo>
                  <a:cubicBezTo>
                    <a:pt x="290" y="27"/>
                    <a:pt x="290" y="28"/>
                    <a:pt x="289" y="29"/>
                  </a:cubicBezTo>
                  <a:cubicBezTo>
                    <a:pt x="289" y="29"/>
                    <a:pt x="288" y="30"/>
                    <a:pt x="288" y="31"/>
                  </a:cubicBezTo>
                  <a:cubicBezTo>
                    <a:pt x="287" y="32"/>
                    <a:pt x="287" y="33"/>
                    <a:pt x="286" y="34"/>
                  </a:cubicBezTo>
                  <a:cubicBezTo>
                    <a:pt x="286" y="34"/>
                    <a:pt x="285" y="35"/>
                    <a:pt x="285" y="36"/>
                  </a:cubicBezTo>
                  <a:cubicBezTo>
                    <a:pt x="284" y="37"/>
                    <a:pt x="283" y="38"/>
                    <a:pt x="283" y="38"/>
                  </a:cubicBezTo>
                  <a:cubicBezTo>
                    <a:pt x="282" y="39"/>
                    <a:pt x="281" y="40"/>
                    <a:pt x="281" y="41"/>
                  </a:cubicBezTo>
                  <a:cubicBezTo>
                    <a:pt x="280" y="42"/>
                    <a:pt x="279" y="42"/>
                    <a:pt x="279" y="43"/>
                  </a:cubicBezTo>
                  <a:cubicBezTo>
                    <a:pt x="278" y="44"/>
                    <a:pt x="277" y="45"/>
                    <a:pt x="277" y="45"/>
                  </a:cubicBezTo>
                  <a:cubicBezTo>
                    <a:pt x="276" y="46"/>
                    <a:pt x="275" y="47"/>
                    <a:pt x="274" y="48"/>
                  </a:cubicBezTo>
                  <a:cubicBezTo>
                    <a:pt x="274" y="48"/>
                    <a:pt x="273" y="49"/>
                    <a:pt x="272" y="50"/>
                  </a:cubicBezTo>
                  <a:cubicBezTo>
                    <a:pt x="271" y="50"/>
                    <a:pt x="270" y="51"/>
                    <a:pt x="270" y="52"/>
                  </a:cubicBezTo>
                  <a:cubicBezTo>
                    <a:pt x="269" y="52"/>
                    <a:pt x="268" y="53"/>
                    <a:pt x="267" y="54"/>
                  </a:cubicBezTo>
                  <a:cubicBezTo>
                    <a:pt x="266" y="54"/>
                    <a:pt x="265" y="55"/>
                    <a:pt x="264" y="56"/>
                  </a:cubicBezTo>
                  <a:cubicBezTo>
                    <a:pt x="264" y="56"/>
                    <a:pt x="263" y="57"/>
                    <a:pt x="262" y="58"/>
                  </a:cubicBezTo>
                  <a:cubicBezTo>
                    <a:pt x="261" y="58"/>
                    <a:pt x="260" y="59"/>
                    <a:pt x="259" y="59"/>
                  </a:cubicBezTo>
                  <a:cubicBezTo>
                    <a:pt x="258" y="60"/>
                    <a:pt x="257" y="61"/>
                    <a:pt x="256" y="61"/>
                  </a:cubicBezTo>
                  <a:cubicBezTo>
                    <a:pt x="256" y="61"/>
                    <a:pt x="255" y="62"/>
                    <a:pt x="255" y="62"/>
                  </a:cubicBezTo>
                  <a:cubicBezTo>
                    <a:pt x="253" y="63"/>
                    <a:pt x="252" y="63"/>
                    <a:pt x="251" y="64"/>
                  </a:cubicBezTo>
                  <a:cubicBezTo>
                    <a:pt x="250" y="64"/>
                    <a:pt x="249" y="65"/>
                    <a:pt x="249" y="65"/>
                  </a:cubicBezTo>
                  <a:cubicBezTo>
                    <a:pt x="247" y="66"/>
                    <a:pt x="246" y="66"/>
                    <a:pt x="245" y="67"/>
                  </a:cubicBezTo>
                  <a:cubicBezTo>
                    <a:pt x="244" y="67"/>
                    <a:pt x="243" y="68"/>
                    <a:pt x="243" y="68"/>
                  </a:cubicBezTo>
                  <a:cubicBezTo>
                    <a:pt x="241" y="69"/>
                    <a:pt x="239" y="69"/>
                    <a:pt x="237" y="70"/>
                  </a:cubicBezTo>
                  <a:cubicBezTo>
                    <a:pt x="75" y="128"/>
                    <a:pt x="75" y="128"/>
                    <a:pt x="75" y="128"/>
                  </a:cubicBezTo>
                  <a:cubicBezTo>
                    <a:pt x="74" y="128"/>
                    <a:pt x="73" y="129"/>
                    <a:pt x="73" y="129"/>
                  </a:cubicBezTo>
                  <a:cubicBezTo>
                    <a:pt x="72" y="129"/>
                    <a:pt x="71" y="129"/>
                    <a:pt x="71" y="129"/>
                  </a:cubicBezTo>
                  <a:cubicBezTo>
                    <a:pt x="70" y="130"/>
                    <a:pt x="70" y="130"/>
                    <a:pt x="69" y="130"/>
                  </a:cubicBezTo>
                  <a:cubicBezTo>
                    <a:pt x="68" y="130"/>
                    <a:pt x="68" y="130"/>
                    <a:pt x="67" y="131"/>
                  </a:cubicBezTo>
                  <a:cubicBezTo>
                    <a:pt x="67" y="131"/>
                    <a:pt x="66" y="131"/>
                    <a:pt x="66" y="131"/>
                  </a:cubicBezTo>
                  <a:cubicBezTo>
                    <a:pt x="66" y="131"/>
                    <a:pt x="66" y="131"/>
                    <a:pt x="66"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4" y="132"/>
                    <a:pt x="64" y="132"/>
                    <a:pt x="64" y="132"/>
                  </a:cubicBezTo>
                  <a:cubicBezTo>
                    <a:pt x="63" y="132"/>
                    <a:pt x="63" y="132"/>
                    <a:pt x="62" y="132"/>
                  </a:cubicBezTo>
                  <a:cubicBezTo>
                    <a:pt x="62" y="132"/>
                    <a:pt x="62" y="132"/>
                    <a:pt x="62" y="132"/>
                  </a:cubicBezTo>
                  <a:cubicBezTo>
                    <a:pt x="61" y="132"/>
                    <a:pt x="61" y="132"/>
                    <a:pt x="61" y="132"/>
                  </a:cubicBezTo>
                  <a:cubicBezTo>
                    <a:pt x="61" y="133"/>
                    <a:pt x="61" y="133"/>
                    <a:pt x="61" y="133"/>
                  </a:cubicBezTo>
                  <a:cubicBezTo>
                    <a:pt x="60" y="133"/>
                    <a:pt x="60" y="133"/>
                    <a:pt x="60" y="133"/>
                  </a:cubicBezTo>
                  <a:cubicBezTo>
                    <a:pt x="59" y="133"/>
                    <a:pt x="58" y="133"/>
                    <a:pt x="57" y="133"/>
                  </a:cubicBezTo>
                  <a:cubicBezTo>
                    <a:pt x="57" y="134"/>
                    <a:pt x="56" y="134"/>
                    <a:pt x="56" y="134"/>
                  </a:cubicBezTo>
                  <a:cubicBezTo>
                    <a:pt x="55" y="134"/>
                    <a:pt x="55" y="134"/>
                    <a:pt x="54" y="134"/>
                  </a:cubicBezTo>
                  <a:cubicBezTo>
                    <a:pt x="54" y="134"/>
                    <a:pt x="54" y="134"/>
                    <a:pt x="54" y="134"/>
                  </a:cubicBezTo>
                  <a:cubicBezTo>
                    <a:pt x="53" y="135"/>
                    <a:pt x="53" y="135"/>
                    <a:pt x="53" y="135"/>
                  </a:cubicBezTo>
                  <a:cubicBezTo>
                    <a:pt x="52" y="135"/>
                    <a:pt x="52" y="135"/>
                    <a:pt x="52" y="135"/>
                  </a:cubicBezTo>
                  <a:cubicBezTo>
                    <a:pt x="51" y="135"/>
                    <a:pt x="51" y="135"/>
                    <a:pt x="51" y="135"/>
                  </a:cubicBezTo>
                  <a:cubicBezTo>
                    <a:pt x="50" y="135"/>
                    <a:pt x="50" y="135"/>
                    <a:pt x="50" y="135"/>
                  </a:cubicBezTo>
                  <a:cubicBezTo>
                    <a:pt x="49" y="135"/>
                    <a:pt x="49" y="135"/>
                    <a:pt x="48" y="135"/>
                  </a:cubicBezTo>
                  <a:cubicBezTo>
                    <a:pt x="47" y="136"/>
                    <a:pt x="47" y="136"/>
                    <a:pt x="46" y="136"/>
                  </a:cubicBezTo>
                  <a:cubicBezTo>
                    <a:pt x="46" y="136"/>
                    <a:pt x="46" y="136"/>
                    <a:pt x="45" y="136"/>
                  </a:cubicBezTo>
                  <a:cubicBezTo>
                    <a:pt x="44" y="136"/>
                    <a:pt x="44" y="136"/>
                    <a:pt x="44" y="136"/>
                  </a:cubicBezTo>
                  <a:cubicBezTo>
                    <a:pt x="43" y="136"/>
                    <a:pt x="43" y="136"/>
                    <a:pt x="42" y="136"/>
                  </a:cubicBezTo>
                  <a:cubicBezTo>
                    <a:pt x="41" y="136"/>
                    <a:pt x="40" y="136"/>
                    <a:pt x="40" y="136"/>
                  </a:cubicBezTo>
                  <a:cubicBezTo>
                    <a:pt x="39" y="136"/>
                    <a:pt x="39" y="137"/>
                    <a:pt x="38" y="137"/>
                  </a:cubicBezTo>
                  <a:cubicBezTo>
                    <a:pt x="38" y="137"/>
                    <a:pt x="37" y="137"/>
                    <a:pt x="37" y="137"/>
                  </a:cubicBezTo>
                  <a:cubicBezTo>
                    <a:pt x="36" y="137"/>
                    <a:pt x="35" y="137"/>
                    <a:pt x="35" y="137"/>
                  </a:cubicBezTo>
                  <a:cubicBezTo>
                    <a:pt x="35" y="137"/>
                    <a:pt x="35" y="137"/>
                    <a:pt x="35" y="137"/>
                  </a:cubicBezTo>
                  <a:cubicBezTo>
                    <a:pt x="35" y="137"/>
                    <a:pt x="34" y="137"/>
                    <a:pt x="34" y="137"/>
                  </a:cubicBezTo>
                  <a:cubicBezTo>
                    <a:pt x="33" y="137"/>
                    <a:pt x="33" y="137"/>
                    <a:pt x="33" y="137"/>
                  </a:cubicBezTo>
                  <a:cubicBezTo>
                    <a:pt x="33" y="137"/>
                    <a:pt x="33" y="137"/>
                    <a:pt x="32" y="137"/>
                  </a:cubicBezTo>
                  <a:cubicBezTo>
                    <a:pt x="32" y="137"/>
                    <a:pt x="32" y="137"/>
                    <a:pt x="32" y="137"/>
                  </a:cubicBezTo>
                  <a:cubicBezTo>
                    <a:pt x="32" y="137"/>
                    <a:pt x="31" y="137"/>
                    <a:pt x="31" y="137"/>
                  </a:cubicBezTo>
                  <a:cubicBezTo>
                    <a:pt x="30" y="136"/>
                    <a:pt x="29" y="136"/>
                    <a:pt x="28" y="136"/>
                  </a:cubicBezTo>
                  <a:cubicBezTo>
                    <a:pt x="28" y="136"/>
                    <a:pt x="28" y="136"/>
                    <a:pt x="28" y="136"/>
                  </a:cubicBezTo>
                  <a:cubicBezTo>
                    <a:pt x="28" y="136"/>
                    <a:pt x="27" y="136"/>
                    <a:pt x="26" y="136"/>
                  </a:cubicBezTo>
                  <a:cubicBezTo>
                    <a:pt x="26" y="136"/>
                    <a:pt x="26" y="136"/>
                    <a:pt x="26" y="136"/>
                  </a:cubicBezTo>
                  <a:cubicBezTo>
                    <a:pt x="25" y="136"/>
                    <a:pt x="25" y="136"/>
                    <a:pt x="24" y="135"/>
                  </a:cubicBezTo>
                  <a:cubicBezTo>
                    <a:pt x="24" y="135"/>
                    <a:pt x="24" y="135"/>
                    <a:pt x="24" y="135"/>
                  </a:cubicBezTo>
                  <a:cubicBezTo>
                    <a:pt x="23" y="135"/>
                    <a:pt x="22" y="135"/>
                    <a:pt x="22" y="135"/>
                  </a:cubicBezTo>
                  <a:cubicBezTo>
                    <a:pt x="20" y="134"/>
                    <a:pt x="19" y="134"/>
                    <a:pt x="18" y="133"/>
                  </a:cubicBezTo>
                  <a:cubicBezTo>
                    <a:pt x="17" y="133"/>
                    <a:pt x="17" y="133"/>
                    <a:pt x="16" y="132"/>
                  </a:cubicBezTo>
                  <a:cubicBezTo>
                    <a:pt x="16" y="132"/>
                    <a:pt x="15" y="132"/>
                    <a:pt x="15" y="132"/>
                  </a:cubicBezTo>
                  <a:cubicBezTo>
                    <a:pt x="14" y="131"/>
                    <a:pt x="14" y="131"/>
                    <a:pt x="14" y="131"/>
                  </a:cubicBezTo>
                  <a:cubicBezTo>
                    <a:pt x="13" y="130"/>
                    <a:pt x="13" y="130"/>
                    <a:pt x="13" y="130"/>
                  </a:cubicBezTo>
                  <a:cubicBezTo>
                    <a:pt x="12" y="130"/>
                    <a:pt x="12" y="130"/>
                    <a:pt x="12" y="130"/>
                  </a:cubicBezTo>
                  <a:cubicBezTo>
                    <a:pt x="12" y="129"/>
                    <a:pt x="12" y="129"/>
                    <a:pt x="12" y="129"/>
                  </a:cubicBezTo>
                  <a:cubicBezTo>
                    <a:pt x="11" y="128"/>
                    <a:pt x="11" y="128"/>
                    <a:pt x="11" y="128"/>
                  </a:cubicBezTo>
                  <a:cubicBezTo>
                    <a:pt x="10" y="127"/>
                    <a:pt x="10" y="127"/>
                    <a:pt x="10" y="127"/>
                  </a:cubicBezTo>
                  <a:cubicBezTo>
                    <a:pt x="10" y="126"/>
                    <a:pt x="10" y="126"/>
                    <a:pt x="10" y="126"/>
                  </a:cubicBezTo>
                  <a:cubicBezTo>
                    <a:pt x="9" y="126"/>
                    <a:pt x="9" y="126"/>
                    <a:pt x="9" y="126"/>
                  </a:cubicBezTo>
                  <a:cubicBezTo>
                    <a:pt x="9" y="125"/>
                    <a:pt x="9" y="125"/>
                    <a:pt x="9" y="125"/>
                  </a:cubicBezTo>
                  <a:cubicBezTo>
                    <a:pt x="8" y="124"/>
                    <a:pt x="8" y="124"/>
                    <a:pt x="8" y="124"/>
                  </a:cubicBezTo>
                  <a:cubicBezTo>
                    <a:pt x="8" y="123"/>
                    <a:pt x="8" y="123"/>
                    <a:pt x="8" y="123"/>
                  </a:cubicBezTo>
                  <a:cubicBezTo>
                    <a:pt x="7" y="122"/>
                    <a:pt x="7" y="122"/>
                    <a:pt x="7" y="122"/>
                  </a:cubicBezTo>
                  <a:cubicBezTo>
                    <a:pt x="7" y="122"/>
                    <a:pt x="7" y="122"/>
                    <a:pt x="7" y="122"/>
                  </a:cubicBezTo>
                  <a:cubicBezTo>
                    <a:pt x="6" y="121"/>
                    <a:pt x="6" y="120"/>
                    <a:pt x="6" y="119"/>
                  </a:cubicBezTo>
                  <a:cubicBezTo>
                    <a:pt x="6" y="119"/>
                    <a:pt x="6" y="118"/>
                    <a:pt x="5" y="118"/>
                  </a:cubicBezTo>
                  <a:cubicBezTo>
                    <a:pt x="5" y="117"/>
                    <a:pt x="5" y="117"/>
                    <a:pt x="5" y="117"/>
                  </a:cubicBezTo>
                  <a:cubicBezTo>
                    <a:pt x="5" y="116"/>
                    <a:pt x="5" y="116"/>
                    <a:pt x="5" y="116"/>
                  </a:cubicBezTo>
                  <a:cubicBezTo>
                    <a:pt x="5" y="115"/>
                    <a:pt x="5" y="115"/>
                    <a:pt x="5" y="114"/>
                  </a:cubicBezTo>
                  <a:cubicBezTo>
                    <a:pt x="5" y="114"/>
                    <a:pt x="4" y="113"/>
                    <a:pt x="4" y="113"/>
                  </a:cubicBezTo>
                  <a:cubicBezTo>
                    <a:pt x="4" y="112"/>
                    <a:pt x="4" y="112"/>
                    <a:pt x="4" y="112"/>
                  </a:cubicBezTo>
                  <a:cubicBezTo>
                    <a:pt x="4" y="111"/>
                    <a:pt x="4" y="111"/>
                    <a:pt x="4" y="111"/>
                  </a:cubicBezTo>
                  <a:cubicBezTo>
                    <a:pt x="4" y="110"/>
                    <a:pt x="4" y="110"/>
                    <a:pt x="4" y="109"/>
                  </a:cubicBezTo>
                  <a:cubicBezTo>
                    <a:pt x="4" y="109"/>
                    <a:pt x="4" y="108"/>
                    <a:pt x="4" y="108"/>
                  </a:cubicBezTo>
                  <a:cubicBezTo>
                    <a:pt x="4" y="108"/>
                    <a:pt x="4" y="107"/>
                    <a:pt x="4" y="107"/>
                  </a:cubicBezTo>
                  <a:cubicBezTo>
                    <a:pt x="4" y="106"/>
                    <a:pt x="4" y="106"/>
                    <a:pt x="4" y="105"/>
                  </a:cubicBezTo>
                  <a:cubicBezTo>
                    <a:pt x="0" y="170"/>
                    <a:pt x="0" y="170"/>
                    <a:pt x="0" y="170"/>
                  </a:cubicBezTo>
                  <a:cubicBezTo>
                    <a:pt x="0" y="171"/>
                    <a:pt x="0" y="171"/>
                    <a:pt x="0" y="171"/>
                  </a:cubicBezTo>
                  <a:cubicBezTo>
                    <a:pt x="0" y="172"/>
                    <a:pt x="0" y="172"/>
                    <a:pt x="0" y="173"/>
                  </a:cubicBezTo>
                  <a:cubicBezTo>
                    <a:pt x="0" y="173"/>
                    <a:pt x="0" y="174"/>
                    <a:pt x="0" y="174"/>
                  </a:cubicBezTo>
                  <a:cubicBezTo>
                    <a:pt x="0" y="174"/>
                    <a:pt x="0" y="175"/>
                    <a:pt x="0" y="175"/>
                  </a:cubicBezTo>
                  <a:cubicBezTo>
                    <a:pt x="0" y="176"/>
                    <a:pt x="0" y="176"/>
                    <a:pt x="0" y="176"/>
                  </a:cubicBezTo>
                  <a:cubicBezTo>
                    <a:pt x="0" y="177"/>
                    <a:pt x="0" y="177"/>
                    <a:pt x="0" y="178"/>
                  </a:cubicBezTo>
                  <a:cubicBezTo>
                    <a:pt x="0" y="178"/>
                    <a:pt x="0" y="178"/>
                    <a:pt x="1" y="179"/>
                  </a:cubicBezTo>
                  <a:cubicBezTo>
                    <a:pt x="1" y="179"/>
                    <a:pt x="1" y="180"/>
                    <a:pt x="1" y="180"/>
                  </a:cubicBezTo>
                  <a:cubicBezTo>
                    <a:pt x="1" y="181"/>
                    <a:pt x="1" y="181"/>
                    <a:pt x="1" y="181"/>
                  </a:cubicBezTo>
                  <a:cubicBezTo>
                    <a:pt x="1" y="182"/>
                    <a:pt x="1" y="182"/>
                    <a:pt x="1" y="182"/>
                  </a:cubicBezTo>
                  <a:cubicBezTo>
                    <a:pt x="2" y="183"/>
                    <a:pt x="2" y="183"/>
                    <a:pt x="2" y="184"/>
                  </a:cubicBezTo>
                  <a:cubicBezTo>
                    <a:pt x="2" y="184"/>
                    <a:pt x="2" y="185"/>
                    <a:pt x="3" y="186"/>
                  </a:cubicBezTo>
                  <a:cubicBezTo>
                    <a:pt x="3" y="187"/>
                    <a:pt x="3" y="187"/>
                    <a:pt x="3" y="187"/>
                  </a:cubicBezTo>
                  <a:cubicBezTo>
                    <a:pt x="4" y="188"/>
                    <a:pt x="4" y="188"/>
                    <a:pt x="4" y="188"/>
                  </a:cubicBezTo>
                  <a:cubicBezTo>
                    <a:pt x="4" y="189"/>
                    <a:pt x="4" y="189"/>
                    <a:pt x="4" y="189"/>
                  </a:cubicBezTo>
                  <a:cubicBezTo>
                    <a:pt x="5" y="190"/>
                    <a:pt x="5" y="190"/>
                    <a:pt x="5" y="190"/>
                  </a:cubicBezTo>
                  <a:cubicBezTo>
                    <a:pt x="5" y="190"/>
                    <a:pt x="5" y="190"/>
                    <a:pt x="5" y="190"/>
                  </a:cubicBezTo>
                  <a:cubicBezTo>
                    <a:pt x="6" y="191"/>
                    <a:pt x="6" y="191"/>
                    <a:pt x="6" y="191"/>
                  </a:cubicBezTo>
                  <a:cubicBezTo>
                    <a:pt x="6" y="192"/>
                    <a:pt x="6" y="192"/>
                    <a:pt x="6" y="192"/>
                  </a:cubicBezTo>
                  <a:cubicBezTo>
                    <a:pt x="7" y="193"/>
                    <a:pt x="7" y="193"/>
                    <a:pt x="7" y="193"/>
                  </a:cubicBezTo>
                  <a:cubicBezTo>
                    <a:pt x="8" y="194"/>
                    <a:pt x="8" y="194"/>
                    <a:pt x="8" y="194"/>
                  </a:cubicBezTo>
                  <a:cubicBezTo>
                    <a:pt x="8" y="194"/>
                    <a:pt x="8" y="194"/>
                    <a:pt x="8" y="194"/>
                  </a:cubicBezTo>
                  <a:cubicBezTo>
                    <a:pt x="9" y="195"/>
                    <a:pt x="9" y="195"/>
                    <a:pt x="9" y="195"/>
                  </a:cubicBezTo>
                  <a:cubicBezTo>
                    <a:pt x="10" y="196"/>
                    <a:pt x="10" y="196"/>
                    <a:pt x="10" y="196"/>
                  </a:cubicBezTo>
                  <a:cubicBezTo>
                    <a:pt x="11" y="196"/>
                    <a:pt x="11" y="196"/>
                    <a:pt x="11" y="196"/>
                  </a:cubicBezTo>
                  <a:cubicBezTo>
                    <a:pt x="11" y="196"/>
                    <a:pt x="11" y="197"/>
                    <a:pt x="12" y="197"/>
                  </a:cubicBezTo>
                  <a:cubicBezTo>
                    <a:pt x="12" y="197"/>
                    <a:pt x="13" y="197"/>
                    <a:pt x="14" y="198"/>
                  </a:cubicBezTo>
                  <a:cubicBezTo>
                    <a:pt x="15" y="198"/>
                    <a:pt x="16" y="199"/>
                    <a:pt x="18" y="199"/>
                  </a:cubicBezTo>
                  <a:cubicBezTo>
                    <a:pt x="19" y="200"/>
                    <a:pt x="19" y="200"/>
                    <a:pt x="19" y="200"/>
                  </a:cubicBezTo>
                  <a:cubicBezTo>
                    <a:pt x="19" y="200"/>
                    <a:pt x="19" y="200"/>
                    <a:pt x="19" y="200"/>
                  </a:cubicBezTo>
                  <a:cubicBezTo>
                    <a:pt x="20" y="200"/>
                    <a:pt x="20" y="200"/>
                    <a:pt x="20" y="200"/>
                  </a:cubicBezTo>
                  <a:cubicBezTo>
                    <a:pt x="20" y="200"/>
                    <a:pt x="20" y="200"/>
                    <a:pt x="20" y="200"/>
                  </a:cubicBezTo>
                  <a:cubicBezTo>
                    <a:pt x="20" y="200"/>
                    <a:pt x="20" y="200"/>
                    <a:pt x="20" y="200"/>
                  </a:cubicBezTo>
                  <a:cubicBezTo>
                    <a:pt x="20" y="200"/>
                    <a:pt x="20" y="200"/>
                    <a:pt x="20" y="200"/>
                  </a:cubicBezTo>
                  <a:cubicBezTo>
                    <a:pt x="21" y="200"/>
                    <a:pt x="21" y="200"/>
                    <a:pt x="21" y="200"/>
                  </a:cubicBezTo>
                  <a:cubicBezTo>
                    <a:pt x="22" y="200"/>
                    <a:pt x="22" y="200"/>
                    <a:pt x="22" y="200"/>
                  </a:cubicBezTo>
                  <a:cubicBezTo>
                    <a:pt x="22" y="200"/>
                    <a:pt x="22" y="200"/>
                    <a:pt x="22" y="200"/>
                  </a:cubicBezTo>
                  <a:cubicBezTo>
                    <a:pt x="22" y="200"/>
                    <a:pt x="22" y="200"/>
                    <a:pt x="22" y="200"/>
                  </a:cubicBezTo>
                  <a:cubicBezTo>
                    <a:pt x="23" y="201"/>
                    <a:pt x="23" y="201"/>
                    <a:pt x="23" y="201"/>
                  </a:cubicBezTo>
                  <a:cubicBezTo>
                    <a:pt x="23" y="201"/>
                    <a:pt x="23" y="201"/>
                    <a:pt x="24" y="201"/>
                  </a:cubicBezTo>
                  <a:cubicBezTo>
                    <a:pt x="24" y="201"/>
                    <a:pt x="24" y="201"/>
                    <a:pt x="24" y="201"/>
                  </a:cubicBezTo>
                  <a:cubicBezTo>
                    <a:pt x="24" y="201"/>
                    <a:pt x="24" y="201"/>
                    <a:pt x="24" y="201"/>
                  </a:cubicBezTo>
                  <a:cubicBezTo>
                    <a:pt x="24" y="201"/>
                    <a:pt x="24" y="201"/>
                    <a:pt x="24" y="201"/>
                  </a:cubicBezTo>
                  <a:cubicBezTo>
                    <a:pt x="24" y="201"/>
                    <a:pt x="25" y="201"/>
                    <a:pt x="25" y="201"/>
                  </a:cubicBezTo>
                  <a:cubicBezTo>
                    <a:pt x="26" y="201"/>
                    <a:pt x="26" y="201"/>
                    <a:pt x="26" y="201"/>
                  </a:cubicBezTo>
                  <a:cubicBezTo>
                    <a:pt x="27" y="201"/>
                    <a:pt x="27" y="201"/>
                    <a:pt x="27" y="201"/>
                  </a:cubicBezTo>
                  <a:cubicBezTo>
                    <a:pt x="28" y="201"/>
                    <a:pt x="28" y="201"/>
                    <a:pt x="28" y="201"/>
                  </a:cubicBezTo>
                  <a:cubicBezTo>
                    <a:pt x="28" y="201"/>
                    <a:pt x="28" y="201"/>
                    <a:pt x="28" y="201"/>
                  </a:cubicBezTo>
                  <a:cubicBezTo>
                    <a:pt x="28" y="201"/>
                    <a:pt x="28" y="201"/>
                    <a:pt x="28" y="201"/>
                  </a:cubicBezTo>
                  <a:cubicBezTo>
                    <a:pt x="28" y="201"/>
                    <a:pt x="28" y="201"/>
                    <a:pt x="28" y="201"/>
                  </a:cubicBezTo>
                  <a:cubicBezTo>
                    <a:pt x="28" y="201"/>
                    <a:pt x="28" y="201"/>
                    <a:pt x="28" y="201"/>
                  </a:cubicBezTo>
                  <a:cubicBezTo>
                    <a:pt x="29" y="201"/>
                    <a:pt x="29" y="201"/>
                    <a:pt x="29" y="201"/>
                  </a:cubicBezTo>
                  <a:cubicBezTo>
                    <a:pt x="29" y="201"/>
                    <a:pt x="29" y="201"/>
                    <a:pt x="29" y="201"/>
                  </a:cubicBezTo>
                  <a:cubicBezTo>
                    <a:pt x="29" y="201"/>
                    <a:pt x="29" y="201"/>
                    <a:pt x="29" y="201"/>
                  </a:cubicBezTo>
                  <a:cubicBezTo>
                    <a:pt x="29" y="201"/>
                    <a:pt x="29" y="201"/>
                    <a:pt x="29" y="201"/>
                  </a:cubicBezTo>
                  <a:cubicBezTo>
                    <a:pt x="30" y="201"/>
                    <a:pt x="30" y="201"/>
                    <a:pt x="30" y="201"/>
                  </a:cubicBezTo>
                  <a:cubicBezTo>
                    <a:pt x="30" y="201"/>
                    <a:pt x="30" y="201"/>
                    <a:pt x="30" y="201"/>
                  </a:cubicBezTo>
                  <a:cubicBezTo>
                    <a:pt x="31" y="201"/>
                    <a:pt x="31" y="201"/>
                    <a:pt x="31" y="201"/>
                  </a:cubicBezTo>
                  <a:cubicBezTo>
                    <a:pt x="31" y="201"/>
                    <a:pt x="31" y="201"/>
                    <a:pt x="31" y="201"/>
                  </a:cubicBezTo>
                  <a:cubicBezTo>
                    <a:pt x="31" y="201"/>
                    <a:pt x="31" y="201"/>
                    <a:pt x="31" y="201"/>
                  </a:cubicBezTo>
                  <a:cubicBezTo>
                    <a:pt x="31" y="201"/>
                    <a:pt x="31" y="201"/>
                    <a:pt x="31" y="201"/>
                  </a:cubicBezTo>
                  <a:cubicBezTo>
                    <a:pt x="32" y="201"/>
                    <a:pt x="32" y="201"/>
                    <a:pt x="32" y="201"/>
                  </a:cubicBezTo>
                  <a:cubicBezTo>
                    <a:pt x="33" y="201"/>
                    <a:pt x="33" y="201"/>
                    <a:pt x="34" y="201"/>
                  </a:cubicBezTo>
                  <a:cubicBezTo>
                    <a:pt x="34" y="201"/>
                    <a:pt x="35" y="201"/>
                    <a:pt x="35" y="201"/>
                  </a:cubicBezTo>
                  <a:cubicBezTo>
                    <a:pt x="36" y="201"/>
                    <a:pt x="37" y="201"/>
                    <a:pt x="37" y="201"/>
                  </a:cubicBezTo>
                  <a:cubicBezTo>
                    <a:pt x="38" y="201"/>
                    <a:pt x="39" y="201"/>
                    <a:pt x="40" y="201"/>
                  </a:cubicBezTo>
                  <a:cubicBezTo>
                    <a:pt x="41" y="200"/>
                    <a:pt x="41" y="200"/>
                    <a:pt x="41" y="200"/>
                  </a:cubicBezTo>
                  <a:cubicBezTo>
                    <a:pt x="41" y="200"/>
                    <a:pt x="41" y="200"/>
                    <a:pt x="42" y="200"/>
                  </a:cubicBezTo>
                  <a:cubicBezTo>
                    <a:pt x="42" y="200"/>
                    <a:pt x="43" y="200"/>
                    <a:pt x="43" y="200"/>
                  </a:cubicBezTo>
                  <a:cubicBezTo>
                    <a:pt x="44" y="200"/>
                    <a:pt x="45" y="200"/>
                    <a:pt x="46" y="200"/>
                  </a:cubicBezTo>
                  <a:cubicBezTo>
                    <a:pt x="47" y="199"/>
                    <a:pt x="47" y="199"/>
                    <a:pt x="47" y="199"/>
                  </a:cubicBezTo>
                  <a:cubicBezTo>
                    <a:pt x="47" y="199"/>
                    <a:pt x="47" y="199"/>
                    <a:pt x="47" y="199"/>
                  </a:cubicBezTo>
                  <a:cubicBezTo>
                    <a:pt x="48" y="199"/>
                    <a:pt x="48" y="199"/>
                    <a:pt x="48" y="199"/>
                  </a:cubicBezTo>
                  <a:cubicBezTo>
                    <a:pt x="49" y="199"/>
                    <a:pt x="49" y="199"/>
                    <a:pt x="49" y="199"/>
                  </a:cubicBezTo>
                  <a:cubicBezTo>
                    <a:pt x="50" y="199"/>
                    <a:pt x="50" y="199"/>
                    <a:pt x="50" y="199"/>
                  </a:cubicBezTo>
                  <a:cubicBezTo>
                    <a:pt x="50" y="199"/>
                    <a:pt x="50" y="199"/>
                    <a:pt x="51" y="198"/>
                  </a:cubicBezTo>
                  <a:cubicBezTo>
                    <a:pt x="51" y="198"/>
                    <a:pt x="52" y="198"/>
                    <a:pt x="53" y="198"/>
                  </a:cubicBezTo>
                  <a:cubicBezTo>
                    <a:pt x="53" y="198"/>
                    <a:pt x="54" y="198"/>
                    <a:pt x="55" y="197"/>
                  </a:cubicBezTo>
                  <a:cubicBezTo>
                    <a:pt x="56" y="197"/>
                    <a:pt x="56" y="197"/>
                    <a:pt x="56" y="197"/>
                  </a:cubicBezTo>
                  <a:cubicBezTo>
                    <a:pt x="57" y="197"/>
                    <a:pt x="57" y="197"/>
                    <a:pt x="57" y="197"/>
                  </a:cubicBezTo>
                  <a:cubicBezTo>
                    <a:pt x="57" y="197"/>
                    <a:pt x="57" y="197"/>
                    <a:pt x="57" y="197"/>
                  </a:cubicBezTo>
                  <a:cubicBezTo>
                    <a:pt x="57" y="197"/>
                    <a:pt x="58" y="197"/>
                    <a:pt x="58" y="196"/>
                  </a:cubicBezTo>
                  <a:cubicBezTo>
                    <a:pt x="59" y="196"/>
                    <a:pt x="59" y="196"/>
                    <a:pt x="59" y="196"/>
                  </a:cubicBezTo>
                  <a:cubicBezTo>
                    <a:pt x="59" y="196"/>
                    <a:pt x="59" y="196"/>
                    <a:pt x="59" y="196"/>
                  </a:cubicBezTo>
                  <a:cubicBezTo>
                    <a:pt x="60" y="196"/>
                    <a:pt x="60" y="196"/>
                    <a:pt x="60" y="196"/>
                  </a:cubicBezTo>
                  <a:cubicBezTo>
                    <a:pt x="61" y="196"/>
                    <a:pt x="61" y="196"/>
                    <a:pt x="61" y="196"/>
                  </a:cubicBezTo>
                  <a:cubicBezTo>
                    <a:pt x="61" y="196"/>
                    <a:pt x="61" y="196"/>
                    <a:pt x="61" y="196"/>
                  </a:cubicBezTo>
                  <a:cubicBezTo>
                    <a:pt x="62" y="195"/>
                    <a:pt x="62" y="195"/>
                    <a:pt x="62" y="195"/>
                  </a:cubicBezTo>
                  <a:cubicBezTo>
                    <a:pt x="63" y="195"/>
                    <a:pt x="63" y="195"/>
                    <a:pt x="63" y="195"/>
                  </a:cubicBezTo>
                  <a:cubicBezTo>
                    <a:pt x="63" y="195"/>
                    <a:pt x="64" y="195"/>
                    <a:pt x="64" y="195"/>
                  </a:cubicBezTo>
                  <a:cubicBezTo>
                    <a:pt x="65" y="194"/>
                    <a:pt x="65" y="194"/>
                    <a:pt x="66" y="194"/>
                  </a:cubicBezTo>
                  <a:cubicBezTo>
                    <a:pt x="67" y="194"/>
                    <a:pt x="67" y="194"/>
                    <a:pt x="68" y="193"/>
                  </a:cubicBezTo>
                  <a:cubicBezTo>
                    <a:pt x="68" y="193"/>
                    <a:pt x="69" y="193"/>
                    <a:pt x="70" y="193"/>
                  </a:cubicBezTo>
                  <a:cubicBezTo>
                    <a:pt x="230" y="135"/>
                    <a:pt x="230" y="135"/>
                    <a:pt x="230" y="135"/>
                  </a:cubicBezTo>
                  <a:cubicBezTo>
                    <a:pt x="232" y="134"/>
                    <a:pt x="234" y="134"/>
                    <a:pt x="235" y="133"/>
                  </a:cubicBezTo>
                  <a:cubicBezTo>
                    <a:pt x="236" y="133"/>
                    <a:pt x="236" y="133"/>
                    <a:pt x="236" y="133"/>
                  </a:cubicBezTo>
                  <a:cubicBezTo>
                    <a:pt x="237" y="132"/>
                    <a:pt x="237" y="132"/>
                    <a:pt x="238" y="132"/>
                  </a:cubicBezTo>
                  <a:cubicBezTo>
                    <a:pt x="239" y="131"/>
                    <a:pt x="240" y="131"/>
                    <a:pt x="240" y="131"/>
                  </a:cubicBezTo>
                  <a:cubicBezTo>
                    <a:pt x="241" y="130"/>
                    <a:pt x="241" y="130"/>
                    <a:pt x="242" y="130"/>
                  </a:cubicBezTo>
                  <a:cubicBezTo>
                    <a:pt x="243" y="130"/>
                    <a:pt x="243" y="129"/>
                    <a:pt x="244" y="129"/>
                  </a:cubicBezTo>
                  <a:cubicBezTo>
                    <a:pt x="244" y="129"/>
                    <a:pt x="245" y="128"/>
                    <a:pt x="245" y="128"/>
                  </a:cubicBezTo>
                  <a:cubicBezTo>
                    <a:pt x="246" y="128"/>
                    <a:pt x="247" y="127"/>
                    <a:pt x="248" y="127"/>
                  </a:cubicBezTo>
                  <a:cubicBezTo>
                    <a:pt x="248" y="127"/>
                    <a:pt x="249" y="126"/>
                    <a:pt x="249" y="126"/>
                  </a:cubicBezTo>
                  <a:cubicBezTo>
                    <a:pt x="250" y="126"/>
                    <a:pt x="250" y="126"/>
                    <a:pt x="250" y="126"/>
                  </a:cubicBezTo>
                  <a:cubicBezTo>
                    <a:pt x="251" y="125"/>
                    <a:pt x="251" y="125"/>
                    <a:pt x="252" y="124"/>
                  </a:cubicBezTo>
                  <a:cubicBezTo>
                    <a:pt x="253" y="124"/>
                    <a:pt x="254" y="123"/>
                    <a:pt x="255" y="123"/>
                  </a:cubicBezTo>
                  <a:cubicBezTo>
                    <a:pt x="255" y="122"/>
                    <a:pt x="255" y="122"/>
                    <a:pt x="255" y="122"/>
                  </a:cubicBezTo>
                  <a:cubicBezTo>
                    <a:pt x="256" y="122"/>
                    <a:pt x="257" y="121"/>
                    <a:pt x="258" y="121"/>
                  </a:cubicBezTo>
                  <a:cubicBezTo>
                    <a:pt x="259" y="120"/>
                    <a:pt x="260" y="119"/>
                    <a:pt x="260" y="118"/>
                  </a:cubicBezTo>
                  <a:cubicBezTo>
                    <a:pt x="261" y="118"/>
                    <a:pt x="261" y="118"/>
                    <a:pt x="261" y="118"/>
                  </a:cubicBezTo>
                  <a:cubicBezTo>
                    <a:pt x="262" y="118"/>
                    <a:pt x="262" y="117"/>
                    <a:pt x="263" y="117"/>
                  </a:cubicBezTo>
                  <a:cubicBezTo>
                    <a:pt x="264" y="116"/>
                    <a:pt x="264" y="115"/>
                    <a:pt x="265" y="114"/>
                  </a:cubicBezTo>
                  <a:cubicBezTo>
                    <a:pt x="266" y="114"/>
                    <a:pt x="267" y="113"/>
                    <a:pt x="267" y="112"/>
                  </a:cubicBezTo>
                  <a:cubicBezTo>
                    <a:pt x="268" y="112"/>
                    <a:pt x="269" y="111"/>
                    <a:pt x="270" y="110"/>
                  </a:cubicBezTo>
                  <a:cubicBezTo>
                    <a:pt x="270" y="110"/>
                    <a:pt x="270" y="110"/>
                    <a:pt x="270" y="110"/>
                  </a:cubicBezTo>
                  <a:cubicBezTo>
                    <a:pt x="271" y="109"/>
                    <a:pt x="271" y="108"/>
                    <a:pt x="272" y="108"/>
                  </a:cubicBezTo>
                  <a:cubicBezTo>
                    <a:pt x="272" y="107"/>
                    <a:pt x="273" y="107"/>
                    <a:pt x="273" y="106"/>
                  </a:cubicBezTo>
                  <a:cubicBezTo>
                    <a:pt x="274" y="106"/>
                    <a:pt x="274" y="106"/>
                    <a:pt x="274" y="106"/>
                  </a:cubicBezTo>
                  <a:cubicBezTo>
                    <a:pt x="275" y="105"/>
                    <a:pt x="275" y="104"/>
                    <a:pt x="276" y="103"/>
                  </a:cubicBezTo>
                  <a:cubicBezTo>
                    <a:pt x="276" y="103"/>
                    <a:pt x="277" y="102"/>
                    <a:pt x="278" y="101"/>
                  </a:cubicBezTo>
                  <a:cubicBezTo>
                    <a:pt x="278" y="100"/>
                    <a:pt x="278" y="100"/>
                    <a:pt x="278" y="100"/>
                  </a:cubicBezTo>
                  <a:cubicBezTo>
                    <a:pt x="279" y="100"/>
                    <a:pt x="279" y="99"/>
                    <a:pt x="279" y="99"/>
                  </a:cubicBezTo>
                  <a:cubicBezTo>
                    <a:pt x="280" y="98"/>
                    <a:pt x="280" y="97"/>
                    <a:pt x="281" y="96"/>
                  </a:cubicBezTo>
                  <a:cubicBezTo>
                    <a:pt x="281" y="95"/>
                    <a:pt x="282" y="94"/>
                    <a:pt x="282" y="94"/>
                  </a:cubicBezTo>
                  <a:cubicBezTo>
                    <a:pt x="283" y="93"/>
                    <a:pt x="283" y="92"/>
                    <a:pt x="284" y="91"/>
                  </a:cubicBezTo>
                  <a:cubicBezTo>
                    <a:pt x="284" y="90"/>
                    <a:pt x="284" y="90"/>
                    <a:pt x="284" y="90"/>
                  </a:cubicBezTo>
                  <a:cubicBezTo>
                    <a:pt x="285" y="90"/>
                    <a:pt x="285" y="89"/>
                    <a:pt x="285" y="89"/>
                  </a:cubicBezTo>
                  <a:cubicBezTo>
                    <a:pt x="285" y="88"/>
                    <a:pt x="286" y="87"/>
                    <a:pt x="286" y="87"/>
                  </a:cubicBezTo>
                  <a:cubicBezTo>
                    <a:pt x="286" y="86"/>
                    <a:pt x="286" y="86"/>
                    <a:pt x="286" y="86"/>
                  </a:cubicBezTo>
                  <a:cubicBezTo>
                    <a:pt x="287" y="85"/>
                    <a:pt x="287" y="85"/>
                    <a:pt x="287" y="85"/>
                  </a:cubicBezTo>
                  <a:cubicBezTo>
                    <a:pt x="287" y="84"/>
                    <a:pt x="287" y="84"/>
                    <a:pt x="287" y="83"/>
                  </a:cubicBezTo>
                  <a:cubicBezTo>
                    <a:pt x="288" y="82"/>
                    <a:pt x="288" y="81"/>
                    <a:pt x="288" y="80"/>
                  </a:cubicBezTo>
                  <a:cubicBezTo>
                    <a:pt x="289" y="80"/>
                    <a:pt x="289" y="79"/>
                    <a:pt x="289" y="79"/>
                  </a:cubicBezTo>
                  <a:cubicBezTo>
                    <a:pt x="289" y="78"/>
                    <a:pt x="289" y="78"/>
                    <a:pt x="289" y="78"/>
                  </a:cubicBezTo>
                  <a:cubicBezTo>
                    <a:pt x="290" y="77"/>
                    <a:pt x="290" y="76"/>
                    <a:pt x="290" y="74"/>
                  </a:cubicBezTo>
                  <a:cubicBezTo>
                    <a:pt x="290" y="74"/>
                    <a:pt x="290" y="74"/>
                    <a:pt x="290" y="73"/>
                  </a:cubicBezTo>
                  <a:cubicBezTo>
                    <a:pt x="291" y="73"/>
                    <a:pt x="291" y="72"/>
                    <a:pt x="291" y="72"/>
                  </a:cubicBezTo>
                  <a:cubicBezTo>
                    <a:pt x="291" y="71"/>
                    <a:pt x="291" y="70"/>
                    <a:pt x="291" y="69"/>
                  </a:cubicBezTo>
                  <a:cubicBezTo>
                    <a:pt x="291" y="68"/>
                    <a:pt x="291" y="68"/>
                    <a:pt x="292" y="67"/>
                  </a:cubicBezTo>
                  <a:cubicBezTo>
                    <a:pt x="292" y="67"/>
                    <a:pt x="292" y="67"/>
                    <a:pt x="292" y="67"/>
                  </a:cubicBezTo>
                  <a:cubicBezTo>
                    <a:pt x="292" y="66"/>
                    <a:pt x="292" y="66"/>
                    <a:pt x="292" y="66"/>
                  </a:cubicBezTo>
                  <a:cubicBezTo>
                    <a:pt x="292" y="66"/>
                    <a:pt x="292" y="66"/>
                    <a:pt x="292" y="66"/>
                  </a:cubicBezTo>
                  <a:cubicBezTo>
                    <a:pt x="292" y="65"/>
                    <a:pt x="292" y="65"/>
                    <a:pt x="292" y="65"/>
                  </a:cubicBezTo>
                  <a:cubicBezTo>
                    <a:pt x="294" y="44"/>
                    <a:pt x="297" y="22"/>
                    <a:pt x="299" y="0"/>
                  </a:cubicBezTo>
                  <a:cubicBezTo>
                    <a:pt x="299" y="1"/>
                    <a:pt x="299" y="3"/>
                    <a:pt x="298" y="4"/>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9" name="Freeform 158"/>
            <p:cNvSpPr/>
            <p:nvPr/>
          </p:nvSpPr>
          <p:spPr bwMode="auto">
            <a:xfrm>
              <a:off x="1768" y="1391"/>
              <a:ext cx="1911" cy="1270"/>
            </a:xfrm>
            <a:custGeom>
              <a:avLst/>
              <a:gdLst>
                <a:gd name="T0" fmla="*/ 1875 w 1165"/>
                <a:gd name="T1" fmla="*/ 228 h 774"/>
                <a:gd name="T2" fmla="*/ 1865 w 1165"/>
                <a:gd name="T3" fmla="*/ 217 h 774"/>
                <a:gd name="T4" fmla="*/ 1859 w 1165"/>
                <a:gd name="T5" fmla="*/ 210 h 774"/>
                <a:gd name="T6" fmla="*/ 1840 w 1165"/>
                <a:gd name="T7" fmla="*/ 195 h 774"/>
                <a:gd name="T8" fmla="*/ 1798 w 1165"/>
                <a:gd name="T9" fmla="*/ 169 h 774"/>
                <a:gd name="T10" fmla="*/ 1755 w 1165"/>
                <a:gd name="T11" fmla="*/ 153 h 774"/>
                <a:gd name="T12" fmla="*/ 1699 w 1165"/>
                <a:gd name="T13" fmla="*/ 143 h 774"/>
                <a:gd name="T14" fmla="*/ 1637 w 1165"/>
                <a:gd name="T15" fmla="*/ 144 h 774"/>
                <a:gd name="T16" fmla="*/ 1616 w 1165"/>
                <a:gd name="T17" fmla="*/ 148 h 774"/>
                <a:gd name="T18" fmla="*/ 1594 w 1165"/>
                <a:gd name="T19" fmla="*/ 154 h 774"/>
                <a:gd name="T20" fmla="*/ 1475 w 1165"/>
                <a:gd name="T21" fmla="*/ 254 h 774"/>
                <a:gd name="T22" fmla="*/ 1447 w 1165"/>
                <a:gd name="T23" fmla="*/ 297 h 774"/>
                <a:gd name="T24" fmla="*/ 1437 w 1165"/>
                <a:gd name="T25" fmla="*/ 307 h 774"/>
                <a:gd name="T26" fmla="*/ 1419 w 1165"/>
                <a:gd name="T27" fmla="*/ 320 h 774"/>
                <a:gd name="T28" fmla="*/ 1393 w 1165"/>
                <a:gd name="T29" fmla="*/ 327 h 774"/>
                <a:gd name="T30" fmla="*/ 1355 w 1165"/>
                <a:gd name="T31" fmla="*/ 310 h 774"/>
                <a:gd name="T32" fmla="*/ 1340 w 1165"/>
                <a:gd name="T33" fmla="*/ 295 h 774"/>
                <a:gd name="T34" fmla="*/ 1329 w 1165"/>
                <a:gd name="T35" fmla="*/ 279 h 774"/>
                <a:gd name="T36" fmla="*/ 1197 w 1165"/>
                <a:gd name="T37" fmla="*/ 71 h 774"/>
                <a:gd name="T38" fmla="*/ 1186 w 1165"/>
                <a:gd name="T39" fmla="*/ 57 h 774"/>
                <a:gd name="T40" fmla="*/ 1174 w 1165"/>
                <a:gd name="T41" fmla="*/ 46 h 774"/>
                <a:gd name="T42" fmla="*/ 1132 w 1165"/>
                <a:gd name="T43" fmla="*/ 20 h 774"/>
                <a:gd name="T44" fmla="*/ 1010 w 1165"/>
                <a:gd name="T45" fmla="*/ 2 h 774"/>
                <a:gd name="T46" fmla="*/ 992 w 1165"/>
                <a:gd name="T47" fmla="*/ 5 h 774"/>
                <a:gd name="T48" fmla="*/ 974 w 1165"/>
                <a:gd name="T49" fmla="*/ 10 h 774"/>
                <a:gd name="T50" fmla="*/ 13 w 1165"/>
                <a:gd name="T51" fmla="*/ 476 h 774"/>
                <a:gd name="T52" fmla="*/ 399 w 1165"/>
                <a:gd name="T53" fmla="*/ 1188 h 774"/>
                <a:gd name="T54" fmla="*/ 410 w 1165"/>
                <a:gd name="T55" fmla="*/ 1203 h 774"/>
                <a:gd name="T56" fmla="*/ 422 w 1165"/>
                <a:gd name="T57" fmla="*/ 1216 h 774"/>
                <a:gd name="T58" fmla="*/ 576 w 1165"/>
                <a:gd name="T59" fmla="*/ 1270 h 774"/>
                <a:gd name="T60" fmla="*/ 597 w 1165"/>
                <a:gd name="T61" fmla="*/ 1268 h 774"/>
                <a:gd name="T62" fmla="*/ 617 w 1165"/>
                <a:gd name="T63" fmla="*/ 1265 h 774"/>
                <a:gd name="T64" fmla="*/ 638 w 1165"/>
                <a:gd name="T65" fmla="*/ 1259 h 774"/>
                <a:gd name="T66" fmla="*/ 955 w 1165"/>
                <a:gd name="T67" fmla="*/ 1144 h 774"/>
                <a:gd name="T68" fmla="*/ 878 w 1165"/>
                <a:gd name="T69" fmla="*/ 1029 h 774"/>
                <a:gd name="T70" fmla="*/ 748 w 1165"/>
                <a:gd name="T71" fmla="*/ 932 h 774"/>
                <a:gd name="T72" fmla="*/ 876 w 1165"/>
                <a:gd name="T73" fmla="*/ 689 h 774"/>
                <a:gd name="T74" fmla="*/ 928 w 1165"/>
                <a:gd name="T75" fmla="*/ 679 h 774"/>
                <a:gd name="T76" fmla="*/ 946 w 1165"/>
                <a:gd name="T77" fmla="*/ 678 h 774"/>
                <a:gd name="T78" fmla="*/ 1024 w 1165"/>
                <a:gd name="T79" fmla="*/ 688 h 774"/>
                <a:gd name="T80" fmla="*/ 1038 w 1165"/>
                <a:gd name="T81" fmla="*/ 691 h 774"/>
                <a:gd name="T82" fmla="*/ 1097 w 1165"/>
                <a:gd name="T83" fmla="*/ 719 h 774"/>
                <a:gd name="T84" fmla="*/ 1119 w 1165"/>
                <a:gd name="T85" fmla="*/ 732 h 774"/>
                <a:gd name="T86" fmla="*/ 1155 w 1165"/>
                <a:gd name="T87" fmla="*/ 770 h 774"/>
                <a:gd name="T88" fmla="*/ 1165 w 1165"/>
                <a:gd name="T89" fmla="*/ 784 h 774"/>
                <a:gd name="T90" fmla="*/ 1171 w 1165"/>
                <a:gd name="T91" fmla="*/ 932 h 774"/>
                <a:gd name="T92" fmla="*/ 1166 w 1165"/>
                <a:gd name="T93" fmla="*/ 947 h 774"/>
                <a:gd name="T94" fmla="*/ 1161 w 1165"/>
                <a:gd name="T95" fmla="*/ 960 h 774"/>
                <a:gd name="T96" fmla="*/ 1156 w 1165"/>
                <a:gd name="T97" fmla="*/ 986 h 774"/>
                <a:gd name="T98" fmla="*/ 1156 w 1165"/>
                <a:gd name="T99" fmla="*/ 1004 h 774"/>
                <a:gd name="T100" fmla="*/ 1161 w 1165"/>
                <a:gd name="T101" fmla="*/ 1022 h 774"/>
                <a:gd name="T102" fmla="*/ 1168 w 1165"/>
                <a:gd name="T103" fmla="*/ 1032 h 774"/>
                <a:gd name="T104" fmla="*/ 1186 w 1165"/>
                <a:gd name="T105" fmla="*/ 1044 h 774"/>
                <a:gd name="T106" fmla="*/ 1211 w 1165"/>
                <a:gd name="T107" fmla="*/ 1047 h 774"/>
                <a:gd name="T108" fmla="*/ 1232 w 1165"/>
                <a:gd name="T109" fmla="*/ 1044 h 774"/>
                <a:gd name="T110" fmla="*/ 1248 w 1165"/>
                <a:gd name="T111" fmla="*/ 1040 h 774"/>
                <a:gd name="T112" fmla="*/ 1273 w 1165"/>
                <a:gd name="T113" fmla="*/ 1032 h 774"/>
                <a:gd name="T114" fmla="*/ 1471 w 1165"/>
                <a:gd name="T115" fmla="*/ 481 h 774"/>
                <a:gd name="T116" fmla="*/ 1704 w 1165"/>
                <a:gd name="T117" fmla="*/ 479 h 7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65" h="774">
                  <a:moveTo>
                    <a:pt x="1164" y="187"/>
                  </a:moveTo>
                  <a:cubicBezTo>
                    <a:pt x="1162" y="173"/>
                    <a:pt x="1158" y="160"/>
                    <a:pt x="1149" y="147"/>
                  </a:cubicBezTo>
                  <a:cubicBezTo>
                    <a:pt x="1149" y="147"/>
                    <a:pt x="1148" y="146"/>
                    <a:pt x="1148" y="146"/>
                  </a:cubicBezTo>
                  <a:cubicBezTo>
                    <a:pt x="1148" y="145"/>
                    <a:pt x="1147" y="145"/>
                    <a:pt x="1147" y="144"/>
                  </a:cubicBezTo>
                  <a:cubicBezTo>
                    <a:pt x="1147" y="144"/>
                    <a:pt x="1146" y="143"/>
                    <a:pt x="1146" y="143"/>
                  </a:cubicBezTo>
                  <a:cubicBezTo>
                    <a:pt x="1145" y="142"/>
                    <a:pt x="1145" y="141"/>
                    <a:pt x="1144" y="141"/>
                  </a:cubicBezTo>
                  <a:cubicBezTo>
                    <a:pt x="1144" y="140"/>
                    <a:pt x="1144" y="140"/>
                    <a:pt x="1144" y="140"/>
                  </a:cubicBezTo>
                  <a:cubicBezTo>
                    <a:pt x="1143" y="140"/>
                    <a:pt x="1143" y="139"/>
                    <a:pt x="1143" y="139"/>
                  </a:cubicBezTo>
                  <a:cubicBezTo>
                    <a:pt x="1143" y="139"/>
                    <a:pt x="1142" y="138"/>
                    <a:pt x="1142" y="138"/>
                  </a:cubicBezTo>
                  <a:cubicBezTo>
                    <a:pt x="1141" y="137"/>
                    <a:pt x="1141" y="137"/>
                    <a:pt x="1140" y="136"/>
                  </a:cubicBezTo>
                  <a:cubicBezTo>
                    <a:pt x="1140" y="135"/>
                    <a:pt x="1140" y="135"/>
                    <a:pt x="1140" y="135"/>
                  </a:cubicBezTo>
                  <a:cubicBezTo>
                    <a:pt x="1139" y="134"/>
                    <a:pt x="1139" y="134"/>
                    <a:pt x="1139" y="134"/>
                  </a:cubicBezTo>
                  <a:cubicBezTo>
                    <a:pt x="1139" y="134"/>
                    <a:pt x="1139" y="134"/>
                    <a:pt x="1139" y="134"/>
                  </a:cubicBezTo>
                  <a:cubicBezTo>
                    <a:pt x="1138" y="133"/>
                    <a:pt x="1138" y="133"/>
                    <a:pt x="1138" y="133"/>
                  </a:cubicBezTo>
                  <a:cubicBezTo>
                    <a:pt x="1137" y="133"/>
                    <a:pt x="1137" y="133"/>
                    <a:pt x="1137" y="133"/>
                  </a:cubicBezTo>
                  <a:cubicBezTo>
                    <a:pt x="1137" y="132"/>
                    <a:pt x="1137" y="132"/>
                    <a:pt x="1137" y="132"/>
                  </a:cubicBezTo>
                  <a:cubicBezTo>
                    <a:pt x="1137" y="132"/>
                    <a:pt x="1137" y="132"/>
                    <a:pt x="1137" y="132"/>
                  </a:cubicBezTo>
                  <a:cubicBezTo>
                    <a:pt x="1136" y="131"/>
                    <a:pt x="1136" y="131"/>
                    <a:pt x="1136" y="131"/>
                  </a:cubicBezTo>
                  <a:cubicBezTo>
                    <a:pt x="1136" y="131"/>
                    <a:pt x="1136" y="131"/>
                    <a:pt x="1136" y="131"/>
                  </a:cubicBezTo>
                  <a:cubicBezTo>
                    <a:pt x="1135" y="130"/>
                    <a:pt x="1135" y="130"/>
                    <a:pt x="1135" y="130"/>
                  </a:cubicBezTo>
                  <a:cubicBezTo>
                    <a:pt x="1134" y="130"/>
                    <a:pt x="1134" y="130"/>
                    <a:pt x="1134" y="130"/>
                  </a:cubicBezTo>
                  <a:cubicBezTo>
                    <a:pt x="1134" y="129"/>
                    <a:pt x="1134" y="129"/>
                    <a:pt x="1134" y="129"/>
                  </a:cubicBezTo>
                  <a:cubicBezTo>
                    <a:pt x="1133" y="128"/>
                    <a:pt x="1133" y="128"/>
                    <a:pt x="1133" y="128"/>
                  </a:cubicBezTo>
                  <a:cubicBezTo>
                    <a:pt x="1133" y="128"/>
                    <a:pt x="1133" y="128"/>
                    <a:pt x="1133" y="128"/>
                  </a:cubicBezTo>
                  <a:cubicBezTo>
                    <a:pt x="1132" y="128"/>
                    <a:pt x="1132" y="127"/>
                    <a:pt x="1132" y="127"/>
                  </a:cubicBezTo>
                  <a:cubicBezTo>
                    <a:pt x="1131" y="127"/>
                    <a:pt x="1131" y="126"/>
                    <a:pt x="1130" y="126"/>
                  </a:cubicBezTo>
                  <a:cubicBezTo>
                    <a:pt x="1130" y="125"/>
                    <a:pt x="1130" y="125"/>
                    <a:pt x="1129" y="125"/>
                  </a:cubicBezTo>
                  <a:cubicBezTo>
                    <a:pt x="1129" y="124"/>
                    <a:pt x="1128" y="124"/>
                    <a:pt x="1128" y="124"/>
                  </a:cubicBezTo>
                  <a:cubicBezTo>
                    <a:pt x="1128" y="123"/>
                    <a:pt x="1127" y="123"/>
                    <a:pt x="1127" y="122"/>
                  </a:cubicBezTo>
                  <a:cubicBezTo>
                    <a:pt x="1126" y="122"/>
                    <a:pt x="1125" y="122"/>
                    <a:pt x="1125" y="121"/>
                  </a:cubicBezTo>
                  <a:cubicBezTo>
                    <a:pt x="1124" y="121"/>
                    <a:pt x="1124" y="120"/>
                    <a:pt x="1124" y="120"/>
                  </a:cubicBezTo>
                  <a:cubicBezTo>
                    <a:pt x="1123" y="120"/>
                    <a:pt x="1123" y="119"/>
                    <a:pt x="1122" y="119"/>
                  </a:cubicBezTo>
                  <a:cubicBezTo>
                    <a:pt x="1122" y="119"/>
                    <a:pt x="1121" y="118"/>
                    <a:pt x="1121" y="118"/>
                  </a:cubicBezTo>
                  <a:cubicBezTo>
                    <a:pt x="1120" y="117"/>
                    <a:pt x="1119" y="117"/>
                    <a:pt x="1119" y="116"/>
                  </a:cubicBezTo>
                  <a:cubicBezTo>
                    <a:pt x="1118" y="116"/>
                    <a:pt x="1118" y="116"/>
                    <a:pt x="1117" y="115"/>
                  </a:cubicBezTo>
                  <a:cubicBezTo>
                    <a:pt x="1117" y="115"/>
                    <a:pt x="1116" y="115"/>
                    <a:pt x="1116" y="114"/>
                  </a:cubicBezTo>
                  <a:cubicBezTo>
                    <a:pt x="1115" y="114"/>
                    <a:pt x="1115" y="114"/>
                    <a:pt x="1114" y="113"/>
                  </a:cubicBezTo>
                  <a:cubicBezTo>
                    <a:pt x="1114" y="113"/>
                    <a:pt x="1113" y="113"/>
                    <a:pt x="1113" y="112"/>
                  </a:cubicBezTo>
                  <a:cubicBezTo>
                    <a:pt x="1110" y="111"/>
                    <a:pt x="1107" y="109"/>
                    <a:pt x="1104" y="107"/>
                  </a:cubicBezTo>
                  <a:cubicBezTo>
                    <a:pt x="1102" y="106"/>
                    <a:pt x="1099" y="104"/>
                    <a:pt x="1096" y="103"/>
                  </a:cubicBezTo>
                  <a:cubicBezTo>
                    <a:pt x="1093" y="101"/>
                    <a:pt x="1090" y="100"/>
                    <a:pt x="1087" y="99"/>
                  </a:cubicBezTo>
                  <a:cubicBezTo>
                    <a:pt x="1083" y="98"/>
                    <a:pt x="1080" y="96"/>
                    <a:pt x="1077" y="95"/>
                  </a:cubicBezTo>
                  <a:cubicBezTo>
                    <a:pt x="1077" y="95"/>
                    <a:pt x="1076" y="95"/>
                    <a:pt x="1076" y="95"/>
                  </a:cubicBezTo>
                  <a:cubicBezTo>
                    <a:pt x="1075" y="95"/>
                    <a:pt x="1075" y="95"/>
                    <a:pt x="1074" y="95"/>
                  </a:cubicBezTo>
                  <a:cubicBezTo>
                    <a:pt x="1074" y="94"/>
                    <a:pt x="1074" y="94"/>
                    <a:pt x="1073" y="94"/>
                  </a:cubicBezTo>
                  <a:cubicBezTo>
                    <a:pt x="1073" y="94"/>
                    <a:pt x="1072" y="94"/>
                    <a:pt x="1072" y="94"/>
                  </a:cubicBezTo>
                  <a:cubicBezTo>
                    <a:pt x="1071" y="94"/>
                    <a:pt x="1071" y="94"/>
                    <a:pt x="1071" y="94"/>
                  </a:cubicBezTo>
                  <a:cubicBezTo>
                    <a:pt x="1070" y="93"/>
                    <a:pt x="1070" y="93"/>
                    <a:pt x="1070" y="93"/>
                  </a:cubicBezTo>
                  <a:cubicBezTo>
                    <a:pt x="1069" y="93"/>
                    <a:pt x="1069" y="93"/>
                    <a:pt x="1069" y="93"/>
                  </a:cubicBezTo>
                  <a:cubicBezTo>
                    <a:pt x="1069" y="93"/>
                    <a:pt x="1069" y="93"/>
                    <a:pt x="1069" y="93"/>
                  </a:cubicBezTo>
                  <a:cubicBezTo>
                    <a:pt x="1068" y="93"/>
                    <a:pt x="1068" y="93"/>
                    <a:pt x="1067" y="92"/>
                  </a:cubicBezTo>
                  <a:cubicBezTo>
                    <a:pt x="1067" y="92"/>
                    <a:pt x="1066" y="92"/>
                    <a:pt x="1066" y="92"/>
                  </a:cubicBezTo>
                  <a:cubicBezTo>
                    <a:pt x="1065" y="92"/>
                    <a:pt x="1065" y="92"/>
                    <a:pt x="1064" y="92"/>
                  </a:cubicBezTo>
                  <a:cubicBezTo>
                    <a:pt x="1063" y="91"/>
                    <a:pt x="1063" y="91"/>
                    <a:pt x="1062" y="91"/>
                  </a:cubicBezTo>
                  <a:cubicBezTo>
                    <a:pt x="1058" y="90"/>
                    <a:pt x="1053" y="89"/>
                    <a:pt x="1049" y="89"/>
                  </a:cubicBezTo>
                  <a:cubicBezTo>
                    <a:pt x="1044" y="88"/>
                    <a:pt x="1040" y="87"/>
                    <a:pt x="1036" y="87"/>
                  </a:cubicBezTo>
                  <a:cubicBezTo>
                    <a:pt x="1031" y="87"/>
                    <a:pt x="1027" y="86"/>
                    <a:pt x="1022" y="86"/>
                  </a:cubicBezTo>
                  <a:cubicBezTo>
                    <a:pt x="1018" y="86"/>
                    <a:pt x="1013" y="86"/>
                    <a:pt x="1009" y="87"/>
                  </a:cubicBezTo>
                  <a:cubicBezTo>
                    <a:pt x="1008" y="87"/>
                    <a:pt x="1008" y="87"/>
                    <a:pt x="1007" y="87"/>
                  </a:cubicBezTo>
                  <a:cubicBezTo>
                    <a:pt x="1007" y="87"/>
                    <a:pt x="1006" y="87"/>
                    <a:pt x="1006" y="87"/>
                  </a:cubicBezTo>
                  <a:cubicBezTo>
                    <a:pt x="1005" y="87"/>
                    <a:pt x="1004" y="87"/>
                    <a:pt x="1003" y="87"/>
                  </a:cubicBezTo>
                  <a:cubicBezTo>
                    <a:pt x="1003" y="87"/>
                    <a:pt x="1002" y="87"/>
                    <a:pt x="1001" y="88"/>
                  </a:cubicBezTo>
                  <a:cubicBezTo>
                    <a:pt x="1000" y="88"/>
                    <a:pt x="1000" y="88"/>
                    <a:pt x="1000" y="88"/>
                  </a:cubicBezTo>
                  <a:cubicBezTo>
                    <a:pt x="999" y="88"/>
                    <a:pt x="999" y="88"/>
                    <a:pt x="998" y="88"/>
                  </a:cubicBezTo>
                  <a:cubicBezTo>
                    <a:pt x="998" y="88"/>
                    <a:pt x="997" y="88"/>
                    <a:pt x="996" y="88"/>
                  </a:cubicBezTo>
                  <a:cubicBezTo>
                    <a:pt x="996" y="88"/>
                    <a:pt x="995" y="88"/>
                    <a:pt x="994" y="88"/>
                  </a:cubicBezTo>
                  <a:cubicBezTo>
                    <a:pt x="993" y="89"/>
                    <a:pt x="993" y="89"/>
                    <a:pt x="993" y="89"/>
                  </a:cubicBezTo>
                  <a:cubicBezTo>
                    <a:pt x="992" y="89"/>
                    <a:pt x="992" y="89"/>
                    <a:pt x="992" y="89"/>
                  </a:cubicBezTo>
                  <a:cubicBezTo>
                    <a:pt x="991" y="89"/>
                    <a:pt x="991" y="89"/>
                    <a:pt x="990" y="89"/>
                  </a:cubicBezTo>
                  <a:cubicBezTo>
                    <a:pt x="989" y="89"/>
                    <a:pt x="988" y="89"/>
                    <a:pt x="987" y="90"/>
                  </a:cubicBezTo>
                  <a:cubicBezTo>
                    <a:pt x="987" y="90"/>
                    <a:pt x="987" y="90"/>
                    <a:pt x="986" y="90"/>
                  </a:cubicBezTo>
                  <a:cubicBezTo>
                    <a:pt x="986" y="90"/>
                    <a:pt x="986" y="90"/>
                    <a:pt x="985" y="90"/>
                  </a:cubicBezTo>
                  <a:cubicBezTo>
                    <a:pt x="985" y="90"/>
                    <a:pt x="984" y="90"/>
                    <a:pt x="983" y="91"/>
                  </a:cubicBezTo>
                  <a:cubicBezTo>
                    <a:pt x="983" y="91"/>
                    <a:pt x="982" y="91"/>
                    <a:pt x="981" y="91"/>
                  </a:cubicBezTo>
                  <a:cubicBezTo>
                    <a:pt x="981" y="91"/>
                    <a:pt x="980" y="91"/>
                    <a:pt x="980" y="91"/>
                  </a:cubicBezTo>
                  <a:cubicBezTo>
                    <a:pt x="980" y="91"/>
                    <a:pt x="979" y="92"/>
                    <a:pt x="979" y="92"/>
                  </a:cubicBezTo>
                  <a:cubicBezTo>
                    <a:pt x="978" y="92"/>
                    <a:pt x="978" y="92"/>
                    <a:pt x="977" y="92"/>
                  </a:cubicBezTo>
                  <a:cubicBezTo>
                    <a:pt x="976" y="92"/>
                    <a:pt x="976" y="93"/>
                    <a:pt x="975" y="93"/>
                  </a:cubicBezTo>
                  <a:cubicBezTo>
                    <a:pt x="974" y="93"/>
                    <a:pt x="974" y="93"/>
                    <a:pt x="973" y="93"/>
                  </a:cubicBezTo>
                  <a:cubicBezTo>
                    <a:pt x="973" y="93"/>
                    <a:pt x="972" y="94"/>
                    <a:pt x="972" y="94"/>
                  </a:cubicBezTo>
                  <a:cubicBezTo>
                    <a:pt x="971" y="94"/>
                    <a:pt x="971" y="94"/>
                    <a:pt x="970" y="94"/>
                  </a:cubicBezTo>
                  <a:cubicBezTo>
                    <a:pt x="969" y="94"/>
                    <a:pt x="969" y="95"/>
                    <a:pt x="968" y="95"/>
                  </a:cubicBezTo>
                  <a:cubicBezTo>
                    <a:pt x="960" y="98"/>
                    <a:pt x="953" y="101"/>
                    <a:pt x="945" y="105"/>
                  </a:cubicBezTo>
                  <a:cubicBezTo>
                    <a:pt x="938" y="109"/>
                    <a:pt x="932" y="113"/>
                    <a:pt x="926" y="118"/>
                  </a:cubicBezTo>
                  <a:cubicBezTo>
                    <a:pt x="921" y="123"/>
                    <a:pt x="916" y="128"/>
                    <a:pt x="912" y="133"/>
                  </a:cubicBezTo>
                  <a:cubicBezTo>
                    <a:pt x="907" y="139"/>
                    <a:pt x="904" y="145"/>
                    <a:pt x="901" y="151"/>
                  </a:cubicBezTo>
                  <a:cubicBezTo>
                    <a:pt x="901" y="151"/>
                    <a:pt x="901" y="151"/>
                    <a:pt x="901" y="152"/>
                  </a:cubicBezTo>
                  <a:cubicBezTo>
                    <a:pt x="900" y="152"/>
                    <a:pt x="900" y="153"/>
                    <a:pt x="899" y="155"/>
                  </a:cubicBezTo>
                  <a:cubicBezTo>
                    <a:pt x="898" y="156"/>
                    <a:pt x="897" y="158"/>
                    <a:pt x="895" y="161"/>
                  </a:cubicBezTo>
                  <a:cubicBezTo>
                    <a:pt x="894" y="164"/>
                    <a:pt x="891" y="168"/>
                    <a:pt x="888" y="173"/>
                  </a:cubicBezTo>
                  <a:cubicBezTo>
                    <a:pt x="888" y="173"/>
                    <a:pt x="888" y="174"/>
                    <a:pt x="887" y="174"/>
                  </a:cubicBezTo>
                  <a:cubicBezTo>
                    <a:pt x="887" y="175"/>
                    <a:pt x="887" y="175"/>
                    <a:pt x="886" y="176"/>
                  </a:cubicBezTo>
                  <a:cubicBezTo>
                    <a:pt x="886" y="176"/>
                    <a:pt x="886" y="177"/>
                    <a:pt x="885" y="177"/>
                  </a:cubicBezTo>
                  <a:cubicBezTo>
                    <a:pt x="885" y="178"/>
                    <a:pt x="884" y="179"/>
                    <a:pt x="883" y="179"/>
                  </a:cubicBezTo>
                  <a:cubicBezTo>
                    <a:pt x="883" y="180"/>
                    <a:pt x="883" y="180"/>
                    <a:pt x="883" y="180"/>
                  </a:cubicBezTo>
                  <a:cubicBezTo>
                    <a:pt x="882" y="181"/>
                    <a:pt x="882" y="181"/>
                    <a:pt x="882" y="181"/>
                  </a:cubicBezTo>
                  <a:cubicBezTo>
                    <a:pt x="882" y="182"/>
                    <a:pt x="882" y="182"/>
                    <a:pt x="882" y="182"/>
                  </a:cubicBezTo>
                  <a:cubicBezTo>
                    <a:pt x="881" y="182"/>
                    <a:pt x="881" y="182"/>
                    <a:pt x="881" y="183"/>
                  </a:cubicBezTo>
                  <a:cubicBezTo>
                    <a:pt x="880" y="184"/>
                    <a:pt x="880" y="184"/>
                    <a:pt x="880" y="184"/>
                  </a:cubicBezTo>
                  <a:cubicBezTo>
                    <a:pt x="879" y="184"/>
                    <a:pt x="879" y="184"/>
                    <a:pt x="879" y="184"/>
                  </a:cubicBezTo>
                  <a:cubicBezTo>
                    <a:pt x="878" y="185"/>
                    <a:pt x="878" y="185"/>
                    <a:pt x="878" y="185"/>
                  </a:cubicBezTo>
                  <a:cubicBezTo>
                    <a:pt x="877" y="186"/>
                    <a:pt x="877" y="186"/>
                    <a:pt x="877" y="186"/>
                  </a:cubicBezTo>
                  <a:cubicBezTo>
                    <a:pt x="877" y="187"/>
                    <a:pt x="877" y="187"/>
                    <a:pt x="877" y="187"/>
                  </a:cubicBezTo>
                  <a:cubicBezTo>
                    <a:pt x="876" y="187"/>
                    <a:pt x="876" y="187"/>
                    <a:pt x="876" y="187"/>
                  </a:cubicBezTo>
                  <a:cubicBezTo>
                    <a:pt x="875" y="188"/>
                    <a:pt x="875" y="188"/>
                    <a:pt x="875" y="188"/>
                  </a:cubicBezTo>
                  <a:cubicBezTo>
                    <a:pt x="875" y="189"/>
                    <a:pt x="874" y="189"/>
                    <a:pt x="874" y="189"/>
                  </a:cubicBezTo>
                  <a:cubicBezTo>
                    <a:pt x="873" y="190"/>
                    <a:pt x="873" y="190"/>
                    <a:pt x="873" y="190"/>
                  </a:cubicBezTo>
                  <a:cubicBezTo>
                    <a:pt x="873" y="190"/>
                    <a:pt x="872" y="190"/>
                    <a:pt x="872" y="191"/>
                  </a:cubicBezTo>
                  <a:cubicBezTo>
                    <a:pt x="871" y="191"/>
                    <a:pt x="871" y="192"/>
                    <a:pt x="870" y="192"/>
                  </a:cubicBezTo>
                  <a:cubicBezTo>
                    <a:pt x="869" y="193"/>
                    <a:pt x="868" y="193"/>
                    <a:pt x="867" y="194"/>
                  </a:cubicBezTo>
                  <a:cubicBezTo>
                    <a:pt x="866" y="194"/>
                    <a:pt x="866" y="194"/>
                    <a:pt x="866" y="194"/>
                  </a:cubicBezTo>
                  <a:cubicBezTo>
                    <a:pt x="866" y="195"/>
                    <a:pt x="866" y="195"/>
                    <a:pt x="865" y="195"/>
                  </a:cubicBezTo>
                  <a:cubicBezTo>
                    <a:pt x="864" y="195"/>
                    <a:pt x="863" y="196"/>
                    <a:pt x="862" y="196"/>
                  </a:cubicBezTo>
                  <a:cubicBezTo>
                    <a:pt x="861" y="197"/>
                    <a:pt x="860" y="197"/>
                    <a:pt x="858" y="198"/>
                  </a:cubicBezTo>
                  <a:cubicBezTo>
                    <a:pt x="857" y="198"/>
                    <a:pt x="857" y="198"/>
                    <a:pt x="857" y="198"/>
                  </a:cubicBezTo>
                  <a:cubicBezTo>
                    <a:pt x="856" y="198"/>
                    <a:pt x="856" y="198"/>
                    <a:pt x="856" y="199"/>
                  </a:cubicBezTo>
                  <a:cubicBezTo>
                    <a:pt x="855" y="199"/>
                    <a:pt x="855" y="199"/>
                    <a:pt x="854" y="199"/>
                  </a:cubicBezTo>
                  <a:cubicBezTo>
                    <a:pt x="854" y="199"/>
                    <a:pt x="854" y="199"/>
                    <a:pt x="853" y="199"/>
                  </a:cubicBezTo>
                  <a:cubicBezTo>
                    <a:pt x="853" y="199"/>
                    <a:pt x="852" y="199"/>
                    <a:pt x="852" y="199"/>
                  </a:cubicBezTo>
                  <a:cubicBezTo>
                    <a:pt x="851" y="199"/>
                    <a:pt x="851" y="199"/>
                    <a:pt x="849" y="199"/>
                  </a:cubicBezTo>
                  <a:cubicBezTo>
                    <a:pt x="848" y="198"/>
                    <a:pt x="847" y="198"/>
                    <a:pt x="844" y="197"/>
                  </a:cubicBezTo>
                  <a:cubicBezTo>
                    <a:pt x="842" y="197"/>
                    <a:pt x="839" y="196"/>
                    <a:pt x="835" y="195"/>
                  </a:cubicBezTo>
                  <a:cubicBezTo>
                    <a:pt x="834" y="195"/>
                    <a:pt x="834" y="195"/>
                    <a:pt x="834" y="195"/>
                  </a:cubicBezTo>
                  <a:cubicBezTo>
                    <a:pt x="834" y="194"/>
                    <a:pt x="833" y="194"/>
                    <a:pt x="833" y="194"/>
                  </a:cubicBezTo>
                  <a:cubicBezTo>
                    <a:pt x="832" y="194"/>
                    <a:pt x="832" y="193"/>
                    <a:pt x="831" y="192"/>
                  </a:cubicBezTo>
                  <a:cubicBezTo>
                    <a:pt x="830" y="192"/>
                    <a:pt x="829" y="191"/>
                    <a:pt x="827" y="190"/>
                  </a:cubicBezTo>
                  <a:cubicBezTo>
                    <a:pt x="826" y="189"/>
                    <a:pt x="826" y="189"/>
                    <a:pt x="826" y="189"/>
                  </a:cubicBezTo>
                  <a:cubicBezTo>
                    <a:pt x="826" y="189"/>
                    <a:pt x="826" y="189"/>
                    <a:pt x="826" y="189"/>
                  </a:cubicBezTo>
                  <a:cubicBezTo>
                    <a:pt x="825" y="188"/>
                    <a:pt x="825" y="188"/>
                    <a:pt x="825" y="188"/>
                  </a:cubicBezTo>
                  <a:cubicBezTo>
                    <a:pt x="824" y="187"/>
                    <a:pt x="824" y="187"/>
                    <a:pt x="823" y="187"/>
                  </a:cubicBezTo>
                  <a:cubicBezTo>
                    <a:pt x="823" y="186"/>
                    <a:pt x="823" y="186"/>
                    <a:pt x="823" y="186"/>
                  </a:cubicBezTo>
                  <a:cubicBezTo>
                    <a:pt x="823" y="186"/>
                    <a:pt x="822" y="186"/>
                    <a:pt x="822" y="185"/>
                  </a:cubicBezTo>
                  <a:cubicBezTo>
                    <a:pt x="822" y="185"/>
                    <a:pt x="821" y="184"/>
                    <a:pt x="821" y="184"/>
                  </a:cubicBezTo>
                  <a:cubicBezTo>
                    <a:pt x="820" y="183"/>
                    <a:pt x="819" y="182"/>
                    <a:pt x="818" y="181"/>
                  </a:cubicBezTo>
                  <a:cubicBezTo>
                    <a:pt x="818" y="181"/>
                    <a:pt x="818" y="181"/>
                    <a:pt x="818" y="181"/>
                  </a:cubicBezTo>
                  <a:cubicBezTo>
                    <a:pt x="817" y="180"/>
                    <a:pt x="817" y="180"/>
                    <a:pt x="817" y="180"/>
                  </a:cubicBezTo>
                  <a:cubicBezTo>
                    <a:pt x="817" y="180"/>
                    <a:pt x="817" y="179"/>
                    <a:pt x="817" y="179"/>
                  </a:cubicBezTo>
                  <a:cubicBezTo>
                    <a:pt x="816" y="179"/>
                    <a:pt x="816" y="178"/>
                    <a:pt x="816" y="178"/>
                  </a:cubicBezTo>
                  <a:cubicBezTo>
                    <a:pt x="815" y="177"/>
                    <a:pt x="815" y="177"/>
                    <a:pt x="815" y="177"/>
                  </a:cubicBezTo>
                  <a:cubicBezTo>
                    <a:pt x="814" y="176"/>
                    <a:pt x="814" y="176"/>
                    <a:pt x="814" y="176"/>
                  </a:cubicBezTo>
                  <a:cubicBezTo>
                    <a:pt x="814" y="176"/>
                    <a:pt x="814" y="175"/>
                    <a:pt x="813" y="175"/>
                  </a:cubicBezTo>
                  <a:cubicBezTo>
                    <a:pt x="813" y="174"/>
                    <a:pt x="813" y="174"/>
                    <a:pt x="812" y="173"/>
                  </a:cubicBezTo>
                  <a:cubicBezTo>
                    <a:pt x="812" y="172"/>
                    <a:pt x="811" y="172"/>
                    <a:pt x="811" y="172"/>
                  </a:cubicBezTo>
                  <a:cubicBezTo>
                    <a:pt x="811" y="171"/>
                    <a:pt x="811" y="171"/>
                    <a:pt x="810" y="170"/>
                  </a:cubicBezTo>
                  <a:cubicBezTo>
                    <a:pt x="810" y="170"/>
                    <a:pt x="810" y="169"/>
                    <a:pt x="809" y="169"/>
                  </a:cubicBezTo>
                  <a:cubicBezTo>
                    <a:pt x="809" y="168"/>
                    <a:pt x="809" y="168"/>
                    <a:pt x="808" y="167"/>
                  </a:cubicBezTo>
                  <a:cubicBezTo>
                    <a:pt x="734" y="49"/>
                    <a:pt x="734" y="49"/>
                    <a:pt x="734" y="49"/>
                  </a:cubicBezTo>
                  <a:cubicBezTo>
                    <a:pt x="733" y="48"/>
                    <a:pt x="733" y="48"/>
                    <a:pt x="733" y="48"/>
                  </a:cubicBezTo>
                  <a:cubicBezTo>
                    <a:pt x="733" y="47"/>
                    <a:pt x="733" y="47"/>
                    <a:pt x="732" y="47"/>
                  </a:cubicBezTo>
                  <a:cubicBezTo>
                    <a:pt x="732" y="46"/>
                    <a:pt x="732" y="46"/>
                    <a:pt x="731" y="45"/>
                  </a:cubicBezTo>
                  <a:cubicBezTo>
                    <a:pt x="731" y="45"/>
                    <a:pt x="731" y="44"/>
                    <a:pt x="730" y="43"/>
                  </a:cubicBezTo>
                  <a:cubicBezTo>
                    <a:pt x="730" y="43"/>
                    <a:pt x="730" y="43"/>
                    <a:pt x="730" y="43"/>
                  </a:cubicBezTo>
                  <a:cubicBezTo>
                    <a:pt x="729" y="42"/>
                    <a:pt x="729" y="42"/>
                    <a:pt x="729" y="42"/>
                  </a:cubicBezTo>
                  <a:cubicBezTo>
                    <a:pt x="729" y="42"/>
                    <a:pt x="728" y="41"/>
                    <a:pt x="728" y="41"/>
                  </a:cubicBezTo>
                  <a:cubicBezTo>
                    <a:pt x="728" y="40"/>
                    <a:pt x="727" y="40"/>
                    <a:pt x="727" y="39"/>
                  </a:cubicBezTo>
                  <a:cubicBezTo>
                    <a:pt x="726" y="39"/>
                    <a:pt x="726" y="39"/>
                    <a:pt x="726" y="39"/>
                  </a:cubicBezTo>
                  <a:cubicBezTo>
                    <a:pt x="726" y="38"/>
                    <a:pt x="726" y="38"/>
                    <a:pt x="726" y="38"/>
                  </a:cubicBezTo>
                  <a:cubicBezTo>
                    <a:pt x="725" y="38"/>
                    <a:pt x="725" y="38"/>
                    <a:pt x="725" y="37"/>
                  </a:cubicBezTo>
                  <a:cubicBezTo>
                    <a:pt x="725" y="37"/>
                    <a:pt x="724" y="36"/>
                    <a:pt x="724" y="36"/>
                  </a:cubicBezTo>
                  <a:cubicBezTo>
                    <a:pt x="723" y="35"/>
                    <a:pt x="723" y="35"/>
                    <a:pt x="723" y="35"/>
                  </a:cubicBezTo>
                  <a:cubicBezTo>
                    <a:pt x="722" y="34"/>
                    <a:pt x="722" y="34"/>
                    <a:pt x="722" y="34"/>
                  </a:cubicBezTo>
                  <a:cubicBezTo>
                    <a:pt x="721" y="34"/>
                    <a:pt x="721" y="34"/>
                    <a:pt x="721" y="34"/>
                  </a:cubicBezTo>
                  <a:cubicBezTo>
                    <a:pt x="721" y="33"/>
                    <a:pt x="721" y="33"/>
                    <a:pt x="720" y="32"/>
                  </a:cubicBezTo>
                  <a:cubicBezTo>
                    <a:pt x="720" y="32"/>
                    <a:pt x="720" y="32"/>
                    <a:pt x="720" y="32"/>
                  </a:cubicBezTo>
                  <a:cubicBezTo>
                    <a:pt x="719" y="31"/>
                    <a:pt x="719" y="31"/>
                    <a:pt x="719" y="31"/>
                  </a:cubicBezTo>
                  <a:cubicBezTo>
                    <a:pt x="718" y="31"/>
                    <a:pt x="718" y="30"/>
                    <a:pt x="718" y="30"/>
                  </a:cubicBezTo>
                  <a:cubicBezTo>
                    <a:pt x="717" y="30"/>
                    <a:pt x="717" y="29"/>
                    <a:pt x="717" y="29"/>
                  </a:cubicBezTo>
                  <a:cubicBezTo>
                    <a:pt x="716" y="28"/>
                    <a:pt x="716" y="28"/>
                    <a:pt x="716" y="28"/>
                  </a:cubicBezTo>
                  <a:cubicBezTo>
                    <a:pt x="715" y="28"/>
                    <a:pt x="715" y="28"/>
                    <a:pt x="715" y="28"/>
                  </a:cubicBezTo>
                  <a:cubicBezTo>
                    <a:pt x="715" y="27"/>
                    <a:pt x="714" y="27"/>
                    <a:pt x="714" y="27"/>
                  </a:cubicBezTo>
                  <a:cubicBezTo>
                    <a:pt x="714" y="27"/>
                    <a:pt x="713" y="26"/>
                    <a:pt x="713" y="26"/>
                  </a:cubicBezTo>
                  <a:cubicBezTo>
                    <a:pt x="712" y="25"/>
                    <a:pt x="712" y="25"/>
                    <a:pt x="712" y="25"/>
                  </a:cubicBezTo>
                  <a:cubicBezTo>
                    <a:pt x="711" y="24"/>
                    <a:pt x="711" y="24"/>
                    <a:pt x="711" y="24"/>
                  </a:cubicBezTo>
                  <a:cubicBezTo>
                    <a:pt x="710" y="24"/>
                    <a:pt x="710" y="24"/>
                    <a:pt x="710" y="24"/>
                  </a:cubicBezTo>
                  <a:cubicBezTo>
                    <a:pt x="709" y="23"/>
                    <a:pt x="709" y="23"/>
                    <a:pt x="709" y="23"/>
                  </a:cubicBezTo>
                  <a:cubicBezTo>
                    <a:pt x="703" y="19"/>
                    <a:pt x="697" y="15"/>
                    <a:pt x="690" y="12"/>
                  </a:cubicBezTo>
                  <a:cubicBezTo>
                    <a:pt x="683" y="9"/>
                    <a:pt x="676" y="7"/>
                    <a:pt x="669" y="5"/>
                  </a:cubicBezTo>
                  <a:cubicBezTo>
                    <a:pt x="662" y="3"/>
                    <a:pt x="654" y="2"/>
                    <a:pt x="647" y="1"/>
                  </a:cubicBezTo>
                  <a:cubicBezTo>
                    <a:pt x="639" y="0"/>
                    <a:pt x="631" y="0"/>
                    <a:pt x="623" y="0"/>
                  </a:cubicBezTo>
                  <a:cubicBezTo>
                    <a:pt x="623" y="0"/>
                    <a:pt x="622" y="0"/>
                    <a:pt x="622" y="0"/>
                  </a:cubicBezTo>
                  <a:cubicBezTo>
                    <a:pt x="622" y="0"/>
                    <a:pt x="621" y="1"/>
                    <a:pt x="621" y="1"/>
                  </a:cubicBezTo>
                  <a:cubicBezTo>
                    <a:pt x="620" y="1"/>
                    <a:pt x="620" y="1"/>
                    <a:pt x="619" y="1"/>
                  </a:cubicBezTo>
                  <a:cubicBezTo>
                    <a:pt x="619" y="1"/>
                    <a:pt x="618" y="1"/>
                    <a:pt x="617" y="1"/>
                  </a:cubicBezTo>
                  <a:cubicBezTo>
                    <a:pt x="617" y="1"/>
                    <a:pt x="617" y="1"/>
                    <a:pt x="616" y="1"/>
                  </a:cubicBezTo>
                  <a:cubicBezTo>
                    <a:pt x="616" y="1"/>
                    <a:pt x="615" y="1"/>
                    <a:pt x="615" y="1"/>
                  </a:cubicBezTo>
                  <a:cubicBezTo>
                    <a:pt x="615" y="1"/>
                    <a:pt x="614" y="1"/>
                    <a:pt x="613" y="1"/>
                  </a:cubicBezTo>
                  <a:cubicBezTo>
                    <a:pt x="613" y="1"/>
                    <a:pt x="612" y="1"/>
                    <a:pt x="612" y="2"/>
                  </a:cubicBezTo>
                  <a:cubicBezTo>
                    <a:pt x="611" y="2"/>
                    <a:pt x="611" y="2"/>
                    <a:pt x="610" y="2"/>
                  </a:cubicBezTo>
                  <a:cubicBezTo>
                    <a:pt x="610" y="2"/>
                    <a:pt x="610" y="2"/>
                    <a:pt x="609" y="2"/>
                  </a:cubicBezTo>
                  <a:cubicBezTo>
                    <a:pt x="609" y="2"/>
                    <a:pt x="608" y="2"/>
                    <a:pt x="608" y="2"/>
                  </a:cubicBezTo>
                  <a:cubicBezTo>
                    <a:pt x="607" y="2"/>
                    <a:pt x="607" y="2"/>
                    <a:pt x="606" y="3"/>
                  </a:cubicBezTo>
                  <a:cubicBezTo>
                    <a:pt x="605" y="3"/>
                    <a:pt x="605" y="3"/>
                    <a:pt x="605" y="3"/>
                  </a:cubicBezTo>
                  <a:cubicBezTo>
                    <a:pt x="605" y="3"/>
                    <a:pt x="604" y="3"/>
                    <a:pt x="604" y="3"/>
                  </a:cubicBezTo>
                  <a:cubicBezTo>
                    <a:pt x="603" y="3"/>
                    <a:pt x="603" y="3"/>
                    <a:pt x="602" y="3"/>
                  </a:cubicBezTo>
                  <a:cubicBezTo>
                    <a:pt x="602" y="3"/>
                    <a:pt x="601" y="4"/>
                    <a:pt x="600" y="4"/>
                  </a:cubicBezTo>
                  <a:cubicBezTo>
                    <a:pt x="599" y="4"/>
                    <a:pt x="599" y="4"/>
                    <a:pt x="599" y="4"/>
                  </a:cubicBezTo>
                  <a:cubicBezTo>
                    <a:pt x="599" y="4"/>
                    <a:pt x="599" y="4"/>
                    <a:pt x="598" y="4"/>
                  </a:cubicBezTo>
                  <a:cubicBezTo>
                    <a:pt x="598" y="4"/>
                    <a:pt x="597" y="5"/>
                    <a:pt x="597" y="5"/>
                  </a:cubicBezTo>
                  <a:cubicBezTo>
                    <a:pt x="596" y="5"/>
                    <a:pt x="596" y="5"/>
                    <a:pt x="595" y="5"/>
                  </a:cubicBezTo>
                  <a:cubicBezTo>
                    <a:pt x="594" y="5"/>
                    <a:pt x="594" y="5"/>
                    <a:pt x="594" y="6"/>
                  </a:cubicBezTo>
                  <a:cubicBezTo>
                    <a:pt x="593" y="6"/>
                    <a:pt x="593" y="6"/>
                    <a:pt x="592" y="6"/>
                  </a:cubicBezTo>
                  <a:cubicBezTo>
                    <a:pt x="592" y="6"/>
                    <a:pt x="591" y="6"/>
                    <a:pt x="591" y="6"/>
                  </a:cubicBezTo>
                  <a:cubicBezTo>
                    <a:pt x="590" y="7"/>
                    <a:pt x="590" y="7"/>
                    <a:pt x="590" y="7"/>
                  </a:cubicBezTo>
                  <a:cubicBezTo>
                    <a:pt x="69" y="178"/>
                    <a:pt x="69" y="178"/>
                    <a:pt x="69" y="178"/>
                  </a:cubicBezTo>
                  <a:cubicBezTo>
                    <a:pt x="55" y="183"/>
                    <a:pt x="42" y="190"/>
                    <a:pt x="32" y="198"/>
                  </a:cubicBezTo>
                  <a:cubicBezTo>
                    <a:pt x="22" y="205"/>
                    <a:pt x="14" y="215"/>
                    <a:pt x="9" y="225"/>
                  </a:cubicBezTo>
                  <a:cubicBezTo>
                    <a:pt x="3" y="235"/>
                    <a:pt x="0" y="246"/>
                    <a:pt x="0" y="257"/>
                  </a:cubicBezTo>
                  <a:cubicBezTo>
                    <a:pt x="0" y="268"/>
                    <a:pt x="2" y="279"/>
                    <a:pt x="8" y="290"/>
                  </a:cubicBezTo>
                  <a:cubicBezTo>
                    <a:pt x="76" y="416"/>
                    <a:pt x="76" y="416"/>
                    <a:pt x="76" y="416"/>
                  </a:cubicBezTo>
                  <a:cubicBezTo>
                    <a:pt x="167" y="585"/>
                    <a:pt x="167" y="585"/>
                    <a:pt x="167" y="585"/>
                  </a:cubicBezTo>
                  <a:cubicBezTo>
                    <a:pt x="239" y="718"/>
                    <a:pt x="239" y="718"/>
                    <a:pt x="239" y="718"/>
                  </a:cubicBezTo>
                  <a:cubicBezTo>
                    <a:pt x="239" y="718"/>
                    <a:pt x="240" y="719"/>
                    <a:pt x="240" y="719"/>
                  </a:cubicBezTo>
                  <a:cubicBezTo>
                    <a:pt x="240" y="719"/>
                    <a:pt x="240" y="720"/>
                    <a:pt x="241" y="720"/>
                  </a:cubicBezTo>
                  <a:cubicBezTo>
                    <a:pt x="241" y="721"/>
                    <a:pt x="241" y="721"/>
                    <a:pt x="242" y="722"/>
                  </a:cubicBezTo>
                  <a:cubicBezTo>
                    <a:pt x="242" y="722"/>
                    <a:pt x="242" y="723"/>
                    <a:pt x="243" y="724"/>
                  </a:cubicBezTo>
                  <a:cubicBezTo>
                    <a:pt x="243" y="724"/>
                    <a:pt x="243" y="724"/>
                    <a:pt x="243" y="724"/>
                  </a:cubicBezTo>
                  <a:cubicBezTo>
                    <a:pt x="244" y="725"/>
                    <a:pt x="244" y="725"/>
                    <a:pt x="244" y="725"/>
                  </a:cubicBezTo>
                  <a:cubicBezTo>
                    <a:pt x="244" y="726"/>
                    <a:pt x="244" y="726"/>
                    <a:pt x="245" y="727"/>
                  </a:cubicBezTo>
                  <a:cubicBezTo>
                    <a:pt x="245" y="727"/>
                    <a:pt x="245" y="728"/>
                    <a:pt x="246" y="728"/>
                  </a:cubicBezTo>
                  <a:cubicBezTo>
                    <a:pt x="246" y="729"/>
                    <a:pt x="246" y="729"/>
                    <a:pt x="246" y="729"/>
                  </a:cubicBezTo>
                  <a:cubicBezTo>
                    <a:pt x="247" y="730"/>
                    <a:pt x="247" y="730"/>
                    <a:pt x="247" y="730"/>
                  </a:cubicBezTo>
                  <a:cubicBezTo>
                    <a:pt x="247" y="730"/>
                    <a:pt x="248" y="730"/>
                    <a:pt x="248" y="731"/>
                  </a:cubicBezTo>
                  <a:cubicBezTo>
                    <a:pt x="248" y="731"/>
                    <a:pt x="249" y="732"/>
                    <a:pt x="249" y="732"/>
                  </a:cubicBezTo>
                  <a:cubicBezTo>
                    <a:pt x="250" y="733"/>
                    <a:pt x="250" y="733"/>
                    <a:pt x="250" y="733"/>
                  </a:cubicBezTo>
                  <a:cubicBezTo>
                    <a:pt x="250" y="734"/>
                    <a:pt x="250" y="734"/>
                    <a:pt x="250" y="734"/>
                  </a:cubicBezTo>
                  <a:cubicBezTo>
                    <a:pt x="251" y="734"/>
                    <a:pt x="251" y="735"/>
                    <a:pt x="251" y="735"/>
                  </a:cubicBezTo>
                  <a:cubicBezTo>
                    <a:pt x="252" y="735"/>
                    <a:pt x="252" y="736"/>
                    <a:pt x="253" y="736"/>
                  </a:cubicBezTo>
                  <a:cubicBezTo>
                    <a:pt x="253" y="737"/>
                    <a:pt x="253" y="737"/>
                    <a:pt x="253" y="737"/>
                  </a:cubicBezTo>
                  <a:cubicBezTo>
                    <a:pt x="254" y="738"/>
                    <a:pt x="254" y="738"/>
                    <a:pt x="254" y="738"/>
                  </a:cubicBezTo>
                  <a:cubicBezTo>
                    <a:pt x="255" y="739"/>
                    <a:pt x="255" y="739"/>
                    <a:pt x="255" y="739"/>
                  </a:cubicBezTo>
                  <a:cubicBezTo>
                    <a:pt x="255" y="739"/>
                    <a:pt x="256" y="740"/>
                    <a:pt x="256" y="740"/>
                  </a:cubicBezTo>
                  <a:cubicBezTo>
                    <a:pt x="257" y="741"/>
                    <a:pt x="257" y="741"/>
                    <a:pt x="257" y="741"/>
                  </a:cubicBezTo>
                  <a:cubicBezTo>
                    <a:pt x="258" y="742"/>
                    <a:pt x="258" y="742"/>
                    <a:pt x="258" y="742"/>
                  </a:cubicBezTo>
                  <a:cubicBezTo>
                    <a:pt x="259" y="743"/>
                    <a:pt x="259" y="743"/>
                    <a:pt x="259" y="743"/>
                  </a:cubicBezTo>
                  <a:cubicBezTo>
                    <a:pt x="259" y="743"/>
                    <a:pt x="260" y="743"/>
                    <a:pt x="260" y="744"/>
                  </a:cubicBezTo>
                  <a:cubicBezTo>
                    <a:pt x="266" y="749"/>
                    <a:pt x="272" y="753"/>
                    <a:pt x="279" y="757"/>
                  </a:cubicBezTo>
                  <a:cubicBezTo>
                    <a:pt x="286" y="761"/>
                    <a:pt x="293" y="764"/>
                    <a:pt x="301" y="767"/>
                  </a:cubicBezTo>
                  <a:cubicBezTo>
                    <a:pt x="308" y="769"/>
                    <a:pt x="316" y="771"/>
                    <a:pt x="324" y="772"/>
                  </a:cubicBezTo>
                  <a:cubicBezTo>
                    <a:pt x="333" y="774"/>
                    <a:pt x="341" y="774"/>
                    <a:pt x="349" y="774"/>
                  </a:cubicBezTo>
                  <a:cubicBezTo>
                    <a:pt x="350" y="774"/>
                    <a:pt x="350" y="774"/>
                    <a:pt x="351" y="774"/>
                  </a:cubicBezTo>
                  <a:cubicBezTo>
                    <a:pt x="351" y="774"/>
                    <a:pt x="352" y="774"/>
                    <a:pt x="352" y="774"/>
                  </a:cubicBezTo>
                  <a:cubicBezTo>
                    <a:pt x="353" y="774"/>
                    <a:pt x="354" y="774"/>
                    <a:pt x="354" y="774"/>
                  </a:cubicBezTo>
                  <a:cubicBezTo>
                    <a:pt x="355" y="774"/>
                    <a:pt x="356" y="774"/>
                    <a:pt x="356" y="774"/>
                  </a:cubicBezTo>
                  <a:cubicBezTo>
                    <a:pt x="357" y="774"/>
                    <a:pt x="357" y="773"/>
                    <a:pt x="358" y="773"/>
                  </a:cubicBezTo>
                  <a:cubicBezTo>
                    <a:pt x="358" y="773"/>
                    <a:pt x="359" y="773"/>
                    <a:pt x="359" y="773"/>
                  </a:cubicBezTo>
                  <a:cubicBezTo>
                    <a:pt x="360" y="773"/>
                    <a:pt x="360" y="773"/>
                    <a:pt x="361" y="773"/>
                  </a:cubicBezTo>
                  <a:cubicBezTo>
                    <a:pt x="361" y="773"/>
                    <a:pt x="362" y="773"/>
                    <a:pt x="363" y="773"/>
                  </a:cubicBezTo>
                  <a:cubicBezTo>
                    <a:pt x="363" y="773"/>
                    <a:pt x="364" y="773"/>
                    <a:pt x="364" y="773"/>
                  </a:cubicBezTo>
                  <a:cubicBezTo>
                    <a:pt x="364" y="773"/>
                    <a:pt x="365" y="773"/>
                    <a:pt x="365" y="773"/>
                  </a:cubicBezTo>
                  <a:cubicBezTo>
                    <a:pt x="366" y="773"/>
                    <a:pt x="366" y="772"/>
                    <a:pt x="367" y="772"/>
                  </a:cubicBezTo>
                  <a:cubicBezTo>
                    <a:pt x="368" y="772"/>
                    <a:pt x="368" y="772"/>
                    <a:pt x="369" y="772"/>
                  </a:cubicBezTo>
                  <a:cubicBezTo>
                    <a:pt x="370" y="772"/>
                    <a:pt x="370" y="772"/>
                    <a:pt x="370" y="772"/>
                  </a:cubicBezTo>
                  <a:cubicBezTo>
                    <a:pt x="371" y="772"/>
                    <a:pt x="371" y="772"/>
                    <a:pt x="372" y="772"/>
                  </a:cubicBezTo>
                  <a:cubicBezTo>
                    <a:pt x="372" y="772"/>
                    <a:pt x="373" y="771"/>
                    <a:pt x="373" y="771"/>
                  </a:cubicBezTo>
                  <a:cubicBezTo>
                    <a:pt x="374" y="771"/>
                    <a:pt x="375" y="771"/>
                    <a:pt x="375" y="771"/>
                  </a:cubicBezTo>
                  <a:cubicBezTo>
                    <a:pt x="376" y="771"/>
                    <a:pt x="376" y="771"/>
                    <a:pt x="376" y="771"/>
                  </a:cubicBezTo>
                  <a:cubicBezTo>
                    <a:pt x="377" y="771"/>
                    <a:pt x="377" y="770"/>
                    <a:pt x="378" y="770"/>
                  </a:cubicBezTo>
                  <a:cubicBezTo>
                    <a:pt x="378" y="770"/>
                    <a:pt x="379" y="770"/>
                    <a:pt x="379" y="770"/>
                  </a:cubicBezTo>
                  <a:cubicBezTo>
                    <a:pt x="380" y="770"/>
                    <a:pt x="381" y="770"/>
                    <a:pt x="381" y="769"/>
                  </a:cubicBezTo>
                  <a:cubicBezTo>
                    <a:pt x="382" y="769"/>
                    <a:pt x="382" y="769"/>
                    <a:pt x="383" y="769"/>
                  </a:cubicBezTo>
                  <a:cubicBezTo>
                    <a:pt x="383" y="769"/>
                    <a:pt x="383" y="769"/>
                    <a:pt x="384" y="769"/>
                  </a:cubicBezTo>
                  <a:cubicBezTo>
                    <a:pt x="384" y="769"/>
                    <a:pt x="385" y="769"/>
                    <a:pt x="385" y="768"/>
                  </a:cubicBezTo>
                  <a:cubicBezTo>
                    <a:pt x="386" y="768"/>
                    <a:pt x="387" y="768"/>
                    <a:pt x="387" y="768"/>
                  </a:cubicBezTo>
                  <a:cubicBezTo>
                    <a:pt x="388" y="768"/>
                    <a:pt x="388" y="767"/>
                    <a:pt x="389" y="767"/>
                  </a:cubicBezTo>
                  <a:cubicBezTo>
                    <a:pt x="389" y="767"/>
                    <a:pt x="390" y="767"/>
                    <a:pt x="390" y="767"/>
                  </a:cubicBezTo>
                  <a:cubicBezTo>
                    <a:pt x="391" y="767"/>
                    <a:pt x="391" y="767"/>
                    <a:pt x="392" y="766"/>
                  </a:cubicBezTo>
                  <a:cubicBezTo>
                    <a:pt x="392" y="766"/>
                    <a:pt x="393" y="766"/>
                    <a:pt x="393" y="766"/>
                  </a:cubicBezTo>
                  <a:cubicBezTo>
                    <a:pt x="560" y="706"/>
                    <a:pt x="560" y="706"/>
                    <a:pt x="560" y="706"/>
                  </a:cubicBezTo>
                  <a:cubicBezTo>
                    <a:pt x="563" y="705"/>
                    <a:pt x="565" y="705"/>
                    <a:pt x="567" y="704"/>
                  </a:cubicBezTo>
                  <a:cubicBezTo>
                    <a:pt x="569" y="703"/>
                    <a:pt x="571" y="702"/>
                    <a:pt x="572" y="701"/>
                  </a:cubicBezTo>
                  <a:cubicBezTo>
                    <a:pt x="574" y="701"/>
                    <a:pt x="576" y="700"/>
                    <a:pt x="577" y="699"/>
                  </a:cubicBezTo>
                  <a:cubicBezTo>
                    <a:pt x="579" y="698"/>
                    <a:pt x="581" y="698"/>
                    <a:pt x="582" y="697"/>
                  </a:cubicBezTo>
                  <a:cubicBezTo>
                    <a:pt x="587" y="694"/>
                    <a:pt x="592" y="691"/>
                    <a:pt x="595" y="688"/>
                  </a:cubicBezTo>
                  <a:cubicBezTo>
                    <a:pt x="598" y="685"/>
                    <a:pt x="600" y="683"/>
                    <a:pt x="602" y="680"/>
                  </a:cubicBezTo>
                  <a:cubicBezTo>
                    <a:pt x="603" y="677"/>
                    <a:pt x="604" y="675"/>
                    <a:pt x="603" y="672"/>
                  </a:cubicBezTo>
                  <a:cubicBezTo>
                    <a:pt x="603" y="669"/>
                    <a:pt x="602" y="667"/>
                    <a:pt x="601" y="664"/>
                  </a:cubicBezTo>
                  <a:cubicBezTo>
                    <a:pt x="599" y="660"/>
                    <a:pt x="595" y="656"/>
                    <a:pt x="590" y="652"/>
                  </a:cubicBezTo>
                  <a:cubicBezTo>
                    <a:pt x="585" y="648"/>
                    <a:pt x="579" y="645"/>
                    <a:pt x="573" y="642"/>
                  </a:cubicBezTo>
                  <a:cubicBezTo>
                    <a:pt x="567" y="639"/>
                    <a:pt x="560" y="636"/>
                    <a:pt x="554" y="633"/>
                  </a:cubicBezTo>
                  <a:cubicBezTo>
                    <a:pt x="547" y="631"/>
                    <a:pt x="541" y="629"/>
                    <a:pt x="535" y="627"/>
                  </a:cubicBezTo>
                  <a:cubicBezTo>
                    <a:pt x="529" y="625"/>
                    <a:pt x="523" y="623"/>
                    <a:pt x="517" y="620"/>
                  </a:cubicBezTo>
                  <a:cubicBezTo>
                    <a:pt x="511" y="617"/>
                    <a:pt x="505" y="614"/>
                    <a:pt x="500" y="611"/>
                  </a:cubicBezTo>
                  <a:cubicBezTo>
                    <a:pt x="494" y="608"/>
                    <a:pt x="489" y="604"/>
                    <a:pt x="484" y="600"/>
                  </a:cubicBezTo>
                  <a:cubicBezTo>
                    <a:pt x="479" y="596"/>
                    <a:pt x="475" y="592"/>
                    <a:pt x="470" y="587"/>
                  </a:cubicBezTo>
                  <a:cubicBezTo>
                    <a:pt x="469" y="586"/>
                    <a:pt x="468" y="584"/>
                    <a:pt x="466" y="583"/>
                  </a:cubicBezTo>
                  <a:cubicBezTo>
                    <a:pt x="465" y="581"/>
                    <a:pt x="464" y="579"/>
                    <a:pt x="463" y="578"/>
                  </a:cubicBezTo>
                  <a:cubicBezTo>
                    <a:pt x="461" y="576"/>
                    <a:pt x="460" y="574"/>
                    <a:pt x="459" y="573"/>
                  </a:cubicBezTo>
                  <a:cubicBezTo>
                    <a:pt x="458" y="571"/>
                    <a:pt x="457" y="569"/>
                    <a:pt x="456" y="568"/>
                  </a:cubicBezTo>
                  <a:cubicBezTo>
                    <a:pt x="448" y="553"/>
                    <a:pt x="444" y="539"/>
                    <a:pt x="444" y="524"/>
                  </a:cubicBezTo>
                  <a:cubicBezTo>
                    <a:pt x="443" y="510"/>
                    <a:pt x="446" y="496"/>
                    <a:pt x="453" y="483"/>
                  </a:cubicBezTo>
                  <a:cubicBezTo>
                    <a:pt x="459" y="470"/>
                    <a:pt x="468" y="458"/>
                    <a:pt x="481" y="447"/>
                  </a:cubicBezTo>
                  <a:cubicBezTo>
                    <a:pt x="493" y="437"/>
                    <a:pt x="508" y="429"/>
                    <a:pt x="525" y="423"/>
                  </a:cubicBezTo>
                  <a:cubicBezTo>
                    <a:pt x="526" y="422"/>
                    <a:pt x="526" y="422"/>
                    <a:pt x="527" y="422"/>
                  </a:cubicBezTo>
                  <a:cubicBezTo>
                    <a:pt x="527" y="422"/>
                    <a:pt x="528" y="422"/>
                    <a:pt x="529" y="421"/>
                  </a:cubicBezTo>
                  <a:cubicBezTo>
                    <a:pt x="529" y="421"/>
                    <a:pt x="530" y="421"/>
                    <a:pt x="531" y="421"/>
                  </a:cubicBezTo>
                  <a:cubicBezTo>
                    <a:pt x="532" y="420"/>
                    <a:pt x="533" y="420"/>
                    <a:pt x="534" y="420"/>
                  </a:cubicBezTo>
                  <a:cubicBezTo>
                    <a:pt x="535" y="420"/>
                    <a:pt x="535" y="420"/>
                    <a:pt x="536" y="419"/>
                  </a:cubicBezTo>
                  <a:cubicBezTo>
                    <a:pt x="536" y="419"/>
                    <a:pt x="537" y="419"/>
                    <a:pt x="539" y="419"/>
                  </a:cubicBezTo>
                  <a:cubicBezTo>
                    <a:pt x="541" y="418"/>
                    <a:pt x="543" y="418"/>
                    <a:pt x="547" y="417"/>
                  </a:cubicBezTo>
                  <a:cubicBezTo>
                    <a:pt x="551" y="416"/>
                    <a:pt x="556" y="416"/>
                    <a:pt x="562" y="414"/>
                  </a:cubicBezTo>
                  <a:cubicBezTo>
                    <a:pt x="563" y="414"/>
                    <a:pt x="563" y="414"/>
                    <a:pt x="563" y="414"/>
                  </a:cubicBezTo>
                  <a:cubicBezTo>
                    <a:pt x="564" y="414"/>
                    <a:pt x="564" y="414"/>
                    <a:pt x="564" y="414"/>
                  </a:cubicBezTo>
                  <a:cubicBezTo>
                    <a:pt x="565" y="414"/>
                    <a:pt x="565" y="414"/>
                    <a:pt x="565" y="414"/>
                  </a:cubicBezTo>
                  <a:cubicBezTo>
                    <a:pt x="566" y="414"/>
                    <a:pt x="566" y="414"/>
                    <a:pt x="566" y="414"/>
                  </a:cubicBezTo>
                  <a:cubicBezTo>
                    <a:pt x="567" y="414"/>
                    <a:pt x="567" y="414"/>
                    <a:pt x="567" y="414"/>
                  </a:cubicBezTo>
                  <a:cubicBezTo>
                    <a:pt x="568" y="414"/>
                    <a:pt x="568" y="414"/>
                    <a:pt x="568" y="414"/>
                  </a:cubicBezTo>
                  <a:cubicBezTo>
                    <a:pt x="569" y="414"/>
                    <a:pt x="569" y="414"/>
                    <a:pt x="569" y="414"/>
                  </a:cubicBezTo>
                  <a:cubicBezTo>
                    <a:pt x="569" y="414"/>
                    <a:pt x="569" y="414"/>
                    <a:pt x="569" y="414"/>
                  </a:cubicBezTo>
                  <a:cubicBezTo>
                    <a:pt x="570" y="414"/>
                    <a:pt x="571" y="414"/>
                    <a:pt x="571" y="414"/>
                  </a:cubicBezTo>
                  <a:cubicBezTo>
                    <a:pt x="572" y="414"/>
                    <a:pt x="572" y="414"/>
                    <a:pt x="573" y="414"/>
                  </a:cubicBezTo>
                  <a:cubicBezTo>
                    <a:pt x="574" y="414"/>
                    <a:pt x="574" y="413"/>
                    <a:pt x="575" y="413"/>
                  </a:cubicBezTo>
                  <a:cubicBezTo>
                    <a:pt x="576" y="413"/>
                    <a:pt x="577" y="413"/>
                    <a:pt x="577" y="413"/>
                  </a:cubicBezTo>
                  <a:cubicBezTo>
                    <a:pt x="578" y="413"/>
                    <a:pt x="579" y="413"/>
                    <a:pt x="579" y="413"/>
                  </a:cubicBezTo>
                  <a:cubicBezTo>
                    <a:pt x="580" y="413"/>
                    <a:pt x="581" y="413"/>
                    <a:pt x="581" y="413"/>
                  </a:cubicBezTo>
                  <a:cubicBezTo>
                    <a:pt x="582" y="413"/>
                    <a:pt x="582" y="413"/>
                    <a:pt x="583" y="413"/>
                  </a:cubicBezTo>
                  <a:cubicBezTo>
                    <a:pt x="584" y="413"/>
                    <a:pt x="584" y="413"/>
                    <a:pt x="585" y="413"/>
                  </a:cubicBezTo>
                  <a:cubicBezTo>
                    <a:pt x="588" y="414"/>
                    <a:pt x="591" y="414"/>
                    <a:pt x="595" y="414"/>
                  </a:cubicBezTo>
                  <a:cubicBezTo>
                    <a:pt x="598" y="414"/>
                    <a:pt x="601" y="415"/>
                    <a:pt x="604" y="415"/>
                  </a:cubicBezTo>
                  <a:cubicBezTo>
                    <a:pt x="607" y="415"/>
                    <a:pt x="611" y="416"/>
                    <a:pt x="614" y="417"/>
                  </a:cubicBezTo>
                  <a:cubicBezTo>
                    <a:pt x="617" y="417"/>
                    <a:pt x="621" y="418"/>
                    <a:pt x="624" y="419"/>
                  </a:cubicBezTo>
                  <a:cubicBezTo>
                    <a:pt x="625" y="419"/>
                    <a:pt x="625" y="419"/>
                    <a:pt x="626" y="419"/>
                  </a:cubicBezTo>
                  <a:cubicBezTo>
                    <a:pt x="626" y="419"/>
                    <a:pt x="626" y="419"/>
                    <a:pt x="627" y="419"/>
                  </a:cubicBezTo>
                  <a:cubicBezTo>
                    <a:pt x="627" y="420"/>
                    <a:pt x="628" y="420"/>
                    <a:pt x="628" y="420"/>
                  </a:cubicBezTo>
                  <a:cubicBezTo>
                    <a:pt x="629" y="420"/>
                    <a:pt x="629" y="420"/>
                    <a:pt x="630" y="420"/>
                  </a:cubicBezTo>
                  <a:cubicBezTo>
                    <a:pt x="630" y="420"/>
                    <a:pt x="630" y="420"/>
                    <a:pt x="630" y="420"/>
                  </a:cubicBezTo>
                  <a:cubicBezTo>
                    <a:pt x="631" y="421"/>
                    <a:pt x="631" y="421"/>
                    <a:pt x="631" y="421"/>
                  </a:cubicBezTo>
                  <a:cubicBezTo>
                    <a:pt x="632" y="421"/>
                    <a:pt x="632" y="421"/>
                    <a:pt x="632" y="421"/>
                  </a:cubicBezTo>
                  <a:cubicBezTo>
                    <a:pt x="633" y="421"/>
                    <a:pt x="633" y="421"/>
                    <a:pt x="633" y="421"/>
                  </a:cubicBezTo>
                  <a:cubicBezTo>
                    <a:pt x="633" y="421"/>
                    <a:pt x="634" y="422"/>
                    <a:pt x="634" y="422"/>
                  </a:cubicBezTo>
                  <a:cubicBezTo>
                    <a:pt x="635" y="422"/>
                    <a:pt x="635" y="422"/>
                    <a:pt x="636" y="422"/>
                  </a:cubicBezTo>
                  <a:cubicBezTo>
                    <a:pt x="636" y="422"/>
                    <a:pt x="637" y="422"/>
                    <a:pt x="637" y="423"/>
                  </a:cubicBezTo>
                  <a:cubicBezTo>
                    <a:pt x="638" y="423"/>
                    <a:pt x="639" y="423"/>
                    <a:pt x="639" y="423"/>
                  </a:cubicBezTo>
                  <a:cubicBezTo>
                    <a:pt x="642" y="424"/>
                    <a:pt x="644" y="425"/>
                    <a:pt x="647" y="426"/>
                  </a:cubicBezTo>
                  <a:cubicBezTo>
                    <a:pt x="649" y="427"/>
                    <a:pt x="652" y="428"/>
                    <a:pt x="654" y="430"/>
                  </a:cubicBezTo>
                  <a:cubicBezTo>
                    <a:pt x="657" y="431"/>
                    <a:pt x="659" y="432"/>
                    <a:pt x="662" y="433"/>
                  </a:cubicBezTo>
                  <a:cubicBezTo>
                    <a:pt x="664" y="435"/>
                    <a:pt x="667" y="436"/>
                    <a:pt x="669" y="438"/>
                  </a:cubicBezTo>
                  <a:cubicBezTo>
                    <a:pt x="669" y="438"/>
                    <a:pt x="670" y="438"/>
                    <a:pt x="670" y="438"/>
                  </a:cubicBezTo>
                  <a:cubicBezTo>
                    <a:pt x="671" y="439"/>
                    <a:pt x="671" y="439"/>
                    <a:pt x="672" y="439"/>
                  </a:cubicBezTo>
                  <a:cubicBezTo>
                    <a:pt x="672" y="439"/>
                    <a:pt x="673" y="440"/>
                    <a:pt x="673" y="440"/>
                  </a:cubicBezTo>
                  <a:cubicBezTo>
                    <a:pt x="674" y="441"/>
                    <a:pt x="675" y="441"/>
                    <a:pt x="676" y="442"/>
                  </a:cubicBezTo>
                  <a:cubicBezTo>
                    <a:pt x="676" y="442"/>
                    <a:pt x="676" y="442"/>
                    <a:pt x="676" y="442"/>
                  </a:cubicBezTo>
                  <a:cubicBezTo>
                    <a:pt x="677" y="443"/>
                    <a:pt x="677" y="443"/>
                    <a:pt x="678" y="443"/>
                  </a:cubicBezTo>
                  <a:cubicBezTo>
                    <a:pt x="678" y="444"/>
                    <a:pt x="679" y="444"/>
                    <a:pt x="679" y="445"/>
                  </a:cubicBezTo>
                  <a:cubicBezTo>
                    <a:pt x="680" y="445"/>
                    <a:pt x="681" y="446"/>
                    <a:pt x="682" y="446"/>
                  </a:cubicBezTo>
                  <a:cubicBezTo>
                    <a:pt x="682" y="447"/>
                    <a:pt x="682" y="447"/>
                    <a:pt x="682" y="447"/>
                  </a:cubicBezTo>
                  <a:cubicBezTo>
                    <a:pt x="683" y="447"/>
                    <a:pt x="683" y="447"/>
                    <a:pt x="684" y="448"/>
                  </a:cubicBezTo>
                  <a:cubicBezTo>
                    <a:pt x="684" y="448"/>
                    <a:pt x="685" y="449"/>
                    <a:pt x="686" y="450"/>
                  </a:cubicBezTo>
                  <a:cubicBezTo>
                    <a:pt x="687" y="451"/>
                    <a:pt x="688" y="452"/>
                    <a:pt x="690" y="453"/>
                  </a:cubicBezTo>
                  <a:cubicBezTo>
                    <a:pt x="690" y="453"/>
                    <a:pt x="690" y="454"/>
                    <a:pt x="691" y="454"/>
                  </a:cubicBezTo>
                  <a:cubicBezTo>
                    <a:pt x="691" y="454"/>
                    <a:pt x="692" y="455"/>
                    <a:pt x="692" y="456"/>
                  </a:cubicBezTo>
                  <a:cubicBezTo>
                    <a:pt x="693" y="457"/>
                    <a:pt x="695" y="458"/>
                    <a:pt x="697" y="461"/>
                  </a:cubicBezTo>
                  <a:cubicBezTo>
                    <a:pt x="698" y="463"/>
                    <a:pt x="701" y="465"/>
                    <a:pt x="704" y="469"/>
                  </a:cubicBezTo>
                  <a:cubicBezTo>
                    <a:pt x="704" y="469"/>
                    <a:pt x="704" y="469"/>
                    <a:pt x="704" y="469"/>
                  </a:cubicBezTo>
                  <a:cubicBezTo>
                    <a:pt x="705" y="470"/>
                    <a:pt x="705" y="470"/>
                    <a:pt x="705" y="470"/>
                  </a:cubicBezTo>
                  <a:cubicBezTo>
                    <a:pt x="705" y="471"/>
                    <a:pt x="706" y="471"/>
                    <a:pt x="706" y="472"/>
                  </a:cubicBezTo>
                  <a:cubicBezTo>
                    <a:pt x="706" y="472"/>
                    <a:pt x="707" y="473"/>
                    <a:pt x="707" y="473"/>
                  </a:cubicBezTo>
                  <a:cubicBezTo>
                    <a:pt x="708" y="474"/>
                    <a:pt x="708" y="474"/>
                    <a:pt x="708" y="475"/>
                  </a:cubicBezTo>
                  <a:cubicBezTo>
                    <a:pt x="708" y="475"/>
                    <a:pt x="709" y="475"/>
                    <a:pt x="709" y="476"/>
                  </a:cubicBezTo>
                  <a:cubicBezTo>
                    <a:pt x="709" y="476"/>
                    <a:pt x="709" y="477"/>
                    <a:pt x="710" y="477"/>
                  </a:cubicBezTo>
                  <a:cubicBezTo>
                    <a:pt x="710" y="478"/>
                    <a:pt x="710" y="478"/>
                    <a:pt x="710" y="478"/>
                  </a:cubicBezTo>
                  <a:cubicBezTo>
                    <a:pt x="711" y="480"/>
                    <a:pt x="712" y="482"/>
                    <a:pt x="713" y="484"/>
                  </a:cubicBezTo>
                  <a:cubicBezTo>
                    <a:pt x="714" y="485"/>
                    <a:pt x="715" y="487"/>
                    <a:pt x="716" y="489"/>
                  </a:cubicBezTo>
                  <a:cubicBezTo>
                    <a:pt x="717" y="491"/>
                    <a:pt x="717" y="492"/>
                    <a:pt x="718" y="494"/>
                  </a:cubicBezTo>
                  <a:cubicBezTo>
                    <a:pt x="719" y="496"/>
                    <a:pt x="719" y="498"/>
                    <a:pt x="720" y="500"/>
                  </a:cubicBezTo>
                  <a:cubicBezTo>
                    <a:pt x="722" y="505"/>
                    <a:pt x="723" y="510"/>
                    <a:pt x="723" y="516"/>
                  </a:cubicBezTo>
                  <a:cubicBezTo>
                    <a:pt x="724" y="521"/>
                    <a:pt x="724" y="527"/>
                    <a:pt x="724" y="532"/>
                  </a:cubicBezTo>
                  <a:cubicBezTo>
                    <a:pt x="723" y="538"/>
                    <a:pt x="722" y="544"/>
                    <a:pt x="721" y="550"/>
                  </a:cubicBezTo>
                  <a:cubicBezTo>
                    <a:pt x="719" y="556"/>
                    <a:pt x="717" y="562"/>
                    <a:pt x="714" y="568"/>
                  </a:cubicBezTo>
                  <a:cubicBezTo>
                    <a:pt x="714" y="568"/>
                    <a:pt x="714" y="568"/>
                    <a:pt x="714" y="568"/>
                  </a:cubicBezTo>
                  <a:cubicBezTo>
                    <a:pt x="713" y="569"/>
                    <a:pt x="713" y="569"/>
                    <a:pt x="713" y="569"/>
                  </a:cubicBezTo>
                  <a:cubicBezTo>
                    <a:pt x="713" y="569"/>
                    <a:pt x="713" y="570"/>
                    <a:pt x="713" y="570"/>
                  </a:cubicBezTo>
                  <a:cubicBezTo>
                    <a:pt x="713" y="571"/>
                    <a:pt x="713" y="571"/>
                    <a:pt x="712" y="572"/>
                  </a:cubicBezTo>
                  <a:cubicBezTo>
                    <a:pt x="712" y="573"/>
                    <a:pt x="712" y="573"/>
                    <a:pt x="712" y="573"/>
                  </a:cubicBezTo>
                  <a:cubicBezTo>
                    <a:pt x="712" y="573"/>
                    <a:pt x="712" y="573"/>
                    <a:pt x="712" y="574"/>
                  </a:cubicBezTo>
                  <a:cubicBezTo>
                    <a:pt x="712" y="574"/>
                    <a:pt x="712" y="574"/>
                    <a:pt x="711" y="575"/>
                  </a:cubicBezTo>
                  <a:cubicBezTo>
                    <a:pt x="711" y="575"/>
                    <a:pt x="711" y="576"/>
                    <a:pt x="711" y="577"/>
                  </a:cubicBezTo>
                  <a:cubicBezTo>
                    <a:pt x="711" y="577"/>
                    <a:pt x="711" y="577"/>
                    <a:pt x="711" y="577"/>
                  </a:cubicBezTo>
                  <a:cubicBezTo>
                    <a:pt x="710" y="578"/>
                    <a:pt x="710" y="578"/>
                    <a:pt x="710" y="578"/>
                  </a:cubicBezTo>
                  <a:cubicBezTo>
                    <a:pt x="710" y="578"/>
                    <a:pt x="710" y="579"/>
                    <a:pt x="710" y="579"/>
                  </a:cubicBezTo>
                  <a:cubicBezTo>
                    <a:pt x="710" y="580"/>
                    <a:pt x="710" y="580"/>
                    <a:pt x="709" y="581"/>
                  </a:cubicBezTo>
                  <a:cubicBezTo>
                    <a:pt x="709" y="582"/>
                    <a:pt x="709" y="582"/>
                    <a:pt x="709" y="582"/>
                  </a:cubicBezTo>
                  <a:cubicBezTo>
                    <a:pt x="709" y="583"/>
                    <a:pt x="709" y="583"/>
                    <a:pt x="709" y="583"/>
                  </a:cubicBezTo>
                  <a:cubicBezTo>
                    <a:pt x="709" y="583"/>
                    <a:pt x="709" y="583"/>
                    <a:pt x="709" y="584"/>
                  </a:cubicBezTo>
                  <a:cubicBezTo>
                    <a:pt x="708" y="584"/>
                    <a:pt x="708" y="585"/>
                    <a:pt x="708" y="585"/>
                  </a:cubicBezTo>
                  <a:cubicBezTo>
                    <a:pt x="708" y="586"/>
                    <a:pt x="708" y="586"/>
                    <a:pt x="708" y="587"/>
                  </a:cubicBezTo>
                  <a:cubicBezTo>
                    <a:pt x="708" y="588"/>
                    <a:pt x="707" y="588"/>
                    <a:pt x="707" y="589"/>
                  </a:cubicBezTo>
                  <a:cubicBezTo>
                    <a:pt x="707" y="590"/>
                    <a:pt x="707" y="591"/>
                    <a:pt x="707" y="592"/>
                  </a:cubicBezTo>
                  <a:cubicBezTo>
                    <a:pt x="707" y="593"/>
                    <a:pt x="706" y="594"/>
                    <a:pt x="706" y="595"/>
                  </a:cubicBezTo>
                  <a:cubicBezTo>
                    <a:pt x="706" y="596"/>
                    <a:pt x="706" y="596"/>
                    <a:pt x="706" y="596"/>
                  </a:cubicBezTo>
                  <a:cubicBezTo>
                    <a:pt x="706" y="597"/>
                    <a:pt x="706" y="597"/>
                    <a:pt x="706" y="598"/>
                  </a:cubicBezTo>
                  <a:cubicBezTo>
                    <a:pt x="706" y="598"/>
                    <a:pt x="706" y="598"/>
                    <a:pt x="705" y="599"/>
                  </a:cubicBezTo>
                  <a:cubicBezTo>
                    <a:pt x="705" y="600"/>
                    <a:pt x="705" y="600"/>
                    <a:pt x="705" y="601"/>
                  </a:cubicBezTo>
                  <a:cubicBezTo>
                    <a:pt x="705" y="602"/>
                    <a:pt x="705" y="602"/>
                    <a:pt x="705" y="602"/>
                  </a:cubicBezTo>
                  <a:cubicBezTo>
                    <a:pt x="705" y="602"/>
                    <a:pt x="705" y="602"/>
                    <a:pt x="705" y="603"/>
                  </a:cubicBezTo>
                  <a:cubicBezTo>
                    <a:pt x="705" y="603"/>
                    <a:pt x="705" y="604"/>
                    <a:pt x="705" y="604"/>
                  </a:cubicBezTo>
                  <a:cubicBezTo>
                    <a:pt x="705" y="605"/>
                    <a:pt x="705" y="606"/>
                    <a:pt x="705" y="606"/>
                  </a:cubicBezTo>
                  <a:cubicBezTo>
                    <a:pt x="705" y="607"/>
                    <a:pt x="705" y="607"/>
                    <a:pt x="705" y="608"/>
                  </a:cubicBezTo>
                  <a:cubicBezTo>
                    <a:pt x="705" y="608"/>
                    <a:pt x="705" y="609"/>
                    <a:pt x="705" y="609"/>
                  </a:cubicBezTo>
                  <a:cubicBezTo>
                    <a:pt x="705" y="609"/>
                    <a:pt x="705" y="610"/>
                    <a:pt x="705" y="610"/>
                  </a:cubicBezTo>
                  <a:cubicBezTo>
                    <a:pt x="705" y="611"/>
                    <a:pt x="705" y="611"/>
                    <a:pt x="705" y="612"/>
                  </a:cubicBezTo>
                  <a:cubicBezTo>
                    <a:pt x="705" y="612"/>
                    <a:pt x="705" y="612"/>
                    <a:pt x="705" y="613"/>
                  </a:cubicBezTo>
                  <a:cubicBezTo>
                    <a:pt x="705" y="613"/>
                    <a:pt x="705" y="613"/>
                    <a:pt x="705" y="614"/>
                  </a:cubicBezTo>
                  <a:cubicBezTo>
                    <a:pt x="705" y="614"/>
                    <a:pt x="706" y="615"/>
                    <a:pt x="706" y="615"/>
                  </a:cubicBezTo>
                  <a:cubicBezTo>
                    <a:pt x="706" y="616"/>
                    <a:pt x="706" y="616"/>
                    <a:pt x="706" y="617"/>
                  </a:cubicBezTo>
                  <a:cubicBezTo>
                    <a:pt x="706" y="618"/>
                    <a:pt x="706" y="618"/>
                    <a:pt x="706" y="618"/>
                  </a:cubicBezTo>
                  <a:cubicBezTo>
                    <a:pt x="706" y="618"/>
                    <a:pt x="706" y="618"/>
                    <a:pt x="706" y="619"/>
                  </a:cubicBezTo>
                  <a:cubicBezTo>
                    <a:pt x="707" y="619"/>
                    <a:pt x="707" y="620"/>
                    <a:pt x="707" y="620"/>
                  </a:cubicBezTo>
                  <a:cubicBezTo>
                    <a:pt x="707" y="621"/>
                    <a:pt x="707" y="622"/>
                    <a:pt x="708" y="623"/>
                  </a:cubicBezTo>
                  <a:cubicBezTo>
                    <a:pt x="708" y="623"/>
                    <a:pt x="708" y="623"/>
                    <a:pt x="708" y="623"/>
                  </a:cubicBezTo>
                  <a:cubicBezTo>
                    <a:pt x="709" y="624"/>
                    <a:pt x="709" y="624"/>
                    <a:pt x="709" y="624"/>
                  </a:cubicBezTo>
                  <a:cubicBezTo>
                    <a:pt x="709" y="625"/>
                    <a:pt x="709" y="625"/>
                    <a:pt x="709" y="625"/>
                  </a:cubicBezTo>
                  <a:cubicBezTo>
                    <a:pt x="710" y="626"/>
                    <a:pt x="710" y="626"/>
                    <a:pt x="710" y="626"/>
                  </a:cubicBezTo>
                  <a:cubicBezTo>
                    <a:pt x="710" y="627"/>
                    <a:pt x="710" y="627"/>
                    <a:pt x="710" y="627"/>
                  </a:cubicBezTo>
                  <a:cubicBezTo>
                    <a:pt x="711" y="627"/>
                    <a:pt x="711" y="627"/>
                    <a:pt x="711" y="627"/>
                  </a:cubicBezTo>
                  <a:cubicBezTo>
                    <a:pt x="711" y="628"/>
                    <a:pt x="711" y="628"/>
                    <a:pt x="711" y="628"/>
                  </a:cubicBezTo>
                  <a:cubicBezTo>
                    <a:pt x="712" y="629"/>
                    <a:pt x="712" y="629"/>
                    <a:pt x="712" y="629"/>
                  </a:cubicBezTo>
                  <a:cubicBezTo>
                    <a:pt x="713" y="630"/>
                    <a:pt x="713" y="630"/>
                    <a:pt x="713" y="630"/>
                  </a:cubicBezTo>
                  <a:cubicBezTo>
                    <a:pt x="713" y="631"/>
                    <a:pt x="713" y="631"/>
                    <a:pt x="713" y="631"/>
                  </a:cubicBezTo>
                  <a:cubicBezTo>
                    <a:pt x="714" y="631"/>
                    <a:pt x="714" y="631"/>
                    <a:pt x="714" y="631"/>
                  </a:cubicBezTo>
                  <a:cubicBezTo>
                    <a:pt x="715" y="632"/>
                    <a:pt x="715" y="632"/>
                    <a:pt x="715" y="632"/>
                  </a:cubicBezTo>
                  <a:cubicBezTo>
                    <a:pt x="716" y="633"/>
                    <a:pt x="716" y="633"/>
                    <a:pt x="716" y="633"/>
                  </a:cubicBezTo>
                  <a:cubicBezTo>
                    <a:pt x="716" y="633"/>
                    <a:pt x="717" y="633"/>
                    <a:pt x="717" y="633"/>
                  </a:cubicBezTo>
                  <a:cubicBezTo>
                    <a:pt x="718" y="634"/>
                    <a:pt x="718" y="634"/>
                    <a:pt x="719" y="634"/>
                  </a:cubicBezTo>
                  <a:cubicBezTo>
                    <a:pt x="720" y="635"/>
                    <a:pt x="721" y="635"/>
                    <a:pt x="723" y="636"/>
                  </a:cubicBezTo>
                  <a:cubicBezTo>
                    <a:pt x="723" y="636"/>
                    <a:pt x="724" y="636"/>
                    <a:pt x="725" y="636"/>
                  </a:cubicBezTo>
                  <a:cubicBezTo>
                    <a:pt x="726" y="637"/>
                    <a:pt x="726" y="637"/>
                    <a:pt x="727" y="637"/>
                  </a:cubicBezTo>
                  <a:cubicBezTo>
                    <a:pt x="728" y="637"/>
                    <a:pt x="729" y="637"/>
                    <a:pt x="729" y="637"/>
                  </a:cubicBezTo>
                  <a:cubicBezTo>
                    <a:pt x="730" y="637"/>
                    <a:pt x="731" y="637"/>
                    <a:pt x="732" y="638"/>
                  </a:cubicBezTo>
                  <a:cubicBezTo>
                    <a:pt x="732" y="638"/>
                    <a:pt x="733" y="638"/>
                    <a:pt x="733" y="638"/>
                  </a:cubicBezTo>
                  <a:cubicBezTo>
                    <a:pt x="734" y="638"/>
                    <a:pt x="734" y="638"/>
                    <a:pt x="734" y="638"/>
                  </a:cubicBezTo>
                  <a:cubicBezTo>
                    <a:pt x="735" y="638"/>
                    <a:pt x="735" y="638"/>
                    <a:pt x="736" y="638"/>
                  </a:cubicBezTo>
                  <a:cubicBezTo>
                    <a:pt x="736" y="638"/>
                    <a:pt x="737" y="638"/>
                    <a:pt x="738" y="638"/>
                  </a:cubicBezTo>
                  <a:cubicBezTo>
                    <a:pt x="738" y="638"/>
                    <a:pt x="739" y="638"/>
                    <a:pt x="739" y="638"/>
                  </a:cubicBezTo>
                  <a:cubicBezTo>
                    <a:pt x="740" y="638"/>
                    <a:pt x="740" y="637"/>
                    <a:pt x="741" y="637"/>
                  </a:cubicBezTo>
                  <a:cubicBezTo>
                    <a:pt x="741" y="637"/>
                    <a:pt x="742" y="637"/>
                    <a:pt x="743" y="637"/>
                  </a:cubicBezTo>
                  <a:cubicBezTo>
                    <a:pt x="744" y="637"/>
                    <a:pt x="744" y="637"/>
                    <a:pt x="745" y="637"/>
                  </a:cubicBezTo>
                  <a:cubicBezTo>
                    <a:pt x="746" y="637"/>
                    <a:pt x="746" y="637"/>
                    <a:pt x="746" y="637"/>
                  </a:cubicBezTo>
                  <a:cubicBezTo>
                    <a:pt x="747" y="637"/>
                    <a:pt x="747" y="637"/>
                    <a:pt x="747" y="637"/>
                  </a:cubicBezTo>
                  <a:cubicBezTo>
                    <a:pt x="748" y="637"/>
                    <a:pt x="748" y="637"/>
                    <a:pt x="749" y="636"/>
                  </a:cubicBezTo>
                  <a:cubicBezTo>
                    <a:pt x="750" y="636"/>
                    <a:pt x="750" y="636"/>
                    <a:pt x="751" y="636"/>
                  </a:cubicBezTo>
                  <a:cubicBezTo>
                    <a:pt x="752" y="636"/>
                    <a:pt x="752" y="636"/>
                    <a:pt x="752" y="636"/>
                  </a:cubicBezTo>
                  <a:cubicBezTo>
                    <a:pt x="753" y="636"/>
                    <a:pt x="753" y="636"/>
                    <a:pt x="753" y="636"/>
                  </a:cubicBezTo>
                  <a:cubicBezTo>
                    <a:pt x="754" y="636"/>
                    <a:pt x="754" y="636"/>
                    <a:pt x="754" y="636"/>
                  </a:cubicBezTo>
                  <a:cubicBezTo>
                    <a:pt x="755" y="635"/>
                    <a:pt x="755" y="635"/>
                    <a:pt x="755" y="635"/>
                  </a:cubicBezTo>
                  <a:cubicBezTo>
                    <a:pt x="755" y="635"/>
                    <a:pt x="755" y="635"/>
                    <a:pt x="755" y="635"/>
                  </a:cubicBezTo>
                  <a:cubicBezTo>
                    <a:pt x="756" y="635"/>
                    <a:pt x="756" y="635"/>
                    <a:pt x="757" y="635"/>
                  </a:cubicBezTo>
                  <a:cubicBezTo>
                    <a:pt x="757" y="635"/>
                    <a:pt x="758" y="635"/>
                    <a:pt x="758" y="634"/>
                  </a:cubicBezTo>
                  <a:cubicBezTo>
                    <a:pt x="759" y="634"/>
                    <a:pt x="760" y="634"/>
                    <a:pt x="761" y="634"/>
                  </a:cubicBezTo>
                  <a:cubicBezTo>
                    <a:pt x="762" y="634"/>
                    <a:pt x="762" y="634"/>
                    <a:pt x="762" y="634"/>
                  </a:cubicBezTo>
                  <a:cubicBezTo>
                    <a:pt x="762" y="633"/>
                    <a:pt x="763" y="633"/>
                    <a:pt x="763" y="633"/>
                  </a:cubicBezTo>
                  <a:cubicBezTo>
                    <a:pt x="764" y="633"/>
                    <a:pt x="764" y="633"/>
                    <a:pt x="765" y="633"/>
                  </a:cubicBezTo>
                  <a:cubicBezTo>
                    <a:pt x="766" y="632"/>
                    <a:pt x="767" y="632"/>
                    <a:pt x="768" y="632"/>
                  </a:cubicBezTo>
                  <a:cubicBezTo>
                    <a:pt x="769" y="631"/>
                    <a:pt x="769" y="631"/>
                    <a:pt x="770" y="631"/>
                  </a:cubicBezTo>
                  <a:cubicBezTo>
                    <a:pt x="771" y="631"/>
                    <a:pt x="771" y="631"/>
                    <a:pt x="772" y="630"/>
                  </a:cubicBezTo>
                  <a:cubicBezTo>
                    <a:pt x="772" y="630"/>
                    <a:pt x="773" y="630"/>
                    <a:pt x="774" y="630"/>
                  </a:cubicBezTo>
                  <a:cubicBezTo>
                    <a:pt x="774" y="630"/>
                    <a:pt x="775" y="629"/>
                    <a:pt x="776" y="629"/>
                  </a:cubicBezTo>
                  <a:cubicBezTo>
                    <a:pt x="938" y="571"/>
                    <a:pt x="938" y="571"/>
                    <a:pt x="938" y="571"/>
                  </a:cubicBezTo>
                  <a:cubicBezTo>
                    <a:pt x="952" y="566"/>
                    <a:pt x="964" y="559"/>
                    <a:pt x="973" y="551"/>
                  </a:cubicBezTo>
                  <a:cubicBezTo>
                    <a:pt x="983" y="542"/>
                    <a:pt x="990" y="532"/>
                    <a:pt x="995" y="521"/>
                  </a:cubicBezTo>
                  <a:cubicBezTo>
                    <a:pt x="999" y="511"/>
                    <a:pt x="1001" y="499"/>
                    <a:pt x="1000" y="488"/>
                  </a:cubicBezTo>
                  <a:cubicBezTo>
                    <a:pt x="999" y="476"/>
                    <a:pt x="995" y="464"/>
                    <a:pt x="988" y="453"/>
                  </a:cubicBezTo>
                  <a:cubicBezTo>
                    <a:pt x="909" y="327"/>
                    <a:pt x="909" y="327"/>
                    <a:pt x="909" y="327"/>
                  </a:cubicBezTo>
                  <a:cubicBezTo>
                    <a:pt x="904" y="320"/>
                    <a:pt x="901" y="313"/>
                    <a:pt x="899" y="308"/>
                  </a:cubicBezTo>
                  <a:cubicBezTo>
                    <a:pt x="897" y="302"/>
                    <a:pt x="896" y="297"/>
                    <a:pt x="897" y="293"/>
                  </a:cubicBezTo>
                  <a:cubicBezTo>
                    <a:pt x="897" y="289"/>
                    <a:pt x="899" y="286"/>
                    <a:pt x="901" y="284"/>
                  </a:cubicBezTo>
                  <a:cubicBezTo>
                    <a:pt x="904" y="281"/>
                    <a:pt x="907" y="279"/>
                    <a:pt x="911" y="278"/>
                  </a:cubicBezTo>
                  <a:cubicBezTo>
                    <a:pt x="915" y="276"/>
                    <a:pt x="921" y="275"/>
                    <a:pt x="928" y="275"/>
                  </a:cubicBezTo>
                  <a:cubicBezTo>
                    <a:pt x="934" y="275"/>
                    <a:pt x="941" y="276"/>
                    <a:pt x="948" y="277"/>
                  </a:cubicBezTo>
                  <a:cubicBezTo>
                    <a:pt x="955" y="278"/>
                    <a:pt x="962" y="279"/>
                    <a:pt x="969" y="280"/>
                  </a:cubicBezTo>
                  <a:cubicBezTo>
                    <a:pt x="975" y="282"/>
                    <a:pt x="981" y="283"/>
                    <a:pt x="987" y="285"/>
                  </a:cubicBezTo>
                  <a:cubicBezTo>
                    <a:pt x="995" y="287"/>
                    <a:pt x="1004" y="289"/>
                    <a:pt x="1012" y="290"/>
                  </a:cubicBezTo>
                  <a:cubicBezTo>
                    <a:pt x="1021" y="292"/>
                    <a:pt x="1030" y="292"/>
                    <a:pt x="1039" y="292"/>
                  </a:cubicBezTo>
                  <a:cubicBezTo>
                    <a:pt x="1048" y="292"/>
                    <a:pt x="1057" y="291"/>
                    <a:pt x="1065" y="290"/>
                  </a:cubicBezTo>
                  <a:cubicBezTo>
                    <a:pt x="1074" y="288"/>
                    <a:pt x="1083" y="286"/>
                    <a:pt x="1091" y="283"/>
                  </a:cubicBezTo>
                  <a:cubicBezTo>
                    <a:pt x="1108" y="278"/>
                    <a:pt x="1122" y="269"/>
                    <a:pt x="1133" y="259"/>
                  </a:cubicBezTo>
                  <a:cubicBezTo>
                    <a:pt x="1144" y="250"/>
                    <a:pt x="1153" y="238"/>
                    <a:pt x="1158" y="226"/>
                  </a:cubicBezTo>
                  <a:cubicBezTo>
                    <a:pt x="1163" y="213"/>
                    <a:pt x="1165" y="200"/>
                    <a:pt x="1164" y="187"/>
                  </a:cubicBezTo>
                </a:path>
              </a:pathLst>
            </a:custGeom>
            <a:solidFill>
              <a:srgbClr val="16A0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0" name="Freeform 159"/>
            <p:cNvSpPr>
              <a:spLocks noEditPoints="true"/>
            </p:cNvSpPr>
            <p:nvPr/>
          </p:nvSpPr>
          <p:spPr bwMode="auto">
            <a:xfrm>
              <a:off x="1766" y="1380"/>
              <a:ext cx="1917" cy="1276"/>
            </a:xfrm>
            <a:custGeom>
              <a:avLst/>
              <a:gdLst>
                <a:gd name="T0" fmla="*/ 398 w 1169"/>
                <a:gd name="T1" fmla="*/ 1192 h 778"/>
                <a:gd name="T2" fmla="*/ 974 w 1169"/>
                <a:gd name="T3" fmla="*/ 10 h 778"/>
                <a:gd name="T4" fmla="*/ 1187 w 1169"/>
                <a:gd name="T5" fmla="*/ 54 h 778"/>
                <a:gd name="T6" fmla="*/ 1371 w 1169"/>
                <a:gd name="T7" fmla="*/ 318 h 778"/>
                <a:gd name="T8" fmla="*/ 1409 w 1169"/>
                <a:gd name="T9" fmla="*/ 325 h 778"/>
                <a:gd name="T10" fmla="*/ 1433 w 1169"/>
                <a:gd name="T11" fmla="*/ 312 h 778"/>
                <a:gd name="T12" fmla="*/ 1496 w 1169"/>
                <a:gd name="T13" fmla="*/ 220 h 778"/>
                <a:gd name="T14" fmla="*/ 1678 w 1169"/>
                <a:gd name="T15" fmla="*/ 141 h 778"/>
                <a:gd name="T16" fmla="*/ 1802 w 1169"/>
                <a:gd name="T17" fmla="*/ 169 h 778"/>
                <a:gd name="T18" fmla="*/ 1906 w 1169"/>
                <a:gd name="T19" fmla="*/ 374 h 778"/>
                <a:gd name="T20" fmla="*/ 1620 w 1169"/>
                <a:gd name="T21" fmla="*/ 474 h 778"/>
                <a:gd name="T22" fmla="*/ 1481 w 1169"/>
                <a:gd name="T23" fmla="*/ 507 h 778"/>
                <a:gd name="T24" fmla="*/ 1261 w 1169"/>
                <a:gd name="T25" fmla="*/ 1043 h 778"/>
                <a:gd name="T26" fmla="*/ 1209 w 1169"/>
                <a:gd name="T27" fmla="*/ 1053 h 778"/>
                <a:gd name="T28" fmla="*/ 1177 w 1169"/>
                <a:gd name="T29" fmla="*/ 1045 h 778"/>
                <a:gd name="T30" fmla="*/ 1163 w 1169"/>
                <a:gd name="T31" fmla="*/ 1030 h 778"/>
                <a:gd name="T32" fmla="*/ 1156 w 1169"/>
                <a:gd name="T33" fmla="*/ 1010 h 778"/>
                <a:gd name="T34" fmla="*/ 1161 w 1169"/>
                <a:gd name="T35" fmla="*/ 964 h 778"/>
                <a:gd name="T36" fmla="*/ 1187 w 1169"/>
                <a:gd name="T37" fmla="*/ 876 h 778"/>
                <a:gd name="T38" fmla="*/ 1154 w 1169"/>
                <a:gd name="T39" fmla="*/ 774 h 778"/>
                <a:gd name="T40" fmla="*/ 1112 w 1169"/>
                <a:gd name="T41" fmla="*/ 728 h 778"/>
                <a:gd name="T42" fmla="*/ 1027 w 1169"/>
                <a:gd name="T43" fmla="*/ 694 h 778"/>
                <a:gd name="T44" fmla="*/ 949 w 1169"/>
                <a:gd name="T45" fmla="*/ 684 h 778"/>
                <a:gd name="T46" fmla="*/ 794 w 1169"/>
                <a:gd name="T47" fmla="*/ 740 h 778"/>
                <a:gd name="T48" fmla="*/ 777 w 1169"/>
                <a:gd name="T49" fmla="*/ 964 h 778"/>
                <a:gd name="T50" fmla="*/ 972 w 1169"/>
                <a:gd name="T51" fmla="*/ 1071 h 778"/>
                <a:gd name="T52" fmla="*/ 943 w 1169"/>
                <a:gd name="T53" fmla="*/ 1156 h 778"/>
                <a:gd name="T54" fmla="*/ 1040 w 1169"/>
                <a:gd name="T55" fmla="*/ 7 h 778"/>
                <a:gd name="T56" fmla="*/ 7 w 1169"/>
                <a:gd name="T57" fmla="*/ 425 h 778"/>
                <a:gd name="T58" fmla="*/ 497 w 1169"/>
                <a:gd name="T59" fmla="*/ 1258 h 778"/>
                <a:gd name="T60" fmla="*/ 931 w 1169"/>
                <a:gd name="T61" fmla="*/ 1155 h 778"/>
                <a:gd name="T62" fmla="*/ 986 w 1169"/>
                <a:gd name="T63" fmla="*/ 1094 h 778"/>
                <a:gd name="T64" fmla="*/ 795 w 1169"/>
                <a:gd name="T65" fmla="*/ 991 h 778"/>
                <a:gd name="T66" fmla="*/ 743 w 1169"/>
                <a:gd name="T67" fmla="*/ 794 h 778"/>
                <a:gd name="T68" fmla="*/ 925 w 1169"/>
                <a:gd name="T69" fmla="*/ 679 h 778"/>
                <a:gd name="T70" fmla="*/ 1010 w 1169"/>
                <a:gd name="T71" fmla="*/ 684 h 778"/>
                <a:gd name="T72" fmla="*/ 1118 w 1169"/>
                <a:gd name="T73" fmla="*/ 730 h 778"/>
                <a:gd name="T74" fmla="*/ 1171 w 1169"/>
                <a:gd name="T75" fmla="*/ 786 h 778"/>
                <a:gd name="T76" fmla="*/ 1187 w 1169"/>
                <a:gd name="T77" fmla="*/ 905 h 778"/>
                <a:gd name="T78" fmla="*/ 1163 w 1169"/>
                <a:gd name="T79" fmla="*/ 992 h 778"/>
                <a:gd name="T80" fmla="*/ 1174 w 1169"/>
                <a:gd name="T81" fmla="*/ 1035 h 778"/>
                <a:gd name="T82" fmla="*/ 1192 w 1169"/>
                <a:gd name="T83" fmla="*/ 1045 h 778"/>
                <a:gd name="T84" fmla="*/ 1215 w 1169"/>
                <a:gd name="T85" fmla="*/ 1046 h 778"/>
                <a:gd name="T86" fmla="*/ 1597 w 1169"/>
                <a:gd name="T87" fmla="*/ 904 h 778"/>
                <a:gd name="T88" fmla="*/ 1479 w 1169"/>
                <a:gd name="T89" fmla="*/ 466 h 778"/>
                <a:gd name="T90" fmla="*/ 1704 w 1169"/>
                <a:gd name="T91" fmla="*/ 479 h 778"/>
                <a:gd name="T92" fmla="*/ 1884 w 1169"/>
                <a:gd name="T93" fmla="*/ 246 h 778"/>
                <a:gd name="T94" fmla="*/ 1814 w 1169"/>
                <a:gd name="T95" fmla="*/ 182 h 778"/>
                <a:gd name="T96" fmla="*/ 1679 w 1169"/>
                <a:gd name="T97" fmla="*/ 148 h 778"/>
                <a:gd name="T98" fmla="*/ 1525 w 1169"/>
                <a:gd name="T99" fmla="*/ 198 h 778"/>
                <a:gd name="T100" fmla="*/ 1446 w 1169"/>
                <a:gd name="T101" fmla="*/ 310 h 778"/>
                <a:gd name="T102" fmla="*/ 1423 w 1169"/>
                <a:gd name="T103" fmla="*/ 326 h 778"/>
                <a:gd name="T104" fmla="*/ 1371 w 1169"/>
                <a:gd name="T105" fmla="*/ 326 h 778"/>
                <a:gd name="T106" fmla="*/ 1335 w 1169"/>
                <a:gd name="T107" fmla="*/ 292 h 778"/>
                <a:gd name="T108" fmla="*/ 1100 w 1169"/>
                <a:gd name="T109" fmla="*/ 15 h 7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69" h="778">
                  <a:moveTo>
                    <a:pt x="348" y="778"/>
                  </a:moveTo>
                  <a:cubicBezTo>
                    <a:pt x="341" y="778"/>
                    <a:pt x="333" y="777"/>
                    <a:pt x="326" y="776"/>
                  </a:cubicBezTo>
                  <a:cubicBezTo>
                    <a:pt x="318" y="775"/>
                    <a:pt x="310" y="773"/>
                    <a:pt x="302" y="770"/>
                  </a:cubicBezTo>
                  <a:cubicBezTo>
                    <a:pt x="294" y="768"/>
                    <a:pt x="287" y="764"/>
                    <a:pt x="280" y="761"/>
                  </a:cubicBezTo>
                  <a:cubicBezTo>
                    <a:pt x="273" y="757"/>
                    <a:pt x="266" y="752"/>
                    <a:pt x="261" y="747"/>
                  </a:cubicBezTo>
                  <a:cubicBezTo>
                    <a:pt x="250" y="736"/>
                    <a:pt x="250" y="736"/>
                    <a:pt x="250" y="736"/>
                  </a:cubicBezTo>
                  <a:cubicBezTo>
                    <a:pt x="243" y="727"/>
                    <a:pt x="243" y="727"/>
                    <a:pt x="243" y="727"/>
                  </a:cubicBezTo>
                  <a:cubicBezTo>
                    <a:pt x="239" y="721"/>
                    <a:pt x="239" y="721"/>
                    <a:pt x="239" y="721"/>
                  </a:cubicBezTo>
                  <a:cubicBezTo>
                    <a:pt x="9" y="293"/>
                    <a:pt x="9" y="293"/>
                    <a:pt x="9" y="293"/>
                  </a:cubicBezTo>
                  <a:cubicBezTo>
                    <a:pt x="3" y="282"/>
                    <a:pt x="0" y="271"/>
                    <a:pt x="0" y="259"/>
                  </a:cubicBezTo>
                  <a:cubicBezTo>
                    <a:pt x="0" y="248"/>
                    <a:pt x="3" y="237"/>
                    <a:pt x="9" y="226"/>
                  </a:cubicBezTo>
                  <a:cubicBezTo>
                    <a:pt x="15" y="216"/>
                    <a:pt x="23" y="206"/>
                    <a:pt x="33" y="198"/>
                  </a:cubicBezTo>
                  <a:cubicBezTo>
                    <a:pt x="44" y="190"/>
                    <a:pt x="56" y="183"/>
                    <a:pt x="70" y="178"/>
                  </a:cubicBezTo>
                  <a:cubicBezTo>
                    <a:pt x="594" y="6"/>
                    <a:pt x="594" y="6"/>
                    <a:pt x="594" y="6"/>
                  </a:cubicBezTo>
                  <a:cubicBezTo>
                    <a:pt x="607" y="3"/>
                    <a:pt x="607" y="3"/>
                    <a:pt x="607" y="3"/>
                  </a:cubicBezTo>
                  <a:cubicBezTo>
                    <a:pt x="625" y="0"/>
                    <a:pt x="625" y="0"/>
                    <a:pt x="625" y="0"/>
                  </a:cubicBezTo>
                  <a:cubicBezTo>
                    <a:pt x="633" y="0"/>
                    <a:pt x="641" y="0"/>
                    <a:pt x="649" y="1"/>
                  </a:cubicBezTo>
                  <a:cubicBezTo>
                    <a:pt x="657" y="2"/>
                    <a:pt x="664" y="3"/>
                    <a:pt x="672" y="5"/>
                  </a:cubicBezTo>
                  <a:cubicBezTo>
                    <a:pt x="679" y="7"/>
                    <a:pt x="686" y="9"/>
                    <a:pt x="693" y="12"/>
                  </a:cubicBezTo>
                  <a:cubicBezTo>
                    <a:pt x="700" y="16"/>
                    <a:pt x="706" y="19"/>
                    <a:pt x="712" y="23"/>
                  </a:cubicBezTo>
                  <a:cubicBezTo>
                    <a:pt x="724" y="33"/>
                    <a:pt x="724" y="33"/>
                    <a:pt x="724" y="33"/>
                  </a:cubicBezTo>
                  <a:cubicBezTo>
                    <a:pt x="730" y="40"/>
                    <a:pt x="730" y="40"/>
                    <a:pt x="730" y="40"/>
                  </a:cubicBezTo>
                  <a:cubicBezTo>
                    <a:pt x="737" y="50"/>
                    <a:pt x="737" y="50"/>
                    <a:pt x="737" y="50"/>
                  </a:cubicBezTo>
                  <a:cubicBezTo>
                    <a:pt x="816" y="174"/>
                    <a:pt x="816" y="174"/>
                    <a:pt x="816" y="174"/>
                  </a:cubicBezTo>
                  <a:cubicBezTo>
                    <a:pt x="822" y="182"/>
                    <a:pt x="822" y="182"/>
                    <a:pt x="822" y="182"/>
                  </a:cubicBezTo>
                  <a:cubicBezTo>
                    <a:pt x="831" y="191"/>
                    <a:pt x="831" y="191"/>
                    <a:pt x="831" y="191"/>
                  </a:cubicBezTo>
                  <a:cubicBezTo>
                    <a:pt x="832" y="191"/>
                    <a:pt x="833" y="192"/>
                    <a:pt x="834" y="193"/>
                  </a:cubicBezTo>
                  <a:cubicBezTo>
                    <a:pt x="835" y="193"/>
                    <a:pt x="835" y="194"/>
                    <a:pt x="836" y="194"/>
                  </a:cubicBezTo>
                  <a:cubicBezTo>
                    <a:pt x="836" y="195"/>
                    <a:pt x="837" y="195"/>
                    <a:pt x="837" y="195"/>
                  </a:cubicBezTo>
                  <a:cubicBezTo>
                    <a:pt x="837" y="195"/>
                    <a:pt x="837" y="195"/>
                    <a:pt x="837" y="195"/>
                  </a:cubicBezTo>
                  <a:cubicBezTo>
                    <a:pt x="841" y="196"/>
                    <a:pt x="844" y="197"/>
                    <a:pt x="847" y="198"/>
                  </a:cubicBezTo>
                  <a:cubicBezTo>
                    <a:pt x="849" y="198"/>
                    <a:pt x="851" y="198"/>
                    <a:pt x="852" y="199"/>
                  </a:cubicBezTo>
                  <a:cubicBezTo>
                    <a:pt x="853" y="199"/>
                    <a:pt x="854" y="199"/>
                    <a:pt x="854" y="199"/>
                  </a:cubicBezTo>
                  <a:cubicBezTo>
                    <a:pt x="858" y="198"/>
                    <a:pt x="858" y="198"/>
                    <a:pt x="858" y="198"/>
                  </a:cubicBezTo>
                  <a:cubicBezTo>
                    <a:pt x="859" y="198"/>
                    <a:pt x="859" y="198"/>
                    <a:pt x="859" y="198"/>
                  </a:cubicBezTo>
                  <a:cubicBezTo>
                    <a:pt x="861" y="198"/>
                    <a:pt x="862" y="197"/>
                    <a:pt x="863" y="196"/>
                  </a:cubicBezTo>
                  <a:cubicBezTo>
                    <a:pt x="865" y="196"/>
                    <a:pt x="865" y="196"/>
                    <a:pt x="866" y="195"/>
                  </a:cubicBezTo>
                  <a:cubicBezTo>
                    <a:pt x="867" y="195"/>
                    <a:pt x="867" y="195"/>
                    <a:pt x="867" y="195"/>
                  </a:cubicBezTo>
                  <a:cubicBezTo>
                    <a:pt x="868" y="194"/>
                    <a:pt x="868" y="194"/>
                    <a:pt x="868" y="194"/>
                  </a:cubicBezTo>
                  <a:cubicBezTo>
                    <a:pt x="869" y="194"/>
                    <a:pt x="870" y="193"/>
                    <a:pt x="871" y="192"/>
                  </a:cubicBezTo>
                  <a:cubicBezTo>
                    <a:pt x="872" y="192"/>
                    <a:pt x="872" y="192"/>
                    <a:pt x="873" y="191"/>
                  </a:cubicBezTo>
                  <a:cubicBezTo>
                    <a:pt x="873" y="191"/>
                    <a:pt x="873" y="191"/>
                    <a:pt x="874" y="190"/>
                  </a:cubicBezTo>
                  <a:cubicBezTo>
                    <a:pt x="881" y="183"/>
                    <a:pt x="881" y="183"/>
                    <a:pt x="881" y="183"/>
                  </a:cubicBezTo>
                  <a:cubicBezTo>
                    <a:pt x="889" y="174"/>
                    <a:pt x="889" y="174"/>
                    <a:pt x="889" y="174"/>
                  </a:cubicBezTo>
                  <a:cubicBezTo>
                    <a:pt x="892" y="169"/>
                    <a:pt x="894" y="165"/>
                    <a:pt x="896" y="162"/>
                  </a:cubicBezTo>
                  <a:cubicBezTo>
                    <a:pt x="897" y="159"/>
                    <a:pt x="899" y="157"/>
                    <a:pt x="899" y="156"/>
                  </a:cubicBezTo>
                  <a:cubicBezTo>
                    <a:pt x="900" y="154"/>
                    <a:pt x="901" y="153"/>
                    <a:pt x="901" y="153"/>
                  </a:cubicBezTo>
                  <a:cubicBezTo>
                    <a:pt x="901" y="152"/>
                    <a:pt x="901" y="152"/>
                    <a:pt x="901" y="152"/>
                  </a:cubicBezTo>
                  <a:cubicBezTo>
                    <a:pt x="904" y="146"/>
                    <a:pt x="908" y="140"/>
                    <a:pt x="912" y="134"/>
                  </a:cubicBezTo>
                  <a:cubicBezTo>
                    <a:pt x="916" y="129"/>
                    <a:pt x="921" y="123"/>
                    <a:pt x="927" y="118"/>
                  </a:cubicBezTo>
                  <a:cubicBezTo>
                    <a:pt x="933" y="113"/>
                    <a:pt x="940" y="109"/>
                    <a:pt x="947" y="105"/>
                  </a:cubicBezTo>
                  <a:cubicBezTo>
                    <a:pt x="954" y="101"/>
                    <a:pt x="962" y="98"/>
                    <a:pt x="970" y="95"/>
                  </a:cubicBezTo>
                  <a:cubicBezTo>
                    <a:pt x="982" y="91"/>
                    <a:pt x="982" y="91"/>
                    <a:pt x="982" y="91"/>
                  </a:cubicBezTo>
                  <a:cubicBezTo>
                    <a:pt x="995" y="89"/>
                    <a:pt x="995" y="89"/>
                    <a:pt x="995" y="89"/>
                  </a:cubicBezTo>
                  <a:cubicBezTo>
                    <a:pt x="1011" y="87"/>
                    <a:pt x="1011" y="87"/>
                    <a:pt x="1011" y="87"/>
                  </a:cubicBezTo>
                  <a:cubicBezTo>
                    <a:pt x="1015" y="87"/>
                    <a:pt x="1019" y="86"/>
                    <a:pt x="1023" y="86"/>
                  </a:cubicBezTo>
                  <a:cubicBezTo>
                    <a:pt x="1024" y="86"/>
                    <a:pt x="1024" y="86"/>
                    <a:pt x="1024" y="86"/>
                  </a:cubicBezTo>
                  <a:cubicBezTo>
                    <a:pt x="1029" y="86"/>
                    <a:pt x="1033" y="87"/>
                    <a:pt x="1038" y="87"/>
                  </a:cubicBezTo>
                  <a:cubicBezTo>
                    <a:pt x="1042" y="87"/>
                    <a:pt x="1047" y="88"/>
                    <a:pt x="1051" y="89"/>
                  </a:cubicBezTo>
                  <a:cubicBezTo>
                    <a:pt x="1055" y="89"/>
                    <a:pt x="1060" y="90"/>
                    <a:pt x="1064" y="91"/>
                  </a:cubicBezTo>
                  <a:cubicBezTo>
                    <a:pt x="1080" y="95"/>
                    <a:pt x="1080" y="95"/>
                    <a:pt x="1080" y="95"/>
                  </a:cubicBezTo>
                  <a:cubicBezTo>
                    <a:pt x="1083" y="97"/>
                    <a:pt x="1086" y="98"/>
                    <a:pt x="1089" y="99"/>
                  </a:cubicBezTo>
                  <a:cubicBezTo>
                    <a:pt x="1093" y="100"/>
                    <a:pt x="1096" y="102"/>
                    <a:pt x="1099" y="103"/>
                  </a:cubicBezTo>
                  <a:cubicBezTo>
                    <a:pt x="1102" y="105"/>
                    <a:pt x="1105" y="106"/>
                    <a:pt x="1107" y="108"/>
                  </a:cubicBezTo>
                  <a:cubicBezTo>
                    <a:pt x="1110" y="109"/>
                    <a:pt x="1113" y="111"/>
                    <a:pt x="1116" y="113"/>
                  </a:cubicBezTo>
                  <a:cubicBezTo>
                    <a:pt x="1128" y="121"/>
                    <a:pt x="1128" y="121"/>
                    <a:pt x="1128" y="121"/>
                  </a:cubicBezTo>
                  <a:cubicBezTo>
                    <a:pt x="1144" y="137"/>
                    <a:pt x="1144" y="137"/>
                    <a:pt x="1144" y="137"/>
                  </a:cubicBezTo>
                  <a:cubicBezTo>
                    <a:pt x="1153" y="148"/>
                    <a:pt x="1153" y="148"/>
                    <a:pt x="1153" y="148"/>
                  </a:cubicBezTo>
                  <a:cubicBezTo>
                    <a:pt x="1161" y="161"/>
                    <a:pt x="1166" y="175"/>
                    <a:pt x="1168" y="189"/>
                  </a:cubicBezTo>
                  <a:cubicBezTo>
                    <a:pt x="1169" y="202"/>
                    <a:pt x="1167" y="216"/>
                    <a:pt x="1162" y="228"/>
                  </a:cubicBezTo>
                  <a:cubicBezTo>
                    <a:pt x="1156" y="241"/>
                    <a:pt x="1148" y="253"/>
                    <a:pt x="1137" y="263"/>
                  </a:cubicBezTo>
                  <a:cubicBezTo>
                    <a:pt x="1125" y="273"/>
                    <a:pt x="1110" y="281"/>
                    <a:pt x="1094" y="287"/>
                  </a:cubicBezTo>
                  <a:cubicBezTo>
                    <a:pt x="1085" y="290"/>
                    <a:pt x="1077" y="292"/>
                    <a:pt x="1068" y="294"/>
                  </a:cubicBezTo>
                  <a:cubicBezTo>
                    <a:pt x="1059" y="295"/>
                    <a:pt x="1050" y="296"/>
                    <a:pt x="1041" y="296"/>
                  </a:cubicBezTo>
                  <a:cubicBezTo>
                    <a:pt x="1039" y="296"/>
                    <a:pt x="1039" y="296"/>
                    <a:pt x="1039" y="296"/>
                  </a:cubicBezTo>
                  <a:cubicBezTo>
                    <a:pt x="1031" y="296"/>
                    <a:pt x="1022" y="296"/>
                    <a:pt x="1014" y="294"/>
                  </a:cubicBezTo>
                  <a:cubicBezTo>
                    <a:pt x="1005" y="293"/>
                    <a:pt x="997" y="291"/>
                    <a:pt x="988" y="289"/>
                  </a:cubicBezTo>
                  <a:cubicBezTo>
                    <a:pt x="982" y="287"/>
                    <a:pt x="976" y="286"/>
                    <a:pt x="970" y="284"/>
                  </a:cubicBezTo>
                  <a:cubicBezTo>
                    <a:pt x="963" y="283"/>
                    <a:pt x="956" y="281"/>
                    <a:pt x="950" y="281"/>
                  </a:cubicBezTo>
                  <a:cubicBezTo>
                    <a:pt x="942" y="280"/>
                    <a:pt x="936" y="279"/>
                    <a:pt x="930" y="279"/>
                  </a:cubicBezTo>
                  <a:cubicBezTo>
                    <a:pt x="923" y="279"/>
                    <a:pt x="918" y="280"/>
                    <a:pt x="913" y="282"/>
                  </a:cubicBezTo>
                  <a:cubicBezTo>
                    <a:pt x="910" y="283"/>
                    <a:pt x="907" y="285"/>
                    <a:pt x="905" y="287"/>
                  </a:cubicBezTo>
                  <a:cubicBezTo>
                    <a:pt x="902" y="289"/>
                    <a:pt x="901" y="292"/>
                    <a:pt x="901" y="295"/>
                  </a:cubicBezTo>
                  <a:cubicBezTo>
                    <a:pt x="900" y="299"/>
                    <a:pt x="901" y="304"/>
                    <a:pt x="903" y="309"/>
                  </a:cubicBezTo>
                  <a:cubicBezTo>
                    <a:pt x="905" y="315"/>
                    <a:pt x="908" y="321"/>
                    <a:pt x="913" y="328"/>
                  </a:cubicBezTo>
                  <a:cubicBezTo>
                    <a:pt x="992" y="454"/>
                    <a:pt x="992" y="454"/>
                    <a:pt x="992" y="454"/>
                  </a:cubicBezTo>
                  <a:cubicBezTo>
                    <a:pt x="999" y="465"/>
                    <a:pt x="1003" y="477"/>
                    <a:pt x="1004" y="489"/>
                  </a:cubicBezTo>
                  <a:cubicBezTo>
                    <a:pt x="1005" y="501"/>
                    <a:pt x="1003" y="513"/>
                    <a:pt x="998" y="524"/>
                  </a:cubicBezTo>
                  <a:cubicBezTo>
                    <a:pt x="994" y="535"/>
                    <a:pt x="986" y="545"/>
                    <a:pt x="977" y="554"/>
                  </a:cubicBezTo>
                  <a:cubicBezTo>
                    <a:pt x="966" y="563"/>
                    <a:pt x="954" y="570"/>
                    <a:pt x="940" y="575"/>
                  </a:cubicBezTo>
                  <a:cubicBezTo>
                    <a:pt x="769" y="636"/>
                    <a:pt x="769" y="636"/>
                    <a:pt x="769" y="636"/>
                  </a:cubicBezTo>
                  <a:cubicBezTo>
                    <a:pt x="754" y="640"/>
                    <a:pt x="754" y="640"/>
                    <a:pt x="754" y="640"/>
                  </a:cubicBezTo>
                  <a:cubicBezTo>
                    <a:pt x="745" y="641"/>
                    <a:pt x="745" y="641"/>
                    <a:pt x="745" y="641"/>
                  </a:cubicBezTo>
                  <a:cubicBezTo>
                    <a:pt x="744" y="641"/>
                    <a:pt x="744" y="641"/>
                    <a:pt x="743" y="641"/>
                  </a:cubicBezTo>
                  <a:cubicBezTo>
                    <a:pt x="742" y="641"/>
                    <a:pt x="742" y="641"/>
                    <a:pt x="741" y="642"/>
                  </a:cubicBezTo>
                  <a:cubicBezTo>
                    <a:pt x="741" y="642"/>
                    <a:pt x="740" y="642"/>
                    <a:pt x="740" y="642"/>
                  </a:cubicBezTo>
                  <a:cubicBezTo>
                    <a:pt x="739" y="642"/>
                    <a:pt x="739" y="642"/>
                    <a:pt x="738" y="642"/>
                  </a:cubicBezTo>
                  <a:cubicBezTo>
                    <a:pt x="737" y="642"/>
                    <a:pt x="737" y="642"/>
                    <a:pt x="737" y="642"/>
                  </a:cubicBezTo>
                  <a:cubicBezTo>
                    <a:pt x="734" y="641"/>
                    <a:pt x="734" y="641"/>
                    <a:pt x="734" y="641"/>
                  </a:cubicBezTo>
                  <a:cubicBezTo>
                    <a:pt x="733" y="641"/>
                    <a:pt x="732" y="641"/>
                    <a:pt x="731" y="641"/>
                  </a:cubicBezTo>
                  <a:cubicBezTo>
                    <a:pt x="730" y="641"/>
                    <a:pt x="729" y="641"/>
                    <a:pt x="729" y="641"/>
                  </a:cubicBezTo>
                  <a:cubicBezTo>
                    <a:pt x="728" y="641"/>
                    <a:pt x="727" y="641"/>
                    <a:pt x="726" y="640"/>
                  </a:cubicBezTo>
                  <a:cubicBezTo>
                    <a:pt x="726" y="640"/>
                    <a:pt x="725" y="640"/>
                    <a:pt x="724" y="640"/>
                  </a:cubicBezTo>
                  <a:cubicBezTo>
                    <a:pt x="723" y="639"/>
                    <a:pt x="721" y="638"/>
                    <a:pt x="720" y="638"/>
                  </a:cubicBezTo>
                  <a:cubicBezTo>
                    <a:pt x="720" y="638"/>
                    <a:pt x="719" y="637"/>
                    <a:pt x="718" y="637"/>
                  </a:cubicBezTo>
                  <a:cubicBezTo>
                    <a:pt x="718" y="637"/>
                    <a:pt x="717" y="636"/>
                    <a:pt x="717" y="636"/>
                  </a:cubicBezTo>
                  <a:cubicBezTo>
                    <a:pt x="716" y="636"/>
                    <a:pt x="716" y="636"/>
                    <a:pt x="716" y="636"/>
                  </a:cubicBezTo>
                  <a:cubicBezTo>
                    <a:pt x="715" y="635"/>
                    <a:pt x="715" y="635"/>
                    <a:pt x="715" y="635"/>
                  </a:cubicBezTo>
                  <a:cubicBezTo>
                    <a:pt x="714" y="634"/>
                    <a:pt x="714" y="634"/>
                    <a:pt x="714" y="634"/>
                  </a:cubicBezTo>
                  <a:cubicBezTo>
                    <a:pt x="713" y="633"/>
                    <a:pt x="713" y="633"/>
                    <a:pt x="713" y="633"/>
                  </a:cubicBezTo>
                  <a:cubicBezTo>
                    <a:pt x="713" y="633"/>
                    <a:pt x="713" y="633"/>
                    <a:pt x="713" y="633"/>
                  </a:cubicBezTo>
                  <a:cubicBezTo>
                    <a:pt x="709" y="628"/>
                    <a:pt x="709" y="628"/>
                    <a:pt x="709" y="628"/>
                  </a:cubicBezTo>
                  <a:cubicBezTo>
                    <a:pt x="708" y="626"/>
                    <a:pt x="708" y="626"/>
                    <a:pt x="708" y="626"/>
                  </a:cubicBezTo>
                  <a:cubicBezTo>
                    <a:pt x="708" y="625"/>
                    <a:pt x="708" y="625"/>
                    <a:pt x="708" y="625"/>
                  </a:cubicBezTo>
                  <a:cubicBezTo>
                    <a:pt x="707" y="621"/>
                    <a:pt x="707" y="621"/>
                    <a:pt x="707" y="621"/>
                  </a:cubicBezTo>
                  <a:cubicBezTo>
                    <a:pt x="706" y="621"/>
                    <a:pt x="706" y="620"/>
                    <a:pt x="706" y="620"/>
                  </a:cubicBezTo>
                  <a:cubicBezTo>
                    <a:pt x="706" y="619"/>
                    <a:pt x="706" y="619"/>
                    <a:pt x="706" y="619"/>
                  </a:cubicBezTo>
                  <a:cubicBezTo>
                    <a:pt x="706" y="618"/>
                    <a:pt x="706" y="618"/>
                    <a:pt x="706" y="618"/>
                  </a:cubicBezTo>
                  <a:cubicBezTo>
                    <a:pt x="706" y="617"/>
                    <a:pt x="706" y="617"/>
                    <a:pt x="705" y="616"/>
                  </a:cubicBezTo>
                  <a:cubicBezTo>
                    <a:pt x="705" y="616"/>
                    <a:pt x="705" y="615"/>
                    <a:pt x="705" y="615"/>
                  </a:cubicBezTo>
                  <a:cubicBezTo>
                    <a:pt x="705" y="614"/>
                    <a:pt x="705" y="614"/>
                    <a:pt x="705" y="614"/>
                  </a:cubicBezTo>
                  <a:cubicBezTo>
                    <a:pt x="705" y="613"/>
                    <a:pt x="705" y="613"/>
                    <a:pt x="705" y="612"/>
                  </a:cubicBezTo>
                  <a:cubicBezTo>
                    <a:pt x="705" y="608"/>
                    <a:pt x="705" y="608"/>
                    <a:pt x="705" y="608"/>
                  </a:cubicBezTo>
                  <a:cubicBezTo>
                    <a:pt x="706" y="597"/>
                    <a:pt x="706" y="597"/>
                    <a:pt x="706" y="597"/>
                  </a:cubicBezTo>
                  <a:cubicBezTo>
                    <a:pt x="707" y="591"/>
                    <a:pt x="707" y="591"/>
                    <a:pt x="707" y="591"/>
                  </a:cubicBezTo>
                  <a:cubicBezTo>
                    <a:pt x="708" y="590"/>
                    <a:pt x="708" y="589"/>
                    <a:pt x="708" y="588"/>
                  </a:cubicBezTo>
                  <a:cubicBezTo>
                    <a:pt x="708" y="588"/>
                    <a:pt x="708" y="587"/>
                    <a:pt x="708" y="587"/>
                  </a:cubicBezTo>
                  <a:cubicBezTo>
                    <a:pt x="714" y="570"/>
                    <a:pt x="714" y="570"/>
                    <a:pt x="714" y="570"/>
                  </a:cubicBezTo>
                  <a:cubicBezTo>
                    <a:pt x="716" y="570"/>
                    <a:pt x="716" y="570"/>
                    <a:pt x="716" y="570"/>
                  </a:cubicBezTo>
                  <a:cubicBezTo>
                    <a:pt x="714" y="569"/>
                    <a:pt x="714" y="569"/>
                    <a:pt x="714" y="569"/>
                  </a:cubicBezTo>
                  <a:cubicBezTo>
                    <a:pt x="714" y="569"/>
                    <a:pt x="714" y="569"/>
                    <a:pt x="714" y="569"/>
                  </a:cubicBezTo>
                  <a:cubicBezTo>
                    <a:pt x="717" y="563"/>
                    <a:pt x="719" y="557"/>
                    <a:pt x="721" y="551"/>
                  </a:cubicBezTo>
                  <a:cubicBezTo>
                    <a:pt x="722" y="545"/>
                    <a:pt x="723" y="540"/>
                    <a:pt x="724" y="534"/>
                  </a:cubicBezTo>
                  <a:cubicBezTo>
                    <a:pt x="724" y="529"/>
                    <a:pt x="724" y="523"/>
                    <a:pt x="724" y="518"/>
                  </a:cubicBezTo>
                  <a:cubicBezTo>
                    <a:pt x="723" y="513"/>
                    <a:pt x="722" y="507"/>
                    <a:pt x="720" y="502"/>
                  </a:cubicBezTo>
                  <a:cubicBezTo>
                    <a:pt x="720" y="500"/>
                    <a:pt x="719" y="499"/>
                    <a:pt x="718" y="497"/>
                  </a:cubicBezTo>
                  <a:cubicBezTo>
                    <a:pt x="718" y="495"/>
                    <a:pt x="717" y="493"/>
                    <a:pt x="716" y="492"/>
                  </a:cubicBezTo>
                  <a:cubicBezTo>
                    <a:pt x="715" y="490"/>
                    <a:pt x="715" y="488"/>
                    <a:pt x="714" y="486"/>
                  </a:cubicBezTo>
                  <a:cubicBezTo>
                    <a:pt x="713" y="485"/>
                    <a:pt x="712" y="483"/>
                    <a:pt x="711" y="481"/>
                  </a:cubicBezTo>
                  <a:cubicBezTo>
                    <a:pt x="704" y="472"/>
                    <a:pt x="704" y="472"/>
                    <a:pt x="704" y="472"/>
                  </a:cubicBezTo>
                  <a:cubicBezTo>
                    <a:pt x="697" y="464"/>
                    <a:pt x="697" y="464"/>
                    <a:pt x="697" y="464"/>
                  </a:cubicBezTo>
                  <a:cubicBezTo>
                    <a:pt x="695" y="462"/>
                    <a:pt x="694" y="460"/>
                    <a:pt x="693" y="459"/>
                  </a:cubicBezTo>
                  <a:cubicBezTo>
                    <a:pt x="692" y="458"/>
                    <a:pt x="692" y="458"/>
                    <a:pt x="691" y="457"/>
                  </a:cubicBezTo>
                  <a:cubicBezTo>
                    <a:pt x="691" y="457"/>
                    <a:pt x="691" y="457"/>
                    <a:pt x="691" y="457"/>
                  </a:cubicBezTo>
                  <a:cubicBezTo>
                    <a:pt x="683" y="450"/>
                    <a:pt x="683" y="450"/>
                    <a:pt x="683" y="450"/>
                  </a:cubicBezTo>
                  <a:cubicBezTo>
                    <a:pt x="677" y="446"/>
                    <a:pt x="677" y="446"/>
                    <a:pt x="677" y="446"/>
                  </a:cubicBezTo>
                  <a:cubicBezTo>
                    <a:pt x="678" y="444"/>
                    <a:pt x="678" y="444"/>
                    <a:pt x="678" y="444"/>
                  </a:cubicBezTo>
                  <a:cubicBezTo>
                    <a:pt x="677" y="446"/>
                    <a:pt x="677" y="446"/>
                    <a:pt x="677" y="446"/>
                  </a:cubicBezTo>
                  <a:cubicBezTo>
                    <a:pt x="670" y="441"/>
                    <a:pt x="670" y="441"/>
                    <a:pt x="670" y="441"/>
                  </a:cubicBezTo>
                  <a:cubicBezTo>
                    <a:pt x="668" y="440"/>
                    <a:pt x="665" y="438"/>
                    <a:pt x="663" y="437"/>
                  </a:cubicBezTo>
                  <a:cubicBezTo>
                    <a:pt x="660" y="436"/>
                    <a:pt x="658" y="434"/>
                    <a:pt x="655" y="433"/>
                  </a:cubicBezTo>
                  <a:cubicBezTo>
                    <a:pt x="653" y="432"/>
                    <a:pt x="651" y="431"/>
                    <a:pt x="648" y="430"/>
                  </a:cubicBezTo>
                  <a:cubicBezTo>
                    <a:pt x="646" y="429"/>
                    <a:pt x="643" y="428"/>
                    <a:pt x="641" y="427"/>
                  </a:cubicBezTo>
                  <a:cubicBezTo>
                    <a:pt x="626" y="423"/>
                    <a:pt x="626" y="423"/>
                    <a:pt x="626" y="423"/>
                  </a:cubicBezTo>
                  <a:cubicBezTo>
                    <a:pt x="622" y="422"/>
                    <a:pt x="619" y="421"/>
                    <a:pt x="616" y="420"/>
                  </a:cubicBezTo>
                  <a:cubicBezTo>
                    <a:pt x="612" y="420"/>
                    <a:pt x="609" y="419"/>
                    <a:pt x="606" y="419"/>
                  </a:cubicBezTo>
                  <a:cubicBezTo>
                    <a:pt x="603" y="418"/>
                    <a:pt x="600" y="418"/>
                    <a:pt x="596" y="418"/>
                  </a:cubicBezTo>
                  <a:cubicBezTo>
                    <a:pt x="593" y="418"/>
                    <a:pt x="590" y="417"/>
                    <a:pt x="587" y="417"/>
                  </a:cubicBezTo>
                  <a:cubicBezTo>
                    <a:pt x="582" y="417"/>
                    <a:pt x="582" y="417"/>
                    <a:pt x="582" y="417"/>
                  </a:cubicBezTo>
                  <a:cubicBezTo>
                    <a:pt x="581" y="417"/>
                    <a:pt x="581" y="417"/>
                    <a:pt x="581" y="417"/>
                  </a:cubicBezTo>
                  <a:cubicBezTo>
                    <a:pt x="581" y="417"/>
                    <a:pt x="580" y="417"/>
                    <a:pt x="579" y="417"/>
                  </a:cubicBezTo>
                  <a:cubicBezTo>
                    <a:pt x="564" y="418"/>
                    <a:pt x="564" y="418"/>
                    <a:pt x="564" y="418"/>
                  </a:cubicBezTo>
                  <a:cubicBezTo>
                    <a:pt x="558" y="419"/>
                    <a:pt x="553" y="420"/>
                    <a:pt x="550" y="421"/>
                  </a:cubicBezTo>
                  <a:cubicBezTo>
                    <a:pt x="546" y="422"/>
                    <a:pt x="543" y="422"/>
                    <a:pt x="541" y="423"/>
                  </a:cubicBezTo>
                  <a:cubicBezTo>
                    <a:pt x="540" y="423"/>
                    <a:pt x="539" y="423"/>
                    <a:pt x="538" y="423"/>
                  </a:cubicBezTo>
                  <a:cubicBezTo>
                    <a:pt x="537" y="423"/>
                    <a:pt x="537" y="424"/>
                    <a:pt x="537" y="424"/>
                  </a:cubicBezTo>
                  <a:cubicBezTo>
                    <a:pt x="528" y="426"/>
                    <a:pt x="528" y="426"/>
                    <a:pt x="528" y="426"/>
                  </a:cubicBezTo>
                  <a:cubicBezTo>
                    <a:pt x="511" y="432"/>
                    <a:pt x="496" y="440"/>
                    <a:pt x="484" y="451"/>
                  </a:cubicBezTo>
                  <a:cubicBezTo>
                    <a:pt x="472" y="461"/>
                    <a:pt x="463" y="473"/>
                    <a:pt x="456" y="486"/>
                  </a:cubicBezTo>
                  <a:cubicBezTo>
                    <a:pt x="450" y="499"/>
                    <a:pt x="447" y="512"/>
                    <a:pt x="447" y="526"/>
                  </a:cubicBezTo>
                  <a:cubicBezTo>
                    <a:pt x="448" y="541"/>
                    <a:pt x="452" y="555"/>
                    <a:pt x="460" y="569"/>
                  </a:cubicBezTo>
                  <a:cubicBezTo>
                    <a:pt x="461" y="570"/>
                    <a:pt x="462" y="572"/>
                    <a:pt x="463" y="574"/>
                  </a:cubicBezTo>
                  <a:cubicBezTo>
                    <a:pt x="464" y="575"/>
                    <a:pt x="465" y="577"/>
                    <a:pt x="466" y="579"/>
                  </a:cubicBezTo>
                  <a:cubicBezTo>
                    <a:pt x="467" y="580"/>
                    <a:pt x="469" y="582"/>
                    <a:pt x="470" y="583"/>
                  </a:cubicBezTo>
                  <a:cubicBezTo>
                    <a:pt x="471" y="585"/>
                    <a:pt x="472" y="586"/>
                    <a:pt x="474" y="588"/>
                  </a:cubicBezTo>
                  <a:cubicBezTo>
                    <a:pt x="478" y="592"/>
                    <a:pt x="482" y="597"/>
                    <a:pt x="487" y="601"/>
                  </a:cubicBezTo>
                  <a:cubicBezTo>
                    <a:pt x="492" y="604"/>
                    <a:pt x="497" y="608"/>
                    <a:pt x="503" y="611"/>
                  </a:cubicBezTo>
                  <a:cubicBezTo>
                    <a:pt x="508" y="615"/>
                    <a:pt x="514" y="618"/>
                    <a:pt x="520" y="620"/>
                  </a:cubicBezTo>
                  <a:cubicBezTo>
                    <a:pt x="526" y="623"/>
                    <a:pt x="532" y="625"/>
                    <a:pt x="538" y="627"/>
                  </a:cubicBezTo>
                  <a:cubicBezTo>
                    <a:pt x="544" y="629"/>
                    <a:pt x="550" y="631"/>
                    <a:pt x="556" y="633"/>
                  </a:cubicBezTo>
                  <a:cubicBezTo>
                    <a:pt x="563" y="636"/>
                    <a:pt x="570" y="639"/>
                    <a:pt x="576" y="642"/>
                  </a:cubicBezTo>
                  <a:cubicBezTo>
                    <a:pt x="582" y="646"/>
                    <a:pt x="588" y="649"/>
                    <a:pt x="593" y="653"/>
                  </a:cubicBezTo>
                  <a:cubicBezTo>
                    <a:pt x="598" y="657"/>
                    <a:pt x="602" y="661"/>
                    <a:pt x="605" y="665"/>
                  </a:cubicBezTo>
                  <a:cubicBezTo>
                    <a:pt x="606" y="668"/>
                    <a:pt x="607" y="671"/>
                    <a:pt x="607" y="674"/>
                  </a:cubicBezTo>
                  <a:cubicBezTo>
                    <a:pt x="608" y="677"/>
                    <a:pt x="607" y="680"/>
                    <a:pt x="605" y="683"/>
                  </a:cubicBezTo>
                  <a:cubicBezTo>
                    <a:pt x="604" y="686"/>
                    <a:pt x="601" y="689"/>
                    <a:pt x="598" y="692"/>
                  </a:cubicBezTo>
                  <a:cubicBezTo>
                    <a:pt x="595" y="695"/>
                    <a:pt x="590" y="698"/>
                    <a:pt x="585" y="701"/>
                  </a:cubicBezTo>
                  <a:cubicBezTo>
                    <a:pt x="584" y="701"/>
                    <a:pt x="582" y="702"/>
                    <a:pt x="580" y="703"/>
                  </a:cubicBezTo>
                  <a:cubicBezTo>
                    <a:pt x="579" y="704"/>
                    <a:pt x="577" y="704"/>
                    <a:pt x="575" y="705"/>
                  </a:cubicBezTo>
                  <a:cubicBezTo>
                    <a:pt x="573" y="706"/>
                    <a:pt x="571" y="707"/>
                    <a:pt x="569" y="708"/>
                  </a:cubicBezTo>
                  <a:cubicBezTo>
                    <a:pt x="567" y="708"/>
                    <a:pt x="565" y="709"/>
                    <a:pt x="563" y="710"/>
                  </a:cubicBezTo>
                  <a:cubicBezTo>
                    <a:pt x="388" y="772"/>
                    <a:pt x="388" y="772"/>
                    <a:pt x="388" y="772"/>
                  </a:cubicBezTo>
                  <a:cubicBezTo>
                    <a:pt x="372" y="776"/>
                    <a:pt x="372" y="776"/>
                    <a:pt x="372" y="776"/>
                  </a:cubicBezTo>
                  <a:cubicBezTo>
                    <a:pt x="351" y="778"/>
                    <a:pt x="351" y="778"/>
                    <a:pt x="351" y="778"/>
                  </a:cubicBezTo>
                  <a:cubicBezTo>
                    <a:pt x="350" y="778"/>
                    <a:pt x="349" y="778"/>
                    <a:pt x="348" y="778"/>
                  </a:cubicBezTo>
                  <a:moveTo>
                    <a:pt x="634" y="4"/>
                  </a:moveTo>
                  <a:cubicBezTo>
                    <a:pt x="631" y="4"/>
                    <a:pt x="628" y="4"/>
                    <a:pt x="625" y="4"/>
                  </a:cubicBezTo>
                  <a:cubicBezTo>
                    <a:pt x="610" y="6"/>
                    <a:pt x="610" y="6"/>
                    <a:pt x="610" y="6"/>
                  </a:cubicBezTo>
                  <a:cubicBezTo>
                    <a:pt x="592" y="11"/>
                    <a:pt x="592" y="11"/>
                    <a:pt x="592" y="11"/>
                  </a:cubicBezTo>
                  <a:cubicBezTo>
                    <a:pt x="71" y="182"/>
                    <a:pt x="71" y="182"/>
                    <a:pt x="71" y="182"/>
                  </a:cubicBezTo>
                  <a:cubicBezTo>
                    <a:pt x="58" y="187"/>
                    <a:pt x="46" y="193"/>
                    <a:pt x="35" y="201"/>
                  </a:cubicBezTo>
                  <a:cubicBezTo>
                    <a:pt x="26" y="209"/>
                    <a:pt x="18" y="218"/>
                    <a:pt x="12" y="228"/>
                  </a:cubicBezTo>
                  <a:cubicBezTo>
                    <a:pt x="7" y="238"/>
                    <a:pt x="4" y="248"/>
                    <a:pt x="4" y="259"/>
                  </a:cubicBezTo>
                  <a:cubicBezTo>
                    <a:pt x="4" y="270"/>
                    <a:pt x="6" y="281"/>
                    <a:pt x="12" y="291"/>
                  </a:cubicBezTo>
                  <a:cubicBezTo>
                    <a:pt x="245" y="723"/>
                    <a:pt x="245" y="723"/>
                    <a:pt x="245" y="723"/>
                  </a:cubicBezTo>
                  <a:cubicBezTo>
                    <a:pt x="251" y="732"/>
                    <a:pt x="251" y="732"/>
                    <a:pt x="251" y="732"/>
                  </a:cubicBezTo>
                  <a:cubicBezTo>
                    <a:pt x="261" y="742"/>
                    <a:pt x="261" y="742"/>
                    <a:pt x="261" y="742"/>
                  </a:cubicBezTo>
                  <a:cubicBezTo>
                    <a:pt x="263" y="744"/>
                    <a:pt x="263" y="744"/>
                    <a:pt x="263" y="744"/>
                  </a:cubicBezTo>
                  <a:cubicBezTo>
                    <a:pt x="269" y="749"/>
                    <a:pt x="275" y="753"/>
                    <a:pt x="282" y="757"/>
                  </a:cubicBezTo>
                  <a:cubicBezTo>
                    <a:pt x="288" y="761"/>
                    <a:pt x="296" y="764"/>
                    <a:pt x="303" y="767"/>
                  </a:cubicBezTo>
                  <a:cubicBezTo>
                    <a:pt x="311" y="769"/>
                    <a:pt x="319" y="771"/>
                    <a:pt x="327" y="772"/>
                  </a:cubicBezTo>
                  <a:cubicBezTo>
                    <a:pt x="335" y="774"/>
                    <a:pt x="343" y="774"/>
                    <a:pt x="351" y="774"/>
                  </a:cubicBezTo>
                  <a:cubicBezTo>
                    <a:pt x="369" y="772"/>
                    <a:pt x="369" y="772"/>
                    <a:pt x="369" y="772"/>
                  </a:cubicBezTo>
                  <a:cubicBezTo>
                    <a:pt x="381" y="770"/>
                    <a:pt x="381" y="770"/>
                    <a:pt x="381" y="770"/>
                  </a:cubicBezTo>
                  <a:cubicBezTo>
                    <a:pt x="395" y="766"/>
                    <a:pt x="395" y="766"/>
                    <a:pt x="395" y="766"/>
                  </a:cubicBezTo>
                  <a:cubicBezTo>
                    <a:pt x="562" y="706"/>
                    <a:pt x="562" y="706"/>
                    <a:pt x="562" y="706"/>
                  </a:cubicBezTo>
                  <a:cubicBezTo>
                    <a:pt x="564" y="705"/>
                    <a:pt x="566" y="705"/>
                    <a:pt x="568" y="704"/>
                  </a:cubicBezTo>
                  <a:cubicBezTo>
                    <a:pt x="570" y="703"/>
                    <a:pt x="572" y="702"/>
                    <a:pt x="574" y="702"/>
                  </a:cubicBezTo>
                  <a:cubicBezTo>
                    <a:pt x="575" y="701"/>
                    <a:pt x="577" y="700"/>
                    <a:pt x="579" y="699"/>
                  </a:cubicBezTo>
                  <a:cubicBezTo>
                    <a:pt x="580" y="699"/>
                    <a:pt x="582" y="698"/>
                    <a:pt x="583" y="697"/>
                  </a:cubicBezTo>
                  <a:cubicBezTo>
                    <a:pt x="588" y="694"/>
                    <a:pt x="592" y="692"/>
                    <a:pt x="596" y="689"/>
                  </a:cubicBezTo>
                  <a:cubicBezTo>
                    <a:pt x="598" y="686"/>
                    <a:pt x="601" y="684"/>
                    <a:pt x="602" y="681"/>
                  </a:cubicBezTo>
                  <a:cubicBezTo>
                    <a:pt x="603" y="679"/>
                    <a:pt x="604" y="676"/>
                    <a:pt x="604" y="674"/>
                  </a:cubicBezTo>
                  <a:cubicBezTo>
                    <a:pt x="603" y="672"/>
                    <a:pt x="603" y="669"/>
                    <a:pt x="601" y="667"/>
                  </a:cubicBezTo>
                  <a:cubicBezTo>
                    <a:pt x="599" y="663"/>
                    <a:pt x="596" y="660"/>
                    <a:pt x="591" y="656"/>
                  </a:cubicBezTo>
                  <a:cubicBezTo>
                    <a:pt x="586" y="652"/>
                    <a:pt x="581" y="649"/>
                    <a:pt x="574" y="646"/>
                  </a:cubicBezTo>
                  <a:cubicBezTo>
                    <a:pt x="568" y="643"/>
                    <a:pt x="562" y="640"/>
                    <a:pt x="555" y="637"/>
                  </a:cubicBezTo>
                  <a:cubicBezTo>
                    <a:pt x="549" y="635"/>
                    <a:pt x="543" y="633"/>
                    <a:pt x="537" y="631"/>
                  </a:cubicBezTo>
                  <a:cubicBezTo>
                    <a:pt x="530" y="629"/>
                    <a:pt x="524" y="627"/>
                    <a:pt x="518" y="624"/>
                  </a:cubicBezTo>
                  <a:cubicBezTo>
                    <a:pt x="512" y="621"/>
                    <a:pt x="506" y="618"/>
                    <a:pt x="501" y="615"/>
                  </a:cubicBezTo>
                  <a:cubicBezTo>
                    <a:pt x="495" y="611"/>
                    <a:pt x="490" y="608"/>
                    <a:pt x="485" y="604"/>
                  </a:cubicBezTo>
                  <a:cubicBezTo>
                    <a:pt x="480" y="600"/>
                    <a:pt x="475" y="595"/>
                    <a:pt x="471" y="591"/>
                  </a:cubicBezTo>
                  <a:cubicBezTo>
                    <a:pt x="470" y="589"/>
                    <a:pt x="468" y="587"/>
                    <a:pt x="467" y="586"/>
                  </a:cubicBezTo>
                  <a:cubicBezTo>
                    <a:pt x="466" y="584"/>
                    <a:pt x="464" y="583"/>
                    <a:pt x="463" y="581"/>
                  </a:cubicBezTo>
                  <a:cubicBezTo>
                    <a:pt x="462" y="579"/>
                    <a:pt x="461" y="578"/>
                    <a:pt x="460" y="576"/>
                  </a:cubicBezTo>
                  <a:cubicBezTo>
                    <a:pt x="458" y="574"/>
                    <a:pt x="457" y="572"/>
                    <a:pt x="456" y="570"/>
                  </a:cubicBezTo>
                  <a:cubicBezTo>
                    <a:pt x="448" y="556"/>
                    <a:pt x="444" y="542"/>
                    <a:pt x="444" y="526"/>
                  </a:cubicBezTo>
                  <a:cubicBezTo>
                    <a:pt x="443" y="512"/>
                    <a:pt x="446" y="498"/>
                    <a:pt x="453" y="484"/>
                  </a:cubicBezTo>
                  <a:cubicBezTo>
                    <a:pt x="459" y="470"/>
                    <a:pt x="469" y="458"/>
                    <a:pt x="481" y="448"/>
                  </a:cubicBezTo>
                  <a:cubicBezTo>
                    <a:pt x="494" y="437"/>
                    <a:pt x="509" y="429"/>
                    <a:pt x="527" y="423"/>
                  </a:cubicBezTo>
                  <a:cubicBezTo>
                    <a:pt x="536" y="420"/>
                    <a:pt x="536" y="420"/>
                    <a:pt x="536" y="420"/>
                  </a:cubicBezTo>
                  <a:cubicBezTo>
                    <a:pt x="536" y="420"/>
                    <a:pt x="536" y="420"/>
                    <a:pt x="537" y="419"/>
                  </a:cubicBezTo>
                  <a:cubicBezTo>
                    <a:pt x="538" y="419"/>
                    <a:pt x="539" y="419"/>
                    <a:pt x="541" y="419"/>
                  </a:cubicBezTo>
                  <a:cubicBezTo>
                    <a:pt x="543" y="418"/>
                    <a:pt x="545" y="418"/>
                    <a:pt x="549" y="417"/>
                  </a:cubicBezTo>
                  <a:cubicBezTo>
                    <a:pt x="553" y="416"/>
                    <a:pt x="557" y="416"/>
                    <a:pt x="564" y="414"/>
                  </a:cubicBezTo>
                  <a:cubicBezTo>
                    <a:pt x="579" y="413"/>
                    <a:pt x="579" y="413"/>
                    <a:pt x="579" y="413"/>
                  </a:cubicBezTo>
                  <a:cubicBezTo>
                    <a:pt x="580" y="413"/>
                    <a:pt x="581" y="413"/>
                    <a:pt x="581" y="413"/>
                  </a:cubicBezTo>
                  <a:cubicBezTo>
                    <a:pt x="582" y="413"/>
                    <a:pt x="582" y="413"/>
                    <a:pt x="582" y="413"/>
                  </a:cubicBezTo>
                  <a:cubicBezTo>
                    <a:pt x="587" y="413"/>
                    <a:pt x="587" y="413"/>
                    <a:pt x="587" y="413"/>
                  </a:cubicBezTo>
                  <a:cubicBezTo>
                    <a:pt x="590" y="414"/>
                    <a:pt x="594" y="414"/>
                    <a:pt x="597" y="414"/>
                  </a:cubicBezTo>
                  <a:cubicBezTo>
                    <a:pt x="600" y="414"/>
                    <a:pt x="603" y="415"/>
                    <a:pt x="606" y="415"/>
                  </a:cubicBezTo>
                  <a:cubicBezTo>
                    <a:pt x="610" y="415"/>
                    <a:pt x="613" y="416"/>
                    <a:pt x="616" y="417"/>
                  </a:cubicBezTo>
                  <a:cubicBezTo>
                    <a:pt x="620" y="417"/>
                    <a:pt x="623" y="418"/>
                    <a:pt x="627" y="419"/>
                  </a:cubicBezTo>
                  <a:cubicBezTo>
                    <a:pt x="642" y="424"/>
                    <a:pt x="642" y="424"/>
                    <a:pt x="642" y="424"/>
                  </a:cubicBezTo>
                  <a:cubicBezTo>
                    <a:pt x="645" y="424"/>
                    <a:pt x="647" y="425"/>
                    <a:pt x="650" y="426"/>
                  </a:cubicBezTo>
                  <a:cubicBezTo>
                    <a:pt x="652" y="427"/>
                    <a:pt x="655" y="429"/>
                    <a:pt x="657" y="430"/>
                  </a:cubicBezTo>
                  <a:cubicBezTo>
                    <a:pt x="660" y="431"/>
                    <a:pt x="662" y="432"/>
                    <a:pt x="665" y="434"/>
                  </a:cubicBezTo>
                  <a:cubicBezTo>
                    <a:pt x="667" y="435"/>
                    <a:pt x="670" y="436"/>
                    <a:pt x="672" y="438"/>
                  </a:cubicBezTo>
                  <a:cubicBezTo>
                    <a:pt x="682" y="445"/>
                    <a:pt x="682" y="445"/>
                    <a:pt x="682" y="445"/>
                  </a:cubicBezTo>
                  <a:cubicBezTo>
                    <a:pt x="689" y="450"/>
                    <a:pt x="689" y="450"/>
                    <a:pt x="689" y="450"/>
                  </a:cubicBezTo>
                  <a:cubicBezTo>
                    <a:pt x="693" y="454"/>
                    <a:pt x="693" y="454"/>
                    <a:pt x="693" y="454"/>
                  </a:cubicBezTo>
                  <a:cubicBezTo>
                    <a:pt x="693" y="454"/>
                    <a:pt x="694" y="454"/>
                    <a:pt x="694" y="455"/>
                  </a:cubicBezTo>
                  <a:cubicBezTo>
                    <a:pt x="694" y="455"/>
                    <a:pt x="695" y="456"/>
                    <a:pt x="696" y="457"/>
                  </a:cubicBezTo>
                  <a:cubicBezTo>
                    <a:pt x="697" y="458"/>
                    <a:pt x="698" y="459"/>
                    <a:pt x="700" y="461"/>
                  </a:cubicBezTo>
                  <a:cubicBezTo>
                    <a:pt x="710" y="472"/>
                    <a:pt x="710" y="472"/>
                    <a:pt x="710" y="472"/>
                  </a:cubicBezTo>
                  <a:cubicBezTo>
                    <a:pt x="714" y="479"/>
                    <a:pt x="714" y="479"/>
                    <a:pt x="714" y="479"/>
                  </a:cubicBezTo>
                  <a:cubicBezTo>
                    <a:pt x="715" y="481"/>
                    <a:pt x="716" y="483"/>
                    <a:pt x="717" y="485"/>
                  </a:cubicBezTo>
                  <a:cubicBezTo>
                    <a:pt x="718" y="486"/>
                    <a:pt x="719" y="488"/>
                    <a:pt x="720" y="490"/>
                  </a:cubicBezTo>
                  <a:cubicBezTo>
                    <a:pt x="721" y="492"/>
                    <a:pt x="721" y="494"/>
                    <a:pt x="722" y="495"/>
                  </a:cubicBezTo>
                  <a:cubicBezTo>
                    <a:pt x="723" y="497"/>
                    <a:pt x="723" y="499"/>
                    <a:pt x="724" y="501"/>
                  </a:cubicBezTo>
                  <a:cubicBezTo>
                    <a:pt x="726" y="506"/>
                    <a:pt x="727" y="512"/>
                    <a:pt x="727" y="518"/>
                  </a:cubicBezTo>
                  <a:cubicBezTo>
                    <a:pt x="728" y="523"/>
                    <a:pt x="728" y="529"/>
                    <a:pt x="728" y="535"/>
                  </a:cubicBezTo>
                  <a:cubicBezTo>
                    <a:pt x="727" y="540"/>
                    <a:pt x="726" y="546"/>
                    <a:pt x="724" y="552"/>
                  </a:cubicBezTo>
                  <a:cubicBezTo>
                    <a:pt x="723" y="558"/>
                    <a:pt x="721" y="564"/>
                    <a:pt x="718" y="571"/>
                  </a:cubicBezTo>
                  <a:cubicBezTo>
                    <a:pt x="716" y="570"/>
                    <a:pt x="716" y="570"/>
                    <a:pt x="716" y="570"/>
                  </a:cubicBezTo>
                  <a:cubicBezTo>
                    <a:pt x="718" y="571"/>
                    <a:pt x="718" y="571"/>
                    <a:pt x="718" y="571"/>
                  </a:cubicBezTo>
                  <a:cubicBezTo>
                    <a:pt x="712" y="588"/>
                    <a:pt x="712" y="588"/>
                    <a:pt x="712" y="588"/>
                  </a:cubicBezTo>
                  <a:cubicBezTo>
                    <a:pt x="712" y="588"/>
                    <a:pt x="712" y="589"/>
                    <a:pt x="712" y="589"/>
                  </a:cubicBezTo>
                  <a:cubicBezTo>
                    <a:pt x="712" y="590"/>
                    <a:pt x="711" y="591"/>
                    <a:pt x="711" y="591"/>
                  </a:cubicBezTo>
                  <a:cubicBezTo>
                    <a:pt x="709" y="605"/>
                    <a:pt x="709" y="605"/>
                    <a:pt x="709" y="605"/>
                  </a:cubicBezTo>
                  <a:cubicBezTo>
                    <a:pt x="709" y="609"/>
                    <a:pt x="709" y="609"/>
                    <a:pt x="709" y="609"/>
                  </a:cubicBezTo>
                  <a:cubicBezTo>
                    <a:pt x="709" y="612"/>
                    <a:pt x="709" y="612"/>
                    <a:pt x="709" y="612"/>
                  </a:cubicBezTo>
                  <a:cubicBezTo>
                    <a:pt x="709" y="613"/>
                    <a:pt x="709" y="613"/>
                    <a:pt x="709" y="613"/>
                  </a:cubicBezTo>
                  <a:cubicBezTo>
                    <a:pt x="710" y="619"/>
                    <a:pt x="710" y="619"/>
                    <a:pt x="710" y="619"/>
                  </a:cubicBezTo>
                  <a:cubicBezTo>
                    <a:pt x="713" y="626"/>
                    <a:pt x="713" y="626"/>
                    <a:pt x="713" y="626"/>
                  </a:cubicBezTo>
                  <a:cubicBezTo>
                    <a:pt x="716" y="630"/>
                    <a:pt x="716" y="630"/>
                    <a:pt x="716" y="630"/>
                  </a:cubicBezTo>
                  <a:cubicBezTo>
                    <a:pt x="716" y="631"/>
                    <a:pt x="716" y="631"/>
                    <a:pt x="716" y="631"/>
                  </a:cubicBezTo>
                  <a:cubicBezTo>
                    <a:pt x="717" y="631"/>
                    <a:pt x="717" y="631"/>
                    <a:pt x="717" y="631"/>
                  </a:cubicBezTo>
                  <a:cubicBezTo>
                    <a:pt x="718" y="632"/>
                    <a:pt x="718" y="632"/>
                    <a:pt x="718" y="632"/>
                  </a:cubicBezTo>
                  <a:cubicBezTo>
                    <a:pt x="719" y="633"/>
                    <a:pt x="719" y="633"/>
                    <a:pt x="719" y="633"/>
                  </a:cubicBezTo>
                  <a:cubicBezTo>
                    <a:pt x="719" y="633"/>
                    <a:pt x="720" y="633"/>
                    <a:pt x="720" y="633"/>
                  </a:cubicBezTo>
                  <a:cubicBezTo>
                    <a:pt x="721" y="634"/>
                    <a:pt x="721" y="634"/>
                    <a:pt x="722" y="634"/>
                  </a:cubicBezTo>
                  <a:cubicBezTo>
                    <a:pt x="723" y="635"/>
                    <a:pt x="724" y="635"/>
                    <a:pt x="726" y="636"/>
                  </a:cubicBezTo>
                  <a:cubicBezTo>
                    <a:pt x="726" y="636"/>
                    <a:pt x="727" y="636"/>
                    <a:pt x="727" y="637"/>
                  </a:cubicBezTo>
                  <a:cubicBezTo>
                    <a:pt x="728" y="637"/>
                    <a:pt x="729" y="637"/>
                    <a:pt x="729" y="637"/>
                  </a:cubicBezTo>
                  <a:cubicBezTo>
                    <a:pt x="730" y="637"/>
                    <a:pt x="731" y="637"/>
                    <a:pt x="732" y="637"/>
                  </a:cubicBezTo>
                  <a:cubicBezTo>
                    <a:pt x="732" y="637"/>
                    <a:pt x="733" y="637"/>
                    <a:pt x="734" y="638"/>
                  </a:cubicBezTo>
                  <a:cubicBezTo>
                    <a:pt x="737" y="638"/>
                    <a:pt x="737" y="638"/>
                    <a:pt x="737" y="638"/>
                  </a:cubicBezTo>
                  <a:cubicBezTo>
                    <a:pt x="738" y="638"/>
                    <a:pt x="738" y="638"/>
                    <a:pt x="738" y="638"/>
                  </a:cubicBezTo>
                  <a:cubicBezTo>
                    <a:pt x="738" y="638"/>
                    <a:pt x="739" y="638"/>
                    <a:pt x="739" y="638"/>
                  </a:cubicBezTo>
                  <a:cubicBezTo>
                    <a:pt x="740" y="638"/>
                    <a:pt x="740" y="638"/>
                    <a:pt x="741" y="638"/>
                  </a:cubicBezTo>
                  <a:cubicBezTo>
                    <a:pt x="741" y="638"/>
                    <a:pt x="742" y="638"/>
                    <a:pt x="743" y="637"/>
                  </a:cubicBezTo>
                  <a:cubicBezTo>
                    <a:pt x="743" y="637"/>
                    <a:pt x="744" y="637"/>
                    <a:pt x="745" y="637"/>
                  </a:cubicBezTo>
                  <a:cubicBezTo>
                    <a:pt x="758" y="635"/>
                    <a:pt x="758" y="635"/>
                    <a:pt x="758" y="635"/>
                  </a:cubicBezTo>
                  <a:cubicBezTo>
                    <a:pt x="775" y="630"/>
                    <a:pt x="775" y="630"/>
                    <a:pt x="775" y="630"/>
                  </a:cubicBezTo>
                  <a:cubicBezTo>
                    <a:pt x="777" y="629"/>
                    <a:pt x="777" y="629"/>
                    <a:pt x="777" y="629"/>
                  </a:cubicBezTo>
                  <a:cubicBezTo>
                    <a:pt x="939" y="571"/>
                    <a:pt x="939" y="571"/>
                    <a:pt x="939" y="571"/>
                  </a:cubicBezTo>
                  <a:cubicBezTo>
                    <a:pt x="952" y="567"/>
                    <a:pt x="964" y="560"/>
                    <a:pt x="974" y="551"/>
                  </a:cubicBezTo>
                  <a:cubicBezTo>
                    <a:pt x="983" y="543"/>
                    <a:pt x="990" y="533"/>
                    <a:pt x="995" y="523"/>
                  </a:cubicBezTo>
                  <a:cubicBezTo>
                    <a:pt x="999" y="512"/>
                    <a:pt x="1001" y="501"/>
                    <a:pt x="1000" y="490"/>
                  </a:cubicBezTo>
                  <a:cubicBezTo>
                    <a:pt x="999" y="478"/>
                    <a:pt x="995" y="467"/>
                    <a:pt x="988" y="456"/>
                  </a:cubicBezTo>
                  <a:cubicBezTo>
                    <a:pt x="909" y="330"/>
                    <a:pt x="909" y="330"/>
                    <a:pt x="909" y="330"/>
                  </a:cubicBezTo>
                  <a:cubicBezTo>
                    <a:pt x="905" y="323"/>
                    <a:pt x="901" y="316"/>
                    <a:pt x="899" y="310"/>
                  </a:cubicBezTo>
                  <a:cubicBezTo>
                    <a:pt x="897" y="304"/>
                    <a:pt x="896" y="299"/>
                    <a:pt x="897" y="295"/>
                  </a:cubicBezTo>
                  <a:cubicBezTo>
                    <a:pt x="897" y="291"/>
                    <a:pt x="899" y="287"/>
                    <a:pt x="902" y="284"/>
                  </a:cubicBezTo>
                  <a:cubicBezTo>
                    <a:pt x="904" y="282"/>
                    <a:pt x="908" y="280"/>
                    <a:pt x="912" y="278"/>
                  </a:cubicBezTo>
                  <a:cubicBezTo>
                    <a:pt x="917" y="276"/>
                    <a:pt x="923" y="276"/>
                    <a:pt x="930" y="275"/>
                  </a:cubicBezTo>
                  <a:cubicBezTo>
                    <a:pt x="936" y="275"/>
                    <a:pt x="943" y="276"/>
                    <a:pt x="950" y="277"/>
                  </a:cubicBezTo>
                  <a:cubicBezTo>
                    <a:pt x="957" y="277"/>
                    <a:pt x="964" y="279"/>
                    <a:pt x="971" y="280"/>
                  </a:cubicBezTo>
                  <a:cubicBezTo>
                    <a:pt x="977" y="282"/>
                    <a:pt x="983" y="283"/>
                    <a:pt x="989" y="285"/>
                  </a:cubicBezTo>
                  <a:cubicBezTo>
                    <a:pt x="997" y="287"/>
                    <a:pt x="1006" y="289"/>
                    <a:pt x="1015" y="291"/>
                  </a:cubicBezTo>
                  <a:cubicBezTo>
                    <a:pt x="1023" y="292"/>
                    <a:pt x="1031" y="292"/>
                    <a:pt x="1039" y="292"/>
                  </a:cubicBezTo>
                  <a:cubicBezTo>
                    <a:pt x="1041" y="292"/>
                    <a:pt x="1041" y="292"/>
                    <a:pt x="1041" y="292"/>
                  </a:cubicBezTo>
                  <a:cubicBezTo>
                    <a:pt x="1050" y="292"/>
                    <a:pt x="1058" y="291"/>
                    <a:pt x="1067" y="290"/>
                  </a:cubicBezTo>
                  <a:cubicBezTo>
                    <a:pt x="1076" y="288"/>
                    <a:pt x="1084" y="286"/>
                    <a:pt x="1092" y="283"/>
                  </a:cubicBezTo>
                  <a:cubicBezTo>
                    <a:pt x="1109" y="278"/>
                    <a:pt x="1122" y="270"/>
                    <a:pt x="1134" y="260"/>
                  </a:cubicBezTo>
                  <a:cubicBezTo>
                    <a:pt x="1145" y="250"/>
                    <a:pt x="1153" y="239"/>
                    <a:pt x="1158" y="227"/>
                  </a:cubicBezTo>
                  <a:cubicBezTo>
                    <a:pt x="1163" y="215"/>
                    <a:pt x="1165" y="202"/>
                    <a:pt x="1164" y="189"/>
                  </a:cubicBezTo>
                  <a:cubicBezTo>
                    <a:pt x="1162" y="176"/>
                    <a:pt x="1158" y="163"/>
                    <a:pt x="1149" y="150"/>
                  </a:cubicBezTo>
                  <a:cubicBezTo>
                    <a:pt x="1138" y="136"/>
                    <a:pt x="1138" y="136"/>
                    <a:pt x="1138" y="136"/>
                  </a:cubicBezTo>
                  <a:cubicBezTo>
                    <a:pt x="1139" y="134"/>
                    <a:pt x="1139" y="134"/>
                    <a:pt x="1139" y="134"/>
                  </a:cubicBezTo>
                  <a:cubicBezTo>
                    <a:pt x="1137" y="135"/>
                    <a:pt x="1137" y="135"/>
                    <a:pt x="1137" y="135"/>
                  </a:cubicBezTo>
                  <a:cubicBezTo>
                    <a:pt x="1129" y="127"/>
                    <a:pt x="1129" y="127"/>
                    <a:pt x="1129" y="127"/>
                  </a:cubicBezTo>
                  <a:cubicBezTo>
                    <a:pt x="1117" y="118"/>
                    <a:pt x="1117" y="118"/>
                    <a:pt x="1117" y="118"/>
                  </a:cubicBezTo>
                  <a:cubicBezTo>
                    <a:pt x="1114" y="116"/>
                    <a:pt x="1114" y="116"/>
                    <a:pt x="1114" y="116"/>
                  </a:cubicBezTo>
                  <a:cubicBezTo>
                    <a:pt x="1111" y="114"/>
                    <a:pt x="1108" y="113"/>
                    <a:pt x="1106" y="111"/>
                  </a:cubicBezTo>
                  <a:cubicBezTo>
                    <a:pt x="1103" y="110"/>
                    <a:pt x="1100" y="108"/>
                    <a:pt x="1097" y="107"/>
                  </a:cubicBezTo>
                  <a:cubicBezTo>
                    <a:pt x="1094" y="105"/>
                    <a:pt x="1091" y="104"/>
                    <a:pt x="1088" y="103"/>
                  </a:cubicBezTo>
                  <a:cubicBezTo>
                    <a:pt x="1085" y="101"/>
                    <a:pt x="1082" y="100"/>
                    <a:pt x="1078" y="99"/>
                  </a:cubicBezTo>
                  <a:cubicBezTo>
                    <a:pt x="1063" y="95"/>
                    <a:pt x="1063" y="95"/>
                    <a:pt x="1063" y="95"/>
                  </a:cubicBezTo>
                  <a:cubicBezTo>
                    <a:pt x="1059" y="94"/>
                    <a:pt x="1055" y="93"/>
                    <a:pt x="1050" y="92"/>
                  </a:cubicBezTo>
                  <a:cubicBezTo>
                    <a:pt x="1046" y="92"/>
                    <a:pt x="1042" y="91"/>
                    <a:pt x="1037" y="91"/>
                  </a:cubicBezTo>
                  <a:cubicBezTo>
                    <a:pt x="1033" y="91"/>
                    <a:pt x="1029" y="90"/>
                    <a:pt x="1024" y="90"/>
                  </a:cubicBezTo>
                  <a:cubicBezTo>
                    <a:pt x="1023" y="90"/>
                    <a:pt x="1023" y="90"/>
                    <a:pt x="1023" y="90"/>
                  </a:cubicBezTo>
                  <a:cubicBezTo>
                    <a:pt x="1019" y="90"/>
                    <a:pt x="1015" y="90"/>
                    <a:pt x="1011" y="91"/>
                  </a:cubicBezTo>
                  <a:cubicBezTo>
                    <a:pt x="992" y="93"/>
                    <a:pt x="992" y="93"/>
                    <a:pt x="992" y="93"/>
                  </a:cubicBezTo>
                  <a:cubicBezTo>
                    <a:pt x="976" y="97"/>
                    <a:pt x="976" y="97"/>
                    <a:pt x="976" y="97"/>
                  </a:cubicBezTo>
                  <a:cubicBezTo>
                    <a:pt x="971" y="99"/>
                    <a:pt x="971" y="99"/>
                    <a:pt x="971" y="99"/>
                  </a:cubicBezTo>
                  <a:cubicBezTo>
                    <a:pt x="963" y="101"/>
                    <a:pt x="955" y="105"/>
                    <a:pt x="948" y="109"/>
                  </a:cubicBezTo>
                  <a:cubicBezTo>
                    <a:pt x="942" y="112"/>
                    <a:pt x="935" y="117"/>
                    <a:pt x="930" y="121"/>
                  </a:cubicBezTo>
                  <a:cubicBezTo>
                    <a:pt x="924" y="126"/>
                    <a:pt x="919" y="131"/>
                    <a:pt x="915" y="137"/>
                  </a:cubicBezTo>
                  <a:cubicBezTo>
                    <a:pt x="911" y="142"/>
                    <a:pt x="908" y="148"/>
                    <a:pt x="905" y="154"/>
                  </a:cubicBezTo>
                  <a:cubicBezTo>
                    <a:pt x="905" y="154"/>
                    <a:pt x="905" y="154"/>
                    <a:pt x="904" y="155"/>
                  </a:cubicBezTo>
                  <a:cubicBezTo>
                    <a:pt x="904" y="155"/>
                    <a:pt x="904" y="156"/>
                    <a:pt x="903" y="158"/>
                  </a:cubicBezTo>
                  <a:cubicBezTo>
                    <a:pt x="902" y="159"/>
                    <a:pt x="901" y="161"/>
                    <a:pt x="899" y="164"/>
                  </a:cubicBezTo>
                  <a:cubicBezTo>
                    <a:pt x="897" y="167"/>
                    <a:pt x="895" y="171"/>
                    <a:pt x="892" y="176"/>
                  </a:cubicBezTo>
                  <a:cubicBezTo>
                    <a:pt x="882" y="189"/>
                    <a:pt x="882" y="189"/>
                    <a:pt x="882" y="189"/>
                  </a:cubicBezTo>
                  <a:cubicBezTo>
                    <a:pt x="877" y="193"/>
                    <a:pt x="877" y="193"/>
                    <a:pt x="877" y="193"/>
                  </a:cubicBezTo>
                  <a:cubicBezTo>
                    <a:pt x="876" y="193"/>
                    <a:pt x="876" y="193"/>
                    <a:pt x="876" y="193"/>
                  </a:cubicBezTo>
                  <a:cubicBezTo>
                    <a:pt x="876" y="194"/>
                    <a:pt x="875" y="194"/>
                    <a:pt x="875" y="194"/>
                  </a:cubicBezTo>
                  <a:cubicBezTo>
                    <a:pt x="874" y="195"/>
                    <a:pt x="874" y="195"/>
                    <a:pt x="873" y="196"/>
                  </a:cubicBezTo>
                  <a:cubicBezTo>
                    <a:pt x="872" y="196"/>
                    <a:pt x="871" y="197"/>
                    <a:pt x="870" y="198"/>
                  </a:cubicBezTo>
                  <a:cubicBezTo>
                    <a:pt x="870" y="198"/>
                    <a:pt x="870" y="198"/>
                    <a:pt x="869" y="198"/>
                  </a:cubicBezTo>
                  <a:cubicBezTo>
                    <a:pt x="869" y="198"/>
                    <a:pt x="868" y="199"/>
                    <a:pt x="868" y="199"/>
                  </a:cubicBezTo>
                  <a:cubicBezTo>
                    <a:pt x="867" y="199"/>
                    <a:pt x="866" y="200"/>
                    <a:pt x="865" y="200"/>
                  </a:cubicBezTo>
                  <a:cubicBezTo>
                    <a:pt x="864" y="201"/>
                    <a:pt x="862" y="201"/>
                    <a:pt x="860" y="202"/>
                  </a:cubicBezTo>
                  <a:cubicBezTo>
                    <a:pt x="855" y="203"/>
                    <a:pt x="855" y="203"/>
                    <a:pt x="855" y="203"/>
                  </a:cubicBezTo>
                  <a:cubicBezTo>
                    <a:pt x="855" y="203"/>
                    <a:pt x="854" y="203"/>
                    <a:pt x="854" y="203"/>
                  </a:cubicBezTo>
                  <a:cubicBezTo>
                    <a:pt x="853" y="203"/>
                    <a:pt x="852" y="203"/>
                    <a:pt x="851" y="203"/>
                  </a:cubicBezTo>
                  <a:cubicBezTo>
                    <a:pt x="850" y="202"/>
                    <a:pt x="848" y="202"/>
                    <a:pt x="846" y="201"/>
                  </a:cubicBezTo>
                  <a:cubicBezTo>
                    <a:pt x="843" y="201"/>
                    <a:pt x="840" y="200"/>
                    <a:pt x="836" y="199"/>
                  </a:cubicBezTo>
                  <a:cubicBezTo>
                    <a:pt x="836" y="199"/>
                    <a:pt x="836" y="199"/>
                    <a:pt x="836" y="199"/>
                  </a:cubicBezTo>
                  <a:cubicBezTo>
                    <a:pt x="835" y="198"/>
                    <a:pt x="835" y="198"/>
                    <a:pt x="835" y="198"/>
                  </a:cubicBezTo>
                  <a:cubicBezTo>
                    <a:pt x="835" y="198"/>
                    <a:pt x="834" y="198"/>
                    <a:pt x="834" y="198"/>
                  </a:cubicBezTo>
                  <a:cubicBezTo>
                    <a:pt x="833" y="197"/>
                    <a:pt x="832" y="197"/>
                    <a:pt x="832" y="196"/>
                  </a:cubicBezTo>
                  <a:cubicBezTo>
                    <a:pt x="831" y="195"/>
                    <a:pt x="830" y="195"/>
                    <a:pt x="828" y="194"/>
                  </a:cubicBezTo>
                  <a:cubicBezTo>
                    <a:pt x="823" y="188"/>
                    <a:pt x="823" y="188"/>
                    <a:pt x="823" y="188"/>
                  </a:cubicBezTo>
                  <a:cubicBezTo>
                    <a:pt x="814" y="178"/>
                    <a:pt x="814" y="178"/>
                    <a:pt x="814" y="178"/>
                  </a:cubicBezTo>
                  <a:cubicBezTo>
                    <a:pt x="809" y="171"/>
                    <a:pt x="809" y="171"/>
                    <a:pt x="809" y="171"/>
                  </a:cubicBezTo>
                  <a:cubicBezTo>
                    <a:pt x="732" y="48"/>
                    <a:pt x="732" y="48"/>
                    <a:pt x="732" y="48"/>
                  </a:cubicBezTo>
                  <a:cubicBezTo>
                    <a:pt x="726" y="41"/>
                    <a:pt x="726" y="41"/>
                    <a:pt x="726" y="41"/>
                  </a:cubicBezTo>
                  <a:cubicBezTo>
                    <a:pt x="716" y="31"/>
                    <a:pt x="716" y="31"/>
                    <a:pt x="716" y="31"/>
                  </a:cubicBezTo>
                  <a:cubicBezTo>
                    <a:pt x="710" y="26"/>
                    <a:pt x="710" y="26"/>
                    <a:pt x="710" y="26"/>
                  </a:cubicBezTo>
                  <a:cubicBezTo>
                    <a:pt x="704" y="23"/>
                    <a:pt x="698" y="19"/>
                    <a:pt x="691" y="16"/>
                  </a:cubicBezTo>
                  <a:cubicBezTo>
                    <a:pt x="685" y="13"/>
                    <a:pt x="678" y="11"/>
                    <a:pt x="671" y="9"/>
                  </a:cubicBezTo>
                  <a:cubicBezTo>
                    <a:pt x="663" y="7"/>
                    <a:pt x="656" y="6"/>
                    <a:pt x="648" y="5"/>
                  </a:cubicBezTo>
                  <a:cubicBezTo>
                    <a:pt x="644" y="4"/>
                    <a:pt x="639" y="4"/>
                    <a:pt x="634" y="4"/>
                  </a:cubicBezTo>
                </a:path>
              </a:pathLst>
            </a:custGeom>
            <a:solidFill>
              <a:srgbClr val="B3A1A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1" name="Freeform 160"/>
            <p:cNvSpPr/>
            <p:nvPr/>
          </p:nvSpPr>
          <p:spPr bwMode="auto">
            <a:xfrm>
              <a:off x="1769" y="1811"/>
              <a:ext cx="989" cy="947"/>
            </a:xfrm>
            <a:custGeom>
              <a:avLst/>
              <a:gdLst>
                <a:gd name="T0" fmla="*/ 986 w 603"/>
                <a:gd name="T1" fmla="*/ 691 h 577"/>
                <a:gd name="T2" fmla="*/ 976 w 603"/>
                <a:gd name="T3" fmla="*/ 701 h 577"/>
                <a:gd name="T4" fmla="*/ 964 w 603"/>
                <a:gd name="T5" fmla="*/ 709 h 577"/>
                <a:gd name="T6" fmla="*/ 946 w 603"/>
                <a:gd name="T7" fmla="*/ 719 h 577"/>
                <a:gd name="T8" fmla="*/ 643 w 603"/>
                <a:gd name="T9" fmla="*/ 829 h 577"/>
                <a:gd name="T10" fmla="*/ 636 w 603"/>
                <a:gd name="T11" fmla="*/ 832 h 577"/>
                <a:gd name="T12" fmla="*/ 628 w 603"/>
                <a:gd name="T13" fmla="*/ 834 h 577"/>
                <a:gd name="T14" fmla="*/ 615 w 603"/>
                <a:gd name="T15" fmla="*/ 837 h 577"/>
                <a:gd name="T16" fmla="*/ 602 w 603"/>
                <a:gd name="T17" fmla="*/ 839 h 577"/>
                <a:gd name="T18" fmla="*/ 592 w 603"/>
                <a:gd name="T19" fmla="*/ 840 h 577"/>
                <a:gd name="T20" fmla="*/ 577 w 603"/>
                <a:gd name="T21" fmla="*/ 842 h 577"/>
                <a:gd name="T22" fmla="*/ 556 w 603"/>
                <a:gd name="T23" fmla="*/ 842 h 577"/>
                <a:gd name="T24" fmla="*/ 531 w 603"/>
                <a:gd name="T25" fmla="*/ 839 h 577"/>
                <a:gd name="T26" fmla="*/ 507 w 603"/>
                <a:gd name="T27" fmla="*/ 834 h 577"/>
                <a:gd name="T28" fmla="*/ 472 w 603"/>
                <a:gd name="T29" fmla="*/ 821 h 577"/>
                <a:gd name="T30" fmla="*/ 446 w 603"/>
                <a:gd name="T31" fmla="*/ 806 h 577"/>
                <a:gd name="T32" fmla="*/ 423 w 603"/>
                <a:gd name="T33" fmla="*/ 789 h 577"/>
                <a:gd name="T34" fmla="*/ 415 w 603"/>
                <a:gd name="T35" fmla="*/ 781 h 577"/>
                <a:gd name="T36" fmla="*/ 408 w 603"/>
                <a:gd name="T37" fmla="*/ 773 h 577"/>
                <a:gd name="T38" fmla="*/ 402 w 603"/>
                <a:gd name="T39" fmla="*/ 765 h 577"/>
                <a:gd name="T40" fmla="*/ 395 w 603"/>
                <a:gd name="T41" fmla="*/ 753 h 577"/>
                <a:gd name="T42" fmla="*/ 13 w 603"/>
                <a:gd name="T43" fmla="*/ 48 h 577"/>
                <a:gd name="T44" fmla="*/ 5 w 603"/>
                <a:gd name="T45" fmla="*/ 108 h 577"/>
                <a:gd name="T46" fmla="*/ 130 w 603"/>
                <a:gd name="T47" fmla="*/ 361 h 577"/>
                <a:gd name="T48" fmla="*/ 397 w 603"/>
                <a:gd name="T49" fmla="*/ 862 h 577"/>
                <a:gd name="T50" fmla="*/ 405 w 603"/>
                <a:gd name="T51" fmla="*/ 872 h 577"/>
                <a:gd name="T52" fmla="*/ 410 w 603"/>
                <a:gd name="T53" fmla="*/ 880 h 577"/>
                <a:gd name="T54" fmla="*/ 418 w 603"/>
                <a:gd name="T55" fmla="*/ 888 h 577"/>
                <a:gd name="T56" fmla="*/ 426 w 603"/>
                <a:gd name="T57" fmla="*/ 896 h 577"/>
                <a:gd name="T58" fmla="*/ 448 w 603"/>
                <a:gd name="T59" fmla="*/ 913 h 577"/>
                <a:gd name="T60" fmla="*/ 469 w 603"/>
                <a:gd name="T61" fmla="*/ 926 h 577"/>
                <a:gd name="T62" fmla="*/ 494 w 603"/>
                <a:gd name="T63" fmla="*/ 936 h 577"/>
                <a:gd name="T64" fmla="*/ 510 w 603"/>
                <a:gd name="T65" fmla="*/ 940 h 577"/>
                <a:gd name="T66" fmla="*/ 531 w 603"/>
                <a:gd name="T67" fmla="*/ 944 h 577"/>
                <a:gd name="T68" fmla="*/ 541 w 603"/>
                <a:gd name="T69" fmla="*/ 945 h 577"/>
                <a:gd name="T70" fmla="*/ 561 w 603"/>
                <a:gd name="T71" fmla="*/ 947 h 577"/>
                <a:gd name="T72" fmla="*/ 569 w 603"/>
                <a:gd name="T73" fmla="*/ 947 h 577"/>
                <a:gd name="T74" fmla="*/ 584 w 603"/>
                <a:gd name="T75" fmla="*/ 947 h 577"/>
                <a:gd name="T76" fmla="*/ 595 w 603"/>
                <a:gd name="T77" fmla="*/ 945 h 577"/>
                <a:gd name="T78" fmla="*/ 595 w 603"/>
                <a:gd name="T79" fmla="*/ 945 h 577"/>
                <a:gd name="T80" fmla="*/ 602 w 603"/>
                <a:gd name="T81" fmla="*/ 944 h 577"/>
                <a:gd name="T82" fmla="*/ 615 w 603"/>
                <a:gd name="T83" fmla="*/ 942 h 577"/>
                <a:gd name="T84" fmla="*/ 627 w 603"/>
                <a:gd name="T85" fmla="*/ 939 h 577"/>
                <a:gd name="T86" fmla="*/ 635 w 603"/>
                <a:gd name="T87" fmla="*/ 937 h 577"/>
                <a:gd name="T88" fmla="*/ 640 w 603"/>
                <a:gd name="T89" fmla="*/ 936 h 577"/>
                <a:gd name="T90" fmla="*/ 645 w 603"/>
                <a:gd name="T91" fmla="*/ 934 h 577"/>
                <a:gd name="T92" fmla="*/ 950 w 603"/>
                <a:gd name="T93" fmla="*/ 821 h 577"/>
                <a:gd name="T94" fmla="*/ 955 w 603"/>
                <a:gd name="T95" fmla="*/ 819 h 577"/>
                <a:gd name="T96" fmla="*/ 959 w 603"/>
                <a:gd name="T97" fmla="*/ 816 h 577"/>
                <a:gd name="T98" fmla="*/ 966 w 603"/>
                <a:gd name="T99" fmla="*/ 811 h 577"/>
                <a:gd name="T100" fmla="*/ 976 w 603"/>
                <a:gd name="T101" fmla="*/ 803 h 577"/>
                <a:gd name="T102" fmla="*/ 981 w 603"/>
                <a:gd name="T103" fmla="*/ 796 h 577"/>
                <a:gd name="T104" fmla="*/ 982 w 603"/>
                <a:gd name="T105" fmla="*/ 793 h 577"/>
                <a:gd name="T106" fmla="*/ 984 w 603"/>
                <a:gd name="T107" fmla="*/ 786 h 577"/>
                <a:gd name="T108" fmla="*/ 989 w 603"/>
                <a:gd name="T109" fmla="*/ 676 h 5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3" h="577">
                  <a:moveTo>
                    <a:pt x="603" y="415"/>
                  </a:moveTo>
                  <a:cubicBezTo>
                    <a:pt x="603" y="415"/>
                    <a:pt x="603" y="415"/>
                    <a:pt x="603" y="415"/>
                  </a:cubicBezTo>
                  <a:cubicBezTo>
                    <a:pt x="603" y="416"/>
                    <a:pt x="603" y="417"/>
                    <a:pt x="602" y="418"/>
                  </a:cubicBezTo>
                  <a:cubicBezTo>
                    <a:pt x="602" y="418"/>
                    <a:pt x="602" y="418"/>
                    <a:pt x="602" y="418"/>
                  </a:cubicBezTo>
                  <a:cubicBezTo>
                    <a:pt x="602" y="419"/>
                    <a:pt x="601" y="420"/>
                    <a:pt x="601" y="421"/>
                  </a:cubicBezTo>
                  <a:cubicBezTo>
                    <a:pt x="600" y="421"/>
                    <a:pt x="600" y="421"/>
                    <a:pt x="600" y="421"/>
                  </a:cubicBezTo>
                  <a:cubicBezTo>
                    <a:pt x="600" y="422"/>
                    <a:pt x="599" y="423"/>
                    <a:pt x="598" y="424"/>
                  </a:cubicBezTo>
                  <a:cubicBezTo>
                    <a:pt x="598" y="424"/>
                    <a:pt x="598" y="424"/>
                    <a:pt x="598" y="424"/>
                  </a:cubicBezTo>
                  <a:cubicBezTo>
                    <a:pt x="597" y="425"/>
                    <a:pt x="596" y="426"/>
                    <a:pt x="595" y="427"/>
                  </a:cubicBezTo>
                  <a:cubicBezTo>
                    <a:pt x="595" y="427"/>
                    <a:pt x="595" y="427"/>
                    <a:pt x="595" y="427"/>
                  </a:cubicBezTo>
                  <a:cubicBezTo>
                    <a:pt x="594" y="428"/>
                    <a:pt x="593" y="429"/>
                    <a:pt x="592" y="430"/>
                  </a:cubicBezTo>
                  <a:cubicBezTo>
                    <a:pt x="591" y="430"/>
                    <a:pt x="591" y="430"/>
                    <a:pt x="591" y="430"/>
                  </a:cubicBezTo>
                  <a:cubicBezTo>
                    <a:pt x="590" y="431"/>
                    <a:pt x="590" y="431"/>
                    <a:pt x="590" y="431"/>
                  </a:cubicBezTo>
                  <a:cubicBezTo>
                    <a:pt x="590" y="431"/>
                    <a:pt x="589" y="431"/>
                    <a:pt x="589" y="432"/>
                  </a:cubicBezTo>
                  <a:cubicBezTo>
                    <a:pt x="588" y="432"/>
                    <a:pt x="588" y="432"/>
                    <a:pt x="588" y="432"/>
                  </a:cubicBezTo>
                  <a:cubicBezTo>
                    <a:pt x="587" y="433"/>
                    <a:pt x="587" y="433"/>
                    <a:pt x="586" y="434"/>
                  </a:cubicBezTo>
                  <a:cubicBezTo>
                    <a:pt x="586" y="434"/>
                    <a:pt x="585" y="434"/>
                    <a:pt x="585" y="434"/>
                  </a:cubicBezTo>
                  <a:cubicBezTo>
                    <a:pt x="585" y="434"/>
                    <a:pt x="585" y="434"/>
                    <a:pt x="585" y="434"/>
                  </a:cubicBezTo>
                  <a:cubicBezTo>
                    <a:pt x="584" y="435"/>
                    <a:pt x="583" y="435"/>
                    <a:pt x="582" y="436"/>
                  </a:cubicBezTo>
                  <a:cubicBezTo>
                    <a:pt x="581" y="437"/>
                    <a:pt x="579" y="437"/>
                    <a:pt x="577" y="438"/>
                  </a:cubicBezTo>
                  <a:cubicBezTo>
                    <a:pt x="576" y="439"/>
                    <a:pt x="574" y="440"/>
                    <a:pt x="572" y="440"/>
                  </a:cubicBezTo>
                  <a:cubicBezTo>
                    <a:pt x="571" y="441"/>
                    <a:pt x="569" y="442"/>
                    <a:pt x="567" y="443"/>
                  </a:cubicBezTo>
                  <a:cubicBezTo>
                    <a:pt x="565" y="444"/>
                    <a:pt x="563" y="444"/>
                    <a:pt x="560" y="445"/>
                  </a:cubicBezTo>
                  <a:cubicBezTo>
                    <a:pt x="393" y="505"/>
                    <a:pt x="393" y="505"/>
                    <a:pt x="393" y="505"/>
                  </a:cubicBezTo>
                  <a:cubicBezTo>
                    <a:pt x="393" y="505"/>
                    <a:pt x="392" y="505"/>
                    <a:pt x="392" y="505"/>
                  </a:cubicBezTo>
                  <a:cubicBezTo>
                    <a:pt x="391" y="505"/>
                    <a:pt x="391" y="506"/>
                    <a:pt x="391" y="506"/>
                  </a:cubicBezTo>
                  <a:cubicBezTo>
                    <a:pt x="390" y="506"/>
                    <a:pt x="390" y="506"/>
                    <a:pt x="390" y="506"/>
                  </a:cubicBezTo>
                  <a:cubicBezTo>
                    <a:pt x="389" y="506"/>
                    <a:pt x="389" y="506"/>
                    <a:pt x="389" y="506"/>
                  </a:cubicBezTo>
                  <a:cubicBezTo>
                    <a:pt x="388" y="506"/>
                    <a:pt x="388" y="507"/>
                    <a:pt x="388" y="507"/>
                  </a:cubicBezTo>
                  <a:cubicBezTo>
                    <a:pt x="388" y="507"/>
                    <a:pt x="388" y="507"/>
                    <a:pt x="388" y="507"/>
                  </a:cubicBezTo>
                  <a:cubicBezTo>
                    <a:pt x="388" y="507"/>
                    <a:pt x="388" y="507"/>
                    <a:pt x="388" y="507"/>
                  </a:cubicBezTo>
                  <a:cubicBezTo>
                    <a:pt x="387" y="507"/>
                    <a:pt x="387" y="507"/>
                    <a:pt x="387" y="507"/>
                  </a:cubicBezTo>
                  <a:cubicBezTo>
                    <a:pt x="387" y="507"/>
                    <a:pt x="386" y="507"/>
                    <a:pt x="385" y="507"/>
                  </a:cubicBezTo>
                  <a:cubicBezTo>
                    <a:pt x="385" y="508"/>
                    <a:pt x="384" y="508"/>
                    <a:pt x="384" y="508"/>
                  </a:cubicBezTo>
                  <a:cubicBezTo>
                    <a:pt x="383" y="508"/>
                    <a:pt x="383" y="508"/>
                    <a:pt x="383" y="508"/>
                  </a:cubicBezTo>
                  <a:cubicBezTo>
                    <a:pt x="382" y="508"/>
                    <a:pt x="382" y="508"/>
                    <a:pt x="381" y="508"/>
                  </a:cubicBezTo>
                  <a:cubicBezTo>
                    <a:pt x="381" y="509"/>
                    <a:pt x="380" y="509"/>
                    <a:pt x="379" y="509"/>
                  </a:cubicBezTo>
                  <a:cubicBezTo>
                    <a:pt x="379" y="509"/>
                    <a:pt x="378" y="509"/>
                    <a:pt x="378" y="509"/>
                  </a:cubicBezTo>
                  <a:cubicBezTo>
                    <a:pt x="377" y="509"/>
                    <a:pt x="377" y="510"/>
                    <a:pt x="376" y="510"/>
                  </a:cubicBezTo>
                  <a:cubicBezTo>
                    <a:pt x="376" y="510"/>
                    <a:pt x="376" y="510"/>
                    <a:pt x="375" y="510"/>
                  </a:cubicBezTo>
                  <a:cubicBezTo>
                    <a:pt x="375" y="510"/>
                    <a:pt x="374" y="510"/>
                    <a:pt x="373" y="510"/>
                  </a:cubicBezTo>
                  <a:cubicBezTo>
                    <a:pt x="373" y="510"/>
                    <a:pt x="372" y="511"/>
                    <a:pt x="372" y="511"/>
                  </a:cubicBezTo>
                  <a:cubicBezTo>
                    <a:pt x="371" y="511"/>
                    <a:pt x="371" y="511"/>
                    <a:pt x="370" y="511"/>
                  </a:cubicBezTo>
                  <a:cubicBezTo>
                    <a:pt x="370" y="511"/>
                    <a:pt x="370" y="511"/>
                    <a:pt x="369" y="511"/>
                  </a:cubicBezTo>
                  <a:cubicBezTo>
                    <a:pt x="368" y="511"/>
                    <a:pt x="368" y="511"/>
                    <a:pt x="367" y="511"/>
                  </a:cubicBezTo>
                  <a:cubicBezTo>
                    <a:pt x="367" y="511"/>
                    <a:pt x="366" y="511"/>
                    <a:pt x="366" y="512"/>
                  </a:cubicBezTo>
                  <a:cubicBezTo>
                    <a:pt x="365" y="512"/>
                    <a:pt x="365" y="512"/>
                    <a:pt x="365" y="512"/>
                  </a:cubicBezTo>
                  <a:cubicBezTo>
                    <a:pt x="365" y="512"/>
                    <a:pt x="364" y="512"/>
                    <a:pt x="364" y="512"/>
                  </a:cubicBezTo>
                  <a:cubicBezTo>
                    <a:pt x="364" y="512"/>
                    <a:pt x="363" y="512"/>
                    <a:pt x="363" y="512"/>
                  </a:cubicBezTo>
                  <a:cubicBezTo>
                    <a:pt x="362" y="512"/>
                    <a:pt x="361" y="512"/>
                    <a:pt x="361" y="512"/>
                  </a:cubicBezTo>
                  <a:cubicBezTo>
                    <a:pt x="360" y="512"/>
                    <a:pt x="360" y="512"/>
                    <a:pt x="359" y="512"/>
                  </a:cubicBezTo>
                  <a:cubicBezTo>
                    <a:pt x="359" y="512"/>
                    <a:pt x="358" y="512"/>
                    <a:pt x="358" y="512"/>
                  </a:cubicBezTo>
                  <a:cubicBezTo>
                    <a:pt x="357" y="512"/>
                    <a:pt x="357" y="513"/>
                    <a:pt x="356" y="513"/>
                  </a:cubicBezTo>
                  <a:cubicBezTo>
                    <a:pt x="356" y="513"/>
                    <a:pt x="355" y="513"/>
                    <a:pt x="354" y="513"/>
                  </a:cubicBezTo>
                  <a:cubicBezTo>
                    <a:pt x="354" y="513"/>
                    <a:pt x="353" y="513"/>
                    <a:pt x="352" y="513"/>
                  </a:cubicBezTo>
                  <a:cubicBezTo>
                    <a:pt x="352" y="513"/>
                    <a:pt x="351" y="513"/>
                    <a:pt x="351" y="513"/>
                  </a:cubicBezTo>
                  <a:cubicBezTo>
                    <a:pt x="350" y="513"/>
                    <a:pt x="350" y="513"/>
                    <a:pt x="349" y="513"/>
                  </a:cubicBezTo>
                  <a:cubicBezTo>
                    <a:pt x="347" y="513"/>
                    <a:pt x="345" y="513"/>
                    <a:pt x="343" y="513"/>
                  </a:cubicBezTo>
                  <a:cubicBezTo>
                    <a:pt x="343" y="513"/>
                    <a:pt x="343" y="513"/>
                    <a:pt x="343" y="513"/>
                  </a:cubicBezTo>
                  <a:cubicBezTo>
                    <a:pt x="342" y="513"/>
                    <a:pt x="340" y="513"/>
                    <a:pt x="339" y="513"/>
                  </a:cubicBezTo>
                  <a:cubicBezTo>
                    <a:pt x="338" y="513"/>
                    <a:pt x="337" y="513"/>
                    <a:pt x="337" y="513"/>
                  </a:cubicBezTo>
                  <a:cubicBezTo>
                    <a:pt x="335" y="513"/>
                    <a:pt x="334" y="512"/>
                    <a:pt x="333" y="512"/>
                  </a:cubicBezTo>
                  <a:cubicBezTo>
                    <a:pt x="332" y="512"/>
                    <a:pt x="331" y="512"/>
                    <a:pt x="330" y="512"/>
                  </a:cubicBezTo>
                  <a:cubicBezTo>
                    <a:pt x="329" y="512"/>
                    <a:pt x="328" y="512"/>
                    <a:pt x="327" y="512"/>
                  </a:cubicBezTo>
                  <a:cubicBezTo>
                    <a:pt x="326" y="512"/>
                    <a:pt x="325" y="511"/>
                    <a:pt x="324" y="511"/>
                  </a:cubicBezTo>
                  <a:cubicBezTo>
                    <a:pt x="323" y="511"/>
                    <a:pt x="323" y="511"/>
                    <a:pt x="322" y="511"/>
                  </a:cubicBezTo>
                  <a:cubicBezTo>
                    <a:pt x="321" y="511"/>
                    <a:pt x="319" y="510"/>
                    <a:pt x="318" y="510"/>
                  </a:cubicBezTo>
                  <a:cubicBezTo>
                    <a:pt x="318" y="510"/>
                    <a:pt x="318" y="510"/>
                    <a:pt x="318" y="510"/>
                  </a:cubicBezTo>
                  <a:cubicBezTo>
                    <a:pt x="315" y="510"/>
                    <a:pt x="313" y="509"/>
                    <a:pt x="311" y="509"/>
                  </a:cubicBezTo>
                  <a:cubicBezTo>
                    <a:pt x="310" y="508"/>
                    <a:pt x="309" y="508"/>
                    <a:pt x="309" y="508"/>
                  </a:cubicBezTo>
                  <a:cubicBezTo>
                    <a:pt x="307" y="507"/>
                    <a:pt x="305" y="507"/>
                    <a:pt x="303" y="506"/>
                  </a:cubicBezTo>
                  <a:cubicBezTo>
                    <a:pt x="303" y="506"/>
                    <a:pt x="302" y="506"/>
                    <a:pt x="301" y="506"/>
                  </a:cubicBezTo>
                  <a:cubicBezTo>
                    <a:pt x="299" y="505"/>
                    <a:pt x="297" y="504"/>
                    <a:pt x="294" y="503"/>
                  </a:cubicBezTo>
                  <a:cubicBezTo>
                    <a:pt x="294" y="503"/>
                    <a:pt x="294" y="503"/>
                    <a:pt x="293" y="503"/>
                  </a:cubicBezTo>
                  <a:cubicBezTo>
                    <a:pt x="291" y="502"/>
                    <a:pt x="289" y="501"/>
                    <a:pt x="288" y="500"/>
                  </a:cubicBezTo>
                  <a:cubicBezTo>
                    <a:pt x="287" y="500"/>
                    <a:pt x="286" y="500"/>
                    <a:pt x="286" y="499"/>
                  </a:cubicBezTo>
                  <a:cubicBezTo>
                    <a:pt x="284" y="499"/>
                    <a:pt x="282" y="498"/>
                    <a:pt x="280" y="497"/>
                  </a:cubicBezTo>
                  <a:cubicBezTo>
                    <a:pt x="280" y="496"/>
                    <a:pt x="280" y="496"/>
                    <a:pt x="279" y="496"/>
                  </a:cubicBezTo>
                  <a:cubicBezTo>
                    <a:pt x="277" y="495"/>
                    <a:pt x="275" y="494"/>
                    <a:pt x="273" y="492"/>
                  </a:cubicBezTo>
                  <a:cubicBezTo>
                    <a:pt x="273" y="492"/>
                    <a:pt x="272" y="492"/>
                    <a:pt x="272" y="491"/>
                  </a:cubicBezTo>
                  <a:cubicBezTo>
                    <a:pt x="270" y="490"/>
                    <a:pt x="269" y="489"/>
                    <a:pt x="267" y="488"/>
                  </a:cubicBezTo>
                  <a:cubicBezTo>
                    <a:pt x="267" y="488"/>
                    <a:pt x="266" y="487"/>
                    <a:pt x="266" y="487"/>
                  </a:cubicBezTo>
                  <a:cubicBezTo>
                    <a:pt x="264" y="486"/>
                    <a:pt x="262" y="484"/>
                    <a:pt x="260" y="483"/>
                  </a:cubicBezTo>
                  <a:cubicBezTo>
                    <a:pt x="260" y="482"/>
                    <a:pt x="259" y="482"/>
                    <a:pt x="259" y="482"/>
                  </a:cubicBezTo>
                  <a:cubicBezTo>
                    <a:pt x="258" y="481"/>
                    <a:pt x="258" y="481"/>
                    <a:pt x="258" y="481"/>
                  </a:cubicBezTo>
                  <a:cubicBezTo>
                    <a:pt x="257" y="480"/>
                    <a:pt x="257" y="480"/>
                    <a:pt x="257" y="480"/>
                  </a:cubicBezTo>
                  <a:cubicBezTo>
                    <a:pt x="256" y="479"/>
                    <a:pt x="256" y="479"/>
                    <a:pt x="256" y="479"/>
                  </a:cubicBezTo>
                  <a:cubicBezTo>
                    <a:pt x="256" y="479"/>
                    <a:pt x="255" y="478"/>
                    <a:pt x="255" y="478"/>
                  </a:cubicBezTo>
                  <a:cubicBezTo>
                    <a:pt x="254" y="477"/>
                    <a:pt x="254" y="477"/>
                    <a:pt x="254" y="477"/>
                  </a:cubicBezTo>
                  <a:cubicBezTo>
                    <a:pt x="253" y="476"/>
                    <a:pt x="253" y="476"/>
                    <a:pt x="253" y="476"/>
                  </a:cubicBezTo>
                  <a:cubicBezTo>
                    <a:pt x="253" y="475"/>
                    <a:pt x="253" y="475"/>
                    <a:pt x="253" y="475"/>
                  </a:cubicBezTo>
                  <a:cubicBezTo>
                    <a:pt x="252" y="475"/>
                    <a:pt x="252" y="474"/>
                    <a:pt x="251" y="474"/>
                  </a:cubicBezTo>
                  <a:cubicBezTo>
                    <a:pt x="251" y="474"/>
                    <a:pt x="251" y="473"/>
                    <a:pt x="250" y="473"/>
                  </a:cubicBezTo>
                  <a:cubicBezTo>
                    <a:pt x="250" y="472"/>
                    <a:pt x="250" y="472"/>
                    <a:pt x="250" y="472"/>
                  </a:cubicBezTo>
                  <a:cubicBezTo>
                    <a:pt x="249" y="471"/>
                    <a:pt x="249" y="471"/>
                    <a:pt x="249" y="471"/>
                  </a:cubicBezTo>
                  <a:cubicBezTo>
                    <a:pt x="249" y="471"/>
                    <a:pt x="248" y="470"/>
                    <a:pt x="248" y="470"/>
                  </a:cubicBezTo>
                  <a:cubicBezTo>
                    <a:pt x="248" y="469"/>
                    <a:pt x="247" y="469"/>
                    <a:pt x="247" y="469"/>
                  </a:cubicBezTo>
                  <a:cubicBezTo>
                    <a:pt x="246" y="468"/>
                    <a:pt x="246" y="468"/>
                    <a:pt x="246" y="468"/>
                  </a:cubicBezTo>
                  <a:cubicBezTo>
                    <a:pt x="246" y="467"/>
                    <a:pt x="246" y="467"/>
                    <a:pt x="246" y="467"/>
                  </a:cubicBezTo>
                  <a:cubicBezTo>
                    <a:pt x="245" y="467"/>
                    <a:pt x="245" y="466"/>
                    <a:pt x="245" y="466"/>
                  </a:cubicBezTo>
                  <a:cubicBezTo>
                    <a:pt x="244" y="465"/>
                    <a:pt x="244" y="465"/>
                    <a:pt x="244" y="464"/>
                  </a:cubicBezTo>
                  <a:cubicBezTo>
                    <a:pt x="243" y="463"/>
                    <a:pt x="243" y="463"/>
                    <a:pt x="243" y="463"/>
                  </a:cubicBezTo>
                  <a:cubicBezTo>
                    <a:pt x="243" y="463"/>
                    <a:pt x="243" y="463"/>
                    <a:pt x="243" y="463"/>
                  </a:cubicBezTo>
                  <a:cubicBezTo>
                    <a:pt x="242" y="462"/>
                    <a:pt x="242" y="461"/>
                    <a:pt x="242" y="461"/>
                  </a:cubicBezTo>
                  <a:cubicBezTo>
                    <a:pt x="241" y="460"/>
                    <a:pt x="241" y="460"/>
                    <a:pt x="241" y="459"/>
                  </a:cubicBezTo>
                  <a:cubicBezTo>
                    <a:pt x="240" y="459"/>
                    <a:pt x="240" y="458"/>
                    <a:pt x="240" y="458"/>
                  </a:cubicBezTo>
                  <a:cubicBezTo>
                    <a:pt x="240" y="458"/>
                    <a:pt x="239" y="457"/>
                    <a:pt x="239" y="457"/>
                  </a:cubicBezTo>
                  <a:cubicBezTo>
                    <a:pt x="167" y="324"/>
                    <a:pt x="167" y="324"/>
                    <a:pt x="167" y="324"/>
                  </a:cubicBezTo>
                  <a:cubicBezTo>
                    <a:pt x="76" y="155"/>
                    <a:pt x="76" y="155"/>
                    <a:pt x="76" y="155"/>
                  </a:cubicBezTo>
                  <a:cubicBezTo>
                    <a:pt x="8" y="29"/>
                    <a:pt x="8" y="29"/>
                    <a:pt x="8" y="29"/>
                  </a:cubicBezTo>
                  <a:cubicBezTo>
                    <a:pt x="7" y="27"/>
                    <a:pt x="6" y="25"/>
                    <a:pt x="5" y="22"/>
                  </a:cubicBezTo>
                  <a:cubicBezTo>
                    <a:pt x="4" y="20"/>
                    <a:pt x="3" y="17"/>
                    <a:pt x="2" y="15"/>
                  </a:cubicBezTo>
                  <a:cubicBezTo>
                    <a:pt x="2" y="12"/>
                    <a:pt x="1" y="10"/>
                    <a:pt x="1" y="7"/>
                  </a:cubicBezTo>
                  <a:cubicBezTo>
                    <a:pt x="0" y="5"/>
                    <a:pt x="0" y="3"/>
                    <a:pt x="0" y="0"/>
                  </a:cubicBezTo>
                  <a:cubicBezTo>
                    <a:pt x="1" y="22"/>
                    <a:pt x="2" y="44"/>
                    <a:pt x="3" y="66"/>
                  </a:cubicBezTo>
                  <a:cubicBezTo>
                    <a:pt x="3" y="69"/>
                    <a:pt x="4" y="71"/>
                    <a:pt x="4" y="74"/>
                  </a:cubicBezTo>
                  <a:cubicBezTo>
                    <a:pt x="4" y="76"/>
                    <a:pt x="5" y="79"/>
                    <a:pt x="6" y="81"/>
                  </a:cubicBezTo>
                  <a:cubicBezTo>
                    <a:pt x="6" y="83"/>
                    <a:pt x="7" y="86"/>
                    <a:pt x="8" y="88"/>
                  </a:cubicBezTo>
                  <a:cubicBezTo>
                    <a:pt x="9" y="91"/>
                    <a:pt x="10" y="93"/>
                    <a:pt x="11" y="95"/>
                  </a:cubicBezTo>
                  <a:cubicBezTo>
                    <a:pt x="79" y="220"/>
                    <a:pt x="79" y="220"/>
                    <a:pt x="79" y="220"/>
                  </a:cubicBezTo>
                  <a:cubicBezTo>
                    <a:pt x="169" y="389"/>
                    <a:pt x="169" y="389"/>
                    <a:pt x="169" y="389"/>
                  </a:cubicBezTo>
                  <a:cubicBezTo>
                    <a:pt x="240" y="521"/>
                    <a:pt x="240" y="521"/>
                    <a:pt x="240" y="521"/>
                  </a:cubicBezTo>
                  <a:cubicBezTo>
                    <a:pt x="240" y="522"/>
                    <a:pt x="240" y="522"/>
                    <a:pt x="241" y="522"/>
                  </a:cubicBezTo>
                  <a:cubicBezTo>
                    <a:pt x="241" y="523"/>
                    <a:pt x="241" y="523"/>
                    <a:pt x="241" y="524"/>
                  </a:cubicBezTo>
                  <a:cubicBezTo>
                    <a:pt x="242" y="524"/>
                    <a:pt x="242" y="525"/>
                    <a:pt x="242" y="525"/>
                  </a:cubicBezTo>
                  <a:cubicBezTo>
                    <a:pt x="243" y="526"/>
                    <a:pt x="243" y="526"/>
                    <a:pt x="243" y="527"/>
                  </a:cubicBezTo>
                  <a:cubicBezTo>
                    <a:pt x="244" y="528"/>
                    <a:pt x="244" y="528"/>
                    <a:pt x="244" y="528"/>
                  </a:cubicBezTo>
                  <a:cubicBezTo>
                    <a:pt x="245" y="529"/>
                    <a:pt x="245" y="529"/>
                    <a:pt x="245" y="529"/>
                  </a:cubicBezTo>
                  <a:cubicBezTo>
                    <a:pt x="245" y="529"/>
                    <a:pt x="245" y="529"/>
                    <a:pt x="245" y="530"/>
                  </a:cubicBezTo>
                  <a:cubicBezTo>
                    <a:pt x="246" y="530"/>
                    <a:pt x="246" y="531"/>
                    <a:pt x="247" y="531"/>
                  </a:cubicBezTo>
                  <a:cubicBezTo>
                    <a:pt x="247" y="532"/>
                    <a:pt x="247" y="532"/>
                    <a:pt x="247" y="532"/>
                  </a:cubicBezTo>
                  <a:cubicBezTo>
                    <a:pt x="248" y="533"/>
                    <a:pt x="248" y="533"/>
                    <a:pt x="248" y="533"/>
                  </a:cubicBezTo>
                  <a:cubicBezTo>
                    <a:pt x="248" y="533"/>
                    <a:pt x="248" y="534"/>
                    <a:pt x="249" y="534"/>
                  </a:cubicBezTo>
                  <a:cubicBezTo>
                    <a:pt x="249" y="535"/>
                    <a:pt x="249" y="535"/>
                    <a:pt x="250" y="536"/>
                  </a:cubicBezTo>
                  <a:cubicBezTo>
                    <a:pt x="250" y="536"/>
                    <a:pt x="250" y="536"/>
                    <a:pt x="250" y="536"/>
                  </a:cubicBezTo>
                  <a:cubicBezTo>
                    <a:pt x="251" y="537"/>
                    <a:pt x="251" y="537"/>
                    <a:pt x="251" y="537"/>
                  </a:cubicBezTo>
                  <a:cubicBezTo>
                    <a:pt x="251" y="538"/>
                    <a:pt x="252" y="538"/>
                    <a:pt x="252" y="538"/>
                  </a:cubicBezTo>
                  <a:cubicBezTo>
                    <a:pt x="252" y="539"/>
                    <a:pt x="253" y="539"/>
                    <a:pt x="253" y="540"/>
                  </a:cubicBezTo>
                  <a:cubicBezTo>
                    <a:pt x="254" y="540"/>
                    <a:pt x="254" y="540"/>
                    <a:pt x="254" y="540"/>
                  </a:cubicBezTo>
                  <a:cubicBezTo>
                    <a:pt x="255" y="541"/>
                    <a:pt x="255" y="541"/>
                    <a:pt x="255" y="541"/>
                  </a:cubicBezTo>
                  <a:cubicBezTo>
                    <a:pt x="256" y="542"/>
                    <a:pt x="256" y="542"/>
                    <a:pt x="256" y="542"/>
                  </a:cubicBezTo>
                  <a:cubicBezTo>
                    <a:pt x="256" y="543"/>
                    <a:pt x="256" y="543"/>
                    <a:pt x="257" y="543"/>
                  </a:cubicBezTo>
                  <a:cubicBezTo>
                    <a:pt x="258" y="544"/>
                    <a:pt x="258" y="544"/>
                    <a:pt x="258" y="544"/>
                  </a:cubicBezTo>
                  <a:cubicBezTo>
                    <a:pt x="259" y="545"/>
                    <a:pt x="259" y="545"/>
                    <a:pt x="259" y="545"/>
                  </a:cubicBezTo>
                  <a:cubicBezTo>
                    <a:pt x="260" y="546"/>
                    <a:pt x="260" y="546"/>
                    <a:pt x="260" y="546"/>
                  </a:cubicBezTo>
                  <a:cubicBezTo>
                    <a:pt x="260" y="546"/>
                    <a:pt x="260" y="547"/>
                    <a:pt x="261" y="547"/>
                  </a:cubicBezTo>
                  <a:cubicBezTo>
                    <a:pt x="262" y="548"/>
                    <a:pt x="264" y="550"/>
                    <a:pt x="266" y="551"/>
                  </a:cubicBezTo>
                  <a:cubicBezTo>
                    <a:pt x="267" y="552"/>
                    <a:pt x="267" y="552"/>
                    <a:pt x="268" y="552"/>
                  </a:cubicBezTo>
                  <a:cubicBezTo>
                    <a:pt x="269" y="554"/>
                    <a:pt x="271" y="555"/>
                    <a:pt x="272" y="556"/>
                  </a:cubicBezTo>
                  <a:cubicBezTo>
                    <a:pt x="273" y="556"/>
                    <a:pt x="273" y="556"/>
                    <a:pt x="273" y="556"/>
                  </a:cubicBezTo>
                  <a:cubicBezTo>
                    <a:pt x="274" y="557"/>
                    <a:pt x="274" y="557"/>
                    <a:pt x="274" y="557"/>
                  </a:cubicBezTo>
                  <a:cubicBezTo>
                    <a:pt x="275" y="558"/>
                    <a:pt x="277" y="559"/>
                    <a:pt x="279" y="560"/>
                  </a:cubicBezTo>
                  <a:cubicBezTo>
                    <a:pt x="280" y="560"/>
                    <a:pt x="280" y="560"/>
                    <a:pt x="280" y="560"/>
                  </a:cubicBezTo>
                  <a:cubicBezTo>
                    <a:pt x="281" y="561"/>
                    <a:pt x="281" y="561"/>
                    <a:pt x="281" y="561"/>
                  </a:cubicBezTo>
                  <a:cubicBezTo>
                    <a:pt x="282" y="562"/>
                    <a:pt x="284" y="563"/>
                    <a:pt x="286" y="564"/>
                  </a:cubicBezTo>
                  <a:cubicBezTo>
                    <a:pt x="287" y="564"/>
                    <a:pt x="287" y="564"/>
                    <a:pt x="287" y="564"/>
                  </a:cubicBezTo>
                  <a:cubicBezTo>
                    <a:pt x="288" y="565"/>
                    <a:pt x="288" y="565"/>
                    <a:pt x="288" y="565"/>
                  </a:cubicBezTo>
                  <a:cubicBezTo>
                    <a:pt x="290" y="565"/>
                    <a:pt x="291" y="566"/>
                    <a:pt x="293" y="567"/>
                  </a:cubicBezTo>
                  <a:cubicBezTo>
                    <a:pt x="294" y="567"/>
                    <a:pt x="294" y="567"/>
                    <a:pt x="295" y="567"/>
                  </a:cubicBezTo>
                  <a:cubicBezTo>
                    <a:pt x="297" y="568"/>
                    <a:pt x="299" y="569"/>
                    <a:pt x="301" y="570"/>
                  </a:cubicBezTo>
                  <a:cubicBezTo>
                    <a:pt x="301" y="570"/>
                    <a:pt x="301" y="570"/>
                    <a:pt x="301" y="570"/>
                  </a:cubicBezTo>
                  <a:cubicBezTo>
                    <a:pt x="302" y="570"/>
                    <a:pt x="302" y="570"/>
                    <a:pt x="302" y="570"/>
                  </a:cubicBezTo>
                  <a:cubicBezTo>
                    <a:pt x="302" y="570"/>
                    <a:pt x="303" y="570"/>
                    <a:pt x="303" y="570"/>
                  </a:cubicBezTo>
                  <a:cubicBezTo>
                    <a:pt x="305" y="571"/>
                    <a:pt x="307" y="572"/>
                    <a:pt x="309" y="572"/>
                  </a:cubicBezTo>
                  <a:cubicBezTo>
                    <a:pt x="309" y="572"/>
                    <a:pt x="310" y="572"/>
                    <a:pt x="311" y="573"/>
                  </a:cubicBezTo>
                  <a:cubicBezTo>
                    <a:pt x="313" y="573"/>
                    <a:pt x="315" y="574"/>
                    <a:pt x="318" y="574"/>
                  </a:cubicBezTo>
                  <a:cubicBezTo>
                    <a:pt x="318" y="574"/>
                    <a:pt x="318" y="574"/>
                    <a:pt x="318" y="574"/>
                  </a:cubicBezTo>
                  <a:cubicBezTo>
                    <a:pt x="318" y="574"/>
                    <a:pt x="318" y="574"/>
                    <a:pt x="318" y="574"/>
                  </a:cubicBezTo>
                  <a:cubicBezTo>
                    <a:pt x="319" y="575"/>
                    <a:pt x="320" y="575"/>
                    <a:pt x="322" y="575"/>
                  </a:cubicBezTo>
                  <a:cubicBezTo>
                    <a:pt x="322" y="575"/>
                    <a:pt x="323" y="575"/>
                    <a:pt x="324" y="575"/>
                  </a:cubicBezTo>
                  <a:cubicBezTo>
                    <a:pt x="324" y="575"/>
                    <a:pt x="324" y="575"/>
                    <a:pt x="324" y="575"/>
                  </a:cubicBezTo>
                  <a:cubicBezTo>
                    <a:pt x="324" y="575"/>
                    <a:pt x="324" y="575"/>
                    <a:pt x="324" y="575"/>
                  </a:cubicBezTo>
                  <a:cubicBezTo>
                    <a:pt x="325" y="576"/>
                    <a:pt x="326" y="576"/>
                    <a:pt x="327" y="576"/>
                  </a:cubicBezTo>
                  <a:cubicBezTo>
                    <a:pt x="328" y="576"/>
                    <a:pt x="329" y="576"/>
                    <a:pt x="330" y="576"/>
                  </a:cubicBezTo>
                  <a:cubicBezTo>
                    <a:pt x="330" y="576"/>
                    <a:pt x="330" y="576"/>
                    <a:pt x="330" y="576"/>
                  </a:cubicBezTo>
                  <a:cubicBezTo>
                    <a:pt x="331" y="576"/>
                    <a:pt x="332" y="576"/>
                    <a:pt x="333" y="576"/>
                  </a:cubicBezTo>
                  <a:cubicBezTo>
                    <a:pt x="334" y="577"/>
                    <a:pt x="335" y="577"/>
                    <a:pt x="336" y="577"/>
                  </a:cubicBezTo>
                  <a:cubicBezTo>
                    <a:pt x="336" y="577"/>
                    <a:pt x="336" y="577"/>
                    <a:pt x="336" y="577"/>
                  </a:cubicBezTo>
                  <a:cubicBezTo>
                    <a:pt x="337" y="577"/>
                    <a:pt x="338" y="577"/>
                    <a:pt x="339" y="577"/>
                  </a:cubicBezTo>
                  <a:cubicBezTo>
                    <a:pt x="340" y="577"/>
                    <a:pt x="341" y="577"/>
                    <a:pt x="342" y="577"/>
                  </a:cubicBezTo>
                  <a:cubicBezTo>
                    <a:pt x="343" y="577"/>
                    <a:pt x="343" y="577"/>
                    <a:pt x="343" y="577"/>
                  </a:cubicBezTo>
                  <a:cubicBezTo>
                    <a:pt x="343" y="577"/>
                    <a:pt x="343" y="577"/>
                    <a:pt x="343" y="577"/>
                  </a:cubicBezTo>
                  <a:cubicBezTo>
                    <a:pt x="343" y="577"/>
                    <a:pt x="344" y="577"/>
                    <a:pt x="344" y="577"/>
                  </a:cubicBezTo>
                  <a:cubicBezTo>
                    <a:pt x="345" y="577"/>
                    <a:pt x="345" y="577"/>
                    <a:pt x="346" y="577"/>
                  </a:cubicBezTo>
                  <a:cubicBezTo>
                    <a:pt x="346" y="577"/>
                    <a:pt x="347" y="577"/>
                    <a:pt x="347" y="577"/>
                  </a:cubicBezTo>
                  <a:cubicBezTo>
                    <a:pt x="348" y="577"/>
                    <a:pt x="348" y="577"/>
                    <a:pt x="349" y="577"/>
                  </a:cubicBezTo>
                  <a:cubicBezTo>
                    <a:pt x="350" y="577"/>
                    <a:pt x="350" y="577"/>
                    <a:pt x="351" y="577"/>
                  </a:cubicBezTo>
                  <a:cubicBezTo>
                    <a:pt x="351" y="577"/>
                    <a:pt x="352" y="577"/>
                    <a:pt x="352" y="577"/>
                  </a:cubicBezTo>
                  <a:cubicBezTo>
                    <a:pt x="353" y="577"/>
                    <a:pt x="353" y="577"/>
                    <a:pt x="354" y="577"/>
                  </a:cubicBezTo>
                  <a:cubicBezTo>
                    <a:pt x="354" y="577"/>
                    <a:pt x="355" y="577"/>
                    <a:pt x="356" y="577"/>
                  </a:cubicBezTo>
                  <a:cubicBezTo>
                    <a:pt x="356" y="577"/>
                    <a:pt x="357" y="577"/>
                    <a:pt x="357" y="577"/>
                  </a:cubicBezTo>
                  <a:cubicBezTo>
                    <a:pt x="358" y="577"/>
                    <a:pt x="358" y="576"/>
                    <a:pt x="359" y="576"/>
                  </a:cubicBezTo>
                  <a:cubicBezTo>
                    <a:pt x="359" y="576"/>
                    <a:pt x="360" y="576"/>
                    <a:pt x="360" y="576"/>
                  </a:cubicBezTo>
                  <a:cubicBezTo>
                    <a:pt x="361" y="576"/>
                    <a:pt x="362" y="576"/>
                    <a:pt x="362"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4" y="576"/>
                    <a:pt x="364" y="576"/>
                    <a:pt x="364" y="576"/>
                  </a:cubicBezTo>
                  <a:cubicBezTo>
                    <a:pt x="364" y="576"/>
                    <a:pt x="364" y="576"/>
                    <a:pt x="364" y="576"/>
                  </a:cubicBezTo>
                  <a:cubicBezTo>
                    <a:pt x="364" y="576"/>
                    <a:pt x="364" y="576"/>
                    <a:pt x="364" y="576"/>
                  </a:cubicBezTo>
                  <a:cubicBezTo>
                    <a:pt x="364" y="576"/>
                    <a:pt x="365" y="576"/>
                    <a:pt x="365" y="576"/>
                  </a:cubicBezTo>
                  <a:cubicBezTo>
                    <a:pt x="366" y="576"/>
                    <a:pt x="366" y="576"/>
                    <a:pt x="367" y="575"/>
                  </a:cubicBezTo>
                  <a:cubicBezTo>
                    <a:pt x="367" y="575"/>
                    <a:pt x="368" y="575"/>
                    <a:pt x="369" y="575"/>
                  </a:cubicBezTo>
                  <a:cubicBezTo>
                    <a:pt x="369" y="575"/>
                    <a:pt x="369" y="575"/>
                    <a:pt x="370" y="575"/>
                  </a:cubicBezTo>
                  <a:cubicBezTo>
                    <a:pt x="370" y="575"/>
                    <a:pt x="370" y="575"/>
                    <a:pt x="371" y="575"/>
                  </a:cubicBezTo>
                  <a:cubicBezTo>
                    <a:pt x="371" y="575"/>
                    <a:pt x="372" y="575"/>
                    <a:pt x="373" y="574"/>
                  </a:cubicBezTo>
                  <a:cubicBezTo>
                    <a:pt x="373" y="574"/>
                    <a:pt x="374" y="574"/>
                    <a:pt x="375" y="574"/>
                  </a:cubicBezTo>
                  <a:cubicBezTo>
                    <a:pt x="375" y="574"/>
                    <a:pt x="375" y="574"/>
                    <a:pt x="376" y="574"/>
                  </a:cubicBezTo>
                  <a:cubicBezTo>
                    <a:pt x="376" y="574"/>
                    <a:pt x="377" y="574"/>
                    <a:pt x="377" y="573"/>
                  </a:cubicBezTo>
                  <a:cubicBezTo>
                    <a:pt x="377" y="573"/>
                    <a:pt x="378" y="573"/>
                    <a:pt x="379" y="573"/>
                  </a:cubicBezTo>
                  <a:cubicBezTo>
                    <a:pt x="379" y="573"/>
                    <a:pt x="380" y="573"/>
                    <a:pt x="381" y="573"/>
                  </a:cubicBezTo>
                  <a:cubicBezTo>
                    <a:pt x="381" y="572"/>
                    <a:pt x="381" y="572"/>
                    <a:pt x="382" y="572"/>
                  </a:cubicBezTo>
                  <a:cubicBezTo>
                    <a:pt x="382" y="572"/>
                    <a:pt x="383" y="572"/>
                    <a:pt x="383" y="572"/>
                  </a:cubicBezTo>
                  <a:cubicBezTo>
                    <a:pt x="384" y="572"/>
                    <a:pt x="384" y="572"/>
                    <a:pt x="385" y="572"/>
                  </a:cubicBezTo>
                  <a:cubicBezTo>
                    <a:pt x="385" y="571"/>
                    <a:pt x="386" y="571"/>
                    <a:pt x="387" y="571"/>
                  </a:cubicBezTo>
                  <a:cubicBezTo>
                    <a:pt x="387" y="571"/>
                    <a:pt x="387" y="571"/>
                    <a:pt x="387" y="571"/>
                  </a:cubicBezTo>
                  <a:cubicBezTo>
                    <a:pt x="387" y="571"/>
                    <a:pt x="387" y="571"/>
                    <a:pt x="387" y="571"/>
                  </a:cubicBezTo>
                  <a:cubicBezTo>
                    <a:pt x="387" y="571"/>
                    <a:pt x="387" y="571"/>
                    <a:pt x="387" y="571"/>
                  </a:cubicBezTo>
                  <a:cubicBezTo>
                    <a:pt x="387" y="571"/>
                    <a:pt x="387" y="571"/>
                    <a:pt x="387" y="571"/>
                  </a:cubicBezTo>
                  <a:cubicBezTo>
                    <a:pt x="387" y="571"/>
                    <a:pt x="387" y="571"/>
                    <a:pt x="387" y="571"/>
                  </a:cubicBezTo>
                  <a:cubicBezTo>
                    <a:pt x="387" y="571"/>
                    <a:pt x="388" y="571"/>
                    <a:pt x="388" y="570"/>
                  </a:cubicBezTo>
                  <a:cubicBezTo>
                    <a:pt x="389" y="570"/>
                    <a:pt x="389" y="570"/>
                    <a:pt x="390" y="570"/>
                  </a:cubicBezTo>
                  <a:cubicBezTo>
                    <a:pt x="391" y="570"/>
                    <a:pt x="391" y="570"/>
                    <a:pt x="391" y="570"/>
                  </a:cubicBezTo>
                  <a:cubicBezTo>
                    <a:pt x="391" y="569"/>
                    <a:pt x="391" y="569"/>
                    <a:pt x="391" y="569"/>
                  </a:cubicBezTo>
                  <a:cubicBezTo>
                    <a:pt x="391" y="569"/>
                    <a:pt x="391" y="569"/>
                    <a:pt x="391" y="569"/>
                  </a:cubicBezTo>
                  <a:cubicBezTo>
                    <a:pt x="391" y="569"/>
                    <a:pt x="391" y="569"/>
                    <a:pt x="391" y="569"/>
                  </a:cubicBezTo>
                  <a:cubicBezTo>
                    <a:pt x="392" y="569"/>
                    <a:pt x="392" y="569"/>
                    <a:pt x="393" y="569"/>
                  </a:cubicBezTo>
                  <a:cubicBezTo>
                    <a:pt x="558" y="509"/>
                    <a:pt x="558" y="509"/>
                    <a:pt x="558" y="509"/>
                  </a:cubicBezTo>
                  <a:cubicBezTo>
                    <a:pt x="560" y="509"/>
                    <a:pt x="562" y="508"/>
                    <a:pt x="564" y="507"/>
                  </a:cubicBezTo>
                  <a:cubicBezTo>
                    <a:pt x="566" y="506"/>
                    <a:pt x="568" y="506"/>
                    <a:pt x="570" y="505"/>
                  </a:cubicBezTo>
                  <a:cubicBezTo>
                    <a:pt x="571" y="504"/>
                    <a:pt x="573" y="503"/>
                    <a:pt x="575" y="502"/>
                  </a:cubicBezTo>
                  <a:cubicBezTo>
                    <a:pt x="576" y="502"/>
                    <a:pt x="578" y="501"/>
                    <a:pt x="579" y="500"/>
                  </a:cubicBezTo>
                  <a:cubicBezTo>
                    <a:pt x="580" y="500"/>
                    <a:pt x="580" y="500"/>
                    <a:pt x="580" y="500"/>
                  </a:cubicBezTo>
                  <a:cubicBezTo>
                    <a:pt x="581" y="499"/>
                    <a:pt x="581" y="499"/>
                    <a:pt x="581" y="499"/>
                  </a:cubicBezTo>
                  <a:cubicBezTo>
                    <a:pt x="582" y="499"/>
                    <a:pt x="582" y="499"/>
                    <a:pt x="582" y="499"/>
                  </a:cubicBezTo>
                  <a:cubicBezTo>
                    <a:pt x="582" y="499"/>
                    <a:pt x="582" y="499"/>
                    <a:pt x="582" y="499"/>
                  </a:cubicBezTo>
                  <a:cubicBezTo>
                    <a:pt x="582" y="499"/>
                    <a:pt x="582" y="499"/>
                    <a:pt x="582" y="499"/>
                  </a:cubicBezTo>
                  <a:cubicBezTo>
                    <a:pt x="583" y="498"/>
                    <a:pt x="583" y="498"/>
                    <a:pt x="583" y="498"/>
                  </a:cubicBezTo>
                  <a:cubicBezTo>
                    <a:pt x="583" y="498"/>
                    <a:pt x="583" y="498"/>
                    <a:pt x="583" y="498"/>
                  </a:cubicBezTo>
                  <a:cubicBezTo>
                    <a:pt x="583" y="498"/>
                    <a:pt x="583" y="498"/>
                    <a:pt x="583" y="498"/>
                  </a:cubicBezTo>
                  <a:cubicBezTo>
                    <a:pt x="583" y="498"/>
                    <a:pt x="583" y="498"/>
                    <a:pt x="583" y="498"/>
                  </a:cubicBezTo>
                  <a:cubicBezTo>
                    <a:pt x="584" y="498"/>
                    <a:pt x="584" y="497"/>
                    <a:pt x="585" y="497"/>
                  </a:cubicBezTo>
                  <a:cubicBezTo>
                    <a:pt x="586" y="496"/>
                    <a:pt x="586" y="496"/>
                    <a:pt x="586" y="496"/>
                  </a:cubicBezTo>
                  <a:cubicBezTo>
                    <a:pt x="587" y="496"/>
                    <a:pt x="587" y="495"/>
                    <a:pt x="588" y="495"/>
                  </a:cubicBezTo>
                  <a:cubicBezTo>
                    <a:pt x="588" y="495"/>
                    <a:pt x="588" y="495"/>
                    <a:pt x="588" y="495"/>
                  </a:cubicBezTo>
                  <a:cubicBezTo>
                    <a:pt x="588" y="494"/>
                    <a:pt x="588" y="494"/>
                    <a:pt x="588" y="494"/>
                  </a:cubicBezTo>
                  <a:cubicBezTo>
                    <a:pt x="589" y="494"/>
                    <a:pt x="589" y="494"/>
                    <a:pt x="589" y="494"/>
                  </a:cubicBezTo>
                  <a:cubicBezTo>
                    <a:pt x="589" y="494"/>
                    <a:pt x="589" y="494"/>
                    <a:pt x="589" y="494"/>
                  </a:cubicBezTo>
                  <a:cubicBezTo>
                    <a:pt x="590" y="493"/>
                    <a:pt x="591" y="492"/>
                    <a:pt x="592" y="492"/>
                  </a:cubicBezTo>
                  <a:cubicBezTo>
                    <a:pt x="592" y="491"/>
                    <a:pt x="592" y="491"/>
                    <a:pt x="592" y="491"/>
                  </a:cubicBezTo>
                  <a:cubicBezTo>
                    <a:pt x="593" y="491"/>
                    <a:pt x="593" y="491"/>
                    <a:pt x="593" y="491"/>
                  </a:cubicBezTo>
                  <a:cubicBezTo>
                    <a:pt x="594" y="490"/>
                    <a:pt x="594" y="489"/>
                    <a:pt x="595" y="489"/>
                  </a:cubicBezTo>
                  <a:cubicBezTo>
                    <a:pt x="595" y="488"/>
                    <a:pt x="595" y="488"/>
                    <a:pt x="595" y="488"/>
                  </a:cubicBezTo>
                  <a:cubicBezTo>
                    <a:pt x="595" y="488"/>
                    <a:pt x="595" y="488"/>
                    <a:pt x="595" y="488"/>
                  </a:cubicBezTo>
                  <a:cubicBezTo>
                    <a:pt x="596" y="487"/>
                    <a:pt x="596" y="487"/>
                    <a:pt x="596" y="487"/>
                  </a:cubicBezTo>
                  <a:cubicBezTo>
                    <a:pt x="597" y="487"/>
                    <a:pt x="597" y="486"/>
                    <a:pt x="597" y="486"/>
                  </a:cubicBezTo>
                  <a:cubicBezTo>
                    <a:pt x="598" y="485"/>
                    <a:pt x="598" y="485"/>
                    <a:pt x="598" y="485"/>
                  </a:cubicBezTo>
                  <a:cubicBezTo>
                    <a:pt x="598" y="485"/>
                    <a:pt x="598" y="484"/>
                    <a:pt x="598" y="484"/>
                  </a:cubicBezTo>
                  <a:cubicBezTo>
                    <a:pt x="599" y="483"/>
                    <a:pt x="599" y="483"/>
                    <a:pt x="599" y="483"/>
                  </a:cubicBezTo>
                  <a:cubicBezTo>
                    <a:pt x="599" y="483"/>
                    <a:pt x="599" y="483"/>
                    <a:pt x="599" y="483"/>
                  </a:cubicBezTo>
                  <a:cubicBezTo>
                    <a:pt x="599" y="483"/>
                    <a:pt x="599" y="483"/>
                    <a:pt x="599" y="483"/>
                  </a:cubicBezTo>
                  <a:cubicBezTo>
                    <a:pt x="599" y="483"/>
                    <a:pt x="599" y="483"/>
                    <a:pt x="599" y="483"/>
                  </a:cubicBezTo>
                  <a:cubicBezTo>
                    <a:pt x="599" y="482"/>
                    <a:pt x="599" y="482"/>
                    <a:pt x="600" y="481"/>
                  </a:cubicBezTo>
                  <a:cubicBezTo>
                    <a:pt x="600" y="481"/>
                    <a:pt x="600" y="480"/>
                    <a:pt x="600" y="480"/>
                  </a:cubicBezTo>
                  <a:cubicBezTo>
                    <a:pt x="600" y="480"/>
                    <a:pt x="600" y="480"/>
                    <a:pt x="600" y="480"/>
                  </a:cubicBezTo>
                  <a:cubicBezTo>
                    <a:pt x="600" y="480"/>
                    <a:pt x="600" y="480"/>
                    <a:pt x="600" y="480"/>
                  </a:cubicBezTo>
                  <a:cubicBezTo>
                    <a:pt x="600" y="479"/>
                    <a:pt x="600" y="479"/>
                    <a:pt x="600" y="479"/>
                  </a:cubicBezTo>
                  <a:cubicBezTo>
                    <a:pt x="600" y="478"/>
                    <a:pt x="600" y="478"/>
                    <a:pt x="600" y="478"/>
                  </a:cubicBezTo>
                  <a:cubicBezTo>
                    <a:pt x="600" y="478"/>
                    <a:pt x="600" y="478"/>
                    <a:pt x="600" y="478"/>
                  </a:cubicBezTo>
                  <a:cubicBezTo>
                    <a:pt x="600" y="477"/>
                    <a:pt x="600" y="477"/>
                    <a:pt x="600" y="477"/>
                  </a:cubicBezTo>
                  <a:cubicBezTo>
                    <a:pt x="600" y="477"/>
                    <a:pt x="600" y="477"/>
                    <a:pt x="600" y="477"/>
                  </a:cubicBezTo>
                  <a:cubicBezTo>
                    <a:pt x="603" y="412"/>
                    <a:pt x="603" y="412"/>
                    <a:pt x="603" y="412"/>
                  </a:cubicBezTo>
                  <a:cubicBezTo>
                    <a:pt x="603" y="413"/>
                    <a:pt x="603" y="414"/>
                    <a:pt x="603" y="415"/>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2" name="Freeform 165"/>
            <p:cNvSpPr/>
            <p:nvPr/>
          </p:nvSpPr>
          <p:spPr bwMode="auto">
            <a:xfrm>
              <a:off x="2501" y="2052"/>
              <a:ext cx="457" cy="217"/>
            </a:xfrm>
            <a:custGeom>
              <a:avLst/>
              <a:gdLst>
                <a:gd name="T0" fmla="*/ 429 w 279"/>
                <a:gd name="T1" fmla="*/ 110 h 132"/>
                <a:gd name="T2" fmla="*/ 432 w 279"/>
                <a:gd name="T3" fmla="*/ 115 h 132"/>
                <a:gd name="T4" fmla="*/ 446 w 279"/>
                <a:gd name="T5" fmla="*/ 141 h 132"/>
                <a:gd name="T6" fmla="*/ 455 w 279"/>
                <a:gd name="T7" fmla="*/ 204 h 132"/>
                <a:gd name="T8" fmla="*/ 455 w 279"/>
                <a:gd name="T9" fmla="*/ 169 h 132"/>
                <a:gd name="T10" fmla="*/ 444 w 279"/>
                <a:gd name="T11" fmla="*/ 125 h 132"/>
                <a:gd name="T12" fmla="*/ 434 w 279"/>
                <a:gd name="T13" fmla="*/ 105 h 132"/>
                <a:gd name="T14" fmla="*/ 429 w 279"/>
                <a:gd name="T15" fmla="*/ 99 h 132"/>
                <a:gd name="T16" fmla="*/ 424 w 279"/>
                <a:gd name="T17" fmla="*/ 92 h 132"/>
                <a:gd name="T18" fmla="*/ 405 w 279"/>
                <a:gd name="T19" fmla="*/ 71 h 132"/>
                <a:gd name="T20" fmla="*/ 395 w 279"/>
                <a:gd name="T21" fmla="*/ 61 h 132"/>
                <a:gd name="T22" fmla="*/ 388 w 279"/>
                <a:gd name="T23" fmla="*/ 54 h 132"/>
                <a:gd name="T24" fmla="*/ 378 w 279"/>
                <a:gd name="T25" fmla="*/ 48 h 132"/>
                <a:gd name="T26" fmla="*/ 372 w 279"/>
                <a:gd name="T27" fmla="*/ 43 h 132"/>
                <a:gd name="T28" fmla="*/ 355 w 279"/>
                <a:gd name="T29" fmla="*/ 33 h 132"/>
                <a:gd name="T30" fmla="*/ 318 w 279"/>
                <a:gd name="T31" fmla="*/ 16 h 132"/>
                <a:gd name="T32" fmla="*/ 310 w 279"/>
                <a:gd name="T33" fmla="*/ 13 h 132"/>
                <a:gd name="T34" fmla="*/ 305 w 279"/>
                <a:gd name="T35" fmla="*/ 13 h 132"/>
                <a:gd name="T36" fmla="*/ 300 w 279"/>
                <a:gd name="T37" fmla="*/ 12 h 132"/>
                <a:gd name="T38" fmla="*/ 293 w 279"/>
                <a:gd name="T39" fmla="*/ 10 h 132"/>
                <a:gd name="T40" fmla="*/ 246 w 279"/>
                <a:gd name="T41" fmla="*/ 2 h 132"/>
                <a:gd name="T42" fmla="*/ 223 w 279"/>
                <a:gd name="T43" fmla="*/ 0 h 132"/>
                <a:gd name="T44" fmla="*/ 213 w 279"/>
                <a:gd name="T45" fmla="*/ 0 h 132"/>
                <a:gd name="T46" fmla="*/ 203 w 279"/>
                <a:gd name="T47" fmla="*/ 2 h 132"/>
                <a:gd name="T48" fmla="*/ 200 w 279"/>
                <a:gd name="T49" fmla="*/ 2 h 132"/>
                <a:gd name="T50" fmla="*/ 195 w 279"/>
                <a:gd name="T51" fmla="*/ 2 h 132"/>
                <a:gd name="T52" fmla="*/ 167 w 279"/>
                <a:gd name="T53" fmla="*/ 7 h 132"/>
                <a:gd name="T54" fmla="*/ 146 w 279"/>
                <a:gd name="T55" fmla="*/ 12 h 132"/>
                <a:gd name="T56" fmla="*/ 134 w 279"/>
                <a:gd name="T57" fmla="*/ 15 h 132"/>
                <a:gd name="T58" fmla="*/ 13 w 279"/>
                <a:gd name="T59" fmla="*/ 115 h 132"/>
                <a:gd name="T60" fmla="*/ 57 w 279"/>
                <a:gd name="T61" fmla="*/ 64 h 132"/>
                <a:gd name="T62" fmla="*/ 136 w 279"/>
                <a:gd name="T63" fmla="*/ 21 h 132"/>
                <a:gd name="T64" fmla="*/ 147 w 279"/>
                <a:gd name="T65" fmla="*/ 18 h 132"/>
                <a:gd name="T66" fmla="*/ 190 w 279"/>
                <a:gd name="T67" fmla="*/ 10 h 132"/>
                <a:gd name="T68" fmla="*/ 195 w 279"/>
                <a:gd name="T69" fmla="*/ 10 h 132"/>
                <a:gd name="T70" fmla="*/ 200 w 279"/>
                <a:gd name="T71" fmla="*/ 10 h 132"/>
                <a:gd name="T72" fmla="*/ 205 w 279"/>
                <a:gd name="T73" fmla="*/ 10 h 132"/>
                <a:gd name="T74" fmla="*/ 215 w 279"/>
                <a:gd name="T75" fmla="*/ 8 h 132"/>
                <a:gd name="T76" fmla="*/ 224 w 279"/>
                <a:gd name="T77" fmla="*/ 8 h 132"/>
                <a:gd name="T78" fmla="*/ 259 w 279"/>
                <a:gd name="T79" fmla="*/ 12 h 132"/>
                <a:gd name="T80" fmla="*/ 295 w 279"/>
                <a:gd name="T81" fmla="*/ 18 h 132"/>
                <a:gd name="T82" fmla="*/ 301 w 279"/>
                <a:gd name="T83" fmla="*/ 20 h 132"/>
                <a:gd name="T84" fmla="*/ 305 w 279"/>
                <a:gd name="T85" fmla="*/ 21 h 132"/>
                <a:gd name="T86" fmla="*/ 311 w 279"/>
                <a:gd name="T87" fmla="*/ 23 h 132"/>
                <a:gd name="T88" fmla="*/ 329 w 279"/>
                <a:gd name="T89" fmla="*/ 30 h 132"/>
                <a:gd name="T90" fmla="*/ 365 w 279"/>
                <a:gd name="T91" fmla="*/ 49 h 132"/>
                <a:gd name="T92" fmla="*/ 372 w 279"/>
                <a:gd name="T93" fmla="*/ 53 h 132"/>
                <a:gd name="T94" fmla="*/ 380 w 279"/>
                <a:gd name="T95" fmla="*/ 58 h 132"/>
                <a:gd name="T96" fmla="*/ 387 w 279"/>
                <a:gd name="T97" fmla="*/ 64 h 132"/>
                <a:gd name="T98" fmla="*/ 400 w 279"/>
                <a:gd name="T99" fmla="*/ 74 h 132"/>
                <a:gd name="T100" fmla="*/ 411 w 279"/>
                <a:gd name="T101" fmla="*/ 87 h 132"/>
                <a:gd name="T102" fmla="*/ 424 w 279"/>
                <a:gd name="T103" fmla="*/ 102 h 13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9" h="132">
                  <a:moveTo>
                    <a:pt x="260" y="64"/>
                  </a:moveTo>
                  <a:cubicBezTo>
                    <a:pt x="260" y="64"/>
                    <a:pt x="261" y="65"/>
                    <a:pt x="261" y="65"/>
                  </a:cubicBezTo>
                  <a:cubicBezTo>
                    <a:pt x="262" y="66"/>
                    <a:pt x="262" y="66"/>
                    <a:pt x="262" y="67"/>
                  </a:cubicBezTo>
                  <a:cubicBezTo>
                    <a:pt x="262" y="67"/>
                    <a:pt x="263" y="67"/>
                    <a:pt x="263" y="68"/>
                  </a:cubicBezTo>
                  <a:cubicBezTo>
                    <a:pt x="263" y="68"/>
                    <a:pt x="263" y="69"/>
                    <a:pt x="264" y="69"/>
                  </a:cubicBezTo>
                  <a:cubicBezTo>
                    <a:pt x="264" y="70"/>
                    <a:pt x="264" y="70"/>
                    <a:pt x="264" y="70"/>
                  </a:cubicBezTo>
                  <a:cubicBezTo>
                    <a:pt x="265" y="72"/>
                    <a:pt x="266" y="74"/>
                    <a:pt x="267" y="76"/>
                  </a:cubicBezTo>
                  <a:cubicBezTo>
                    <a:pt x="268" y="77"/>
                    <a:pt x="269" y="79"/>
                    <a:pt x="270" y="81"/>
                  </a:cubicBezTo>
                  <a:cubicBezTo>
                    <a:pt x="271" y="83"/>
                    <a:pt x="271" y="84"/>
                    <a:pt x="272" y="86"/>
                  </a:cubicBezTo>
                  <a:cubicBezTo>
                    <a:pt x="273" y="88"/>
                    <a:pt x="273" y="90"/>
                    <a:pt x="274" y="92"/>
                  </a:cubicBezTo>
                  <a:cubicBezTo>
                    <a:pt x="276" y="97"/>
                    <a:pt x="277" y="102"/>
                    <a:pt x="277" y="108"/>
                  </a:cubicBezTo>
                  <a:cubicBezTo>
                    <a:pt x="278" y="113"/>
                    <a:pt x="278" y="119"/>
                    <a:pt x="278" y="124"/>
                  </a:cubicBezTo>
                  <a:cubicBezTo>
                    <a:pt x="278" y="127"/>
                    <a:pt x="277" y="129"/>
                    <a:pt x="277" y="132"/>
                  </a:cubicBezTo>
                  <a:cubicBezTo>
                    <a:pt x="278" y="127"/>
                    <a:pt x="278" y="123"/>
                    <a:pt x="279" y="119"/>
                  </a:cubicBezTo>
                  <a:cubicBezTo>
                    <a:pt x="279" y="114"/>
                    <a:pt x="279" y="108"/>
                    <a:pt x="278" y="103"/>
                  </a:cubicBezTo>
                  <a:cubicBezTo>
                    <a:pt x="278" y="97"/>
                    <a:pt x="277" y="92"/>
                    <a:pt x="275" y="86"/>
                  </a:cubicBezTo>
                  <a:cubicBezTo>
                    <a:pt x="274" y="85"/>
                    <a:pt x="274" y="83"/>
                    <a:pt x="273" y="81"/>
                  </a:cubicBezTo>
                  <a:cubicBezTo>
                    <a:pt x="272" y="79"/>
                    <a:pt x="272" y="77"/>
                    <a:pt x="271" y="76"/>
                  </a:cubicBezTo>
                  <a:cubicBezTo>
                    <a:pt x="270" y="74"/>
                    <a:pt x="269" y="72"/>
                    <a:pt x="268" y="70"/>
                  </a:cubicBezTo>
                  <a:cubicBezTo>
                    <a:pt x="267" y="69"/>
                    <a:pt x="266" y="67"/>
                    <a:pt x="265" y="65"/>
                  </a:cubicBezTo>
                  <a:cubicBezTo>
                    <a:pt x="265" y="65"/>
                    <a:pt x="265" y="64"/>
                    <a:pt x="265" y="64"/>
                  </a:cubicBezTo>
                  <a:cubicBezTo>
                    <a:pt x="264" y="64"/>
                    <a:pt x="264" y="63"/>
                    <a:pt x="264" y="63"/>
                  </a:cubicBezTo>
                  <a:cubicBezTo>
                    <a:pt x="264" y="62"/>
                    <a:pt x="263" y="62"/>
                    <a:pt x="263" y="61"/>
                  </a:cubicBezTo>
                  <a:cubicBezTo>
                    <a:pt x="263" y="61"/>
                    <a:pt x="263" y="61"/>
                    <a:pt x="262" y="60"/>
                  </a:cubicBezTo>
                  <a:cubicBezTo>
                    <a:pt x="262" y="60"/>
                    <a:pt x="261" y="59"/>
                    <a:pt x="261" y="58"/>
                  </a:cubicBezTo>
                  <a:cubicBezTo>
                    <a:pt x="261" y="58"/>
                    <a:pt x="260" y="57"/>
                    <a:pt x="260" y="57"/>
                  </a:cubicBezTo>
                  <a:cubicBezTo>
                    <a:pt x="259" y="56"/>
                    <a:pt x="259" y="56"/>
                    <a:pt x="259" y="56"/>
                  </a:cubicBezTo>
                  <a:cubicBezTo>
                    <a:pt x="259" y="56"/>
                    <a:pt x="259" y="56"/>
                    <a:pt x="259" y="56"/>
                  </a:cubicBezTo>
                  <a:cubicBezTo>
                    <a:pt x="256" y="52"/>
                    <a:pt x="253" y="49"/>
                    <a:pt x="252" y="47"/>
                  </a:cubicBezTo>
                  <a:cubicBezTo>
                    <a:pt x="250" y="45"/>
                    <a:pt x="248" y="44"/>
                    <a:pt x="247" y="43"/>
                  </a:cubicBezTo>
                  <a:cubicBezTo>
                    <a:pt x="247" y="42"/>
                    <a:pt x="246" y="41"/>
                    <a:pt x="246" y="41"/>
                  </a:cubicBezTo>
                  <a:cubicBezTo>
                    <a:pt x="245" y="40"/>
                    <a:pt x="245" y="40"/>
                    <a:pt x="245" y="40"/>
                  </a:cubicBezTo>
                  <a:cubicBezTo>
                    <a:pt x="243" y="39"/>
                    <a:pt x="242" y="38"/>
                    <a:pt x="241" y="37"/>
                  </a:cubicBezTo>
                  <a:cubicBezTo>
                    <a:pt x="240" y="36"/>
                    <a:pt x="239" y="35"/>
                    <a:pt x="239" y="35"/>
                  </a:cubicBezTo>
                  <a:cubicBezTo>
                    <a:pt x="238" y="34"/>
                    <a:pt x="238" y="34"/>
                    <a:pt x="237" y="34"/>
                  </a:cubicBezTo>
                  <a:cubicBezTo>
                    <a:pt x="237" y="33"/>
                    <a:pt x="237" y="33"/>
                    <a:pt x="237" y="33"/>
                  </a:cubicBezTo>
                  <a:cubicBezTo>
                    <a:pt x="236" y="32"/>
                    <a:pt x="235" y="32"/>
                    <a:pt x="234" y="31"/>
                  </a:cubicBezTo>
                  <a:cubicBezTo>
                    <a:pt x="234" y="31"/>
                    <a:pt x="233" y="30"/>
                    <a:pt x="233" y="30"/>
                  </a:cubicBezTo>
                  <a:cubicBezTo>
                    <a:pt x="232" y="30"/>
                    <a:pt x="232" y="30"/>
                    <a:pt x="231" y="29"/>
                  </a:cubicBezTo>
                  <a:cubicBezTo>
                    <a:pt x="231" y="29"/>
                    <a:pt x="231" y="29"/>
                    <a:pt x="231" y="29"/>
                  </a:cubicBezTo>
                  <a:cubicBezTo>
                    <a:pt x="230" y="28"/>
                    <a:pt x="229" y="28"/>
                    <a:pt x="228" y="27"/>
                  </a:cubicBezTo>
                  <a:cubicBezTo>
                    <a:pt x="228" y="27"/>
                    <a:pt x="227" y="26"/>
                    <a:pt x="227" y="26"/>
                  </a:cubicBezTo>
                  <a:cubicBezTo>
                    <a:pt x="226" y="26"/>
                    <a:pt x="226" y="25"/>
                    <a:pt x="225" y="25"/>
                  </a:cubicBezTo>
                  <a:cubicBezTo>
                    <a:pt x="225" y="25"/>
                    <a:pt x="224" y="25"/>
                    <a:pt x="224" y="24"/>
                  </a:cubicBezTo>
                  <a:cubicBezTo>
                    <a:pt x="222" y="23"/>
                    <a:pt x="219" y="21"/>
                    <a:pt x="217" y="20"/>
                  </a:cubicBezTo>
                  <a:cubicBezTo>
                    <a:pt x="214" y="19"/>
                    <a:pt x="212" y="18"/>
                    <a:pt x="209" y="16"/>
                  </a:cubicBezTo>
                  <a:cubicBezTo>
                    <a:pt x="207" y="15"/>
                    <a:pt x="204" y="14"/>
                    <a:pt x="202" y="13"/>
                  </a:cubicBezTo>
                  <a:cubicBezTo>
                    <a:pt x="199" y="12"/>
                    <a:pt x="197" y="11"/>
                    <a:pt x="194" y="10"/>
                  </a:cubicBezTo>
                  <a:cubicBezTo>
                    <a:pt x="194" y="10"/>
                    <a:pt x="193" y="10"/>
                    <a:pt x="192" y="9"/>
                  </a:cubicBezTo>
                  <a:cubicBezTo>
                    <a:pt x="192" y="9"/>
                    <a:pt x="191" y="9"/>
                    <a:pt x="191" y="9"/>
                  </a:cubicBezTo>
                  <a:cubicBezTo>
                    <a:pt x="190" y="9"/>
                    <a:pt x="190" y="9"/>
                    <a:pt x="189" y="8"/>
                  </a:cubicBezTo>
                  <a:cubicBezTo>
                    <a:pt x="189" y="8"/>
                    <a:pt x="188" y="8"/>
                    <a:pt x="188" y="8"/>
                  </a:cubicBezTo>
                  <a:cubicBezTo>
                    <a:pt x="187" y="8"/>
                    <a:pt x="187" y="8"/>
                    <a:pt x="187" y="8"/>
                  </a:cubicBezTo>
                  <a:cubicBezTo>
                    <a:pt x="186" y="8"/>
                    <a:pt x="186" y="8"/>
                    <a:pt x="186" y="8"/>
                  </a:cubicBezTo>
                  <a:cubicBezTo>
                    <a:pt x="185" y="7"/>
                    <a:pt x="185" y="7"/>
                    <a:pt x="185" y="7"/>
                  </a:cubicBezTo>
                  <a:cubicBezTo>
                    <a:pt x="185" y="7"/>
                    <a:pt x="185" y="7"/>
                    <a:pt x="185" y="7"/>
                  </a:cubicBezTo>
                  <a:cubicBezTo>
                    <a:pt x="184" y="7"/>
                    <a:pt x="184" y="7"/>
                    <a:pt x="183" y="7"/>
                  </a:cubicBezTo>
                  <a:cubicBezTo>
                    <a:pt x="183" y="7"/>
                    <a:pt x="182" y="6"/>
                    <a:pt x="182" y="6"/>
                  </a:cubicBezTo>
                  <a:cubicBezTo>
                    <a:pt x="181" y="6"/>
                    <a:pt x="181" y="6"/>
                    <a:pt x="180" y="6"/>
                  </a:cubicBezTo>
                  <a:cubicBezTo>
                    <a:pt x="180" y="6"/>
                    <a:pt x="180" y="6"/>
                    <a:pt x="179" y="6"/>
                  </a:cubicBezTo>
                  <a:cubicBezTo>
                    <a:pt x="176" y="5"/>
                    <a:pt x="172" y="4"/>
                    <a:pt x="169" y="3"/>
                  </a:cubicBezTo>
                  <a:cubicBezTo>
                    <a:pt x="166" y="3"/>
                    <a:pt x="162" y="2"/>
                    <a:pt x="159" y="2"/>
                  </a:cubicBezTo>
                  <a:cubicBezTo>
                    <a:pt x="156" y="1"/>
                    <a:pt x="153" y="1"/>
                    <a:pt x="150" y="1"/>
                  </a:cubicBezTo>
                  <a:cubicBezTo>
                    <a:pt x="146" y="0"/>
                    <a:pt x="143" y="0"/>
                    <a:pt x="140" y="0"/>
                  </a:cubicBezTo>
                  <a:cubicBezTo>
                    <a:pt x="139" y="0"/>
                    <a:pt x="139" y="0"/>
                    <a:pt x="138" y="0"/>
                  </a:cubicBezTo>
                  <a:cubicBezTo>
                    <a:pt x="137" y="0"/>
                    <a:pt x="137" y="0"/>
                    <a:pt x="136" y="0"/>
                  </a:cubicBezTo>
                  <a:cubicBezTo>
                    <a:pt x="136" y="0"/>
                    <a:pt x="135" y="0"/>
                    <a:pt x="134" y="0"/>
                  </a:cubicBezTo>
                  <a:cubicBezTo>
                    <a:pt x="134" y="0"/>
                    <a:pt x="133" y="0"/>
                    <a:pt x="132" y="0"/>
                  </a:cubicBezTo>
                  <a:cubicBezTo>
                    <a:pt x="132" y="0"/>
                    <a:pt x="131" y="0"/>
                    <a:pt x="130" y="0"/>
                  </a:cubicBezTo>
                  <a:cubicBezTo>
                    <a:pt x="129" y="0"/>
                    <a:pt x="129" y="0"/>
                    <a:pt x="128" y="0"/>
                  </a:cubicBezTo>
                  <a:cubicBezTo>
                    <a:pt x="127" y="0"/>
                    <a:pt x="127" y="0"/>
                    <a:pt x="126" y="0"/>
                  </a:cubicBezTo>
                  <a:cubicBezTo>
                    <a:pt x="126" y="0"/>
                    <a:pt x="125" y="1"/>
                    <a:pt x="124" y="1"/>
                  </a:cubicBezTo>
                  <a:cubicBezTo>
                    <a:pt x="124" y="1"/>
                    <a:pt x="124" y="1"/>
                    <a:pt x="124" y="1"/>
                  </a:cubicBezTo>
                  <a:cubicBezTo>
                    <a:pt x="123" y="1"/>
                    <a:pt x="123" y="1"/>
                    <a:pt x="123" y="1"/>
                  </a:cubicBezTo>
                  <a:cubicBezTo>
                    <a:pt x="122" y="1"/>
                    <a:pt x="122" y="1"/>
                    <a:pt x="122" y="1"/>
                  </a:cubicBezTo>
                  <a:cubicBezTo>
                    <a:pt x="121" y="1"/>
                    <a:pt x="121" y="1"/>
                    <a:pt x="121" y="1"/>
                  </a:cubicBezTo>
                  <a:cubicBezTo>
                    <a:pt x="120" y="1"/>
                    <a:pt x="120" y="1"/>
                    <a:pt x="120" y="1"/>
                  </a:cubicBezTo>
                  <a:cubicBezTo>
                    <a:pt x="119" y="1"/>
                    <a:pt x="119" y="1"/>
                    <a:pt x="119" y="1"/>
                  </a:cubicBezTo>
                  <a:cubicBezTo>
                    <a:pt x="118" y="1"/>
                    <a:pt x="118" y="1"/>
                    <a:pt x="118" y="1"/>
                  </a:cubicBezTo>
                  <a:cubicBezTo>
                    <a:pt x="117" y="1"/>
                    <a:pt x="117" y="1"/>
                    <a:pt x="117" y="1"/>
                  </a:cubicBezTo>
                  <a:cubicBezTo>
                    <a:pt x="111" y="2"/>
                    <a:pt x="106" y="3"/>
                    <a:pt x="102" y="4"/>
                  </a:cubicBezTo>
                  <a:cubicBezTo>
                    <a:pt x="98" y="5"/>
                    <a:pt x="96" y="5"/>
                    <a:pt x="94" y="5"/>
                  </a:cubicBezTo>
                  <a:cubicBezTo>
                    <a:pt x="92" y="6"/>
                    <a:pt x="91" y="6"/>
                    <a:pt x="91" y="6"/>
                  </a:cubicBezTo>
                  <a:cubicBezTo>
                    <a:pt x="90" y="6"/>
                    <a:pt x="90" y="6"/>
                    <a:pt x="89" y="7"/>
                  </a:cubicBezTo>
                  <a:cubicBezTo>
                    <a:pt x="88" y="7"/>
                    <a:pt x="87" y="7"/>
                    <a:pt x="86" y="7"/>
                  </a:cubicBezTo>
                  <a:cubicBezTo>
                    <a:pt x="85" y="8"/>
                    <a:pt x="84" y="8"/>
                    <a:pt x="84" y="8"/>
                  </a:cubicBezTo>
                  <a:cubicBezTo>
                    <a:pt x="83" y="8"/>
                    <a:pt x="82" y="9"/>
                    <a:pt x="82" y="9"/>
                  </a:cubicBezTo>
                  <a:cubicBezTo>
                    <a:pt x="81" y="9"/>
                    <a:pt x="81" y="9"/>
                    <a:pt x="80" y="9"/>
                  </a:cubicBezTo>
                  <a:cubicBezTo>
                    <a:pt x="63" y="15"/>
                    <a:pt x="48" y="24"/>
                    <a:pt x="36" y="34"/>
                  </a:cubicBezTo>
                  <a:cubicBezTo>
                    <a:pt x="23" y="44"/>
                    <a:pt x="14" y="57"/>
                    <a:pt x="8" y="70"/>
                  </a:cubicBezTo>
                  <a:cubicBezTo>
                    <a:pt x="4" y="78"/>
                    <a:pt x="1" y="86"/>
                    <a:pt x="0" y="95"/>
                  </a:cubicBezTo>
                  <a:cubicBezTo>
                    <a:pt x="1" y="88"/>
                    <a:pt x="3" y="81"/>
                    <a:pt x="7" y="75"/>
                  </a:cubicBezTo>
                  <a:cubicBezTo>
                    <a:pt x="13" y="62"/>
                    <a:pt x="22" y="50"/>
                    <a:pt x="35" y="39"/>
                  </a:cubicBezTo>
                  <a:cubicBezTo>
                    <a:pt x="47" y="29"/>
                    <a:pt x="62" y="21"/>
                    <a:pt x="79" y="15"/>
                  </a:cubicBezTo>
                  <a:cubicBezTo>
                    <a:pt x="80" y="14"/>
                    <a:pt x="80" y="14"/>
                    <a:pt x="81" y="14"/>
                  </a:cubicBezTo>
                  <a:cubicBezTo>
                    <a:pt x="81" y="14"/>
                    <a:pt x="82" y="14"/>
                    <a:pt x="83" y="13"/>
                  </a:cubicBezTo>
                  <a:cubicBezTo>
                    <a:pt x="83" y="13"/>
                    <a:pt x="84" y="13"/>
                    <a:pt x="85" y="13"/>
                  </a:cubicBezTo>
                  <a:cubicBezTo>
                    <a:pt x="86" y="12"/>
                    <a:pt x="87" y="12"/>
                    <a:pt x="88" y="12"/>
                  </a:cubicBezTo>
                  <a:cubicBezTo>
                    <a:pt x="89" y="12"/>
                    <a:pt x="89" y="12"/>
                    <a:pt x="90" y="11"/>
                  </a:cubicBezTo>
                  <a:cubicBezTo>
                    <a:pt x="90" y="11"/>
                    <a:pt x="91" y="11"/>
                    <a:pt x="93" y="11"/>
                  </a:cubicBezTo>
                  <a:cubicBezTo>
                    <a:pt x="95" y="10"/>
                    <a:pt x="97" y="10"/>
                    <a:pt x="101" y="9"/>
                  </a:cubicBezTo>
                  <a:cubicBezTo>
                    <a:pt x="105" y="8"/>
                    <a:pt x="110" y="8"/>
                    <a:pt x="116" y="6"/>
                  </a:cubicBezTo>
                  <a:cubicBezTo>
                    <a:pt x="117" y="6"/>
                    <a:pt x="117" y="6"/>
                    <a:pt x="117" y="6"/>
                  </a:cubicBezTo>
                  <a:cubicBezTo>
                    <a:pt x="118" y="6"/>
                    <a:pt x="118" y="6"/>
                    <a:pt x="118" y="6"/>
                  </a:cubicBezTo>
                  <a:cubicBezTo>
                    <a:pt x="119" y="6"/>
                    <a:pt x="119" y="6"/>
                    <a:pt x="119" y="6"/>
                  </a:cubicBezTo>
                  <a:cubicBezTo>
                    <a:pt x="120" y="6"/>
                    <a:pt x="120" y="6"/>
                    <a:pt x="120" y="6"/>
                  </a:cubicBezTo>
                  <a:cubicBezTo>
                    <a:pt x="121" y="6"/>
                    <a:pt x="121" y="6"/>
                    <a:pt x="121" y="6"/>
                  </a:cubicBezTo>
                  <a:cubicBezTo>
                    <a:pt x="122" y="6"/>
                    <a:pt x="122" y="6"/>
                    <a:pt x="122" y="6"/>
                  </a:cubicBezTo>
                  <a:cubicBezTo>
                    <a:pt x="123" y="6"/>
                    <a:pt x="123" y="6"/>
                    <a:pt x="123" y="6"/>
                  </a:cubicBezTo>
                  <a:cubicBezTo>
                    <a:pt x="123" y="6"/>
                    <a:pt x="123" y="6"/>
                    <a:pt x="123" y="6"/>
                  </a:cubicBezTo>
                  <a:cubicBezTo>
                    <a:pt x="124" y="6"/>
                    <a:pt x="125" y="6"/>
                    <a:pt x="125" y="6"/>
                  </a:cubicBezTo>
                  <a:cubicBezTo>
                    <a:pt x="126" y="6"/>
                    <a:pt x="126" y="6"/>
                    <a:pt x="127" y="6"/>
                  </a:cubicBezTo>
                  <a:cubicBezTo>
                    <a:pt x="128" y="6"/>
                    <a:pt x="128" y="5"/>
                    <a:pt x="129" y="5"/>
                  </a:cubicBezTo>
                  <a:cubicBezTo>
                    <a:pt x="130" y="5"/>
                    <a:pt x="131" y="5"/>
                    <a:pt x="131" y="5"/>
                  </a:cubicBezTo>
                  <a:cubicBezTo>
                    <a:pt x="132" y="5"/>
                    <a:pt x="133" y="5"/>
                    <a:pt x="133" y="5"/>
                  </a:cubicBezTo>
                  <a:cubicBezTo>
                    <a:pt x="134" y="5"/>
                    <a:pt x="135" y="5"/>
                    <a:pt x="135" y="5"/>
                  </a:cubicBezTo>
                  <a:cubicBezTo>
                    <a:pt x="136" y="5"/>
                    <a:pt x="136" y="5"/>
                    <a:pt x="137" y="5"/>
                  </a:cubicBezTo>
                  <a:cubicBezTo>
                    <a:pt x="138" y="5"/>
                    <a:pt x="138" y="5"/>
                    <a:pt x="139" y="5"/>
                  </a:cubicBezTo>
                  <a:cubicBezTo>
                    <a:pt x="142" y="6"/>
                    <a:pt x="145" y="6"/>
                    <a:pt x="149" y="6"/>
                  </a:cubicBezTo>
                  <a:cubicBezTo>
                    <a:pt x="152" y="6"/>
                    <a:pt x="155" y="7"/>
                    <a:pt x="158" y="7"/>
                  </a:cubicBezTo>
                  <a:cubicBezTo>
                    <a:pt x="161" y="7"/>
                    <a:pt x="165" y="8"/>
                    <a:pt x="168" y="9"/>
                  </a:cubicBezTo>
                  <a:cubicBezTo>
                    <a:pt x="171" y="9"/>
                    <a:pt x="175" y="10"/>
                    <a:pt x="178" y="11"/>
                  </a:cubicBezTo>
                  <a:cubicBezTo>
                    <a:pt x="179" y="11"/>
                    <a:pt x="179" y="11"/>
                    <a:pt x="180" y="11"/>
                  </a:cubicBezTo>
                  <a:cubicBezTo>
                    <a:pt x="180" y="11"/>
                    <a:pt x="180" y="11"/>
                    <a:pt x="181" y="11"/>
                  </a:cubicBezTo>
                  <a:cubicBezTo>
                    <a:pt x="181" y="12"/>
                    <a:pt x="182" y="12"/>
                    <a:pt x="182" y="12"/>
                  </a:cubicBezTo>
                  <a:cubicBezTo>
                    <a:pt x="183" y="12"/>
                    <a:pt x="183" y="12"/>
                    <a:pt x="184" y="12"/>
                  </a:cubicBezTo>
                  <a:cubicBezTo>
                    <a:pt x="184" y="12"/>
                    <a:pt x="184" y="12"/>
                    <a:pt x="184" y="12"/>
                  </a:cubicBezTo>
                  <a:cubicBezTo>
                    <a:pt x="185" y="13"/>
                    <a:pt x="185" y="13"/>
                    <a:pt x="185" y="13"/>
                  </a:cubicBezTo>
                  <a:cubicBezTo>
                    <a:pt x="186" y="13"/>
                    <a:pt x="186" y="13"/>
                    <a:pt x="186" y="13"/>
                  </a:cubicBezTo>
                  <a:cubicBezTo>
                    <a:pt x="187" y="13"/>
                    <a:pt x="187" y="13"/>
                    <a:pt x="187" y="13"/>
                  </a:cubicBezTo>
                  <a:cubicBezTo>
                    <a:pt x="187" y="13"/>
                    <a:pt x="188" y="14"/>
                    <a:pt x="188" y="14"/>
                  </a:cubicBezTo>
                  <a:cubicBezTo>
                    <a:pt x="189" y="14"/>
                    <a:pt x="189" y="14"/>
                    <a:pt x="190" y="14"/>
                  </a:cubicBezTo>
                  <a:cubicBezTo>
                    <a:pt x="190" y="14"/>
                    <a:pt x="191" y="14"/>
                    <a:pt x="191" y="15"/>
                  </a:cubicBezTo>
                  <a:cubicBezTo>
                    <a:pt x="192" y="15"/>
                    <a:pt x="193" y="15"/>
                    <a:pt x="193" y="15"/>
                  </a:cubicBezTo>
                  <a:cubicBezTo>
                    <a:pt x="196" y="16"/>
                    <a:pt x="198" y="17"/>
                    <a:pt x="201" y="18"/>
                  </a:cubicBezTo>
                  <a:cubicBezTo>
                    <a:pt x="203" y="19"/>
                    <a:pt x="206" y="20"/>
                    <a:pt x="208" y="22"/>
                  </a:cubicBezTo>
                  <a:cubicBezTo>
                    <a:pt x="211" y="23"/>
                    <a:pt x="213" y="24"/>
                    <a:pt x="216" y="25"/>
                  </a:cubicBezTo>
                  <a:cubicBezTo>
                    <a:pt x="218" y="27"/>
                    <a:pt x="221" y="28"/>
                    <a:pt x="223" y="30"/>
                  </a:cubicBezTo>
                  <a:cubicBezTo>
                    <a:pt x="223" y="30"/>
                    <a:pt x="224" y="30"/>
                    <a:pt x="224" y="30"/>
                  </a:cubicBezTo>
                  <a:cubicBezTo>
                    <a:pt x="225" y="31"/>
                    <a:pt x="225" y="31"/>
                    <a:pt x="226" y="31"/>
                  </a:cubicBezTo>
                  <a:cubicBezTo>
                    <a:pt x="226" y="31"/>
                    <a:pt x="227" y="32"/>
                    <a:pt x="227" y="32"/>
                  </a:cubicBezTo>
                  <a:cubicBezTo>
                    <a:pt x="228" y="33"/>
                    <a:pt x="229" y="33"/>
                    <a:pt x="230" y="34"/>
                  </a:cubicBezTo>
                  <a:cubicBezTo>
                    <a:pt x="230" y="34"/>
                    <a:pt x="230" y="34"/>
                    <a:pt x="230" y="34"/>
                  </a:cubicBezTo>
                  <a:cubicBezTo>
                    <a:pt x="231" y="35"/>
                    <a:pt x="231" y="35"/>
                    <a:pt x="232" y="35"/>
                  </a:cubicBezTo>
                  <a:cubicBezTo>
                    <a:pt x="232" y="36"/>
                    <a:pt x="233" y="36"/>
                    <a:pt x="233" y="37"/>
                  </a:cubicBezTo>
                  <a:cubicBezTo>
                    <a:pt x="234" y="37"/>
                    <a:pt x="235" y="38"/>
                    <a:pt x="236" y="38"/>
                  </a:cubicBezTo>
                  <a:cubicBezTo>
                    <a:pt x="236" y="39"/>
                    <a:pt x="236" y="39"/>
                    <a:pt x="236" y="39"/>
                  </a:cubicBezTo>
                  <a:cubicBezTo>
                    <a:pt x="237" y="39"/>
                    <a:pt x="237" y="39"/>
                    <a:pt x="238" y="40"/>
                  </a:cubicBezTo>
                  <a:cubicBezTo>
                    <a:pt x="238" y="40"/>
                    <a:pt x="239" y="41"/>
                    <a:pt x="240" y="42"/>
                  </a:cubicBezTo>
                  <a:cubicBezTo>
                    <a:pt x="241" y="43"/>
                    <a:pt x="242" y="44"/>
                    <a:pt x="244" y="45"/>
                  </a:cubicBezTo>
                  <a:cubicBezTo>
                    <a:pt x="244" y="45"/>
                    <a:pt x="244" y="46"/>
                    <a:pt x="245" y="46"/>
                  </a:cubicBezTo>
                  <a:cubicBezTo>
                    <a:pt x="245" y="46"/>
                    <a:pt x="246" y="47"/>
                    <a:pt x="246" y="48"/>
                  </a:cubicBezTo>
                  <a:cubicBezTo>
                    <a:pt x="247" y="49"/>
                    <a:pt x="249" y="50"/>
                    <a:pt x="251" y="53"/>
                  </a:cubicBezTo>
                  <a:cubicBezTo>
                    <a:pt x="252" y="55"/>
                    <a:pt x="255" y="57"/>
                    <a:pt x="258" y="61"/>
                  </a:cubicBezTo>
                  <a:cubicBezTo>
                    <a:pt x="258" y="61"/>
                    <a:pt x="258" y="61"/>
                    <a:pt x="258" y="61"/>
                  </a:cubicBezTo>
                  <a:cubicBezTo>
                    <a:pt x="259" y="62"/>
                    <a:pt x="259" y="62"/>
                    <a:pt x="259" y="62"/>
                  </a:cubicBezTo>
                  <a:cubicBezTo>
                    <a:pt x="259" y="63"/>
                    <a:pt x="260" y="63"/>
                    <a:pt x="260" y="64"/>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3" name="Freeform 166"/>
            <p:cNvSpPr/>
            <p:nvPr/>
          </p:nvSpPr>
          <p:spPr bwMode="auto">
            <a:xfrm>
              <a:off x="1769" y="1781"/>
              <a:ext cx="989" cy="872"/>
            </a:xfrm>
            <a:custGeom>
              <a:avLst/>
              <a:gdLst>
                <a:gd name="T0" fmla="*/ 956 w 603"/>
                <a:gd name="T1" fmla="*/ 737 h 531"/>
                <a:gd name="T2" fmla="*/ 932 w 603"/>
                <a:gd name="T3" fmla="*/ 749 h 531"/>
                <a:gd name="T4" fmla="*/ 645 w 603"/>
                <a:gd name="T5" fmla="*/ 851 h 531"/>
                <a:gd name="T6" fmla="*/ 636 w 603"/>
                <a:gd name="T7" fmla="*/ 854 h 531"/>
                <a:gd name="T8" fmla="*/ 630 w 603"/>
                <a:gd name="T9" fmla="*/ 856 h 531"/>
                <a:gd name="T10" fmla="*/ 622 w 603"/>
                <a:gd name="T11" fmla="*/ 857 h 531"/>
                <a:gd name="T12" fmla="*/ 613 w 603"/>
                <a:gd name="T13" fmla="*/ 859 h 531"/>
                <a:gd name="T14" fmla="*/ 607 w 603"/>
                <a:gd name="T15" fmla="*/ 861 h 531"/>
                <a:gd name="T16" fmla="*/ 599 w 603"/>
                <a:gd name="T17" fmla="*/ 862 h 531"/>
                <a:gd name="T18" fmla="*/ 590 w 603"/>
                <a:gd name="T19" fmla="*/ 862 h 531"/>
                <a:gd name="T20" fmla="*/ 582 w 603"/>
                <a:gd name="T21" fmla="*/ 864 h 531"/>
                <a:gd name="T22" fmla="*/ 574 w 603"/>
                <a:gd name="T23" fmla="*/ 864 h 531"/>
                <a:gd name="T24" fmla="*/ 459 w 603"/>
                <a:gd name="T25" fmla="*/ 836 h 531"/>
                <a:gd name="T26" fmla="*/ 425 w 603"/>
                <a:gd name="T27" fmla="*/ 811 h 531"/>
                <a:gd name="T28" fmla="*/ 420 w 603"/>
                <a:gd name="T29" fmla="*/ 806 h 531"/>
                <a:gd name="T30" fmla="*/ 417 w 603"/>
                <a:gd name="T31" fmla="*/ 801 h 531"/>
                <a:gd name="T32" fmla="*/ 412 w 603"/>
                <a:gd name="T33" fmla="*/ 796 h 531"/>
                <a:gd name="T34" fmla="*/ 407 w 603"/>
                <a:gd name="T35" fmla="*/ 792 h 531"/>
                <a:gd name="T36" fmla="*/ 403 w 603"/>
                <a:gd name="T37" fmla="*/ 785 h 531"/>
                <a:gd name="T38" fmla="*/ 400 w 603"/>
                <a:gd name="T39" fmla="*/ 780 h 531"/>
                <a:gd name="T40" fmla="*/ 395 w 603"/>
                <a:gd name="T41" fmla="*/ 773 h 531"/>
                <a:gd name="T42" fmla="*/ 126 w 603"/>
                <a:gd name="T43" fmla="*/ 276 h 531"/>
                <a:gd name="T44" fmla="*/ 3 w 603"/>
                <a:gd name="T45" fmla="*/ 0 h 531"/>
                <a:gd name="T46" fmla="*/ 125 w 603"/>
                <a:gd name="T47" fmla="*/ 284 h 531"/>
                <a:gd name="T48" fmla="*/ 394 w 603"/>
                <a:gd name="T49" fmla="*/ 782 h 531"/>
                <a:gd name="T50" fmla="*/ 399 w 603"/>
                <a:gd name="T51" fmla="*/ 790 h 531"/>
                <a:gd name="T52" fmla="*/ 402 w 603"/>
                <a:gd name="T53" fmla="*/ 795 h 531"/>
                <a:gd name="T54" fmla="*/ 405 w 603"/>
                <a:gd name="T55" fmla="*/ 800 h 531"/>
                <a:gd name="T56" fmla="*/ 410 w 603"/>
                <a:gd name="T57" fmla="*/ 805 h 531"/>
                <a:gd name="T58" fmla="*/ 415 w 603"/>
                <a:gd name="T59" fmla="*/ 810 h 531"/>
                <a:gd name="T60" fmla="*/ 418 w 603"/>
                <a:gd name="T61" fmla="*/ 815 h 531"/>
                <a:gd name="T62" fmla="*/ 423 w 603"/>
                <a:gd name="T63" fmla="*/ 819 h 531"/>
                <a:gd name="T64" fmla="*/ 458 w 603"/>
                <a:gd name="T65" fmla="*/ 844 h 531"/>
                <a:gd name="T66" fmla="*/ 572 w 603"/>
                <a:gd name="T67" fmla="*/ 872 h 531"/>
                <a:gd name="T68" fmla="*/ 581 w 603"/>
                <a:gd name="T69" fmla="*/ 872 h 531"/>
                <a:gd name="T70" fmla="*/ 589 w 603"/>
                <a:gd name="T71" fmla="*/ 870 h 531"/>
                <a:gd name="T72" fmla="*/ 597 w 603"/>
                <a:gd name="T73" fmla="*/ 870 h 531"/>
                <a:gd name="T74" fmla="*/ 605 w 603"/>
                <a:gd name="T75" fmla="*/ 869 h 531"/>
                <a:gd name="T76" fmla="*/ 612 w 603"/>
                <a:gd name="T77" fmla="*/ 867 h 531"/>
                <a:gd name="T78" fmla="*/ 620 w 603"/>
                <a:gd name="T79" fmla="*/ 865 h 531"/>
                <a:gd name="T80" fmla="*/ 628 w 603"/>
                <a:gd name="T81" fmla="*/ 864 h 531"/>
                <a:gd name="T82" fmla="*/ 635 w 603"/>
                <a:gd name="T83" fmla="*/ 862 h 531"/>
                <a:gd name="T84" fmla="*/ 643 w 603"/>
                <a:gd name="T85" fmla="*/ 859 h 531"/>
                <a:gd name="T86" fmla="*/ 930 w 603"/>
                <a:gd name="T87" fmla="*/ 757 h 531"/>
                <a:gd name="T88" fmla="*/ 955 w 603"/>
                <a:gd name="T89" fmla="*/ 746 h 531"/>
                <a:gd name="T90" fmla="*/ 989 w 603"/>
                <a:gd name="T91" fmla="*/ 706 h 53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3" h="531">
                  <a:moveTo>
                    <a:pt x="603" y="432"/>
                  </a:moveTo>
                  <a:cubicBezTo>
                    <a:pt x="601" y="435"/>
                    <a:pt x="599" y="437"/>
                    <a:pt x="596" y="440"/>
                  </a:cubicBezTo>
                  <a:cubicBezTo>
                    <a:pt x="593" y="443"/>
                    <a:pt x="588" y="446"/>
                    <a:pt x="583" y="449"/>
                  </a:cubicBezTo>
                  <a:cubicBezTo>
                    <a:pt x="582" y="449"/>
                    <a:pt x="580" y="450"/>
                    <a:pt x="578" y="451"/>
                  </a:cubicBezTo>
                  <a:cubicBezTo>
                    <a:pt x="577" y="452"/>
                    <a:pt x="575" y="452"/>
                    <a:pt x="573" y="453"/>
                  </a:cubicBezTo>
                  <a:cubicBezTo>
                    <a:pt x="572" y="454"/>
                    <a:pt x="570" y="455"/>
                    <a:pt x="568" y="456"/>
                  </a:cubicBezTo>
                  <a:cubicBezTo>
                    <a:pt x="566" y="456"/>
                    <a:pt x="564" y="457"/>
                    <a:pt x="561" y="458"/>
                  </a:cubicBezTo>
                  <a:cubicBezTo>
                    <a:pt x="394" y="518"/>
                    <a:pt x="394" y="518"/>
                    <a:pt x="394" y="518"/>
                  </a:cubicBezTo>
                  <a:cubicBezTo>
                    <a:pt x="394" y="518"/>
                    <a:pt x="393" y="518"/>
                    <a:pt x="393" y="518"/>
                  </a:cubicBezTo>
                  <a:cubicBezTo>
                    <a:pt x="392" y="518"/>
                    <a:pt x="392" y="519"/>
                    <a:pt x="391" y="519"/>
                  </a:cubicBezTo>
                  <a:cubicBezTo>
                    <a:pt x="391" y="519"/>
                    <a:pt x="390" y="519"/>
                    <a:pt x="390" y="519"/>
                  </a:cubicBezTo>
                  <a:cubicBezTo>
                    <a:pt x="389" y="519"/>
                    <a:pt x="389" y="519"/>
                    <a:pt x="388" y="520"/>
                  </a:cubicBezTo>
                  <a:cubicBezTo>
                    <a:pt x="388" y="520"/>
                    <a:pt x="387" y="520"/>
                    <a:pt x="386" y="520"/>
                  </a:cubicBezTo>
                  <a:cubicBezTo>
                    <a:pt x="386" y="520"/>
                    <a:pt x="385" y="521"/>
                    <a:pt x="385" y="521"/>
                  </a:cubicBezTo>
                  <a:cubicBezTo>
                    <a:pt x="384" y="521"/>
                    <a:pt x="384" y="521"/>
                    <a:pt x="384" y="521"/>
                  </a:cubicBezTo>
                  <a:cubicBezTo>
                    <a:pt x="383" y="521"/>
                    <a:pt x="383" y="521"/>
                    <a:pt x="382" y="521"/>
                  </a:cubicBezTo>
                  <a:cubicBezTo>
                    <a:pt x="382" y="521"/>
                    <a:pt x="381" y="522"/>
                    <a:pt x="380" y="522"/>
                  </a:cubicBezTo>
                  <a:cubicBezTo>
                    <a:pt x="380" y="522"/>
                    <a:pt x="379" y="522"/>
                    <a:pt x="379" y="522"/>
                  </a:cubicBezTo>
                  <a:cubicBezTo>
                    <a:pt x="378" y="522"/>
                    <a:pt x="378" y="522"/>
                    <a:pt x="377" y="522"/>
                  </a:cubicBezTo>
                  <a:cubicBezTo>
                    <a:pt x="377" y="523"/>
                    <a:pt x="377" y="523"/>
                    <a:pt x="376" y="523"/>
                  </a:cubicBezTo>
                  <a:cubicBezTo>
                    <a:pt x="376" y="523"/>
                    <a:pt x="375" y="523"/>
                    <a:pt x="374" y="523"/>
                  </a:cubicBezTo>
                  <a:cubicBezTo>
                    <a:pt x="374" y="523"/>
                    <a:pt x="373" y="523"/>
                    <a:pt x="373" y="523"/>
                  </a:cubicBezTo>
                  <a:cubicBezTo>
                    <a:pt x="372" y="524"/>
                    <a:pt x="372" y="524"/>
                    <a:pt x="371" y="524"/>
                  </a:cubicBezTo>
                  <a:cubicBezTo>
                    <a:pt x="371" y="524"/>
                    <a:pt x="371" y="524"/>
                    <a:pt x="370" y="524"/>
                  </a:cubicBezTo>
                  <a:cubicBezTo>
                    <a:pt x="369" y="524"/>
                    <a:pt x="369" y="524"/>
                    <a:pt x="368" y="524"/>
                  </a:cubicBezTo>
                  <a:cubicBezTo>
                    <a:pt x="367" y="524"/>
                    <a:pt x="367" y="524"/>
                    <a:pt x="366" y="524"/>
                  </a:cubicBezTo>
                  <a:cubicBezTo>
                    <a:pt x="366" y="524"/>
                    <a:pt x="365" y="525"/>
                    <a:pt x="365" y="525"/>
                  </a:cubicBezTo>
                  <a:cubicBezTo>
                    <a:pt x="365" y="525"/>
                    <a:pt x="364" y="525"/>
                    <a:pt x="364" y="525"/>
                  </a:cubicBezTo>
                  <a:cubicBezTo>
                    <a:pt x="363" y="525"/>
                    <a:pt x="362" y="525"/>
                    <a:pt x="362" y="525"/>
                  </a:cubicBezTo>
                  <a:cubicBezTo>
                    <a:pt x="361" y="525"/>
                    <a:pt x="361" y="525"/>
                    <a:pt x="360" y="525"/>
                  </a:cubicBezTo>
                  <a:cubicBezTo>
                    <a:pt x="360" y="525"/>
                    <a:pt x="359" y="525"/>
                    <a:pt x="359" y="525"/>
                  </a:cubicBezTo>
                  <a:cubicBezTo>
                    <a:pt x="358" y="525"/>
                    <a:pt x="358" y="525"/>
                    <a:pt x="357" y="525"/>
                  </a:cubicBezTo>
                  <a:cubicBezTo>
                    <a:pt x="357" y="525"/>
                    <a:pt x="356" y="525"/>
                    <a:pt x="355" y="526"/>
                  </a:cubicBezTo>
                  <a:cubicBezTo>
                    <a:pt x="355" y="526"/>
                    <a:pt x="354" y="526"/>
                    <a:pt x="353" y="526"/>
                  </a:cubicBezTo>
                  <a:cubicBezTo>
                    <a:pt x="353" y="526"/>
                    <a:pt x="352" y="526"/>
                    <a:pt x="352" y="526"/>
                  </a:cubicBezTo>
                  <a:cubicBezTo>
                    <a:pt x="351" y="526"/>
                    <a:pt x="351" y="526"/>
                    <a:pt x="350" y="526"/>
                  </a:cubicBezTo>
                  <a:cubicBezTo>
                    <a:pt x="342" y="526"/>
                    <a:pt x="334" y="525"/>
                    <a:pt x="325" y="524"/>
                  </a:cubicBezTo>
                  <a:cubicBezTo>
                    <a:pt x="317" y="523"/>
                    <a:pt x="309" y="521"/>
                    <a:pt x="302" y="518"/>
                  </a:cubicBezTo>
                  <a:cubicBezTo>
                    <a:pt x="294" y="516"/>
                    <a:pt x="287" y="513"/>
                    <a:pt x="280" y="509"/>
                  </a:cubicBezTo>
                  <a:cubicBezTo>
                    <a:pt x="273" y="505"/>
                    <a:pt x="267" y="500"/>
                    <a:pt x="261" y="495"/>
                  </a:cubicBezTo>
                  <a:cubicBezTo>
                    <a:pt x="261" y="495"/>
                    <a:pt x="260" y="495"/>
                    <a:pt x="260" y="494"/>
                  </a:cubicBezTo>
                  <a:cubicBezTo>
                    <a:pt x="259" y="494"/>
                    <a:pt x="259" y="494"/>
                    <a:pt x="259" y="494"/>
                  </a:cubicBezTo>
                  <a:cubicBezTo>
                    <a:pt x="258" y="493"/>
                    <a:pt x="258" y="493"/>
                    <a:pt x="258" y="493"/>
                  </a:cubicBezTo>
                  <a:cubicBezTo>
                    <a:pt x="257" y="492"/>
                    <a:pt x="257" y="492"/>
                    <a:pt x="257" y="492"/>
                  </a:cubicBezTo>
                  <a:cubicBezTo>
                    <a:pt x="257" y="491"/>
                    <a:pt x="256" y="491"/>
                    <a:pt x="256" y="491"/>
                  </a:cubicBezTo>
                  <a:cubicBezTo>
                    <a:pt x="255" y="490"/>
                    <a:pt x="255" y="490"/>
                    <a:pt x="255" y="490"/>
                  </a:cubicBezTo>
                  <a:cubicBezTo>
                    <a:pt x="254" y="489"/>
                    <a:pt x="254" y="489"/>
                    <a:pt x="254" y="489"/>
                  </a:cubicBezTo>
                  <a:cubicBezTo>
                    <a:pt x="254" y="488"/>
                    <a:pt x="254" y="488"/>
                    <a:pt x="254" y="488"/>
                  </a:cubicBezTo>
                  <a:cubicBezTo>
                    <a:pt x="253" y="488"/>
                    <a:pt x="253" y="487"/>
                    <a:pt x="252" y="487"/>
                  </a:cubicBezTo>
                  <a:cubicBezTo>
                    <a:pt x="252" y="486"/>
                    <a:pt x="252" y="486"/>
                    <a:pt x="251" y="486"/>
                  </a:cubicBezTo>
                  <a:cubicBezTo>
                    <a:pt x="251" y="485"/>
                    <a:pt x="251" y="485"/>
                    <a:pt x="251" y="485"/>
                  </a:cubicBezTo>
                  <a:cubicBezTo>
                    <a:pt x="250" y="484"/>
                    <a:pt x="250" y="484"/>
                    <a:pt x="250" y="484"/>
                  </a:cubicBezTo>
                  <a:cubicBezTo>
                    <a:pt x="250" y="484"/>
                    <a:pt x="249" y="483"/>
                    <a:pt x="249" y="483"/>
                  </a:cubicBezTo>
                  <a:cubicBezTo>
                    <a:pt x="249" y="482"/>
                    <a:pt x="248" y="482"/>
                    <a:pt x="248" y="482"/>
                  </a:cubicBezTo>
                  <a:cubicBezTo>
                    <a:pt x="247" y="481"/>
                    <a:pt x="247" y="481"/>
                    <a:pt x="247" y="481"/>
                  </a:cubicBezTo>
                  <a:cubicBezTo>
                    <a:pt x="247" y="480"/>
                    <a:pt x="247" y="480"/>
                    <a:pt x="247" y="480"/>
                  </a:cubicBezTo>
                  <a:cubicBezTo>
                    <a:pt x="246" y="479"/>
                    <a:pt x="246" y="479"/>
                    <a:pt x="246" y="478"/>
                  </a:cubicBezTo>
                  <a:cubicBezTo>
                    <a:pt x="245" y="478"/>
                    <a:pt x="245" y="478"/>
                    <a:pt x="245" y="477"/>
                  </a:cubicBezTo>
                  <a:cubicBezTo>
                    <a:pt x="244" y="476"/>
                    <a:pt x="244" y="476"/>
                    <a:pt x="244" y="476"/>
                  </a:cubicBezTo>
                  <a:cubicBezTo>
                    <a:pt x="244" y="475"/>
                    <a:pt x="244" y="475"/>
                    <a:pt x="244" y="475"/>
                  </a:cubicBezTo>
                  <a:cubicBezTo>
                    <a:pt x="243" y="475"/>
                    <a:pt x="243" y="474"/>
                    <a:pt x="243" y="474"/>
                  </a:cubicBezTo>
                  <a:cubicBezTo>
                    <a:pt x="242" y="473"/>
                    <a:pt x="242" y="473"/>
                    <a:pt x="242" y="472"/>
                  </a:cubicBezTo>
                  <a:cubicBezTo>
                    <a:pt x="241" y="472"/>
                    <a:pt x="241" y="471"/>
                    <a:pt x="241" y="471"/>
                  </a:cubicBezTo>
                  <a:cubicBezTo>
                    <a:pt x="241" y="470"/>
                    <a:pt x="240" y="470"/>
                    <a:pt x="240" y="470"/>
                  </a:cubicBezTo>
                  <a:cubicBezTo>
                    <a:pt x="168" y="336"/>
                    <a:pt x="168" y="336"/>
                    <a:pt x="168" y="336"/>
                  </a:cubicBezTo>
                  <a:cubicBezTo>
                    <a:pt x="77" y="168"/>
                    <a:pt x="77" y="168"/>
                    <a:pt x="77" y="168"/>
                  </a:cubicBezTo>
                  <a:cubicBezTo>
                    <a:pt x="9" y="42"/>
                    <a:pt x="9" y="42"/>
                    <a:pt x="9" y="42"/>
                  </a:cubicBezTo>
                  <a:cubicBezTo>
                    <a:pt x="3" y="31"/>
                    <a:pt x="1" y="20"/>
                    <a:pt x="1" y="9"/>
                  </a:cubicBezTo>
                  <a:cubicBezTo>
                    <a:pt x="1" y="6"/>
                    <a:pt x="1" y="3"/>
                    <a:pt x="2" y="0"/>
                  </a:cubicBezTo>
                  <a:cubicBezTo>
                    <a:pt x="1" y="5"/>
                    <a:pt x="0" y="9"/>
                    <a:pt x="0" y="14"/>
                  </a:cubicBezTo>
                  <a:cubicBezTo>
                    <a:pt x="0" y="25"/>
                    <a:pt x="2" y="36"/>
                    <a:pt x="8" y="47"/>
                  </a:cubicBezTo>
                  <a:cubicBezTo>
                    <a:pt x="76" y="173"/>
                    <a:pt x="76" y="173"/>
                    <a:pt x="76" y="173"/>
                  </a:cubicBezTo>
                  <a:cubicBezTo>
                    <a:pt x="167" y="342"/>
                    <a:pt x="167" y="342"/>
                    <a:pt x="167" y="342"/>
                  </a:cubicBezTo>
                  <a:cubicBezTo>
                    <a:pt x="239" y="475"/>
                    <a:pt x="239" y="475"/>
                    <a:pt x="239" y="475"/>
                  </a:cubicBezTo>
                  <a:cubicBezTo>
                    <a:pt x="239" y="475"/>
                    <a:pt x="240" y="476"/>
                    <a:pt x="240" y="476"/>
                  </a:cubicBezTo>
                  <a:cubicBezTo>
                    <a:pt x="240" y="476"/>
                    <a:pt x="240" y="477"/>
                    <a:pt x="241" y="477"/>
                  </a:cubicBezTo>
                  <a:cubicBezTo>
                    <a:pt x="241" y="478"/>
                    <a:pt x="241" y="478"/>
                    <a:pt x="242" y="479"/>
                  </a:cubicBezTo>
                  <a:cubicBezTo>
                    <a:pt x="242" y="479"/>
                    <a:pt x="242" y="480"/>
                    <a:pt x="243" y="481"/>
                  </a:cubicBezTo>
                  <a:cubicBezTo>
                    <a:pt x="243" y="481"/>
                    <a:pt x="243" y="481"/>
                    <a:pt x="243" y="481"/>
                  </a:cubicBezTo>
                  <a:cubicBezTo>
                    <a:pt x="244" y="482"/>
                    <a:pt x="244" y="482"/>
                    <a:pt x="244" y="482"/>
                  </a:cubicBezTo>
                  <a:cubicBezTo>
                    <a:pt x="244" y="483"/>
                    <a:pt x="244" y="483"/>
                    <a:pt x="245" y="484"/>
                  </a:cubicBezTo>
                  <a:cubicBezTo>
                    <a:pt x="245" y="484"/>
                    <a:pt x="245" y="485"/>
                    <a:pt x="246" y="485"/>
                  </a:cubicBezTo>
                  <a:cubicBezTo>
                    <a:pt x="246" y="486"/>
                    <a:pt x="246" y="486"/>
                    <a:pt x="246" y="486"/>
                  </a:cubicBezTo>
                  <a:cubicBezTo>
                    <a:pt x="247" y="487"/>
                    <a:pt x="247" y="487"/>
                    <a:pt x="247" y="487"/>
                  </a:cubicBezTo>
                  <a:cubicBezTo>
                    <a:pt x="247" y="487"/>
                    <a:pt x="248" y="487"/>
                    <a:pt x="248" y="488"/>
                  </a:cubicBezTo>
                  <a:cubicBezTo>
                    <a:pt x="248" y="488"/>
                    <a:pt x="249" y="489"/>
                    <a:pt x="249" y="489"/>
                  </a:cubicBezTo>
                  <a:cubicBezTo>
                    <a:pt x="250" y="490"/>
                    <a:pt x="250" y="490"/>
                    <a:pt x="250" y="490"/>
                  </a:cubicBezTo>
                  <a:cubicBezTo>
                    <a:pt x="250" y="491"/>
                    <a:pt x="250" y="491"/>
                    <a:pt x="250" y="491"/>
                  </a:cubicBezTo>
                  <a:cubicBezTo>
                    <a:pt x="251" y="491"/>
                    <a:pt x="251" y="492"/>
                    <a:pt x="251" y="492"/>
                  </a:cubicBezTo>
                  <a:cubicBezTo>
                    <a:pt x="252" y="492"/>
                    <a:pt x="252" y="493"/>
                    <a:pt x="253" y="493"/>
                  </a:cubicBezTo>
                  <a:cubicBezTo>
                    <a:pt x="253" y="494"/>
                    <a:pt x="253" y="494"/>
                    <a:pt x="253" y="494"/>
                  </a:cubicBezTo>
                  <a:cubicBezTo>
                    <a:pt x="254" y="495"/>
                    <a:pt x="254" y="495"/>
                    <a:pt x="254" y="495"/>
                  </a:cubicBezTo>
                  <a:cubicBezTo>
                    <a:pt x="255" y="496"/>
                    <a:pt x="255" y="496"/>
                    <a:pt x="255" y="496"/>
                  </a:cubicBezTo>
                  <a:cubicBezTo>
                    <a:pt x="255" y="496"/>
                    <a:pt x="256" y="497"/>
                    <a:pt x="256" y="497"/>
                  </a:cubicBezTo>
                  <a:cubicBezTo>
                    <a:pt x="257" y="498"/>
                    <a:pt x="257" y="498"/>
                    <a:pt x="257" y="498"/>
                  </a:cubicBezTo>
                  <a:cubicBezTo>
                    <a:pt x="258" y="499"/>
                    <a:pt x="258" y="499"/>
                    <a:pt x="258" y="499"/>
                  </a:cubicBezTo>
                  <a:cubicBezTo>
                    <a:pt x="259" y="500"/>
                    <a:pt x="259" y="500"/>
                    <a:pt x="259" y="500"/>
                  </a:cubicBezTo>
                  <a:cubicBezTo>
                    <a:pt x="259" y="500"/>
                    <a:pt x="260" y="500"/>
                    <a:pt x="260" y="501"/>
                  </a:cubicBezTo>
                  <a:cubicBezTo>
                    <a:pt x="266" y="506"/>
                    <a:pt x="272" y="510"/>
                    <a:pt x="279" y="514"/>
                  </a:cubicBezTo>
                  <a:cubicBezTo>
                    <a:pt x="286" y="518"/>
                    <a:pt x="293" y="521"/>
                    <a:pt x="301" y="524"/>
                  </a:cubicBezTo>
                  <a:cubicBezTo>
                    <a:pt x="308" y="526"/>
                    <a:pt x="316" y="528"/>
                    <a:pt x="324" y="529"/>
                  </a:cubicBezTo>
                  <a:cubicBezTo>
                    <a:pt x="333" y="531"/>
                    <a:pt x="341" y="531"/>
                    <a:pt x="349" y="531"/>
                  </a:cubicBezTo>
                  <a:cubicBezTo>
                    <a:pt x="350" y="531"/>
                    <a:pt x="350" y="531"/>
                    <a:pt x="351" y="531"/>
                  </a:cubicBezTo>
                  <a:cubicBezTo>
                    <a:pt x="351" y="531"/>
                    <a:pt x="352" y="531"/>
                    <a:pt x="352" y="531"/>
                  </a:cubicBezTo>
                  <a:cubicBezTo>
                    <a:pt x="353" y="531"/>
                    <a:pt x="354" y="531"/>
                    <a:pt x="354" y="531"/>
                  </a:cubicBezTo>
                  <a:cubicBezTo>
                    <a:pt x="355" y="531"/>
                    <a:pt x="356" y="531"/>
                    <a:pt x="356" y="531"/>
                  </a:cubicBezTo>
                  <a:cubicBezTo>
                    <a:pt x="357" y="531"/>
                    <a:pt x="357" y="530"/>
                    <a:pt x="358" y="530"/>
                  </a:cubicBezTo>
                  <a:cubicBezTo>
                    <a:pt x="358" y="530"/>
                    <a:pt x="359" y="530"/>
                    <a:pt x="359" y="530"/>
                  </a:cubicBezTo>
                  <a:cubicBezTo>
                    <a:pt x="360" y="530"/>
                    <a:pt x="360" y="530"/>
                    <a:pt x="361" y="530"/>
                  </a:cubicBezTo>
                  <a:cubicBezTo>
                    <a:pt x="361" y="530"/>
                    <a:pt x="362" y="530"/>
                    <a:pt x="363" y="530"/>
                  </a:cubicBezTo>
                  <a:cubicBezTo>
                    <a:pt x="363" y="530"/>
                    <a:pt x="364" y="530"/>
                    <a:pt x="364" y="530"/>
                  </a:cubicBezTo>
                  <a:cubicBezTo>
                    <a:pt x="364" y="530"/>
                    <a:pt x="365" y="530"/>
                    <a:pt x="365" y="530"/>
                  </a:cubicBezTo>
                  <a:cubicBezTo>
                    <a:pt x="366" y="530"/>
                    <a:pt x="366" y="529"/>
                    <a:pt x="367" y="529"/>
                  </a:cubicBezTo>
                  <a:cubicBezTo>
                    <a:pt x="368" y="529"/>
                    <a:pt x="368" y="529"/>
                    <a:pt x="369" y="529"/>
                  </a:cubicBezTo>
                  <a:cubicBezTo>
                    <a:pt x="370" y="529"/>
                    <a:pt x="370" y="529"/>
                    <a:pt x="370" y="529"/>
                  </a:cubicBezTo>
                  <a:cubicBezTo>
                    <a:pt x="371" y="529"/>
                    <a:pt x="371" y="529"/>
                    <a:pt x="372" y="529"/>
                  </a:cubicBezTo>
                  <a:cubicBezTo>
                    <a:pt x="372" y="529"/>
                    <a:pt x="373" y="528"/>
                    <a:pt x="373" y="528"/>
                  </a:cubicBezTo>
                  <a:cubicBezTo>
                    <a:pt x="374" y="528"/>
                    <a:pt x="375" y="528"/>
                    <a:pt x="375" y="528"/>
                  </a:cubicBezTo>
                  <a:cubicBezTo>
                    <a:pt x="376" y="528"/>
                    <a:pt x="376" y="528"/>
                    <a:pt x="376" y="528"/>
                  </a:cubicBezTo>
                  <a:cubicBezTo>
                    <a:pt x="377" y="528"/>
                    <a:pt x="377" y="527"/>
                    <a:pt x="378" y="527"/>
                  </a:cubicBezTo>
                  <a:cubicBezTo>
                    <a:pt x="378" y="527"/>
                    <a:pt x="379" y="527"/>
                    <a:pt x="379" y="527"/>
                  </a:cubicBezTo>
                  <a:cubicBezTo>
                    <a:pt x="380" y="527"/>
                    <a:pt x="381" y="527"/>
                    <a:pt x="381" y="526"/>
                  </a:cubicBezTo>
                  <a:cubicBezTo>
                    <a:pt x="382" y="526"/>
                    <a:pt x="382" y="526"/>
                    <a:pt x="383" y="526"/>
                  </a:cubicBezTo>
                  <a:cubicBezTo>
                    <a:pt x="383" y="526"/>
                    <a:pt x="383" y="526"/>
                    <a:pt x="384" y="526"/>
                  </a:cubicBezTo>
                  <a:cubicBezTo>
                    <a:pt x="384" y="526"/>
                    <a:pt x="385" y="526"/>
                    <a:pt x="385" y="525"/>
                  </a:cubicBezTo>
                  <a:cubicBezTo>
                    <a:pt x="386" y="525"/>
                    <a:pt x="387" y="525"/>
                    <a:pt x="387" y="525"/>
                  </a:cubicBezTo>
                  <a:cubicBezTo>
                    <a:pt x="388" y="525"/>
                    <a:pt x="388" y="524"/>
                    <a:pt x="389" y="524"/>
                  </a:cubicBezTo>
                  <a:cubicBezTo>
                    <a:pt x="389" y="524"/>
                    <a:pt x="390" y="524"/>
                    <a:pt x="390" y="524"/>
                  </a:cubicBezTo>
                  <a:cubicBezTo>
                    <a:pt x="391" y="524"/>
                    <a:pt x="391" y="524"/>
                    <a:pt x="392" y="523"/>
                  </a:cubicBezTo>
                  <a:cubicBezTo>
                    <a:pt x="392" y="523"/>
                    <a:pt x="393" y="523"/>
                    <a:pt x="393" y="523"/>
                  </a:cubicBezTo>
                  <a:cubicBezTo>
                    <a:pt x="560" y="463"/>
                    <a:pt x="560" y="463"/>
                    <a:pt x="560" y="463"/>
                  </a:cubicBezTo>
                  <a:cubicBezTo>
                    <a:pt x="563" y="462"/>
                    <a:pt x="565" y="462"/>
                    <a:pt x="567" y="461"/>
                  </a:cubicBezTo>
                  <a:cubicBezTo>
                    <a:pt x="569" y="460"/>
                    <a:pt x="571" y="459"/>
                    <a:pt x="572" y="458"/>
                  </a:cubicBezTo>
                  <a:cubicBezTo>
                    <a:pt x="574" y="458"/>
                    <a:pt x="576" y="457"/>
                    <a:pt x="577" y="456"/>
                  </a:cubicBezTo>
                  <a:cubicBezTo>
                    <a:pt x="579" y="455"/>
                    <a:pt x="581" y="455"/>
                    <a:pt x="582" y="454"/>
                  </a:cubicBezTo>
                  <a:cubicBezTo>
                    <a:pt x="587" y="451"/>
                    <a:pt x="592" y="448"/>
                    <a:pt x="595" y="445"/>
                  </a:cubicBezTo>
                  <a:cubicBezTo>
                    <a:pt x="598" y="442"/>
                    <a:pt x="600" y="440"/>
                    <a:pt x="602" y="437"/>
                  </a:cubicBezTo>
                  <a:cubicBezTo>
                    <a:pt x="603" y="435"/>
                    <a:pt x="603" y="432"/>
                    <a:pt x="603" y="430"/>
                  </a:cubicBezTo>
                  <a:cubicBezTo>
                    <a:pt x="603" y="431"/>
                    <a:pt x="603" y="431"/>
                    <a:pt x="603" y="432"/>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4" name="Freeform 169"/>
            <p:cNvSpPr/>
            <p:nvPr/>
          </p:nvSpPr>
          <p:spPr bwMode="auto">
            <a:xfrm>
              <a:off x="3513" y="1178"/>
              <a:ext cx="715" cy="408"/>
            </a:xfrm>
            <a:custGeom>
              <a:avLst/>
              <a:gdLst>
                <a:gd name="T0" fmla="*/ 687 w 436"/>
                <a:gd name="T1" fmla="*/ 202 h 249"/>
                <a:gd name="T2" fmla="*/ 653 w 436"/>
                <a:gd name="T3" fmla="*/ 165 h 249"/>
                <a:gd name="T4" fmla="*/ 597 w 436"/>
                <a:gd name="T5" fmla="*/ 133 h 249"/>
                <a:gd name="T6" fmla="*/ 566 w 436"/>
                <a:gd name="T7" fmla="*/ 121 h 249"/>
                <a:gd name="T8" fmla="*/ 546 w 436"/>
                <a:gd name="T9" fmla="*/ 116 h 249"/>
                <a:gd name="T10" fmla="*/ 515 w 436"/>
                <a:gd name="T11" fmla="*/ 113 h 249"/>
                <a:gd name="T12" fmla="*/ 489 w 436"/>
                <a:gd name="T13" fmla="*/ 111 h 249"/>
                <a:gd name="T14" fmla="*/ 461 w 436"/>
                <a:gd name="T15" fmla="*/ 113 h 249"/>
                <a:gd name="T16" fmla="*/ 421 w 436"/>
                <a:gd name="T17" fmla="*/ 120 h 249"/>
                <a:gd name="T18" fmla="*/ 413 w 436"/>
                <a:gd name="T19" fmla="*/ 121 h 249"/>
                <a:gd name="T20" fmla="*/ 412 w 436"/>
                <a:gd name="T21" fmla="*/ 121 h 249"/>
                <a:gd name="T22" fmla="*/ 402 w 436"/>
                <a:gd name="T23" fmla="*/ 125 h 249"/>
                <a:gd name="T24" fmla="*/ 376 w 436"/>
                <a:gd name="T25" fmla="*/ 134 h 249"/>
                <a:gd name="T26" fmla="*/ 346 w 436"/>
                <a:gd name="T27" fmla="*/ 151 h 249"/>
                <a:gd name="T28" fmla="*/ 315 w 436"/>
                <a:gd name="T29" fmla="*/ 174 h 249"/>
                <a:gd name="T30" fmla="*/ 287 w 436"/>
                <a:gd name="T31" fmla="*/ 208 h 249"/>
                <a:gd name="T32" fmla="*/ 279 w 436"/>
                <a:gd name="T33" fmla="*/ 221 h 249"/>
                <a:gd name="T34" fmla="*/ 271 w 436"/>
                <a:gd name="T35" fmla="*/ 236 h 249"/>
                <a:gd name="T36" fmla="*/ 261 w 436"/>
                <a:gd name="T37" fmla="*/ 251 h 249"/>
                <a:gd name="T38" fmla="*/ 248 w 436"/>
                <a:gd name="T39" fmla="*/ 267 h 249"/>
                <a:gd name="T40" fmla="*/ 235 w 436"/>
                <a:gd name="T41" fmla="*/ 280 h 249"/>
                <a:gd name="T42" fmla="*/ 220 w 436"/>
                <a:gd name="T43" fmla="*/ 292 h 249"/>
                <a:gd name="T44" fmla="*/ 207 w 436"/>
                <a:gd name="T45" fmla="*/ 297 h 249"/>
                <a:gd name="T46" fmla="*/ 197 w 436"/>
                <a:gd name="T47" fmla="*/ 300 h 249"/>
                <a:gd name="T48" fmla="*/ 185 w 436"/>
                <a:gd name="T49" fmla="*/ 300 h 249"/>
                <a:gd name="T50" fmla="*/ 177 w 436"/>
                <a:gd name="T51" fmla="*/ 298 h 249"/>
                <a:gd name="T52" fmla="*/ 162 w 436"/>
                <a:gd name="T53" fmla="*/ 292 h 249"/>
                <a:gd name="T54" fmla="*/ 143 w 436"/>
                <a:gd name="T55" fmla="*/ 274 h 249"/>
                <a:gd name="T56" fmla="*/ 128 w 436"/>
                <a:gd name="T57" fmla="*/ 252 h 249"/>
                <a:gd name="T58" fmla="*/ 5 w 436"/>
                <a:gd name="T59" fmla="*/ 121 h 249"/>
                <a:gd name="T60" fmla="*/ 136 w 436"/>
                <a:gd name="T61" fmla="*/ 369 h 249"/>
                <a:gd name="T62" fmla="*/ 154 w 436"/>
                <a:gd name="T63" fmla="*/ 392 h 249"/>
                <a:gd name="T64" fmla="*/ 171 w 436"/>
                <a:gd name="T65" fmla="*/ 403 h 249"/>
                <a:gd name="T66" fmla="*/ 180 w 436"/>
                <a:gd name="T67" fmla="*/ 406 h 249"/>
                <a:gd name="T68" fmla="*/ 182 w 436"/>
                <a:gd name="T69" fmla="*/ 406 h 249"/>
                <a:gd name="T70" fmla="*/ 192 w 436"/>
                <a:gd name="T71" fmla="*/ 408 h 249"/>
                <a:gd name="T72" fmla="*/ 197 w 436"/>
                <a:gd name="T73" fmla="*/ 408 h 249"/>
                <a:gd name="T74" fmla="*/ 200 w 436"/>
                <a:gd name="T75" fmla="*/ 408 h 249"/>
                <a:gd name="T76" fmla="*/ 203 w 436"/>
                <a:gd name="T77" fmla="*/ 406 h 249"/>
                <a:gd name="T78" fmla="*/ 212 w 436"/>
                <a:gd name="T79" fmla="*/ 405 h 249"/>
                <a:gd name="T80" fmla="*/ 218 w 436"/>
                <a:gd name="T81" fmla="*/ 401 h 249"/>
                <a:gd name="T82" fmla="*/ 223 w 436"/>
                <a:gd name="T83" fmla="*/ 398 h 249"/>
                <a:gd name="T84" fmla="*/ 235 w 436"/>
                <a:gd name="T85" fmla="*/ 390 h 249"/>
                <a:gd name="T86" fmla="*/ 248 w 436"/>
                <a:gd name="T87" fmla="*/ 377 h 249"/>
                <a:gd name="T88" fmla="*/ 261 w 436"/>
                <a:gd name="T89" fmla="*/ 360 h 249"/>
                <a:gd name="T90" fmla="*/ 271 w 436"/>
                <a:gd name="T91" fmla="*/ 346 h 249"/>
                <a:gd name="T92" fmla="*/ 280 w 436"/>
                <a:gd name="T93" fmla="*/ 331 h 249"/>
                <a:gd name="T94" fmla="*/ 300 w 436"/>
                <a:gd name="T95" fmla="*/ 300 h 249"/>
                <a:gd name="T96" fmla="*/ 339 w 436"/>
                <a:gd name="T97" fmla="*/ 264 h 249"/>
                <a:gd name="T98" fmla="*/ 385 w 436"/>
                <a:gd name="T99" fmla="*/ 239 h 249"/>
                <a:gd name="T100" fmla="*/ 412 w 436"/>
                <a:gd name="T101" fmla="*/ 231 h 249"/>
                <a:gd name="T102" fmla="*/ 420 w 436"/>
                <a:gd name="T103" fmla="*/ 228 h 249"/>
                <a:gd name="T104" fmla="*/ 435 w 436"/>
                <a:gd name="T105" fmla="*/ 226 h 249"/>
                <a:gd name="T106" fmla="*/ 490 w 436"/>
                <a:gd name="T107" fmla="*/ 220 h 249"/>
                <a:gd name="T108" fmla="*/ 544 w 436"/>
                <a:gd name="T109" fmla="*/ 226 h 249"/>
                <a:gd name="T110" fmla="*/ 569 w 436"/>
                <a:gd name="T111" fmla="*/ 233 h 249"/>
                <a:gd name="T112" fmla="*/ 636 w 436"/>
                <a:gd name="T113" fmla="*/ 264 h 249"/>
                <a:gd name="T114" fmla="*/ 661 w 436"/>
                <a:gd name="T115" fmla="*/ 283 h 249"/>
                <a:gd name="T116" fmla="*/ 689 w 436"/>
                <a:gd name="T117" fmla="*/ 318 h 2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6" h="249">
                  <a:moveTo>
                    <a:pt x="435" y="164"/>
                  </a:moveTo>
                  <a:cubicBezTo>
                    <a:pt x="435" y="161"/>
                    <a:pt x="434" y="157"/>
                    <a:pt x="433" y="153"/>
                  </a:cubicBezTo>
                  <a:cubicBezTo>
                    <a:pt x="432" y="149"/>
                    <a:pt x="431" y="145"/>
                    <a:pt x="429" y="141"/>
                  </a:cubicBezTo>
                  <a:cubicBezTo>
                    <a:pt x="427" y="137"/>
                    <a:pt x="425" y="134"/>
                    <a:pt x="423" y="130"/>
                  </a:cubicBezTo>
                  <a:cubicBezTo>
                    <a:pt x="423" y="129"/>
                    <a:pt x="423" y="129"/>
                    <a:pt x="423" y="129"/>
                  </a:cubicBezTo>
                  <a:cubicBezTo>
                    <a:pt x="422" y="128"/>
                    <a:pt x="422" y="128"/>
                    <a:pt x="422" y="127"/>
                  </a:cubicBezTo>
                  <a:cubicBezTo>
                    <a:pt x="422" y="127"/>
                    <a:pt x="421" y="127"/>
                    <a:pt x="421" y="126"/>
                  </a:cubicBezTo>
                  <a:cubicBezTo>
                    <a:pt x="421" y="126"/>
                    <a:pt x="421" y="126"/>
                    <a:pt x="420" y="125"/>
                  </a:cubicBezTo>
                  <a:cubicBezTo>
                    <a:pt x="420" y="124"/>
                    <a:pt x="419" y="124"/>
                    <a:pt x="419" y="123"/>
                  </a:cubicBezTo>
                  <a:cubicBezTo>
                    <a:pt x="419" y="123"/>
                    <a:pt x="418" y="123"/>
                    <a:pt x="418" y="122"/>
                  </a:cubicBezTo>
                  <a:cubicBezTo>
                    <a:pt x="418" y="121"/>
                    <a:pt x="418" y="121"/>
                    <a:pt x="418" y="121"/>
                  </a:cubicBezTo>
                  <a:cubicBezTo>
                    <a:pt x="417" y="121"/>
                    <a:pt x="417" y="121"/>
                    <a:pt x="417" y="121"/>
                  </a:cubicBezTo>
                  <a:cubicBezTo>
                    <a:pt x="414" y="117"/>
                    <a:pt x="412" y="115"/>
                    <a:pt x="410" y="113"/>
                  </a:cubicBezTo>
                  <a:cubicBezTo>
                    <a:pt x="408" y="111"/>
                    <a:pt x="407" y="110"/>
                    <a:pt x="406" y="109"/>
                  </a:cubicBezTo>
                  <a:cubicBezTo>
                    <a:pt x="405" y="108"/>
                    <a:pt x="405" y="107"/>
                    <a:pt x="404" y="107"/>
                  </a:cubicBezTo>
                  <a:cubicBezTo>
                    <a:pt x="404" y="106"/>
                    <a:pt x="404" y="106"/>
                    <a:pt x="404" y="106"/>
                  </a:cubicBezTo>
                  <a:cubicBezTo>
                    <a:pt x="402" y="105"/>
                    <a:pt x="401" y="104"/>
                    <a:pt x="400" y="103"/>
                  </a:cubicBezTo>
                  <a:cubicBezTo>
                    <a:pt x="399" y="102"/>
                    <a:pt x="398" y="101"/>
                    <a:pt x="398" y="101"/>
                  </a:cubicBezTo>
                  <a:cubicBezTo>
                    <a:pt x="397" y="101"/>
                    <a:pt x="397" y="100"/>
                    <a:pt x="397" y="100"/>
                  </a:cubicBezTo>
                  <a:cubicBezTo>
                    <a:pt x="396" y="100"/>
                    <a:pt x="396" y="100"/>
                    <a:pt x="396" y="100"/>
                  </a:cubicBezTo>
                  <a:cubicBezTo>
                    <a:pt x="395" y="99"/>
                    <a:pt x="395" y="98"/>
                    <a:pt x="394" y="98"/>
                  </a:cubicBezTo>
                  <a:cubicBezTo>
                    <a:pt x="393" y="98"/>
                    <a:pt x="393" y="97"/>
                    <a:pt x="392" y="97"/>
                  </a:cubicBezTo>
                  <a:cubicBezTo>
                    <a:pt x="392" y="96"/>
                    <a:pt x="391" y="96"/>
                    <a:pt x="391" y="96"/>
                  </a:cubicBezTo>
                  <a:cubicBezTo>
                    <a:pt x="390" y="95"/>
                    <a:pt x="390" y="95"/>
                    <a:pt x="390" y="95"/>
                  </a:cubicBezTo>
                  <a:cubicBezTo>
                    <a:pt x="387" y="93"/>
                    <a:pt x="384" y="91"/>
                    <a:pt x="381" y="90"/>
                  </a:cubicBezTo>
                  <a:cubicBezTo>
                    <a:pt x="378" y="88"/>
                    <a:pt x="376" y="86"/>
                    <a:pt x="373" y="85"/>
                  </a:cubicBezTo>
                  <a:cubicBezTo>
                    <a:pt x="370" y="84"/>
                    <a:pt x="367" y="82"/>
                    <a:pt x="364" y="81"/>
                  </a:cubicBezTo>
                  <a:cubicBezTo>
                    <a:pt x="361" y="80"/>
                    <a:pt x="358" y="79"/>
                    <a:pt x="355" y="77"/>
                  </a:cubicBezTo>
                  <a:cubicBezTo>
                    <a:pt x="354" y="77"/>
                    <a:pt x="354" y="77"/>
                    <a:pt x="353" y="77"/>
                  </a:cubicBezTo>
                  <a:cubicBezTo>
                    <a:pt x="352" y="77"/>
                    <a:pt x="352" y="76"/>
                    <a:pt x="351" y="76"/>
                  </a:cubicBezTo>
                  <a:cubicBezTo>
                    <a:pt x="351" y="76"/>
                    <a:pt x="350" y="76"/>
                    <a:pt x="350" y="76"/>
                  </a:cubicBezTo>
                  <a:cubicBezTo>
                    <a:pt x="350" y="76"/>
                    <a:pt x="349" y="76"/>
                    <a:pt x="349" y="75"/>
                  </a:cubicBezTo>
                  <a:cubicBezTo>
                    <a:pt x="348" y="75"/>
                    <a:pt x="348" y="75"/>
                    <a:pt x="348" y="75"/>
                  </a:cubicBezTo>
                  <a:cubicBezTo>
                    <a:pt x="347" y="75"/>
                    <a:pt x="347" y="75"/>
                    <a:pt x="347" y="75"/>
                  </a:cubicBezTo>
                  <a:cubicBezTo>
                    <a:pt x="346" y="75"/>
                    <a:pt x="346" y="75"/>
                    <a:pt x="346" y="75"/>
                  </a:cubicBezTo>
                  <a:cubicBezTo>
                    <a:pt x="345" y="74"/>
                    <a:pt x="345" y="74"/>
                    <a:pt x="345" y="74"/>
                  </a:cubicBezTo>
                  <a:cubicBezTo>
                    <a:pt x="345" y="74"/>
                    <a:pt x="345" y="74"/>
                    <a:pt x="344" y="74"/>
                  </a:cubicBezTo>
                  <a:cubicBezTo>
                    <a:pt x="344" y="74"/>
                    <a:pt x="343" y="74"/>
                    <a:pt x="343" y="74"/>
                  </a:cubicBezTo>
                  <a:cubicBezTo>
                    <a:pt x="342" y="74"/>
                    <a:pt x="342" y="74"/>
                    <a:pt x="341" y="73"/>
                  </a:cubicBezTo>
                  <a:cubicBezTo>
                    <a:pt x="341" y="73"/>
                    <a:pt x="340" y="73"/>
                    <a:pt x="340" y="73"/>
                  </a:cubicBezTo>
                  <a:cubicBezTo>
                    <a:pt x="339" y="73"/>
                    <a:pt x="338" y="73"/>
                    <a:pt x="338" y="73"/>
                  </a:cubicBezTo>
                  <a:cubicBezTo>
                    <a:pt x="337" y="72"/>
                    <a:pt x="336" y="72"/>
                    <a:pt x="335" y="72"/>
                  </a:cubicBezTo>
                  <a:cubicBezTo>
                    <a:pt x="335" y="72"/>
                    <a:pt x="334" y="72"/>
                    <a:pt x="333" y="72"/>
                  </a:cubicBezTo>
                  <a:cubicBezTo>
                    <a:pt x="333" y="72"/>
                    <a:pt x="333" y="72"/>
                    <a:pt x="333" y="72"/>
                  </a:cubicBezTo>
                  <a:cubicBezTo>
                    <a:pt x="333" y="71"/>
                    <a:pt x="333" y="71"/>
                    <a:pt x="333" y="71"/>
                  </a:cubicBezTo>
                  <a:cubicBezTo>
                    <a:pt x="332" y="71"/>
                    <a:pt x="332" y="71"/>
                    <a:pt x="331" y="71"/>
                  </a:cubicBezTo>
                  <a:cubicBezTo>
                    <a:pt x="330" y="71"/>
                    <a:pt x="329" y="71"/>
                    <a:pt x="329" y="71"/>
                  </a:cubicBezTo>
                  <a:cubicBezTo>
                    <a:pt x="328" y="71"/>
                    <a:pt x="327" y="70"/>
                    <a:pt x="326" y="70"/>
                  </a:cubicBezTo>
                  <a:cubicBezTo>
                    <a:pt x="326" y="70"/>
                    <a:pt x="325" y="70"/>
                    <a:pt x="325" y="70"/>
                  </a:cubicBezTo>
                  <a:cubicBezTo>
                    <a:pt x="324" y="70"/>
                    <a:pt x="324" y="70"/>
                    <a:pt x="324" y="70"/>
                  </a:cubicBezTo>
                  <a:cubicBezTo>
                    <a:pt x="323" y="70"/>
                    <a:pt x="322" y="70"/>
                    <a:pt x="322" y="70"/>
                  </a:cubicBezTo>
                  <a:cubicBezTo>
                    <a:pt x="320" y="69"/>
                    <a:pt x="319" y="69"/>
                    <a:pt x="318" y="69"/>
                  </a:cubicBezTo>
                  <a:cubicBezTo>
                    <a:pt x="317" y="69"/>
                    <a:pt x="317" y="69"/>
                    <a:pt x="316" y="69"/>
                  </a:cubicBezTo>
                  <a:cubicBezTo>
                    <a:pt x="316" y="69"/>
                    <a:pt x="315" y="69"/>
                    <a:pt x="314" y="69"/>
                  </a:cubicBezTo>
                  <a:cubicBezTo>
                    <a:pt x="314" y="69"/>
                    <a:pt x="313" y="69"/>
                    <a:pt x="312" y="69"/>
                  </a:cubicBezTo>
                  <a:cubicBezTo>
                    <a:pt x="312" y="69"/>
                    <a:pt x="311" y="68"/>
                    <a:pt x="311" y="68"/>
                  </a:cubicBezTo>
                  <a:cubicBezTo>
                    <a:pt x="310" y="68"/>
                    <a:pt x="310" y="68"/>
                    <a:pt x="309" y="68"/>
                  </a:cubicBezTo>
                  <a:cubicBezTo>
                    <a:pt x="309" y="68"/>
                    <a:pt x="308" y="68"/>
                    <a:pt x="307" y="68"/>
                  </a:cubicBezTo>
                  <a:cubicBezTo>
                    <a:pt x="306" y="68"/>
                    <a:pt x="305" y="68"/>
                    <a:pt x="304" y="68"/>
                  </a:cubicBezTo>
                  <a:cubicBezTo>
                    <a:pt x="303" y="68"/>
                    <a:pt x="303" y="68"/>
                    <a:pt x="302" y="68"/>
                  </a:cubicBezTo>
                  <a:cubicBezTo>
                    <a:pt x="301" y="68"/>
                    <a:pt x="300" y="68"/>
                    <a:pt x="299" y="68"/>
                  </a:cubicBezTo>
                  <a:cubicBezTo>
                    <a:pt x="299" y="68"/>
                    <a:pt x="299" y="68"/>
                    <a:pt x="299" y="68"/>
                  </a:cubicBezTo>
                  <a:cubicBezTo>
                    <a:pt x="298" y="68"/>
                    <a:pt x="298" y="68"/>
                    <a:pt x="298" y="68"/>
                  </a:cubicBezTo>
                  <a:cubicBezTo>
                    <a:pt x="298" y="68"/>
                    <a:pt x="298" y="68"/>
                    <a:pt x="298" y="68"/>
                  </a:cubicBezTo>
                  <a:cubicBezTo>
                    <a:pt x="296" y="68"/>
                    <a:pt x="295" y="68"/>
                    <a:pt x="294" y="68"/>
                  </a:cubicBezTo>
                  <a:cubicBezTo>
                    <a:pt x="293" y="68"/>
                    <a:pt x="293" y="68"/>
                    <a:pt x="293" y="68"/>
                  </a:cubicBezTo>
                  <a:cubicBezTo>
                    <a:pt x="292" y="68"/>
                    <a:pt x="292" y="68"/>
                    <a:pt x="291" y="68"/>
                  </a:cubicBezTo>
                  <a:cubicBezTo>
                    <a:pt x="291" y="68"/>
                    <a:pt x="290" y="68"/>
                    <a:pt x="289" y="68"/>
                  </a:cubicBezTo>
                  <a:cubicBezTo>
                    <a:pt x="288" y="68"/>
                    <a:pt x="287" y="68"/>
                    <a:pt x="285" y="68"/>
                  </a:cubicBezTo>
                  <a:cubicBezTo>
                    <a:pt x="285" y="68"/>
                    <a:pt x="284" y="68"/>
                    <a:pt x="284" y="68"/>
                  </a:cubicBezTo>
                  <a:cubicBezTo>
                    <a:pt x="283" y="69"/>
                    <a:pt x="283" y="69"/>
                    <a:pt x="282" y="69"/>
                  </a:cubicBezTo>
                  <a:cubicBezTo>
                    <a:pt x="282" y="69"/>
                    <a:pt x="281" y="69"/>
                    <a:pt x="281" y="69"/>
                  </a:cubicBezTo>
                  <a:cubicBezTo>
                    <a:pt x="281" y="69"/>
                    <a:pt x="280" y="69"/>
                    <a:pt x="280" y="69"/>
                  </a:cubicBezTo>
                  <a:cubicBezTo>
                    <a:pt x="274" y="70"/>
                    <a:pt x="269" y="71"/>
                    <a:pt x="266" y="71"/>
                  </a:cubicBezTo>
                  <a:cubicBezTo>
                    <a:pt x="265" y="71"/>
                    <a:pt x="265" y="71"/>
                    <a:pt x="265" y="71"/>
                  </a:cubicBezTo>
                  <a:cubicBezTo>
                    <a:pt x="265" y="71"/>
                    <a:pt x="265" y="71"/>
                    <a:pt x="265" y="71"/>
                  </a:cubicBezTo>
                  <a:cubicBezTo>
                    <a:pt x="265" y="71"/>
                    <a:pt x="265" y="71"/>
                    <a:pt x="265" y="71"/>
                  </a:cubicBezTo>
                  <a:cubicBezTo>
                    <a:pt x="263" y="72"/>
                    <a:pt x="262" y="72"/>
                    <a:pt x="260" y="72"/>
                  </a:cubicBezTo>
                  <a:cubicBezTo>
                    <a:pt x="260" y="72"/>
                    <a:pt x="260" y="72"/>
                    <a:pt x="260" y="72"/>
                  </a:cubicBezTo>
                  <a:cubicBezTo>
                    <a:pt x="260" y="72"/>
                    <a:pt x="259" y="72"/>
                    <a:pt x="259" y="73"/>
                  </a:cubicBezTo>
                  <a:cubicBezTo>
                    <a:pt x="258" y="73"/>
                    <a:pt x="258" y="73"/>
                    <a:pt x="257" y="73"/>
                  </a:cubicBezTo>
                  <a:cubicBezTo>
                    <a:pt x="255" y="73"/>
                    <a:pt x="254" y="73"/>
                    <a:pt x="254" y="74"/>
                  </a:cubicBezTo>
                  <a:cubicBezTo>
                    <a:pt x="253" y="74"/>
                    <a:pt x="253" y="74"/>
                    <a:pt x="253" y="74"/>
                  </a:cubicBezTo>
                  <a:cubicBezTo>
                    <a:pt x="253" y="74"/>
                    <a:pt x="253" y="74"/>
                    <a:pt x="253" y="74"/>
                  </a:cubicBezTo>
                  <a:cubicBezTo>
                    <a:pt x="253" y="74"/>
                    <a:pt x="253" y="74"/>
                    <a:pt x="253" y="74"/>
                  </a:cubicBezTo>
                  <a:cubicBezTo>
                    <a:pt x="253" y="74"/>
                    <a:pt x="253" y="74"/>
                    <a:pt x="253"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1" y="74"/>
                    <a:pt x="251" y="74"/>
                    <a:pt x="251" y="74"/>
                  </a:cubicBezTo>
                  <a:cubicBezTo>
                    <a:pt x="251" y="74"/>
                    <a:pt x="251" y="74"/>
                    <a:pt x="251" y="74"/>
                  </a:cubicBezTo>
                  <a:cubicBezTo>
                    <a:pt x="251" y="74"/>
                    <a:pt x="251" y="74"/>
                    <a:pt x="251" y="74"/>
                  </a:cubicBezTo>
                  <a:cubicBezTo>
                    <a:pt x="250" y="74"/>
                    <a:pt x="250" y="75"/>
                    <a:pt x="249" y="75"/>
                  </a:cubicBezTo>
                  <a:cubicBezTo>
                    <a:pt x="249" y="75"/>
                    <a:pt x="249" y="75"/>
                    <a:pt x="249" y="75"/>
                  </a:cubicBezTo>
                  <a:cubicBezTo>
                    <a:pt x="249" y="75"/>
                    <a:pt x="249" y="75"/>
                    <a:pt x="249" y="75"/>
                  </a:cubicBezTo>
                  <a:cubicBezTo>
                    <a:pt x="248" y="75"/>
                    <a:pt x="248" y="75"/>
                    <a:pt x="248" y="75"/>
                  </a:cubicBezTo>
                  <a:cubicBezTo>
                    <a:pt x="247" y="75"/>
                    <a:pt x="247" y="75"/>
                    <a:pt x="247" y="75"/>
                  </a:cubicBezTo>
                  <a:cubicBezTo>
                    <a:pt x="247" y="76"/>
                    <a:pt x="247" y="76"/>
                    <a:pt x="247" y="76"/>
                  </a:cubicBezTo>
                  <a:cubicBezTo>
                    <a:pt x="247" y="76"/>
                    <a:pt x="247" y="76"/>
                    <a:pt x="247" y="76"/>
                  </a:cubicBezTo>
                  <a:cubicBezTo>
                    <a:pt x="246" y="76"/>
                    <a:pt x="246" y="76"/>
                    <a:pt x="246" y="76"/>
                  </a:cubicBezTo>
                  <a:cubicBezTo>
                    <a:pt x="245" y="76"/>
                    <a:pt x="245" y="76"/>
                    <a:pt x="245" y="76"/>
                  </a:cubicBezTo>
                  <a:cubicBezTo>
                    <a:pt x="245" y="76"/>
                    <a:pt x="245" y="76"/>
                    <a:pt x="245" y="76"/>
                  </a:cubicBezTo>
                  <a:cubicBezTo>
                    <a:pt x="245" y="76"/>
                    <a:pt x="245" y="76"/>
                    <a:pt x="245" y="76"/>
                  </a:cubicBezTo>
                  <a:cubicBezTo>
                    <a:pt x="245" y="76"/>
                    <a:pt x="244" y="76"/>
                    <a:pt x="244" y="77"/>
                  </a:cubicBezTo>
                  <a:cubicBezTo>
                    <a:pt x="241" y="77"/>
                    <a:pt x="239" y="78"/>
                    <a:pt x="237" y="79"/>
                  </a:cubicBezTo>
                  <a:cubicBezTo>
                    <a:pt x="237" y="79"/>
                    <a:pt x="237" y="79"/>
                    <a:pt x="237" y="79"/>
                  </a:cubicBezTo>
                  <a:cubicBezTo>
                    <a:pt x="236" y="79"/>
                    <a:pt x="236" y="79"/>
                    <a:pt x="235" y="80"/>
                  </a:cubicBezTo>
                  <a:cubicBezTo>
                    <a:pt x="234" y="80"/>
                    <a:pt x="232" y="81"/>
                    <a:pt x="231" y="81"/>
                  </a:cubicBezTo>
                  <a:cubicBezTo>
                    <a:pt x="231" y="81"/>
                    <a:pt x="231" y="81"/>
                    <a:pt x="231" y="81"/>
                  </a:cubicBezTo>
                  <a:cubicBezTo>
                    <a:pt x="230" y="82"/>
                    <a:pt x="230" y="82"/>
                    <a:pt x="229" y="82"/>
                  </a:cubicBezTo>
                  <a:cubicBezTo>
                    <a:pt x="228" y="83"/>
                    <a:pt x="226" y="83"/>
                    <a:pt x="225" y="84"/>
                  </a:cubicBezTo>
                  <a:cubicBezTo>
                    <a:pt x="225" y="84"/>
                    <a:pt x="225" y="84"/>
                    <a:pt x="225" y="84"/>
                  </a:cubicBezTo>
                  <a:cubicBezTo>
                    <a:pt x="224" y="84"/>
                    <a:pt x="224" y="85"/>
                    <a:pt x="223" y="85"/>
                  </a:cubicBezTo>
                  <a:cubicBezTo>
                    <a:pt x="222" y="86"/>
                    <a:pt x="221" y="86"/>
                    <a:pt x="220" y="87"/>
                  </a:cubicBezTo>
                  <a:cubicBezTo>
                    <a:pt x="219" y="87"/>
                    <a:pt x="219" y="87"/>
                    <a:pt x="219" y="87"/>
                  </a:cubicBezTo>
                  <a:cubicBezTo>
                    <a:pt x="219" y="87"/>
                    <a:pt x="219" y="87"/>
                    <a:pt x="219" y="87"/>
                  </a:cubicBezTo>
                  <a:cubicBezTo>
                    <a:pt x="219" y="87"/>
                    <a:pt x="219" y="87"/>
                    <a:pt x="219" y="87"/>
                  </a:cubicBezTo>
                  <a:cubicBezTo>
                    <a:pt x="217" y="88"/>
                    <a:pt x="215" y="90"/>
                    <a:pt x="213" y="91"/>
                  </a:cubicBezTo>
                  <a:cubicBezTo>
                    <a:pt x="212" y="91"/>
                    <a:pt x="212" y="91"/>
                    <a:pt x="211" y="92"/>
                  </a:cubicBezTo>
                  <a:cubicBezTo>
                    <a:pt x="209" y="93"/>
                    <a:pt x="208" y="94"/>
                    <a:pt x="206" y="95"/>
                  </a:cubicBezTo>
                  <a:cubicBezTo>
                    <a:pt x="206" y="95"/>
                    <a:pt x="206" y="95"/>
                    <a:pt x="205" y="96"/>
                  </a:cubicBezTo>
                  <a:cubicBezTo>
                    <a:pt x="205" y="96"/>
                    <a:pt x="205" y="96"/>
                    <a:pt x="205" y="96"/>
                  </a:cubicBezTo>
                  <a:cubicBezTo>
                    <a:pt x="203" y="97"/>
                    <a:pt x="201" y="99"/>
                    <a:pt x="199" y="100"/>
                  </a:cubicBezTo>
                  <a:cubicBezTo>
                    <a:pt x="199" y="100"/>
                    <a:pt x="199" y="100"/>
                    <a:pt x="199" y="100"/>
                  </a:cubicBezTo>
                  <a:cubicBezTo>
                    <a:pt x="198" y="101"/>
                    <a:pt x="198" y="101"/>
                    <a:pt x="198" y="101"/>
                  </a:cubicBezTo>
                  <a:cubicBezTo>
                    <a:pt x="197" y="102"/>
                    <a:pt x="195" y="104"/>
                    <a:pt x="194" y="105"/>
                  </a:cubicBezTo>
                  <a:cubicBezTo>
                    <a:pt x="193" y="105"/>
                    <a:pt x="193" y="105"/>
                    <a:pt x="193" y="105"/>
                  </a:cubicBezTo>
                  <a:cubicBezTo>
                    <a:pt x="192" y="106"/>
                    <a:pt x="192" y="106"/>
                    <a:pt x="192" y="106"/>
                  </a:cubicBezTo>
                  <a:cubicBezTo>
                    <a:pt x="191" y="108"/>
                    <a:pt x="190" y="109"/>
                    <a:pt x="189" y="110"/>
                  </a:cubicBezTo>
                  <a:cubicBezTo>
                    <a:pt x="188" y="110"/>
                    <a:pt x="188" y="111"/>
                    <a:pt x="187" y="111"/>
                  </a:cubicBezTo>
                  <a:cubicBezTo>
                    <a:pt x="186" y="113"/>
                    <a:pt x="184" y="114"/>
                    <a:pt x="183" y="116"/>
                  </a:cubicBezTo>
                  <a:cubicBezTo>
                    <a:pt x="183" y="116"/>
                    <a:pt x="183" y="116"/>
                    <a:pt x="183" y="116"/>
                  </a:cubicBezTo>
                  <a:cubicBezTo>
                    <a:pt x="183" y="116"/>
                    <a:pt x="183" y="116"/>
                    <a:pt x="183" y="116"/>
                  </a:cubicBezTo>
                  <a:cubicBezTo>
                    <a:pt x="182" y="117"/>
                    <a:pt x="182" y="117"/>
                    <a:pt x="182" y="117"/>
                  </a:cubicBezTo>
                  <a:cubicBezTo>
                    <a:pt x="181" y="119"/>
                    <a:pt x="180" y="120"/>
                    <a:pt x="179" y="121"/>
                  </a:cubicBezTo>
                  <a:cubicBezTo>
                    <a:pt x="179" y="122"/>
                    <a:pt x="178" y="123"/>
                    <a:pt x="178" y="123"/>
                  </a:cubicBezTo>
                  <a:cubicBezTo>
                    <a:pt x="177" y="124"/>
                    <a:pt x="176" y="126"/>
                    <a:pt x="175" y="127"/>
                  </a:cubicBezTo>
                  <a:cubicBezTo>
                    <a:pt x="174" y="128"/>
                    <a:pt x="174" y="128"/>
                    <a:pt x="174" y="128"/>
                  </a:cubicBezTo>
                  <a:cubicBezTo>
                    <a:pt x="174" y="129"/>
                    <a:pt x="174" y="129"/>
                    <a:pt x="174" y="129"/>
                  </a:cubicBezTo>
                  <a:cubicBezTo>
                    <a:pt x="174" y="129"/>
                    <a:pt x="174" y="129"/>
                    <a:pt x="174" y="129"/>
                  </a:cubicBezTo>
                  <a:cubicBezTo>
                    <a:pt x="174" y="130"/>
                    <a:pt x="174" y="130"/>
                    <a:pt x="174" y="130"/>
                  </a:cubicBezTo>
                  <a:cubicBezTo>
                    <a:pt x="173" y="130"/>
                    <a:pt x="173" y="131"/>
                    <a:pt x="173" y="131"/>
                  </a:cubicBezTo>
                  <a:cubicBezTo>
                    <a:pt x="173" y="131"/>
                    <a:pt x="172" y="132"/>
                    <a:pt x="172" y="132"/>
                  </a:cubicBezTo>
                  <a:cubicBezTo>
                    <a:pt x="172" y="133"/>
                    <a:pt x="172" y="133"/>
                    <a:pt x="171" y="134"/>
                  </a:cubicBezTo>
                  <a:cubicBezTo>
                    <a:pt x="171" y="135"/>
                    <a:pt x="171" y="135"/>
                    <a:pt x="171" y="135"/>
                  </a:cubicBezTo>
                  <a:cubicBezTo>
                    <a:pt x="170" y="135"/>
                    <a:pt x="170" y="135"/>
                    <a:pt x="170" y="135"/>
                  </a:cubicBezTo>
                  <a:cubicBezTo>
                    <a:pt x="170" y="136"/>
                    <a:pt x="170" y="136"/>
                    <a:pt x="170" y="136"/>
                  </a:cubicBezTo>
                  <a:cubicBezTo>
                    <a:pt x="170" y="137"/>
                    <a:pt x="170" y="137"/>
                    <a:pt x="170" y="137"/>
                  </a:cubicBezTo>
                  <a:cubicBezTo>
                    <a:pt x="169" y="138"/>
                    <a:pt x="169" y="138"/>
                    <a:pt x="169" y="138"/>
                  </a:cubicBezTo>
                  <a:cubicBezTo>
                    <a:pt x="169" y="139"/>
                    <a:pt x="168" y="139"/>
                    <a:pt x="168" y="139"/>
                  </a:cubicBezTo>
                  <a:cubicBezTo>
                    <a:pt x="168" y="140"/>
                    <a:pt x="168" y="140"/>
                    <a:pt x="168" y="140"/>
                  </a:cubicBezTo>
                  <a:cubicBezTo>
                    <a:pt x="167" y="141"/>
                    <a:pt x="167" y="141"/>
                    <a:pt x="167" y="141"/>
                  </a:cubicBezTo>
                  <a:cubicBezTo>
                    <a:pt x="167" y="141"/>
                    <a:pt x="167" y="142"/>
                    <a:pt x="167" y="142"/>
                  </a:cubicBezTo>
                  <a:cubicBezTo>
                    <a:pt x="166" y="143"/>
                    <a:pt x="166" y="143"/>
                    <a:pt x="166" y="143"/>
                  </a:cubicBezTo>
                  <a:cubicBezTo>
                    <a:pt x="165" y="144"/>
                    <a:pt x="165" y="144"/>
                    <a:pt x="165" y="144"/>
                  </a:cubicBezTo>
                  <a:cubicBezTo>
                    <a:pt x="165" y="145"/>
                    <a:pt x="165" y="145"/>
                    <a:pt x="165" y="145"/>
                  </a:cubicBezTo>
                  <a:cubicBezTo>
                    <a:pt x="164" y="146"/>
                    <a:pt x="164" y="146"/>
                    <a:pt x="164" y="146"/>
                  </a:cubicBezTo>
                  <a:cubicBezTo>
                    <a:pt x="164" y="147"/>
                    <a:pt x="164" y="147"/>
                    <a:pt x="163" y="147"/>
                  </a:cubicBezTo>
                  <a:cubicBezTo>
                    <a:pt x="163" y="148"/>
                    <a:pt x="163" y="148"/>
                    <a:pt x="163" y="148"/>
                  </a:cubicBezTo>
                  <a:cubicBezTo>
                    <a:pt x="162" y="149"/>
                    <a:pt x="162" y="149"/>
                    <a:pt x="162" y="149"/>
                  </a:cubicBezTo>
                  <a:cubicBezTo>
                    <a:pt x="162" y="150"/>
                    <a:pt x="162" y="150"/>
                    <a:pt x="161" y="150"/>
                  </a:cubicBezTo>
                  <a:cubicBezTo>
                    <a:pt x="161" y="151"/>
                    <a:pt x="161" y="151"/>
                    <a:pt x="161" y="152"/>
                  </a:cubicBezTo>
                  <a:cubicBezTo>
                    <a:pt x="160" y="152"/>
                    <a:pt x="160" y="152"/>
                    <a:pt x="160" y="152"/>
                  </a:cubicBezTo>
                  <a:cubicBezTo>
                    <a:pt x="159" y="153"/>
                    <a:pt x="159" y="153"/>
                    <a:pt x="159" y="153"/>
                  </a:cubicBezTo>
                  <a:cubicBezTo>
                    <a:pt x="159" y="154"/>
                    <a:pt x="159" y="154"/>
                    <a:pt x="158" y="154"/>
                  </a:cubicBezTo>
                  <a:cubicBezTo>
                    <a:pt x="158" y="155"/>
                    <a:pt x="158" y="155"/>
                    <a:pt x="158" y="155"/>
                  </a:cubicBezTo>
                  <a:cubicBezTo>
                    <a:pt x="157" y="156"/>
                    <a:pt x="157" y="156"/>
                    <a:pt x="157" y="156"/>
                  </a:cubicBezTo>
                  <a:cubicBezTo>
                    <a:pt x="157" y="156"/>
                    <a:pt x="157" y="156"/>
                    <a:pt x="157" y="156"/>
                  </a:cubicBezTo>
                  <a:cubicBezTo>
                    <a:pt x="157" y="157"/>
                    <a:pt x="156" y="157"/>
                    <a:pt x="156" y="158"/>
                  </a:cubicBezTo>
                  <a:cubicBezTo>
                    <a:pt x="155" y="158"/>
                    <a:pt x="155" y="159"/>
                    <a:pt x="154" y="159"/>
                  </a:cubicBezTo>
                  <a:cubicBezTo>
                    <a:pt x="154" y="160"/>
                    <a:pt x="154" y="160"/>
                    <a:pt x="153" y="161"/>
                  </a:cubicBezTo>
                  <a:cubicBezTo>
                    <a:pt x="153" y="161"/>
                    <a:pt x="152" y="162"/>
                    <a:pt x="152" y="162"/>
                  </a:cubicBezTo>
                  <a:cubicBezTo>
                    <a:pt x="151" y="163"/>
                    <a:pt x="151" y="163"/>
                    <a:pt x="151" y="163"/>
                  </a:cubicBezTo>
                  <a:cubicBezTo>
                    <a:pt x="151" y="164"/>
                    <a:pt x="151" y="164"/>
                    <a:pt x="151" y="164"/>
                  </a:cubicBezTo>
                  <a:cubicBezTo>
                    <a:pt x="150" y="165"/>
                    <a:pt x="150" y="165"/>
                    <a:pt x="150" y="165"/>
                  </a:cubicBezTo>
                  <a:cubicBezTo>
                    <a:pt x="149" y="165"/>
                    <a:pt x="149" y="165"/>
                    <a:pt x="149" y="165"/>
                  </a:cubicBezTo>
                  <a:cubicBezTo>
                    <a:pt x="149" y="166"/>
                    <a:pt x="148" y="166"/>
                    <a:pt x="148" y="167"/>
                  </a:cubicBezTo>
                  <a:cubicBezTo>
                    <a:pt x="147" y="167"/>
                    <a:pt x="147" y="167"/>
                    <a:pt x="147" y="168"/>
                  </a:cubicBezTo>
                  <a:cubicBezTo>
                    <a:pt x="146" y="169"/>
                    <a:pt x="146" y="169"/>
                    <a:pt x="146" y="169"/>
                  </a:cubicBezTo>
                  <a:cubicBezTo>
                    <a:pt x="145" y="169"/>
                    <a:pt x="145" y="169"/>
                    <a:pt x="145" y="169"/>
                  </a:cubicBezTo>
                  <a:cubicBezTo>
                    <a:pt x="144" y="170"/>
                    <a:pt x="144" y="170"/>
                    <a:pt x="144" y="170"/>
                  </a:cubicBezTo>
                  <a:cubicBezTo>
                    <a:pt x="143" y="171"/>
                    <a:pt x="143" y="171"/>
                    <a:pt x="143" y="171"/>
                  </a:cubicBezTo>
                  <a:cubicBezTo>
                    <a:pt x="142" y="172"/>
                    <a:pt x="142" y="172"/>
                    <a:pt x="142" y="172"/>
                  </a:cubicBezTo>
                  <a:cubicBezTo>
                    <a:pt x="142" y="172"/>
                    <a:pt x="142" y="172"/>
                    <a:pt x="142" y="172"/>
                  </a:cubicBezTo>
                  <a:cubicBezTo>
                    <a:pt x="141" y="173"/>
                    <a:pt x="141" y="173"/>
                    <a:pt x="140" y="173"/>
                  </a:cubicBezTo>
                  <a:cubicBezTo>
                    <a:pt x="140" y="174"/>
                    <a:pt x="140" y="174"/>
                    <a:pt x="139" y="174"/>
                  </a:cubicBezTo>
                  <a:cubicBezTo>
                    <a:pt x="138" y="175"/>
                    <a:pt x="138" y="175"/>
                    <a:pt x="138" y="175"/>
                  </a:cubicBezTo>
                  <a:cubicBezTo>
                    <a:pt x="138" y="175"/>
                    <a:pt x="138" y="175"/>
                    <a:pt x="138" y="175"/>
                  </a:cubicBezTo>
                  <a:cubicBezTo>
                    <a:pt x="137" y="176"/>
                    <a:pt x="136" y="176"/>
                    <a:pt x="136" y="177"/>
                  </a:cubicBezTo>
                  <a:cubicBezTo>
                    <a:pt x="135" y="177"/>
                    <a:pt x="135" y="177"/>
                    <a:pt x="135" y="177"/>
                  </a:cubicBezTo>
                  <a:cubicBezTo>
                    <a:pt x="135" y="177"/>
                    <a:pt x="134" y="177"/>
                    <a:pt x="134" y="178"/>
                  </a:cubicBezTo>
                  <a:cubicBezTo>
                    <a:pt x="134" y="178"/>
                    <a:pt x="134" y="178"/>
                    <a:pt x="134" y="178"/>
                  </a:cubicBezTo>
                  <a:cubicBezTo>
                    <a:pt x="133" y="178"/>
                    <a:pt x="133" y="178"/>
                    <a:pt x="133" y="178"/>
                  </a:cubicBezTo>
                  <a:cubicBezTo>
                    <a:pt x="132" y="179"/>
                    <a:pt x="132" y="179"/>
                    <a:pt x="132" y="179"/>
                  </a:cubicBezTo>
                  <a:cubicBezTo>
                    <a:pt x="132" y="179"/>
                    <a:pt x="132" y="179"/>
                    <a:pt x="132" y="179"/>
                  </a:cubicBezTo>
                  <a:cubicBezTo>
                    <a:pt x="131" y="179"/>
                    <a:pt x="131" y="179"/>
                    <a:pt x="131" y="179"/>
                  </a:cubicBezTo>
                  <a:cubicBezTo>
                    <a:pt x="130" y="180"/>
                    <a:pt x="129" y="180"/>
                    <a:pt x="129" y="180"/>
                  </a:cubicBezTo>
                  <a:cubicBezTo>
                    <a:pt x="128" y="180"/>
                    <a:pt x="128" y="180"/>
                    <a:pt x="128" y="180"/>
                  </a:cubicBezTo>
                  <a:cubicBezTo>
                    <a:pt x="128" y="181"/>
                    <a:pt x="128" y="181"/>
                    <a:pt x="128" y="181"/>
                  </a:cubicBezTo>
                  <a:cubicBezTo>
                    <a:pt x="127" y="181"/>
                    <a:pt x="126" y="181"/>
                    <a:pt x="126" y="181"/>
                  </a:cubicBezTo>
                  <a:cubicBezTo>
                    <a:pt x="125" y="182"/>
                    <a:pt x="125" y="182"/>
                    <a:pt x="125" y="182"/>
                  </a:cubicBezTo>
                  <a:cubicBezTo>
                    <a:pt x="124" y="182"/>
                    <a:pt x="124" y="182"/>
                    <a:pt x="124" y="182"/>
                  </a:cubicBezTo>
                  <a:cubicBezTo>
                    <a:pt x="123" y="182"/>
                    <a:pt x="123" y="182"/>
                    <a:pt x="123" y="182"/>
                  </a:cubicBezTo>
                  <a:cubicBezTo>
                    <a:pt x="123" y="182"/>
                    <a:pt x="123" y="182"/>
                    <a:pt x="123" y="182"/>
                  </a:cubicBezTo>
                  <a:cubicBezTo>
                    <a:pt x="122" y="182"/>
                    <a:pt x="122" y="182"/>
                    <a:pt x="122" y="182"/>
                  </a:cubicBezTo>
                  <a:cubicBezTo>
                    <a:pt x="122" y="182"/>
                    <a:pt x="122" y="182"/>
                    <a:pt x="122" y="182"/>
                  </a:cubicBezTo>
                  <a:cubicBezTo>
                    <a:pt x="121" y="183"/>
                    <a:pt x="121" y="183"/>
                    <a:pt x="121" y="183"/>
                  </a:cubicBezTo>
                  <a:cubicBezTo>
                    <a:pt x="121" y="183"/>
                    <a:pt x="121" y="183"/>
                    <a:pt x="121" y="183"/>
                  </a:cubicBezTo>
                  <a:cubicBezTo>
                    <a:pt x="121" y="183"/>
                    <a:pt x="120" y="183"/>
                    <a:pt x="120" y="183"/>
                  </a:cubicBezTo>
                  <a:cubicBezTo>
                    <a:pt x="120" y="183"/>
                    <a:pt x="119" y="183"/>
                    <a:pt x="119" y="183"/>
                  </a:cubicBezTo>
                  <a:cubicBezTo>
                    <a:pt x="119" y="183"/>
                    <a:pt x="119" y="183"/>
                    <a:pt x="119" y="183"/>
                  </a:cubicBezTo>
                  <a:cubicBezTo>
                    <a:pt x="118" y="183"/>
                    <a:pt x="118" y="183"/>
                    <a:pt x="118" y="183"/>
                  </a:cubicBezTo>
                  <a:cubicBezTo>
                    <a:pt x="117" y="183"/>
                    <a:pt x="117" y="183"/>
                    <a:pt x="117" y="183"/>
                  </a:cubicBezTo>
                  <a:cubicBezTo>
                    <a:pt x="117" y="183"/>
                    <a:pt x="117" y="183"/>
                    <a:pt x="117" y="183"/>
                  </a:cubicBezTo>
                  <a:cubicBezTo>
                    <a:pt x="117" y="183"/>
                    <a:pt x="117" y="183"/>
                    <a:pt x="117" y="183"/>
                  </a:cubicBezTo>
                  <a:cubicBezTo>
                    <a:pt x="116" y="183"/>
                    <a:pt x="116" y="183"/>
                    <a:pt x="116" y="183"/>
                  </a:cubicBezTo>
                  <a:cubicBezTo>
                    <a:pt x="115" y="183"/>
                    <a:pt x="114" y="183"/>
                    <a:pt x="113" y="183"/>
                  </a:cubicBezTo>
                  <a:cubicBezTo>
                    <a:pt x="113" y="183"/>
                    <a:pt x="113" y="183"/>
                    <a:pt x="113" y="183"/>
                  </a:cubicBezTo>
                  <a:cubicBezTo>
                    <a:pt x="112" y="183"/>
                    <a:pt x="112" y="183"/>
                    <a:pt x="112" y="183"/>
                  </a:cubicBezTo>
                  <a:cubicBezTo>
                    <a:pt x="111" y="183"/>
                    <a:pt x="111" y="183"/>
                    <a:pt x="111" y="183"/>
                  </a:cubicBezTo>
                  <a:cubicBezTo>
                    <a:pt x="110" y="182"/>
                    <a:pt x="110" y="182"/>
                    <a:pt x="110" y="182"/>
                  </a:cubicBezTo>
                  <a:cubicBezTo>
                    <a:pt x="110" y="182"/>
                    <a:pt x="110" y="182"/>
                    <a:pt x="110" y="182"/>
                  </a:cubicBezTo>
                  <a:cubicBezTo>
                    <a:pt x="109" y="182"/>
                    <a:pt x="109" y="182"/>
                    <a:pt x="109" y="182"/>
                  </a:cubicBezTo>
                  <a:cubicBezTo>
                    <a:pt x="109" y="182"/>
                    <a:pt x="109" y="182"/>
                    <a:pt x="109" y="182"/>
                  </a:cubicBezTo>
                  <a:cubicBezTo>
                    <a:pt x="109" y="182"/>
                    <a:pt x="109" y="182"/>
                    <a:pt x="109" y="182"/>
                  </a:cubicBezTo>
                  <a:cubicBezTo>
                    <a:pt x="108" y="182"/>
                    <a:pt x="108" y="182"/>
                    <a:pt x="108" y="182"/>
                  </a:cubicBezTo>
                  <a:cubicBezTo>
                    <a:pt x="108" y="182"/>
                    <a:pt x="108" y="182"/>
                    <a:pt x="108" y="182"/>
                  </a:cubicBezTo>
                  <a:cubicBezTo>
                    <a:pt x="107" y="182"/>
                    <a:pt x="107" y="182"/>
                    <a:pt x="107" y="182"/>
                  </a:cubicBezTo>
                  <a:cubicBezTo>
                    <a:pt x="107" y="182"/>
                    <a:pt x="107" y="182"/>
                    <a:pt x="106" y="181"/>
                  </a:cubicBezTo>
                  <a:cubicBezTo>
                    <a:pt x="105" y="181"/>
                    <a:pt x="105" y="181"/>
                    <a:pt x="105" y="181"/>
                  </a:cubicBezTo>
                  <a:cubicBezTo>
                    <a:pt x="104" y="181"/>
                    <a:pt x="104" y="181"/>
                    <a:pt x="104" y="181"/>
                  </a:cubicBezTo>
                  <a:cubicBezTo>
                    <a:pt x="103" y="180"/>
                    <a:pt x="103" y="180"/>
                    <a:pt x="103" y="180"/>
                  </a:cubicBezTo>
                  <a:cubicBezTo>
                    <a:pt x="102" y="180"/>
                    <a:pt x="102" y="180"/>
                    <a:pt x="102" y="180"/>
                  </a:cubicBezTo>
                  <a:cubicBezTo>
                    <a:pt x="101" y="179"/>
                    <a:pt x="101" y="179"/>
                    <a:pt x="101" y="179"/>
                  </a:cubicBezTo>
                  <a:cubicBezTo>
                    <a:pt x="100" y="179"/>
                    <a:pt x="100" y="179"/>
                    <a:pt x="100" y="179"/>
                  </a:cubicBezTo>
                  <a:cubicBezTo>
                    <a:pt x="99" y="178"/>
                    <a:pt x="99" y="178"/>
                    <a:pt x="99" y="178"/>
                  </a:cubicBezTo>
                  <a:cubicBezTo>
                    <a:pt x="99" y="178"/>
                    <a:pt x="99" y="178"/>
                    <a:pt x="99" y="178"/>
                  </a:cubicBezTo>
                  <a:cubicBezTo>
                    <a:pt x="98" y="177"/>
                    <a:pt x="98" y="177"/>
                    <a:pt x="98" y="177"/>
                  </a:cubicBezTo>
                  <a:cubicBezTo>
                    <a:pt x="97" y="177"/>
                    <a:pt x="97" y="177"/>
                    <a:pt x="97" y="177"/>
                  </a:cubicBezTo>
                  <a:cubicBezTo>
                    <a:pt x="96" y="176"/>
                    <a:pt x="96" y="176"/>
                    <a:pt x="96" y="176"/>
                  </a:cubicBezTo>
                  <a:cubicBezTo>
                    <a:pt x="96" y="175"/>
                    <a:pt x="95" y="175"/>
                    <a:pt x="94" y="174"/>
                  </a:cubicBezTo>
                  <a:cubicBezTo>
                    <a:pt x="94" y="174"/>
                    <a:pt x="93" y="173"/>
                    <a:pt x="92" y="173"/>
                  </a:cubicBezTo>
                  <a:cubicBezTo>
                    <a:pt x="92" y="172"/>
                    <a:pt x="91" y="171"/>
                    <a:pt x="90" y="171"/>
                  </a:cubicBezTo>
                  <a:cubicBezTo>
                    <a:pt x="90" y="170"/>
                    <a:pt x="89" y="169"/>
                    <a:pt x="89" y="169"/>
                  </a:cubicBezTo>
                  <a:cubicBezTo>
                    <a:pt x="88" y="168"/>
                    <a:pt x="88" y="168"/>
                    <a:pt x="87" y="167"/>
                  </a:cubicBezTo>
                  <a:cubicBezTo>
                    <a:pt x="87" y="167"/>
                    <a:pt x="87" y="167"/>
                    <a:pt x="87" y="167"/>
                  </a:cubicBezTo>
                  <a:cubicBezTo>
                    <a:pt x="86" y="166"/>
                    <a:pt x="86" y="166"/>
                    <a:pt x="86" y="166"/>
                  </a:cubicBezTo>
                  <a:cubicBezTo>
                    <a:pt x="86" y="165"/>
                    <a:pt x="86" y="165"/>
                    <a:pt x="86" y="165"/>
                  </a:cubicBezTo>
                  <a:cubicBezTo>
                    <a:pt x="85" y="164"/>
                    <a:pt x="84" y="163"/>
                    <a:pt x="83" y="162"/>
                  </a:cubicBezTo>
                  <a:cubicBezTo>
                    <a:pt x="83" y="161"/>
                    <a:pt x="82" y="161"/>
                    <a:pt x="82" y="160"/>
                  </a:cubicBezTo>
                  <a:cubicBezTo>
                    <a:pt x="82" y="160"/>
                    <a:pt x="81" y="159"/>
                    <a:pt x="81" y="159"/>
                  </a:cubicBezTo>
                  <a:cubicBezTo>
                    <a:pt x="81" y="158"/>
                    <a:pt x="81" y="158"/>
                    <a:pt x="81" y="158"/>
                  </a:cubicBezTo>
                  <a:cubicBezTo>
                    <a:pt x="80" y="157"/>
                    <a:pt x="79" y="156"/>
                    <a:pt x="79" y="156"/>
                  </a:cubicBezTo>
                  <a:cubicBezTo>
                    <a:pt x="79" y="155"/>
                    <a:pt x="78" y="154"/>
                    <a:pt x="78" y="154"/>
                  </a:cubicBezTo>
                  <a:cubicBezTo>
                    <a:pt x="78" y="153"/>
                    <a:pt x="77" y="153"/>
                    <a:pt x="77" y="152"/>
                  </a:cubicBezTo>
                  <a:cubicBezTo>
                    <a:pt x="77" y="152"/>
                    <a:pt x="76" y="151"/>
                    <a:pt x="76" y="151"/>
                  </a:cubicBezTo>
                  <a:cubicBezTo>
                    <a:pt x="8" y="30"/>
                    <a:pt x="8" y="30"/>
                    <a:pt x="8" y="30"/>
                  </a:cubicBezTo>
                  <a:cubicBezTo>
                    <a:pt x="7" y="27"/>
                    <a:pt x="6" y="25"/>
                    <a:pt x="5" y="22"/>
                  </a:cubicBezTo>
                  <a:cubicBezTo>
                    <a:pt x="4" y="20"/>
                    <a:pt x="3" y="17"/>
                    <a:pt x="2" y="15"/>
                  </a:cubicBezTo>
                  <a:cubicBezTo>
                    <a:pt x="2" y="12"/>
                    <a:pt x="1" y="10"/>
                    <a:pt x="1" y="7"/>
                  </a:cubicBezTo>
                  <a:cubicBezTo>
                    <a:pt x="0" y="5"/>
                    <a:pt x="0" y="2"/>
                    <a:pt x="0" y="0"/>
                  </a:cubicBezTo>
                  <a:cubicBezTo>
                    <a:pt x="1" y="22"/>
                    <a:pt x="1" y="44"/>
                    <a:pt x="2" y="67"/>
                  </a:cubicBezTo>
                  <a:cubicBezTo>
                    <a:pt x="2" y="69"/>
                    <a:pt x="3" y="72"/>
                    <a:pt x="3" y="74"/>
                  </a:cubicBezTo>
                  <a:cubicBezTo>
                    <a:pt x="3" y="77"/>
                    <a:pt x="4" y="79"/>
                    <a:pt x="5" y="82"/>
                  </a:cubicBezTo>
                  <a:cubicBezTo>
                    <a:pt x="5" y="84"/>
                    <a:pt x="6" y="86"/>
                    <a:pt x="7" y="89"/>
                  </a:cubicBezTo>
                  <a:cubicBezTo>
                    <a:pt x="8" y="91"/>
                    <a:pt x="9" y="94"/>
                    <a:pt x="11" y="96"/>
                  </a:cubicBezTo>
                  <a:cubicBezTo>
                    <a:pt x="78" y="217"/>
                    <a:pt x="78" y="217"/>
                    <a:pt x="78" y="217"/>
                  </a:cubicBezTo>
                  <a:cubicBezTo>
                    <a:pt x="78" y="217"/>
                    <a:pt x="78" y="218"/>
                    <a:pt x="78" y="218"/>
                  </a:cubicBezTo>
                  <a:cubicBezTo>
                    <a:pt x="79" y="219"/>
                    <a:pt x="79" y="219"/>
                    <a:pt x="79" y="220"/>
                  </a:cubicBezTo>
                  <a:cubicBezTo>
                    <a:pt x="80" y="221"/>
                    <a:pt x="80" y="221"/>
                    <a:pt x="81" y="222"/>
                  </a:cubicBezTo>
                  <a:cubicBezTo>
                    <a:pt x="81" y="223"/>
                    <a:pt x="81" y="223"/>
                    <a:pt x="82" y="224"/>
                  </a:cubicBezTo>
                  <a:cubicBezTo>
                    <a:pt x="83" y="225"/>
                    <a:pt x="83" y="225"/>
                    <a:pt x="83" y="225"/>
                  </a:cubicBezTo>
                  <a:cubicBezTo>
                    <a:pt x="83" y="225"/>
                    <a:pt x="83" y="226"/>
                    <a:pt x="83" y="226"/>
                  </a:cubicBezTo>
                  <a:cubicBezTo>
                    <a:pt x="84" y="227"/>
                    <a:pt x="84" y="227"/>
                    <a:pt x="85" y="228"/>
                  </a:cubicBezTo>
                  <a:cubicBezTo>
                    <a:pt x="85" y="229"/>
                    <a:pt x="86" y="230"/>
                    <a:pt x="87" y="231"/>
                  </a:cubicBezTo>
                  <a:cubicBezTo>
                    <a:pt x="88" y="232"/>
                    <a:pt x="88" y="232"/>
                    <a:pt x="88" y="232"/>
                  </a:cubicBezTo>
                  <a:cubicBezTo>
                    <a:pt x="88" y="233"/>
                    <a:pt x="88" y="233"/>
                    <a:pt x="88" y="233"/>
                  </a:cubicBezTo>
                  <a:cubicBezTo>
                    <a:pt x="89" y="234"/>
                    <a:pt x="89" y="234"/>
                    <a:pt x="89" y="234"/>
                  </a:cubicBezTo>
                  <a:cubicBezTo>
                    <a:pt x="89" y="234"/>
                    <a:pt x="90" y="234"/>
                    <a:pt x="90" y="235"/>
                  </a:cubicBezTo>
                  <a:cubicBezTo>
                    <a:pt x="91" y="235"/>
                    <a:pt x="91" y="236"/>
                    <a:pt x="92" y="237"/>
                  </a:cubicBezTo>
                  <a:cubicBezTo>
                    <a:pt x="92" y="237"/>
                    <a:pt x="93" y="238"/>
                    <a:pt x="94" y="239"/>
                  </a:cubicBezTo>
                  <a:cubicBezTo>
                    <a:pt x="94" y="239"/>
                    <a:pt x="95" y="240"/>
                    <a:pt x="96" y="240"/>
                  </a:cubicBezTo>
                  <a:cubicBezTo>
                    <a:pt x="96" y="241"/>
                    <a:pt x="97" y="242"/>
                    <a:pt x="98" y="242"/>
                  </a:cubicBezTo>
                  <a:cubicBezTo>
                    <a:pt x="98" y="243"/>
                    <a:pt x="98" y="243"/>
                    <a:pt x="98" y="243"/>
                  </a:cubicBezTo>
                  <a:cubicBezTo>
                    <a:pt x="99" y="243"/>
                    <a:pt x="99" y="243"/>
                    <a:pt x="99" y="243"/>
                  </a:cubicBezTo>
                  <a:cubicBezTo>
                    <a:pt x="100" y="244"/>
                    <a:pt x="100" y="244"/>
                    <a:pt x="100" y="244"/>
                  </a:cubicBezTo>
                  <a:cubicBezTo>
                    <a:pt x="101" y="244"/>
                    <a:pt x="101" y="244"/>
                    <a:pt x="101" y="244"/>
                  </a:cubicBezTo>
                  <a:cubicBezTo>
                    <a:pt x="102" y="245"/>
                    <a:pt x="102" y="245"/>
                    <a:pt x="102" y="245"/>
                  </a:cubicBezTo>
                  <a:cubicBezTo>
                    <a:pt x="103" y="245"/>
                    <a:pt x="103" y="245"/>
                    <a:pt x="103" y="245"/>
                  </a:cubicBezTo>
                  <a:cubicBezTo>
                    <a:pt x="104" y="246"/>
                    <a:pt x="104" y="246"/>
                    <a:pt x="104" y="246"/>
                  </a:cubicBezTo>
                  <a:cubicBezTo>
                    <a:pt x="105" y="246"/>
                    <a:pt x="105" y="246"/>
                    <a:pt x="105" y="246"/>
                  </a:cubicBezTo>
                  <a:cubicBezTo>
                    <a:pt x="105" y="247"/>
                    <a:pt x="105" y="247"/>
                    <a:pt x="105" y="247"/>
                  </a:cubicBezTo>
                  <a:cubicBezTo>
                    <a:pt x="106" y="247"/>
                    <a:pt x="106" y="247"/>
                    <a:pt x="106" y="247"/>
                  </a:cubicBezTo>
                  <a:cubicBezTo>
                    <a:pt x="107" y="247"/>
                    <a:pt x="107" y="247"/>
                    <a:pt x="107" y="247"/>
                  </a:cubicBezTo>
                  <a:cubicBezTo>
                    <a:pt x="108" y="248"/>
                    <a:pt x="108" y="248"/>
                    <a:pt x="109" y="248"/>
                  </a:cubicBezTo>
                  <a:cubicBezTo>
                    <a:pt x="109" y="248"/>
                    <a:pt x="109" y="248"/>
                    <a:pt x="109" y="248"/>
                  </a:cubicBezTo>
                  <a:cubicBezTo>
                    <a:pt x="109" y="248"/>
                    <a:pt x="109" y="248"/>
                    <a:pt x="109" y="248"/>
                  </a:cubicBezTo>
                  <a:cubicBezTo>
                    <a:pt x="109" y="248"/>
                    <a:pt x="109" y="248"/>
                    <a:pt x="109"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1" y="248"/>
                    <a:pt x="111" y="248"/>
                    <a:pt x="111" y="248"/>
                  </a:cubicBezTo>
                  <a:cubicBezTo>
                    <a:pt x="111" y="248"/>
                    <a:pt x="111" y="248"/>
                    <a:pt x="111" y="248"/>
                  </a:cubicBezTo>
                  <a:cubicBezTo>
                    <a:pt x="111" y="248"/>
                    <a:pt x="111" y="248"/>
                    <a:pt x="111" y="248"/>
                  </a:cubicBezTo>
                  <a:cubicBezTo>
                    <a:pt x="111" y="248"/>
                    <a:pt x="111" y="248"/>
                    <a:pt x="111" y="248"/>
                  </a:cubicBezTo>
                  <a:cubicBezTo>
                    <a:pt x="112" y="249"/>
                    <a:pt x="112" y="249"/>
                    <a:pt x="112" y="249"/>
                  </a:cubicBezTo>
                  <a:cubicBezTo>
                    <a:pt x="112" y="249"/>
                    <a:pt x="112" y="249"/>
                    <a:pt x="112" y="249"/>
                  </a:cubicBezTo>
                  <a:cubicBezTo>
                    <a:pt x="113" y="249"/>
                    <a:pt x="113" y="249"/>
                    <a:pt x="113" y="249"/>
                  </a:cubicBezTo>
                  <a:cubicBezTo>
                    <a:pt x="113" y="249"/>
                    <a:pt x="113" y="249"/>
                    <a:pt x="113" y="249"/>
                  </a:cubicBezTo>
                  <a:cubicBezTo>
                    <a:pt x="113" y="249"/>
                    <a:pt x="113" y="249"/>
                    <a:pt x="113" y="249"/>
                  </a:cubicBezTo>
                  <a:cubicBezTo>
                    <a:pt x="114" y="249"/>
                    <a:pt x="114" y="249"/>
                    <a:pt x="114" y="249"/>
                  </a:cubicBezTo>
                  <a:cubicBezTo>
                    <a:pt x="114" y="249"/>
                    <a:pt x="114" y="249"/>
                    <a:pt x="114" y="249"/>
                  </a:cubicBezTo>
                  <a:cubicBezTo>
                    <a:pt x="115" y="249"/>
                    <a:pt x="115" y="249"/>
                    <a:pt x="115" y="249"/>
                  </a:cubicBezTo>
                  <a:cubicBezTo>
                    <a:pt x="115" y="249"/>
                    <a:pt x="116" y="249"/>
                    <a:pt x="117" y="249"/>
                  </a:cubicBezTo>
                  <a:cubicBezTo>
                    <a:pt x="118" y="249"/>
                    <a:pt x="118" y="249"/>
                    <a:pt x="118" y="249"/>
                  </a:cubicBezTo>
                  <a:cubicBezTo>
                    <a:pt x="118" y="249"/>
                    <a:pt x="118" y="249"/>
                    <a:pt x="118" y="249"/>
                  </a:cubicBezTo>
                  <a:cubicBezTo>
                    <a:pt x="118" y="249"/>
                    <a:pt x="118" y="249"/>
                    <a:pt x="118" y="249"/>
                  </a:cubicBezTo>
                  <a:cubicBezTo>
                    <a:pt x="118" y="249"/>
                    <a:pt x="118" y="249"/>
                    <a:pt x="118" y="249"/>
                  </a:cubicBezTo>
                  <a:cubicBezTo>
                    <a:pt x="119" y="249"/>
                    <a:pt x="119" y="249"/>
                    <a:pt x="119" y="249"/>
                  </a:cubicBezTo>
                  <a:cubicBezTo>
                    <a:pt x="119" y="249"/>
                    <a:pt x="119" y="249"/>
                    <a:pt x="119" y="249"/>
                  </a:cubicBezTo>
                  <a:cubicBezTo>
                    <a:pt x="119" y="249"/>
                    <a:pt x="119" y="249"/>
                    <a:pt x="119" y="249"/>
                  </a:cubicBezTo>
                  <a:cubicBezTo>
                    <a:pt x="119" y="249"/>
                    <a:pt x="119" y="249"/>
                    <a:pt x="119" y="249"/>
                  </a:cubicBezTo>
                  <a:cubicBezTo>
                    <a:pt x="120" y="249"/>
                    <a:pt x="120" y="249"/>
                    <a:pt x="120" y="249"/>
                  </a:cubicBezTo>
                  <a:cubicBezTo>
                    <a:pt x="120" y="249"/>
                    <a:pt x="120" y="249"/>
                    <a:pt x="120" y="249"/>
                  </a:cubicBezTo>
                  <a:cubicBezTo>
                    <a:pt x="120" y="249"/>
                    <a:pt x="120" y="249"/>
                    <a:pt x="120" y="249"/>
                  </a:cubicBezTo>
                  <a:cubicBezTo>
                    <a:pt x="120" y="249"/>
                    <a:pt x="120" y="249"/>
                    <a:pt x="120" y="249"/>
                  </a:cubicBezTo>
                  <a:cubicBezTo>
                    <a:pt x="121" y="249"/>
                    <a:pt x="121" y="249"/>
                    <a:pt x="121" y="249"/>
                  </a:cubicBezTo>
                  <a:cubicBezTo>
                    <a:pt x="121" y="249"/>
                    <a:pt x="121" y="249"/>
                    <a:pt x="121" y="249"/>
                  </a:cubicBezTo>
                  <a:cubicBezTo>
                    <a:pt x="121" y="249"/>
                    <a:pt x="121" y="249"/>
                    <a:pt x="121" y="249"/>
                  </a:cubicBezTo>
                  <a:cubicBezTo>
                    <a:pt x="121" y="249"/>
                    <a:pt x="121" y="249"/>
                    <a:pt x="121" y="249"/>
                  </a:cubicBezTo>
                  <a:cubicBezTo>
                    <a:pt x="121" y="249"/>
                    <a:pt x="121" y="249"/>
                    <a:pt x="121" y="249"/>
                  </a:cubicBezTo>
                  <a:cubicBezTo>
                    <a:pt x="122" y="249"/>
                    <a:pt x="122" y="249"/>
                    <a:pt x="122" y="249"/>
                  </a:cubicBezTo>
                  <a:cubicBezTo>
                    <a:pt x="122" y="249"/>
                    <a:pt x="122" y="249"/>
                    <a:pt x="122" y="249"/>
                  </a:cubicBezTo>
                  <a:cubicBezTo>
                    <a:pt x="122" y="249"/>
                    <a:pt x="122" y="249"/>
                    <a:pt x="122" y="249"/>
                  </a:cubicBezTo>
                  <a:cubicBezTo>
                    <a:pt x="122" y="249"/>
                    <a:pt x="122" y="249"/>
                    <a:pt x="122" y="249"/>
                  </a:cubicBezTo>
                  <a:cubicBezTo>
                    <a:pt x="122" y="249"/>
                    <a:pt x="122" y="249"/>
                    <a:pt x="122" y="249"/>
                  </a:cubicBezTo>
                  <a:cubicBezTo>
                    <a:pt x="123" y="249"/>
                    <a:pt x="123" y="249"/>
                    <a:pt x="123" y="249"/>
                  </a:cubicBezTo>
                  <a:cubicBezTo>
                    <a:pt x="123" y="249"/>
                    <a:pt x="123" y="249"/>
                    <a:pt x="123" y="249"/>
                  </a:cubicBezTo>
                  <a:cubicBezTo>
                    <a:pt x="123" y="248"/>
                    <a:pt x="123" y="248"/>
                    <a:pt x="123" y="248"/>
                  </a:cubicBezTo>
                  <a:cubicBezTo>
                    <a:pt x="123" y="248"/>
                    <a:pt x="123" y="248"/>
                    <a:pt x="123" y="248"/>
                  </a:cubicBezTo>
                  <a:cubicBezTo>
                    <a:pt x="124" y="248"/>
                    <a:pt x="124" y="248"/>
                    <a:pt x="124" y="248"/>
                  </a:cubicBezTo>
                  <a:cubicBezTo>
                    <a:pt x="124" y="248"/>
                    <a:pt x="124" y="248"/>
                    <a:pt x="124" y="248"/>
                  </a:cubicBezTo>
                  <a:cubicBezTo>
                    <a:pt x="124" y="248"/>
                    <a:pt x="124" y="248"/>
                    <a:pt x="124" y="248"/>
                  </a:cubicBezTo>
                  <a:cubicBezTo>
                    <a:pt x="125" y="248"/>
                    <a:pt x="125" y="248"/>
                    <a:pt x="125" y="248"/>
                  </a:cubicBezTo>
                  <a:cubicBezTo>
                    <a:pt x="125" y="248"/>
                    <a:pt x="125" y="248"/>
                    <a:pt x="125" y="248"/>
                  </a:cubicBezTo>
                  <a:cubicBezTo>
                    <a:pt x="125" y="248"/>
                    <a:pt x="126" y="248"/>
                    <a:pt x="126" y="248"/>
                  </a:cubicBezTo>
                  <a:cubicBezTo>
                    <a:pt x="126" y="247"/>
                    <a:pt x="126" y="247"/>
                    <a:pt x="126" y="247"/>
                  </a:cubicBezTo>
                  <a:cubicBezTo>
                    <a:pt x="127" y="247"/>
                    <a:pt x="127" y="247"/>
                    <a:pt x="127" y="247"/>
                  </a:cubicBezTo>
                  <a:cubicBezTo>
                    <a:pt x="127" y="247"/>
                    <a:pt x="127" y="247"/>
                    <a:pt x="127" y="247"/>
                  </a:cubicBezTo>
                  <a:cubicBezTo>
                    <a:pt x="127" y="247"/>
                    <a:pt x="128" y="247"/>
                    <a:pt x="129" y="247"/>
                  </a:cubicBezTo>
                  <a:cubicBezTo>
                    <a:pt x="129" y="247"/>
                    <a:pt x="129" y="247"/>
                    <a:pt x="129" y="247"/>
                  </a:cubicBezTo>
                  <a:cubicBezTo>
                    <a:pt x="129" y="247"/>
                    <a:pt x="129" y="247"/>
                    <a:pt x="129" y="247"/>
                  </a:cubicBezTo>
                  <a:cubicBezTo>
                    <a:pt x="130" y="246"/>
                    <a:pt x="130" y="246"/>
                    <a:pt x="130" y="246"/>
                  </a:cubicBezTo>
                  <a:cubicBezTo>
                    <a:pt x="130" y="246"/>
                    <a:pt x="131" y="246"/>
                    <a:pt x="132" y="245"/>
                  </a:cubicBezTo>
                  <a:cubicBezTo>
                    <a:pt x="132" y="245"/>
                    <a:pt x="132" y="245"/>
                    <a:pt x="132" y="245"/>
                  </a:cubicBezTo>
                  <a:cubicBezTo>
                    <a:pt x="132" y="245"/>
                    <a:pt x="132" y="245"/>
                    <a:pt x="132" y="245"/>
                  </a:cubicBezTo>
                  <a:cubicBezTo>
                    <a:pt x="133" y="245"/>
                    <a:pt x="133" y="245"/>
                    <a:pt x="133" y="245"/>
                  </a:cubicBezTo>
                  <a:cubicBezTo>
                    <a:pt x="133" y="245"/>
                    <a:pt x="133" y="245"/>
                    <a:pt x="133" y="245"/>
                  </a:cubicBezTo>
                  <a:cubicBezTo>
                    <a:pt x="133" y="245"/>
                    <a:pt x="133" y="245"/>
                    <a:pt x="133" y="245"/>
                  </a:cubicBezTo>
                  <a:cubicBezTo>
                    <a:pt x="133" y="245"/>
                    <a:pt x="133" y="245"/>
                    <a:pt x="133" y="245"/>
                  </a:cubicBezTo>
                  <a:cubicBezTo>
                    <a:pt x="133" y="245"/>
                    <a:pt x="133" y="245"/>
                    <a:pt x="133" y="245"/>
                  </a:cubicBezTo>
                  <a:cubicBezTo>
                    <a:pt x="134" y="245"/>
                    <a:pt x="134" y="245"/>
                    <a:pt x="134" y="245"/>
                  </a:cubicBezTo>
                  <a:cubicBezTo>
                    <a:pt x="134" y="244"/>
                    <a:pt x="134" y="244"/>
                    <a:pt x="134" y="244"/>
                  </a:cubicBezTo>
                  <a:cubicBezTo>
                    <a:pt x="134" y="244"/>
                    <a:pt x="134" y="244"/>
                    <a:pt x="134" y="244"/>
                  </a:cubicBezTo>
                  <a:cubicBezTo>
                    <a:pt x="135" y="244"/>
                    <a:pt x="135" y="244"/>
                    <a:pt x="135" y="244"/>
                  </a:cubicBezTo>
                  <a:cubicBezTo>
                    <a:pt x="135" y="244"/>
                    <a:pt x="135" y="244"/>
                    <a:pt x="135" y="244"/>
                  </a:cubicBezTo>
                  <a:cubicBezTo>
                    <a:pt x="135" y="244"/>
                    <a:pt x="135" y="244"/>
                    <a:pt x="135" y="244"/>
                  </a:cubicBezTo>
                  <a:cubicBezTo>
                    <a:pt x="136" y="243"/>
                    <a:pt x="136" y="243"/>
                    <a:pt x="136" y="243"/>
                  </a:cubicBezTo>
                  <a:cubicBezTo>
                    <a:pt x="136" y="243"/>
                    <a:pt x="136" y="243"/>
                    <a:pt x="136" y="243"/>
                  </a:cubicBezTo>
                  <a:cubicBezTo>
                    <a:pt x="136" y="243"/>
                    <a:pt x="136" y="243"/>
                    <a:pt x="136" y="243"/>
                  </a:cubicBezTo>
                  <a:cubicBezTo>
                    <a:pt x="137" y="243"/>
                    <a:pt x="137" y="243"/>
                    <a:pt x="137" y="243"/>
                  </a:cubicBezTo>
                  <a:cubicBezTo>
                    <a:pt x="137" y="242"/>
                    <a:pt x="138" y="242"/>
                    <a:pt x="139" y="242"/>
                  </a:cubicBezTo>
                  <a:cubicBezTo>
                    <a:pt x="139" y="241"/>
                    <a:pt x="139" y="241"/>
                    <a:pt x="139" y="241"/>
                  </a:cubicBezTo>
                  <a:cubicBezTo>
                    <a:pt x="140" y="240"/>
                    <a:pt x="140" y="240"/>
                    <a:pt x="140" y="240"/>
                  </a:cubicBezTo>
                  <a:cubicBezTo>
                    <a:pt x="141" y="240"/>
                    <a:pt x="141" y="240"/>
                    <a:pt x="141" y="239"/>
                  </a:cubicBezTo>
                  <a:cubicBezTo>
                    <a:pt x="142" y="239"/>
                    <a:pt x="142" y="239"/>
                    <a:pt x="143" y="238"/>
                  </a:cubicBezTo>
                  <a:cubicBezTo>
                    <a:pt x="143" y="238"/>
                    <a:pt x="143" y="238"/>
                    <a:pt x="143" y="238"/>
                  </a:cubicBezTo>
                  <a:cubicBezTo>
                    <a:pt x="144" y="237"/>
                    <a:pt x="144" y="237"/>
                    <a:pt x="144" y="237"/>
                  </a:cubicBezTo>
                  <a:cubicBezTo>
                    <a:pt x="145" y="236"/>
                    <a:pt x="145" y="236"/>
                    <a:pt x="145" y="236"/>
                  </a:cubicBezTo>
                  <a:cubicBezTo>
                    <a:pt x="146" y="236"/>
                    <a:pt x="146" y="236"/>
                    <a:pt x="146" y="236"/>
                  </a:cubicBezTo>
                  <a:cubicBezTo>
                    <a:pt x="147" y="235"/>
                    <a:pt x="147" y="235"/>
                    <a:pt x="147" y="235"/>
                  </a:cubicBezTo>
                  <a:cubicBezTo>
                    <a:pt x="148" y="234"/>
                    <a:pt x="148" y="234"/>
                    <a:pt x="148" y="234"/>
                  </a:cubicBezTo>
                  <a:cubicBezTo>
                    <a:pt x="148" y="234"/>
                    <a:pt x="148" y="233"/>
                    <a:pt x="149" y="233"/>
                  </a:cubicBezTo>
                  <a:cubicBezTo>
                    <a:pt x="149" y="232"/>
                    <a:pt x="149" y="232"/>
                    <a:pt x="150" y="232"/>
                  </a:cubicBezTo>
                  <a:cubicBezTo>
                    <a:pt x="151" y="231"/>
                    <a:pt x="151" y="231"/>
                    <a:pt x="151" y="231"/>
                  </a:cubicBezTo>
                  <a:cubicBezTo>
                    <a:pt x="151" y="230"/>
                    <a:pt x="151" y="230"/>
                    <a:pt x="151" y="230"/>
                  </a:cubicBezTo>
                  <a:cubicBezTo>
                    <a:pt x="152" y="229"/>
                    <a:pt x="152" y="229"/>
                    <a:pt x="152" y="229"/>
                  </a:cubicBezTo>
                  <a:cubicBezTo>
                    <a:pt x="153" y="229"/>
                    <a:pt x="153" y="229"/>
                    <a:pt x="153" y="229"/>
                  </a:cubicBezTo>
                  <a:cubicBezTo>
                    <a:pt x="153" y="228"/>
                    <a:pt x="153" y="228"/>
                    <a:pt x="154" y="227"/>
                  </a:cubicBezTo>
                  <a:cubicBezTo>
                    <a:pt x="154" y="227"/>
                    <a:pt x="155" y="226"/>
                    <a:pt x="155" y="226"/>
                  </a:cubicBezTo>
                  <a:cubicBezTo>
                    <a:pt x="156" y="225"/>
                    <a:pt x="156" y="225"/>
                    <a:pt x="156" y="224"/>
                  </a:cubicBezTo>
                  <a:cubicBezTo>
                    <a:pt x="157" y="223"/>
                    <a:pt x="157" y="223"/>
                    <a:pt x="158" y="222"/>
                  </a:cubicBezTo>
                  <a:cubicBezTo>
                    <a:pt x="158" y="222"/>
                    <a:pt x="158" y="222"/>
                    <a:pt x="158" y="222"/>
                  </a:cubicBezTo>
                  <a:cubicBezTo>
                    <a:pt x="159" y="221"/>
                    <a:pt x="159" y="221"/>
                    <a:pt x="159" y="221"/>
                  </a:cubicBezTo>
                  <a:cubicBezTo>
                    <a:pt x="159" y="220"/>
                    <a:pt x="159" y="220"/>
                    <a:pt x="159" y="220"/>
                  </a:cubicBezTo>
                  <a:cubicBezTo>
                    <a:pt x="159" y="220"/>
                    <a:pt x="160" y="220"/>
                    <a:pt x="160" y="219"/>
                  </a:cubicBezTo>
                  <a:cubicBezTo>
                    <a:pt x="161" y="219"/>
                    <a:pt x="161" y="219"/>
                    <a:pt x="161" y="219"/>
                  </a:cubicBezTo>
                  <a:cubicBezTo>
                    <a:pt x="161" y="218"/>
                    <a:pt x="161" y="218"/>
                    <a:pt x="161" y="218"/>
                  </a:cubicBezTo>
                  <a:cubicBezTo>
                    <a:pt x="161" y="217"/>
                    <a:pt x="162" y="217"/>
                    <a:pt x="162" y="217"/>
                  </a:cubicBezTo>
                  <a:cubicBezTo>
                    <a:pt x="162" y="216"/>
                    <a:pt x="163" y="216"/>
                    <a:pt x="163" y="215"/>
                  </a:cubicBezTo>
                  <a:cubicBezTo>
                    <a:pt x="163" y="214"/>
                    <a:pt x="163" y="214"/>
                    <a:pt x="163" y="214"/>
                  </a:cubicBezTo>
                  <a:cubicBezTo>
                    <a:pt x="164" y="213"/>
                    <a:pt x="164" y="213"/>
                    <a:pt x="164" y="213"/>
                  </a:cubicBezTo>
                  <a:cubicBezTo>
                    <a:pt x="164" y="213"/>
                    <a:pt x="164" y="213"/>
                    <a:pt x="165" y="212"/>
                  </a:cubicBezTo>
                  <a:cubicBezTo>
                    <a:pt x="165" y="212"/>
                    <a:pt x="165" y="212"/>
                    <a:pt x="165" y="211"/>
                  </a:cubicBezTo>
                  <a:cubicBezTo>
                    <a:pt x="166" y="210"/>
                    <a:pt x="166" y="210"/>
                    <a:pt x="166" y="210"/>
                  </a:cubicBezTo>
                  <a:cubicBezTo>
                    <a:pt x="167" y="210"/>
                    <a:pt x="167" y="210"/>
                    <a:pt x="167" y="210"/>
                  </a:cubicBezTo>
                  <a:cubicBezTo>
                    <a:pt x="167" y="209"/>
                    <a:pt x="167" y="209"/>
                    <a:pt x="167" y="208"/>
                  </a:cubicBezTo>
                  <a:cubicBezTo>
                    <a:pt x="167" y="208"/>
                    <a:pt x="168" y="207"/>
                    <a:pt x="168" y="207"/>
                  </a:cubicBezTo>
                  <a:cubicBezTo>
                    <a:pt x="168" y="206"/>
                    <a:pt x="168" y="206"/>
                    <a:pt x="168" y="206"/>
                  </a:cubicBezTo>
                  <a:cubicBezTo>
                    <a:pt x="169" y="205"/>
                    <a:pt x="169" y="205"/>
                    <a:pt x="169" y="205"/>
                  </a:cubicBezTo>
                  <a:cubicBezTo>
                    <a:pt x="169" y="205"/>
                    <a:pt x="169" y="205"/>
                    <a:pt x="169" y="205"/>
                  </a:cubicBezTo>
                  <a:cubicBezTo>
                    <a:pt x="170" y="204"/>
                    <a:pt x="170" y="204"/>
                    <a:pt x="170" y="203"/>
                  </a:cubicBezTo>
                  <a:cubicBezTo>
                    <a:pt x="171" y="202"/>
                    <a:pt x="171" y="202"/>
                    <a:pt x="171" y="202"/>
                  </a:cubicBezTo>
                  <a:cubicBezTo>
                    <a:pt x="171" y="202"/>
                    <a:pt x="171" y="202"/>
                    <a:pt x="171" y="202"/>
                  </a:cubicBezTo>
                  <a:cubicBezTo>
                    <a:pt x="171" y="201"/>
                    <a:pt x="171" y="201"/>
                    <a:pt x="171" y="201"/>
                  </a:cubicBezTo>
                  <a:cubicBezTo>
                    <a:pt x="172" y="200"/>
                    <a:pt x="172" y="200"/>
                    <a:pt x="172" y="200"/>
                  </a:cubicBezTo>
                  <a:cubicBezTo>
                    <a:pt x="173" y="199"/>
                    <a:pt x="173" y="197"/>
                    <a:pt x="174" y="196"/>
                  </a:cubicBezTo>
                  <a:cubicBezTo>
                    <a:pt x="174" y="195"/>
                    <a:pt x="174" y="195"/>
                    <a:pt x="174" y="195"/>
                  </a:cubicBezTo>
                  <a:cubicBezTo>
                    <a:pt x="175" y="195"/>
                    <a:pt x="175" y="194"/>
                    <a:pt x="176" y="193"/>
                  </a:cubicBezTo>
                  <a:cubicBezTo>
                    <a:pt x="176" y="192"/>
                    <a:pt x="177" y="191"/>
                    <a:pt x="178" y="189"/>
                  </a:cubicBezTo>
                  <a:cubicBezTo>
                    <a:pt x="179" y="189"/>
                    <a:pt x="179" y="188"/>
                    <a:pt x="179" y="188"/>
                  </a:cubicBezTo>
                  <a:cubicBezTo>
                    <a:pt x="180" y="186"/>
                    <a:pt x="182" y="185"/>
                    <a:pt x="183" y="183"/>
                  </a:cubicBezTo>
                  <a:cubicBezTo>
                    <a:pt x="183" y="182"/>
                    <a:pt x="183" y="182"/>
                    <a:pt x="183" y="182"/>
                  </a:cubicBezTo>
                  <a:cubicBezTo>
                    <a:pt x="185" y="181"/>
                    <a:pt x="186" y="179"/>
                    <a:pt x="188" y="177"/>
                  </a:cubicBezTo>
                  <a:cubicBezTo>
                    <a:pt x="188" y="177"/>
                    <a:pt x="189" y="177"/>
                    <a:pt x="189" y="176"/>
                  </a:cubicBezTo>
                  <a:cubicBezTo>
                    <a:pt x="190" y="175"/>
                    <a:pt x="191" y="174"/>
                    <a:pt x="193" y="173"/>
                  </a:cubicBezTo>
                  <a:cubicBezTo>
                    <a:pt x="193" y="172"/>
                    <a:pt x="194" y="172"/>
                    <a:pt x="194" y="171"/>
                  </a:cubicBezTo>
                  <a:cubicBezTo>
                    <a:pt x="196" y="170"/>
                    <a:pt x="197" y="169"/>
                    <a:pt x="199" y="167"/>
                  </a:cubicBezTo>
                  <a:cubicBezTo>
                    <a:pt x="199" y="167"/>
                    <a:pt x="199" y="167"/>
                    <a:pt x="199" y="167"/>
                  </a:cubicBezTo>
                  <a:cubicBezTo>
                    <a:pt x="201" y="165"/>
                    <a:pt x="203" y="164"/>
                    <a:pt x="205" y="162"/>
                  </a:cubicBezTo>
                  <a:cubicBezTo>
                    <a:pt x="206" y="162"/>
                    <a:pt x="206" y="162"/>
                    <a:pt x="207" y="161"/>
                  </a:cubicBezTo>
                  <a:cubicBezTo>
                    <a:pt x="208" y="160"/>
                    <a:pt x="210" y="159"/>
                    <a:pt x="211" y="158"/>
                  </a:cubicBezTo>
                  <a:cubicBezTo>
                    <a:pt x="212" y="158"/>
                    <a:pt x="212" y="157"/>
                    <a:pt x="213" y="157"/>
                  </a:cubicBezTo>
                  <a:cubicBezTo>
                    <a:pt x="215" y="156"/>
                    <a:pt x="217" y="155"/>
                    <a:pt x="219" y="154"/>
                  </a:cubicBezTo>
                  <a:cubicBezTo>
                    <a:pt x="219" y="153"/>
                    <a:pt x="219" y="153"/>
                    <a:pt x="219" y="153"/>
                  </a:cubicBezTo>
                  <a:cubicBezTo>
                    <a:pt x="221" y="153"/>
                    <a:pt x="222" y="152"/>
                    <a:pt x="223" y="152"/>
                  </a:cubicBezTo>
                  <a:cubicBezTo>
                    <a:pt x="223" y="151"/>
                    <a:pt x="224" y="151"/>
                    <a:pt x="225" y="150"/>
                  </a:cubicBezTo>
                  <a:cubicBezTo>
                    <a:pt x="226" y="150"/>
                    <a:pt x="228" y="149"/>
                    <a:pt x="229" y="149"/>
                  </a:cubicBezTo>
                  <a:cubicBezTo>
                    <a:pt x="229" y="148"/>
                    <a:pt x="230" y="148"/>
                    <a:pt x="231" y="148"/>
                  </a:cubicBezTo>
                  <a:cubicBezTo>
                    <a:pt x="232" y="147"/>
                    <a:pt x="234" y="147"/>
                    <a:pt x="235" y="146"/>
                  </a:cubicBezTo>
                  <a:cubicBezTo>
                    <a:pt x="236" y="146"/>
                    <a:pt x="236" y="145"/>
                    <a:pt x="237" y="145"/>
                  </a:cubicBezTo>
                  <a:cubicBezTo>
                    <a:pt x="239" y="144"/>
                    <a:pt x="241" y="144"/>
                    <a:pt x="243" y="143"/>
                  </a:cubicBezTo>
                  <a:cubicBezTo>
                    <a:pt x="244" y="143"/>
                    <a:pt x="244" y="143"/>
                    <a:pt x="245" y="142"/>
                  </a:cubicBezTo>
                  <a:cubicBezTo>
                    <a:pt x="246" y="142"/>
                    <a:pt x="246" y="142"/>
                    <a:pt x="246" y="142"/>
                  </a:cubicBezTo>
                  <a:cubicBezTo>
                    <a:pt x="246" y="142"/>
                    <a:pt x="246" y="142"/>
                    <a:pt x="247" y="142"/>
                  </a:cubicBezTo>
                  <a:cubicBezTo>
                    <a:pt x="247" y="142"/>
                    <a:pt x="247" y="142"/>
                    <a:pt x="247" y="142"/>
                  </a:cubicBezTo>
                  <a:cubicBezTo>
                    <a:pt x="248" y="141"/>
                    <a:pt x="248" y="141"/>
                    <a:pt x="249" y="141"/>
                  </a:cubicBezTo>
                  <a:cubicBezTo>
                    <a:pt x="249" y="141"/>
                    <a:pt x="250" y="141"/>
                    <a:pt x="250" y="141"/>
                  </a:cubicBezTo>
                  <a:cubicBezTo>
                    <a:pt x="251" y="141"/>
                    <a:pt x="251" y="141"/>
                    <a:pt x="251" y="141"/>
                  </a:cubicBezTo>
                  <a:cubicBezTo>
                    <a:pt x="251" y="141"/>
                    <a:pt x="251" y="141"/>
                    <a:pt x="251" y="141"/>
                  </a:cubicBezTo>
                  <a:cubicBezTo>
                    <a:pt x="251" y="141"/>
                    <a:pt x="251" y="141"/>
                    <a:pt x="251" y="141"/>
                  </a:cubicBezTo>
                  <a:cubicBezTo>
                    <a:pt x="252" y="140"/>
                    <a:pt x="252" y="140"/>
                    <a:pt x="252" y="140"/>
                  </a:cubicBezTo>
                  <a:cubicBezTo>
                    <a:pt x="252" y="140"/>
                    <a:pt x="252" y="140"/>
                    <a:pt x="252" y="140"/>
                  </a:cubicBezTo>
                  <a:cubicBezTo>
                    <a:pt x="253" y="140"/>
                    <a:pt x="253" y="140"/>
                    <a:pt x="253" y="140"/>
                  </a:cubicBezTo>
                  <a:cubicBezTo>
                    <a:pt x="253" y="140"/>
                    <a:pt x="253" y="140"/>
                    <a:pt x="253" y="140"/>
                  </a:cubicBezTo>
                  <a:cubicBezTo>
                    <a:pt x="254" y="140"/>
                    <a:pt x="254" y="140"/>
                    <a:pt x="254" y="140"/>
                  </a:cubicBezTo>
                  <a:cubicBezTo>
                    <a:pt x="254" y="140"/>
                    <a:pt x="255" y="140"/>
                    <a:pt x="256" y="139"/>
                  </a:cubicBezTo>
                  <a:cubicBezTo>
                    <a:pt x="256" y="139"/>
                    <a:pt x="256" y="139"/>
                    <a:pt x="256" y="139"/>
                  </a:cubicBezTo>
                  <a:cubicBezTo>
                    <a:pt x="256" y="139"/>
                    <a:pt x="256" y="139"/>
                    <a:pt x="256" y="139"/>
                  </a:cubicBezTo>
                  <a:cubicBezTo>
                    <a:pt x="257" y="139"/>
                    <a:pt x="257" y="139"/>
                    <a:pt x="257" y="139"/>
                  </a:cubicBezTo>
                  <a:cubicBezTo>
                    <a:pt x="258" y="139"/>
                    <a:pt x="258" y="139"/>
                    <a:pt x="258" y="139"/>
                  </a:cubicBezTo>
                  <a:cubicBezTo>
                    <a:pt x="259" y="139"/>
                    <a:pt x="259" y="139"/>
                    <a:pt x="259" y="139"/>
                  </a:cubicBezTo>
                  <a:cubicBezTo>
                    <a:pt x="259" y="139"/>
                    <a:pt x="259" y="139"/>
                    <a:pt x="259" y="139"/>
                  </a:cubicBezTo>
                  <a:cubicBezTo>
                    <a:pt x="260" y="139"/>
                    <a:pt x="260" y="139"/>
                    <a:pt x="260" y="139"/>
                  </a:cubicBezTo>
                  <a:cubicBezTo>
                    <a:pt x="261" y="138"/>
                    <a:pt x="261" y="138"/>
                    <a:pt x="261" y="138"/>
                  </a:cubicBezTo>
                  <a:cubicBezTo>
                    <a:pt x="262" y="138"/>
                    <a:pt x="262" y="138"/>
                    <a:pt x="262" y="138"/>
                  </a:cubicBezTo>
                  <a:cubicBezTo>
                    <a:pt x="263" y="138"/>
                    <a:pt x="264" y="138"/>
                    <a:pt x="265" y="138"/>
                  </a:cubicBezTo>
                  <a:cubicBezTo>
                    <a:pt x="268" y="137"/>
                    <a:pt x="273" y="136"/>
                    <a:pt x="279" y="135"/>
                  </a:cubicBezTo>
                  <a:cubicBezTo>
                    <a:pt x="280" y="135"/>
                    <a:pt x="280" y="135"/>
                    <a:pt x="280" y="135"/>
                  </a:cubicBezTo>
                  <a:cubicBezTo>
                    <a:pt x="281" y="135"/>
                    <a:pt x="281" y="135"/>
                    <a:pt x="282" y="135"/>
                  </a:cubicBezTo>
                  <a:cubicBezTo>
                    <a:pt x="282" y="135"/>
                    <a:pt x="283" y="135"/>
                    <a:pt x="283" y="135"/>
                  </a:cubicBezTo>
                  <a:cubicBezTo>
                    <a:pt x="284" y="135"/>
                    <a:pt x="284" y="135"/>
                    <a:pt x="285" y="135"/>
                  </a:cubicBezTo>
                  <a:cubicBezTo>
                    <a:pt x="287" y="135"/>
                    <a:pt x="289" y="134"/>
                    <a:pt x="291" y="134"/>
                  </a:cubicBezTo>
                  <a:cubicBezTo>
                    <a:pt x="291" y="134"/>
                    <a:pt x="291" y="134"/>
                    <a:pt x="292" y="134"/>
                  </a:cubicBezTo>
                  <a:cubicBezTo>
                    <a:pt x="294" y="134"/>
                    <a:pt x="296" y="134"/>
                    <a:pt x="298" y="134"/>
                  </a:cubicBezTo>
                  <a:cubicBezTo>
                    <a:pt x="299" y="134"/>
                    <a:pt x="299" y="134"/>
                    <a:pt x="299" y="134"/>
                  </a:cubicBezTo>
                  <a:cubicBezTo>
                    <a:pt x="300" y="134"/>
                    <a:pt x="302" y="134"/>
                    <a:pt x="303" y="134"/>
                  </a:cubicBezTo>
                  <a:cubicBezTo>
                    <a:pt x="304" y="134"/>
                    <a:pt x="305" y="135"/>
                    <a:pt x="307" y="135"/>
                  </a:cubicBezTo>
                  <a:cubicBezTo>
                    <a:pt x="308" y="135"/>
                    <a:pt x="309" y="135"/>
                    <a:pt x="310" y="135"/>
                  </a:cubicBezTo>
                  <a:cubicBezTo>
                    <a:pt x="311" y="135"/>
                    <a:pt x="312" y="135"/>
                    <a:pt x="314" y="135"/>
                  </a:cubicBezTo>
                  <a:cubicBezTo>
                    <a:pt x="315" y="135"/>
                    <a:pt x="316" y="135"/>
                    <a:pt x="317" y="135"/>
                  </a:cubicBezTo>
                  <a:cubicBezTo>
                    <a:pt x="318" y="136"/>
                    <a:pt x="319" y="136"/>
                    <a:pt x="321" y="136"/>
                  </a:cubicBezTo>
                  <a:cubicBezTo>
                    <a:pt x="322" y="136"/>
                    <a:pt x="323" y="136"/>
                    <a:pt x="324" y="136"/>
                  </a:cubicBezTo>
                  <a:cubicBezTo>
                    <a:pt x="325" y="137"/>
                    <a:pt x="326" y="137"/>
                    <a:pt x="328" y="137"/>
                  </a:cubicBezTo>
                  <a:cubicBezTo>
                    <a:pt x="329" y="137"/>
                    <a:pt x="330" y="138"/>
                    <a:pt x="332" y="138"/>
                  </a:cubicBezTo>
                  <a:cubicBezTo>
                    <a:pt x="332" y="138"/>
                    <a:pt x="332" y="138"/>
                    <a:pt x="332" y="138"/>
                  </a:cubicBezTo>
                  <a:cubicBezTo>
                    <a:pt x="334" y="138"/>
                    <a:pt x="337" y="139"/>
                    <a:pt x="339" y="139"/>
                  </a:cubicBezTo>
                  <a:cubicBezTo>
                    <a:pt x="339" y="139"/>
                    <a:pt x="340" y="140"/>
                    <a:pt x="340" y="140"/>
                  </a:cubicBezTo>
                  <a:cubicBezTo>
                    <a:pt x="341" y="140"/>
                    <a:pt x="341" y="140"/>
                    <a:pt x="342" y="140"/>
                  </a:cubicBezTo>
                  <a:cubicBezTo>
                    <a:pt x="342" y="140"/>
                    <a:pt x="343" y="140"/>
                    <a:pt x="343" y="140"/>
                  </a:cubicBezTo>
                  <a:cubicBezTo>
                    <a:pt x="343" y="141"/>
                    <a:pt x="344" y="141"/>
                    <a:pt x="344" y="141"/>
                  </a:cubicBezTo>
                  <a:cubicBezTo>
                    <a:pt x="345" y="141"/>
                    <a:pt x="345" y="141"/>
                    <a:pt x="345" y="141"/>
                  </a:cubicBezTo>
                  <a:cubicBezTo>
                    <a:pt x="346" y="141"/>
                    <a:pt x="346" y="141"/>
                    <a:pt x="346" y="141"/>
                  </a:cubicBezTo>
                  <a:cubicBezTo>
                    <a:pt x="347" y="142"/>
                    <a:pt x="347" y="142"/>
                    <a:pt x="347" y="142"/>
                  </a:cubicBezTo>
                  <a:cubicBezTo>
                    <a:pt x="348" y="142"/>
                    <a:pt x="348" y="142"/>
                    <a:pt x="348" y="142"/>
                  </a:cubicBezTo>
                  <a:cubicBezTo>
                    <a:pt x="348" y="142"/>
                    <a:pt x="348" y="142"/>
                    <a:pt x="349" y="142"/>
                  </a:cubicBezTo>
                  <a:cubicBezTo>
                    <a:pt x="349" y="142"/>
                    <a:pt x="350" y="142"/>
                    <a:pt x="350" y="143"/>
                  </a:cubicBezTo>
                  <a:cubicBezTo>
                    <a:pt x="351" y="143"/>
                    <a:pt x="351" y="143"/>
                    <a:pt x="352" y="143"/>
                  </a:cubicBezTo>
                  <a:cubicBezTo>
                    <a:pt x="352" y="143"/>
                    <a:pt x="353" y="144"/>
                    <a:pt x="354" y="144"/>
                  </a:cubicBezTo>
                  <a:cubicBezTo>
                    <a:pt x="357" y="145"/>
                    <a:pt x="360" y="146"/>
                    <a:pt x="363" y="147"/>
                  </a:cubicBezTo>
                  <a:cubicBezTo>
                    <a:pt x="365" y="148"/>
                    <a:pt x="368" y="150"/>
                    <a:pt x="371" y="151"/>
                  </a:cubicBezTo>
                  <a:cubicBezTo>
                    <a:pt x="374" y="153"/>
                    <a:pt x="377" y="154"/>
                    <a:pt x="380" y="156"/>
                  </a:cubicBezTo>
                  <a:cubicBezTo>
                    <a:pt x="382" y="157"/>
                    <a:pt x="385" y="159"/>
                    <a:pt x="388" y="161"/>
                  </a:cubicBezTo>
                  <a:cubicBezTo>
                    <a:pt x="388" y="161"/>
                    <a:pt x="389" y="162"/>
                    <a:pt x="389" y="162"/>
                  </a:cubicBezTo>
                  <a:cubicBezTo>
                    <a:pt x="390" y="162"/>
                    <a:pt x="390" y="163"/>
                    <a:pt x="391" y="163"/>
                  </a:cubicBezTo>
                  <a:cubicBezTo>
                    <a:pt x="391" y="163"/>
                    <a:pt x="392" y="164"/>
                    <a:pt x="392" y="164"/>
                  </a:cubicBezTo>
                  <a:cubicBezTo>
                    <a:pt x="393" y="165"/>
                    <a:pt x="394" y="165"/>
                    <a:pt x="394" y="166"/>
                  </a:cubicBezTo>
                  <a:cubicBezTo>
                    <a:pt x="395" y="166"/>
                    <a:pt x="395" y="166"/>
                    <a:pt x="395" y="166"/>
                  </a:cubicBezTo>
                  <a:cubicBezTo>
                    <a:pt x="395" y="167"/>
                    <a:pt x="396" y="167"/>
                    <a:pt x="396" y="167"/>
                  </a:cubicBezTo>
                  <a:cubicBezTo>
                    <a:pt x="397" y="168"/>
                    <a:pt x="397" y="168"/>
                    <a:pt x="398" y="169"/>
                  </a:cubicBezTo>
                  <a:cubicBezTo>
                    <a:pt x="399" y="170"/>
                    <a:pt x="400" y="171"/>
                    <a:pt x="402" y="172"/>
                  </a:cubicBezTo>
                  <a:cubicBezTo>
                    <a:pt x="402" y="172"/>
                    <a:pt x="402" y="172"/>
                    <a:pt x="403" y="173"/>
                  </a:cubicBezTo>
                  <a:cubicBezTo>
                    <a:pt x="403" y="173"/>
                    <a:pt x="403" y="174"/>
                    <a:pt x="404" y="175"/>
                  </a:cubicBezTo>
                  <a:cubicBezTo>
                    <a:pt x="405" y="176"/>
                    <a:pt x="406" y="177"/>
                    <a:pt x="408" y="179"/>
                  </a:cubicBezTo>
                  <a:cubicBezTo>
                    <a:pt x="410" y="181"/>
                    <a:pt x="412" y="184"/>
                    <a:pt x="415" y="187"/>
                  </a:cubicBezTo>
                  <a:cubicBezTo>
                    <a:pt x="416" y="188"/>
                    <a:pt x="416" y="188"/>
                    <a:pt x="416" y="188"/>
                  </a:cubicBezTo>
                  <a:cubicBezTo>
                    <a:pt x="416" y="188"/>
                    <a:pt x="416" y="188"/>
                    <a:pt x="416" y="188"/>
                  </a:cubicBezTo>
                  <a:cubicBezTo>
                    <a:pt x="417" y="189"/>
                    <a:pt x="417" y="189"/>
                    <a:pt x="417" y="190"/>
                  </a:cubicBezTo>
                  <a:cubicBezTo>
                    <a:pt x="417" y="190"/>
                    <a:pt x="418" y="191"/>
                    <a:pt x="418" y="191"/>
                  </a:cubicBezTo>
                  <a:cubicBezTo>
                    <a:pt x="419" y="192"/>
                    <a:pt x="419" y="192"/>
                    <a:pt x="419" y="192"/>
                  </a:cubicBezTo>
                  <a:cubicBezTo>
                    <a:pt x="419" y="193"/>
                    <a:pt x="420" y="193"/>
                    <a:pt x="420" y="194"/>
                  </a:cubicBezTo>
                  <a:cubicBezTo>
                    <a:pt x="420" y="194"/>
                    <a:pt x="420" y="194"/>
                    <a:pt x="421" y="195"/>
                  </a:cubicBezTo>
                  <a:cubicBezTo>
                    <a:pt x="421" y="195"/>
                    <a:pt x="421" y="196"/>
                    <a:pt x="421" y="196"/>
                  </a:cubicBezTo>
                  <a:cubicBezTo>
                    <a:pt x="423" y="200"/>
                    <a:pt x="425" y="203"/>
                    <a:pt x="427" y="207"/>
                  </a:cubicBezTo>
                  <a:cubicBezTo>
                    <a:pt x="429" y="211"/>
                    <a:pt x="430" y="215"/>
                    <a:pt x="431" y="219"/>
                  </a:cubicBezTo>
                  <a:cubicBezTo>
                    <a:pt x="432" y="223"/>
                    <a:pt x="433" y="227"/>
                    <a:pt x="433" y="230"/>
                  </a:cubicBezTo>
                  <a:cubicBezTo>
                    <a:pt x="433" y="234"/>
                    <a:pt x="434" y="238"/>
                    <a:pt x="434" y="242"/>
                  </a:cubicBezTo>
                  <a:cubicBezTo>
                    <a:pt x="434" y="220"/>
                    <a:pt x="435" y="198"/>
                    <a:pt x="436" y="176"/>
                  </a:cubicBezTo>
                  <a:cubicBezTo>
                    <a:pt x="436" y="172"/>
                    <a:pt x="436" y="168"/>
                    <a:pt x="435" y="164"/>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5" name="Freeform 170"/>
            <p:cNvSpPr/>
            <p:nvPr/>
          </p:nvSpPr>
          <p:spPr bwMode="auto">
            <a:xfrm>
              <a:off x="4690" y="1563"/>
              <a:ext cx="437" cy="358"/>
            </a:xfrm>
            <a:custGeom>
              <a:avLst/>
              <a:gdLst>
                <a:gd name="T0" fmla="*/ 434 w 266"/>
                <a:gd name="T1" fmla="*/ 13 h 218"/>
                <a:gd name="T2" fmla="*/ 429 w 266"/>
                <a:gd name="T3" fmla="*/ 28 h 218"/>
                <a:gd name="T4" fmla="*/ 424 w 266"/>
                <a:gd name="T5" fmla="*/ 39 h 218"/>
                <a:gd name="T6" fmla="*/ 416 w 266"/>
                <a:gd name="T7" fmla="*/ 53 h 218"/>
                <a:gd name="T8" fmla="*/ 407 w 266"/>
                <a:gd name="T9" fmla="*/ 62 h 218"/>
                <a:gd name="T10" fmla="*/ 398 w 266"/>
                <a:gd name="T11" fmla="*/ 74 h 218"/>
                <a:gd name="T12" fmla="*/ 386 w 266"/>
                <a:gd name="T13" fmla="*/ 84 h 218"/>
                <a:gd name="T14" fmla="*/ 373 w 266"/>
                <a:gd name="T15" fmla="*/ 92 h 218"/>
                <a:gd name="T16" fmla="*/ 360 w 266"/>
                <a:gd name="T17" fmla="*/ 100 h 218"/>
                <a:gd name="T18" fmla="*/ 347 w 266"/>
                <a:gd name="T19" fmla="*/ 105 h 218"/>
                <a:gd name="T20" fmla="*/ 69 w 266"/>
                <a:gd name="T21" fmla="*/ 204 h 218"/>
                <a:gd name="T22" fmla="*/ 64 w 266"/>
                <a:gd name="T23" fmla="*/ 205 h 218"/>
                <a:gd name="T24" fmla="*/ 54 w 266"/>
                <a:gd name="T25" fmla="*/ 210 h 218"/>
                <a:gd name="T26" fmla="*/ 46 w 266"/>
                <a:gd name="T27" fmla="*/ 213 h 218"/>
                <a:gd name="T28" fmla="*/ 38 w 266"/>
                <a:gd name="T29" fmla="*/ 217 h 218"/>
                <a:gd name="T30" fmla="*/ 36 w 266"/>
                <a:gd name="T31" fmla="*/ 218 h 218"/>
                <a:gd name="T32" fmla="*/ 31 w 266"/>
                <a:gd name="T33" fmla="*/ 222 h 218"/>
                <a:gd name="T34" fmla="*/ 30 w 266"/>
                <a:gd name="T35" fmla="*/ 223 h 218"/>
                <a:gd name="T36" fmla="*/ 21 w 266"/>
                <a:gd name="T37" fmla="*/ 230 h 218"/>
                <a:gd name="T38" fmla="*/ 15 w 266"/>
                <a:gd name="T39" fmla="*/ 236 h 218"/>
                <a:gd name="T40" fmla="*/ 13 w 266"/>
                <a:gd name="T41" fmla="*/ 238 h 218"/>
                <a:gd name="T42" fmla="*/ 12 w 266"/>
                <a:gd name="T43" fmla="*/ 241 h 218"/>
                <a:gd name="T44" fmla="*/ 12 w 266"/>
                <a:gd name="T45" fmla="*/ 243 h 218"/>
                <a:gd name="T46" fmla="*/ 10 w 266"/>
                <a:gd name="T47" fmla="*/ 246 h 218"/>
                <a:gd name="T48" fmla="*/ 10 w 266"/>
                <a:gd name="T49" fmla="*/ 246 h 218"/>
                <a:gd name="T50" fmla="*/ 8 w 266"/>
                <a:gd name="T51" fmla="*/ 250 h 218"/>
                <a:gd name="T52" fmla="*/ 0 w 266"/>
                <a:gd name="T53" fmla="*/ 358 h 218"/>
                <a:gd name="T54" fmla="*/ 2 w 266"/>
                <a:gd name="T55" fmla="*/ 350 h 218"/>
                <a:gd name="T56" fmla="*/ 5 w 266"/>
                <a:gd name="T57" fmla="*/ 345 h 218"/>
                <a:gd name="T58" fmla="*/ 12 w 266"/>
                <a:gd name="T59" fmla="*/ 337 h 218"/>
                <a:gd name="T60" fmla="*/ 21 w 266"/>
                <a:gd name="T61" fmla="*/ 328 h 218"/>
                <a:gd name="T62" fmla="*/ 28 w 266"/>
                <a:gd name="T63" fmla="*/ 325 h 218"/>
                <a:gd name="T64" fmla="*/ 38 w 266"/>
                <a:gd name="T65" fmla="*/ 320 h 218"/>
                <a:gd name="T66" fmla="*/ 54 w 266"/>
                <a:gd name="T67" fmla="*/ 312 h 218"/>
                <a:gd name="T68" fmla="*/ 325 w 266"/>
                <a:gd name="T69" fmla="*/ 217 h 218"/>
                <a:gd name="T70" fmla="*/ 338 w 266"/>
                <a:gd name="T71" fmla="*/ 212 h 218"/>
                <a:gd name="T72" fmla="*/ 347 w 266"/>
                <a:gd name="T73" fmla="*/ 207 h 218"/>
                <a:gd name="T74" fmla="*/ 357 w 266"/>
                <a:gd name="T75" fmla="*/ 202 h 218"/>
                <a:gd name="T76" fmla="*/ 365 w 266"/>
                <a:gd name="T77" fmla="*/ 197 h 218"/>
                <a:gd name="T78" fmla="*/ 373 w 266"/>
                <a:gd name="T79" fmla="*/ 190 h 218"/>
                <a:gd name="T80" fmla="*/ 381 w 266"/>
                <a:gd name="T81" fmla="*/ 184 h 218"/>
                <a:gd name="T82" fmla="*/ 389 w 266"/>
                <a:gd name="T83" fmla="*/ 176 h 218"/>
                <a:gd name="T84" fmla="*/ 396 w 266"/>
                <a:gd name="T85" fmla="*/ 171 h 218"/>
                <a:gd name="T86" fmla="*/ 403 w 266"/>
                <a:gd name="T87" fmla="*/ 161 h 218"/>
                <a:gd name="T88" fmla="*/ 409 w 266"/>
                <a:gd name="T89" fmla="*/ 151 h 218"/>
                <a:gd name="T90" fmla="*/ 412 w 266"/>
                <a:gd name="T91" fmla="*/ 143 h 218"/>
                <a:gd name="T92" fmla="*/ 416 w 266"/>
                <a:gd name="T93" fmla="*/ 136 h 218"/>
                <a:gd name="T94" fmla="*/ 419 w 266"/>
                <a:gd name="T95" fmla="*/ 128 h 218"/>
                <a:gd name="T96" fmla="*/ 422 w 266"/>
                <a:gd name="T97" fmla="*/ 118 h 218"/>
                <a:gd name="T98" fmla="*/ 424 w 266"/>
                <a:gd name="T99" fmla="*/ 110 h 218"/>
                <a:gd name="T100" fmla="*/ 424 w 266"/>
                <a:gd name="T101" fmla="*/ 108 h 218"/>
                <a:gd name="T102" fmla="*/ 435 w 266"/>
                <a:gd name="T103" fmla="*/ 5 h 2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66" h="218">
                  <a:moveTo>
                    <a:pt x="265" y="3"/>
                  </a:moveTo>
                  <a:cubicBezTo>
                    <a:pt x="265" y="4"/>
                    <a:pt x="265" y="5"/>
                    <a:pt x="265" y="6"/>
                  </a:cubicBezTo>
                  <a:cubicBezTo>
                    <a:pt x="264" y="7"/>
                    <a:pt x="264" y="8"/>
                    <a:pt x="264" y="8"/>
                  </a:cubicBezTo>
                  <a:cubicBezTo>
                    <a:pt x="264" y="9"/>
                    <a:pt x="264" y="10"/>
                    <a:pt x="263" y="11"/>
                  </a:cubicBezTo>
                  <a:cubicBezTo>
                    <a:pt x="263" y="12"/>
                    <a:pt x="263" y="13"/>
                    <a:pt x="262" y="14"/>
                  </a:cubicBezTo>
                  <a:cubicBezTo>
                    <a:pt x="262" y="15"/>
                    <a:pt x="262" y="16"/>
                    <a:pt x="261" y="17"/>
                  </a:cubicBezTo>
                  <a:cubicBezTo>
                    <a:pt x="261" y="17"/>
                    <a:pt x="261" y="18"/>
                    <a:pt x="260" y="19"/>
                  </a:cubicBezTo>
                  <a:cubicBezTo>
                    <a:pt x="260" y="20"/>
                    <a:pt x="260" y="21"/>
                    <a:pt x="259" y="22"/>
                  </a:cubicBezTo>
                  <a:cubicBezTo>
                    <a:pt x="259" y="23"/>
                    <a:pt x="258" y="23"/>
                    <a:pt x="258" y="24"/>
                  </a:cubicBezTo>
                  <a:cubicBezTo>
                    <a:pt x="257" y="25"/>
                    <a:pt x="257" y="26"/>
                    <a:pt x="256" y="27"/>
                  </a:cubicBezTo>
                  <a:cubicBezTo>
                    <a:pt x="256" y="28"/>
                    <a:pt x="256" y="28"/>
                    <a:pt x="255" y="29"/>
                  </a:cubicBezTo>
                  <a:cubicBezTo>
                    <a:pt x="255" y="30"/>
                    <a:pt x="254" y="31"/>
                    <a:pt x="253" y="32"/>
                  </a:cubicBezTo>
                  <a:cubicBezTo>
                    <a:pt x="253" y="32"/>
                    <a:pt x="252" y="33"/>
                    <a:pt x="252" y="34"/>
                  </a:cubicBezTo>
                  <a:cubicBezTo>
                    <a:pt x="251" y="35"/>
                    <a:pt x="251" y="35"/>
                    <a:pt x="250" y="36"/>
                  </a:cubicBezTo>
                  <a:cubicBezTo>
                    <a:pt x="249" y="37"/>
                    <a:pt x="249" y="38"/>
                    <a:pt x="248" y="38"/>
                  </a:cubicBezTo>
                  <a:cubicBezTo>
                    <a:pt x="247" y="39"/>
                    <a:pt x="247" y="40"/>
                    <a:pt x="246" y="41"/>
                  </a:cubicBezTo>
                  <a:cubicBezTo>
                    <a:pt x="245" y="41"/>
                    <a:pt x="245" y="42"/>
                    <a:pt x="244" y="43"/>
                  </a:cubicBezTo>
                  <a:cubicBezTo>
                    <a:pt x="243" y="43"/>
                    <a:pt x="243" y="44"/>
                    <a:pt x="242" y="45"/>
                  </a:cubicBezTo>
                  <a:cubicBezTo>
                    <a:pt x="241" y="45"/>
                    <a:pt x="240" y="46"/>
                    <a:pt x="240" y="47"/>
                  </a:cubicBezTo>
                  <a:cubicBezTo>
                    <a:pt x="239" y="47"/>
                    <a:pt x="238" y="48"/>
                    <a:pt x="237" y="49"/>
                  </a:cubicBezTo>
                  <a:cubicBezTo>
                    <a:pt x="236" y="49"/>
                    <a:pt x="236" y="50"/>
                    <a:pt x="235" y="51"/>
                  </a:cubicBezTo>
                  <a:cubicBezTo>
                    <a:pt x="234" y="51"/>
                    <a:pt x="233" y="52"/>
                    <a:pt x="232" y="53"/>
                  </a:cubicBezTo>
                  <a:cubicBezTo>
                    <a:pt x="231" y="53"/>
                    <a:pt x="231" y="54"/>
                    <a:pt x="230" y="54"/>
                  </a:cubicBezTo>
                  <a:cubicBezTo>
                    <a:pt x="229" y="55"/>
                    <a:pt x="228" y="56"/>
                    <a:pt x="227" y="56"/>
                  </a:cubicBezTo>
                  <a:cubicBezTo>
                    <a:pt x="226" y="57"/>
                    <a:pt x="225" y="57"/>
                    <a:pt x="224" y="58"/>
                  </a:cubicBezTo>
                  <a:cubicBezTo>
                    <a:pt x="224" y="58"/>
                    <a:pt x="223" y="58"/>
                    <a:pt x="222" y="59"/>
                  </a:cubicBezTo>
                  <a:cubicBezTo>
                    <a:pt x="221" y="59"/>
                    <a:pt x="220" y="60"/>
                    <a:pt x="219" y="61"/>
                  </a:cubicBezTo>
                  <a:cubicBezTo>
                    <a:pt x="218" y="61"/>
                    <a:pt x="217" y="61"/>
                    <a:pt x="217" y="62"/>
                  </a:cubicBezTo>
                  <a:cubicBezTo>
                    <a:pt x="215" y="62"/>
                    <a:pt x="214" y="63"/>
                    <a:pt x="213" y="63"/>
                  </a:cubicBezTo>
                  <a:cubicBezTo>
                    <a:pt x="212" y="64"/>
                    <a:pt x="212" y="64"/>
                    <a:pt x="211" y="64"/>
                  </a:cubicBezTo>
                  <a:cubicBezTo>
                    <a:pt x="209" y="65"/>
                    <a:pt x="207" y="66"/>
                    <a:pt x="205" y="67"/>
                  </a:cubicBezTo>
                  <a:cubicBezTo>
                    <a:pt x="46" y="122"/>
                    <a:pt x="46" y="122"/>
                    <a:pt x="46" y="122"/>
                  </a:cubicBezTo>
                  <a:cubicBezTo>
                    <a:pt x="45" y="123"/>
                    <a:pt x="43" y="123"/>
                    <a:pt x="42" y="124"/>
                  </a:cubicBezTo>
                  <a:cubicBezTo>
                    <a:pt x="42" y="124"/>
                    <a:pt x="41" y="124"/>
                    <a:pt x="41" y="124"/>
                  </a:cubicBezTo>
                  <a:cubicBezTo>
                    <a:pt x="40" y="125"/>
                    <a:pt x="40" y="125"/>
                    <a:pt x="39" y="125"/>
                  </a:cubicBezTo>
                  <a:cubicBezTo>
                    <a:pt x="39" y="125"/>
                    <a:pt x="39" y="125"/>
                    <a:pt x="39" y="125"/>
                  </a:cubicBezTo>
                  <a:cubicBezTo>
                    <a:pt x="38" y="125"/>
                    <a:pt x="37" y="126"/>
                    <a:pt x="37" y="126"/>
                  </a:cubicBezTo>
                  <a:cubicBezTo>
                    <a:pt x="36" y="126"/>
                    <a:pt x="35" y="127"/>
                    <a:pt x="34" y="127"/>
                  </a:cubicBezTo>
                  <a:cubicBezTo>
                    <a:pt x="33" y="128"/>
                    <a:pt x="33" y="128"/>
                    <a:pt x="33" y="128"/>
                  </a:cubicBezTo>
                  <a:cubicBezTo>
                    <a:pt x="33" y="128"/>
                    <a:pt x="33" y="128"/>
                    <a:pt x="33" y="128"/>
                  </a:cubicBezTo>
                  <a:cubicBezTo>
                    <a:pt x="31" y="128"/>
                    <a:pt x="30" y="129"/>
                    <a:pt x="29" y="130"/>
                  </a:cubicBezTo>
                  <a:cubicBezTo>
                    <a:pt x="28" y="130"/>
                    <a:pt x="28" y="130"/>
                    <a:pt x="28" y="130"/>
                  </a:cubicBezTo>
                  <a:cubicBezTo>
                    <a:pt x="28" y="130"/>
                    <a:pt x="28" y="130"/>
                    <a:pt x="28" y="130"/>
                  </a:cubicBezTo>
                  <a:cubicBezTo>
                    <a:pt x="27" y="131"/>
                    <a:pt x="27" y="131"/>
                    <a:pt x="27" y="131"/>
                  </a:cubicBezTo>
                  <a:cubicBezTo>
                    <a:pt x="26" y="131"/>
                    <a:pt x="24" y="132"/>
                    <a:pt x="23" y="132"/>
                  </a:cubicBezTo>
                  <a:cubicBezTo>
                    <a:pt x="23" y="133"/>
                    <a:pt x="23" y="133"/>
                    <a:pt x="23" y="133"/>
                  </a:cubicBezTo>
                  <a:cubicBezTo>
                    <a:pt x="22" y="133"/>
                    <a:pt x="22" y="133"/>
                    <a:pt x="22" y="133"/>
                  </a:cubicBezTo>
                  <a:cubicBezTo>
                    <a:pt x="22" y="133"/>
                    <a:pt x="22" y="133"/>
                    <a:pt x="22" y="133"/>
                  </a:cubicBezTo>
                  <a:cubicBezTo>
                    <a:pt x="22" y="133"/>
                    <a:pt x="22" y="133"/>
                    <a:pt x="22" y="133"/>
                  </a:cubicBezTo>
                  <a:cubicBezTo>
                    <a:pt x="21" y="134"/>
                    <a:pt x="21" y="134"/>
                    <a:pt x="21" y="134"/>
                  </a:cubicBezTo>
                  <a:cubicBezTo>
                    <a:pt x="20" y="134"/>
                    <a:pt x="20" y="135"/>
                    <a:pt x="19" y="135"/>
                  </a:cubicBezTo>
                  <a:cubicBezTo>
                    <a:pt x="19" y="135"/>
                    <a:pt x="19" y="135"/>
                    <a:pt x="19" y="135"/>
                  </a:cubicBezTo>
                  <a:cubicBezTo>
                    <a:pt x="19" y="135"/>
                    <a:pt x="19" y="135"/>
                    <a:pt x="19" y="135"/>
                  </a:cubicBezTo>
                  <a:cubicBezTo>
                    <a:pt x="18" y="136"/>
                    <a:pt x="18" y="136"/>
                    <a:pt x="18" y="136"/>
                  </a:cubicBezTo>
                  <a:cubicBezTo>
                    <a:pt x="17" y="136"/>
                    <a:pt x="17" y="137"/>
                    <a:pt x="16" y="137"/>
                  </a:cubicBezTo>
                  <a:cubicBezTo>
                    <a:pt x="16" y="137"/>
                    <a:pt x="15" y="138"/>
                    <a:pt x="14" y="138"/>
                  </a:cubicBezTo>
                  <a:cubicBezTo>
                    <a:pt x="14" y="139"/>
                    <a:pt x="13" y="139"/>
                    <a:pt x="13" y="140"/>
                  </a:cubicBezTo>
                  <a:cubicBezTo>
                    <a:pt x="12" y="140"/>
                    <a:pt x="12" y="141"/>
                    <a:pt x="11" y="141"/>
                  </a:cubicBezTo>
                  <a:cubicBezTo>
                    <a:pt x="11" y="142"/>
                    <a:pt x="10" y="142"/>
                    <a:pt x="10" y="143"/>
                  </a:cubicBezTo>
                  <a:cubicBezTo>
                    <a:pt x="9" y="144"/>
                    <a:pt x="9" y="144"/>
                    <a:pt x="9" y="144"/>
                  </a:cubicBezTo>
                  <a:cubicBezTo>
                    <a:pt x="8" y="145"/>
                    <a:pt x="8" y="145"/>
                    <a:pt x="8" y="145"/>
                  </a:cubicBezTo>
                  <a:cubicBezTo>
                    <a:pt x="8" y="145"/>
                    <a:pt x="8" y="145"/>
                    <a:pt x="8" y="145"/>
                  </a:cubicBezTo>
                  <a:cubicBezTo>
                    <a:pt x="8" y="145"/>
                    <a:pt x="8" y="145"/>
                    <a:pt x="8" y="145"/>
                  </a:cubicBezTo>
                  <a:cubicBezTo>
                    <a:pt x="8" y="145"/>
                    <a:pt x="8" y="145"/>
                    <a:pt x="8" y="145"/>
                  </a:cubicBezTo>
                  <a:cubicBezTo>
                    <a:pt x="8" y="146"/>
                    <a:pt x="8" y="146"/>
                    <a:pt x="8" y="146"/>
                  </a:cubicBezTo>
                  <a:cubicBezTo>
                    <a:pt x="7" y="147"/>
                    <a:pt x="7" y="147"/>
                    <a:pt x="7" y="147"/>
                  </a:cubicBezTo>
                  <a:cubicBezTo>
                    <a:pt x="7" y="148"/>
                    <a:pt x="7" y="148"/>
                    <a:pt x="7" y="148"/>
                  </a:cubicBezTo>
                  <a:cubicBezTo>
                    <a:pt x="7" y="148"/>
                    <a:pt x="7" y="148"/>
                    <a:pt x="7" y="148"/>
                  </a:cubicBezTo>
                  <a:cubicBezTo>
                    <a:pt x="7" y="148"/>
                    <a:pt x="7" y="148"/>
                    <a:pt x="7" y="148"/>
                  </a:cubicBezTo>
                  <a:cubicBezTo>
                    <a:pt x="7" y="148"/>
                    <a:pt x="7" y="148"/>
                    <a:pt x="7" y="148"/>
                  </a:cubicBezTo>
                  <a:cubicBezTo>
                    <a:pt x="6" y="148"/>
                    <a:pt x="6" y="149"/>
                    <a:pt x="6" y="149"/>
                  </a:cubicBezTo>
                  <a:cubicBezTo>
                    <a:pt x="6" y="150"/>
                    <a:pt x="6" y="150"/>
                    <a:pt x="6" y="150"/>
                  </a:cubicBezTo>
                  <a:cubicBezTo>
                    <a:pt x="6" y="150"/>
                    <a:pt x="6" y="150"/>
                    <a:pt x="6" y="150"/>
                  </a:cubicBezTo>
                  <a:cubicBezTo>
                    <a:pt x="6" y="150"/>
                    <a:pt x="6" y="150"/>
                    <a:pt x="6" y="150"/>
                  </a:cubicBezTo>
                  <a:cubicBezTo>
                    <a:pt x="6" y="150"/>
                    <a:pt x="6" y="150"/>
                    <a:pt x="6" y="150"/>
                  </a:cubicBezTo>
                  <a:cubicBezTo>
                    <a:pt x="6" y="151"/>
                    <a:pt x="6" y="151"/>
                    <a:pt x="5" y="152"/>
                  </a:cubicBezTo>
                  <a:cubicBezTo>
                    <a:pt x="5" y="152"/>
                    <a:pt x="5" y="152"/>
                    <a:pt x="5" y="152"/>
                  </a:cubicBezTo>
                  <a:cubicBezTo>
                    <a:pt x="5" y="152"/>
                    <a:pt x="5" y="152"/>
                    <a:pt x="5" y="152"/>
                  </a:cubicBezTo>
                  <a:cubicBezTo>
                    <a:pt x="5" y="152"/>
                    <a:pt x="5" y="152"/>
                    <a:pt x="5" y="152"/>
                  </a:cubicBezTo>
                  <a:cubicBezTo>
                    <a:pt x="5" y="153"/>
                    <a:pt x="5" y="153"/>
                    <a:pt x="5" y="153"/>
                  </a:cubicBezTo>
                  <a:cubicBezTo>
                    <a:pt x="4" y="174"/>
                    <a:pt x="2" y="196"/>
                    <a:pt x="0" y="218"/>
                  </a:cubicBezTo>
                  <a:cubicBezTo>
                    <a:pt x="0" y="217"/>
                    <a:pt x="0" y="216"/>
                    <a:pt x="1" y="215"/>
                  </a:cubicBezTo>
                  <a:cubicBezTo>
                    <a:pt x="1" y="215"/>
                    <a:pt x="1" y="215"/>
                    <a:pt x="1" y="215"/>
                  </a:cubicBezTo>
                  <a:cubicBezTo>
                    <a:pt x="1" y="214"/>
                    <a:pt x="1" y="214"/>
                    <a:pt x="1" y="213"/>
                  </a:cubicBezTo>
                  <a:cubicBezTo>
                    <a:pt x="2" y="213"/>
                    <a:pt x="2" y="213"/>
                    <a:pt x="2" y="213"/>
                  </a:cubicBezTo>
                  <a:cubicBezTo>
                    <a:pt x="2" y="212"/>
                    <a:pt x="2" y="211"/>
                    <a:pt x="3" y="211"/>
                  </a:cubicBezTo>
                  <a:cubicBezTo>
                    <a:pt x="3" y="210"/>
                    <a:pt x="3" y="210"/>
                    <a:pt x="3" y="210"/>
                  </a:cubicBezTo>
                  <a:cubicBezTo>
                    <a:pt x="3" y="210"/>
                    <a:pt x="4" y="209"/>
                    <a:pt x="5" y="208"/>
                  </a:cubicBezTo>
                  <a:cubicBezTo>
                    <a:pt x="5" y="207"/>
                    <a:pt x="5" y="207"/>
                    <a:pt x="6" y="207"/>
                  </a:cubicBezTo>
                  <a:cubicBezTo>
                    <a:pt x="6" y="206"/>
                    <a:pt x="7" y="206"/>
                    <a:pt x="7" y="205"/>
                  </a:cubicBezTo>
                  <a:cubicBezTo>
                    <a:pt x="8" y="205"/>
                    <a:pt x="9" y="204"/>
                    <a:pt x="9" y="204"/>
                  </a:cubicBezTo>
                  <a:cubicBezTo>
                    <a:pt x="10" y="203"/>
                    <a:pt x="10" y="203"/>
                    <a:pt x="11" y="202"/>
                  </a:cubicBezTo>
                  <a:cubicBezTo>
                    <a:pt x="12" y="202"/>
                    <a:pt x="13" y="201"/>
                    <a:pt x="13" y="200"/>
                  </a:cubicBezTo>
                  <a:cubicBezTo>
                    <a:pt x="14" y="200"/>
                    <a:pt x="14" y="200"/>
                    <a:pt x="14" y="200"/>
                  </a:cubicBezTo>
                  <a:cubicBezTo>
                    <a:pt x="14" y="200"/>
                    <a:pt x="15" y="199"/>
                    <a:pt x="16" y="199"/>
                  </a:cubicBezTo>
                  <a:cubicBezTo>
                    <a:pt x="17" y="198"/>
                    <a:pt x="17" y="198"/>
                    <a:pt x="17" y="198"/>
                  </a:cubicBezTo>
                  <a:cubicBezTo>
                    <a:pt x="17" y="198"/>
                    <a:pt x="18" y="198"/>
                    <a:pt x="18" y="198"/>
                  </a:cubicBezTo>
                  <a:cubicBezTo>
                    <a:pt x="19" y="197"/>
                    <a:pt x="20" y="196"/>
                    <a:pt x="21" y="196"/>
                  </a:cubicBezTo>
                  <a:cubicBezTo>
                    <a:pt x="22" y="196"/>
                    <a:pt x="22" y="195"/>
                    <a:pt x="23" y="195"/>
                  </a:cubicBezTo>
                  <a:cubicBezTo>
                    <a:pt x="24" y="194"/>
                    <a:pt x="26" y="194"/>
                    <a:pt x="27" y="193"/>
                  </a:cubicBezTo>
                  <a:cubicBezTo>
                    <a:pt x="28" y="192"/>
                    <a:pt x="28" y="192"/>
                    <a:pt x="28" y="192"/>
                  </a:cubicBezTo>
                  <a:cubicBezTo>
                    <a:pt x="30" y="192"/>
                    <a:pt x="32" y="191"/>
                    <a:pt x="33" y="190"/>
                  </a:cubicBezTo>
                  <a:cubicBezTo>
                    <a:pt x="34" y="190"/>
                    <a:pt x="34" y="190"/>
                    <a:pt x="35" y="190"/>
                  </a:cubicBezTo>
                  <a:cubicBezTo>
                    <a:pt x="37" y="189"/>
                    <a:pt x="39" y="188"/>
                    <a:pt x="41" y="187"/>
                  </a:cubicBezTo>
                  <a:cubicBezTo>
                    <a:pt x="198" y="132"/>
                    <a:pt x="198" y="132"/>
                    <a:pt x="198" y="132"/>
                  </a:cubicBezTo>
                  <a:cubicBezTo>
                    <a:pt x="200" y="131"/>
                    <a:pt x="201" y="131"/>
                    <a:pt x="203" y="130"/>
                  </a:cubicBezTo>
                  <a:cubicBezTo>
                    <a:pt x="204" y="130"/>
                    <a:pt x="204" y="130"/>
                    <a:pt x="204" y="130"/>
                  </a:cubicBezTo>
                  <a:cubicBezTo>
                    <a:pt x="204" y="129"/>
                    <a:pt x="205" y="129"/>
                    <a:pt x="206" y="129"/>
                  </a:cubicBezTo>
                  <a:cubicBezTo>
                    <a:pt x="206" y="128"/>
                    <a:pt x="207" y="128"/>
                    <a:pt x="208" y="128"/>
                  </a:cubicBezTo>
                  <a:cubicBezTo>
                    <a:pt x="209" y="128"/>
                    <a:pt x="209" y="127"/>
                    <a:pt x="209" y="127"/>
                  </a:cubicBezTo>
                  <a:cubicBezTo>
                    <a:pt x="210" y="127"/>
                    <a:pt x="211" y="126"/>
                    <a:pt x="211" y="126"/>
                  </a:cubicBezTo>
                  <a:cubicBezTo>
                    <a:pt x="212" y="126"/>
                    <a:pt x="212" y="126"/>
                    <a:pt x="213" y="125"/>
                  </a:cubicBezTo>
                  <a:cubicBezTo>
                    <a:pt x="214" y="125"/>
                    <a:pt x="214" y="125"/>
                    <a:pt x="215" y="124"/>
                  </a:cubicBezTo>
                  <a:cubicBezTo>
                    <a:pt x="216" y="124"/>
                    <a:pt x="216" y="124"/>
                    <a:pt x="217" y="123"/>
                  </a:cubicBezTo>
                  <a:cubicBezTo>
                    <a:pt x="217" y="123"/>
                    <a:pt x="217" y="123"/>
                    <a:pt x="217" y="123"/>
                  </a:cubicBezTo>
                  <a:cubicBezTo>
                    <a:pt x="218" y="122"/>
                    <a:pt x="219" y="122"/>
                    <a:pt x="219" y="122"/>
                  </a:cubicBezTo>
                  <a:cubicBezTo>
                    <a:pt x="220" y="121"/>
                    <a:pt x="221" y="121"/>
                    <a:pt x="222" y="120"/>
                  </a:cubicBezTo>
                  <a:cubicBezTo>
                    <a:pt x="222" y="120"/>
                    <a:pt x="222" y="120"/>
                    <a:pt x="222" y="120"/>
                  </a:cubicBezTo>
                  <a:cubicBezTo>
                    <a:pt x="223" y="119"/>
                    <a:pt x="224" y="119"/>
                    <a:pt x="225" y="118"/>
                  </a:cubicBezTo>
                  <a:cubicBezTo>
                    <a:pt x="226" y="117"/>
                    <a:pt x="227" y="117"/>
                    <a:pt x="227" y="116"/>
                  </a:cubicBezTo>
                  <a:cubicBezTo>
                    <a:pt x="228" y="116"/>
                    <a:pt x="228" y="116"/>
                    <a:pt x="228" y="116"/>
                  </a:cubicBezTo>
                  <a:cubicBezTo>
                    <a:pt x="229" y="115"/>
                    <a:pt x="229" y="115"/>
                    <a:pt x="230" y="114"/>
                  </a:cubicBezTo>
                  <a:cubicBezTo>
                    <a:pt x="231" y="114"/>
                    <a:pt x="231" y="113"/>
                    <a:pt x="232" y="112"/>
                  </a:cubicBezTo>
                  <a:cubicBezTo>
                    <a:pt x="233" y="112"/>
                    <a:pt x="234" y="111"/>
                    <a:pt x="234" y="110"/>
                  </a:cubicBezTo>
                  <a:cubicBezTo>
                    <a:pt x="235" y="110"/>
                    <a:pt x="236" y="109"/>
                    <a:pt x="237" y="108"/>
                  </a:cubicBezTo>
                  <a:cubicBezTo>
                    <a:pt x="237" y="107"/>
                    <a:pt x="237" y="107"/>
                    <a:pt x="237" y="107"/>
                  </a:cubicBezTo>
                  <a:cubicBezTo>
                    <a:pt x="238" y="107"/>
                    <a:pt x="238" y="106"/>
                    <a:pt x="239" y="106"/>
                  </a:cubicBezTo>
                  <a:cubicBezTo>
                    <a:pt x="239" y="106"/>
                    <a:pt x="240" y="105"/>
                    <a:pt x="240" y="105"/>
                  </a:cubicBezTo>
                  <a:cubicBezTo>
                    <a:pt x="241" y="104"/>
                    <a:pt x="241" y="104"/>
                    <a:pt x="241" y="104"/>
                  </a:cubicBezTo>
                  <a:cubicBezTo>
                    <a:pt x="241" y="103"/>
                    <a:pt x="242" y="102"/>
                    <a:pt x="242" y="102"/>
                  </a:cubicBezTo>
                  <a:cubicBezTo>
                    <a:pt x="243" y="101"/>
                    <a:pt x="244" y="100"/>
                    <a:pt x="244" y="99"/>
                  </a:cubicBezTo>
                  <a:cubicBezTo>
                    <a:pt x="245" y="98"/>
                    <a:pt x="245" y="98"/>
                    <a:pt x="245" y="98"/>
                  </a:cubicBezTo>
                  <a:cubicBezTo>
                    <a:pt x="245" y="98"/>
                    <a:pt x="245" y="97"/>
                    <a:pt x="246" y="97"/>
                  </a:cubicBezTo>
                  <a:cubicBezTo>
                    <a:pt x="246" y="96"/>
                    <a:pt x="247" y="95"/>
                    <a:pt x="247" y="95"/>
                  </a:cubicBezTo>
                  <a:cubicBezTo>
                    <a:pt x="248" y="94"/>
                    <a:pt x="248" y="93"/>
                    <a:pt x="249" y="92"/>
                  </a:cubicBezTo>
                  <a:cubicBezTo>
                    <a:pt x="249" y="91"/>
                    <a:pt x="250" y="91"/>
                    <a:pt x="250" y="90"/>
                  </a:cubicBezTo>
                  <a:cubicBezTo>
                    <a:pt x="250" y="89"/>
                    <a:pt x="251" y="89"/>
                    <a:pt x="251" y="89"/>
                  </a:cubicBezTo>
                  <a:cubicBezTo>
                    <a:pt x="251" y="88"/>
                    <a:pt x="251" y="88"/>
                    <a:pt x="251" y="87"/>
                  </a:cubicBezTo>
                  <a:cubicBezTo>
                    <a:pt x="252" y="87"/>
                    <a:pt x="252" y="86"/>
                    <a:pt x="252" y="86"/>
                  </a:cubicBezTo>
                  <a:cubicBezTo>
                    <a:pt x="252" y="86"/>
                    <a:pt x="253" y="85"/>
                    <a:pt x="253" y="84"/>
                  </a:cubicBezTo>
                  <a:cubicBezTo>
                    <a:pt x="253" y="84"/>
                    <a:pt x="253" y="84"/>
                    <a:pt x="253" y="83"/>
                  </a:cubicBezTo>
                  <a:cubicBezTo>
                    <a:pt x="254" y="82"/>
                    <a:pt x="254" y="82"/>
                    <a:pt x="254" y="82"/>
                  </a:cubicBezTo>
                  <a:cubicBezTo>
                    <a:pt x="254" y="81"/>
                    <a:pt x="254" y="80"/>
                    <a:pt x="255" y="79"/>
                  </a:cubicBezTo>
                  <a:cubicBezTo>
                    <a:pt x="255" y="79"/>
                    <a:pt x="255" y="78"/>
                    <a:pt x="255" y="78"/>
                  </a:cubicBezTo>
                  <a:cubicBezTo>
                    <a:pt x="256" y="77"/>
                    <a:pt x="256" y="77"/>
                    <a:pt x="256" y="77"/>
                  </a:cubicBezTo>
                  <a:cubicBezTo>
                    <a:pt x="256" y="76"/>
                    <a:pt x="256" y="75"/>
                    <a:pt x="256" y="74"/>
                  </a:cubicBezTo>
                  <a:cubicBezTo>
                    <a:pt x="256" y="73"/>
                    <a:pt x="257" y="73"/>
                    <a:pt x="257" y="72"/>
                  </a:cubicBezTo>
                  <a:cubicBezTo>
                    <a:pt x="257" y="72"/>
                    <a:pt x="257" y="72"/>
                    <a:pt x="257" y="72"/>
                  </a:cubicBezTo>
                  <a:cubicBezTo>
                    <a:pt x="257" y="70"/>
                    <a:pt x="257" y="69"/>
                    <a:pt x="257" y="68"/>
                  </a:cubicBezTo>
                  <a:cubicBezTo>
                    <a:pt x="258" y="68"/>
                    <a:pt x="258" y="67"/>
                    <a:pt x="258" y="67"/>
                  </a:cubicBezTo>
                  <a:cubicBezTo>
                    <a:pt x="258" y="66"/>
                    <a:pt x="258" y="66"/>
                    <a:pt x="258" y="66"/>
                  </a:cubicBezTo>
                  <a:cubicBezTo>
                    <a:pt x="258" y="66"/>
                    <a:pt x="258" y="66"/>
                    <a:pt x="258" y="66"/>
                  </a:cubicBezTo>
                  <a:cubicBezTo>
                    <a:pt x="258" y="66"/>
                    <a:pt x="258" y="66"/>
                    <a:pt x="258" y="66"/>
                  </a:cubicBezTo>
                  <a:cubicBezTo>
                    <a:pt x="258" y="66"/>
                    <a:pt x="258" y="66"/>
                    <a:pt x="258" y="66"/>
                  </a:cubicBezTo>
                  <a:cubicBezTo>
                    <a:pt x="266" y="0"/>
                    <a:pt x="266" y="0"/>
                    <a:pt x="266" y="0"/>
                  </a:cubicBezTo>
                  <a:cubicBezTo>
                    <a:pt x="265" y="1"/>
                    <a:pt x="265" y="2"/>
                    <a:pt x="265" y="3"/>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6" name="Freeform 171"/>
            <p:cNvSpPr/>
            <p:nvPr/>
          </p:nvSpPr>
          <p:spPr bwMode="auto">
            <a:xfrm>
              <a:off x="3770" y="1644"/>
              <a:ext cx="766" cy="454"/>
            </a:xfrm>
            <a:custGeom>
              <a:avLst/>
              <a:gdLst>
                <a:gd name="T0" fmla="*/ 766 w 467"/>
                <a:gd name="T1" fmla="*/ 269 h 277"/>
                <a:gd name="T2" fmla="*/ 763 w 467"/>
                <a:gd name="T3" fmla="*/ 256 h 277"/>
                <a:gd name="T4" fmla="*/ 751 w 467"/>
                <a:gd name="T5" fmla="*/ 239 h 277"/>
                <a:gd name="T6" fmla="*/ 733 w 467"/>
                <a:gd name="T7" fmla="*/ 231 h 277"/>
                <a:gd name="T8" fmla="*/ 727 w 467"/>
                <a:gd name="T9" fmla="*/ 229 h 277"/>
                <a:gd name="T10" fmla="*/ 722 w 467"/>
                <a:gd name="T11" fmla="*/ 228 h 277"/>
                <a:gd name="T12" fmla="*/ 718 w 467"/>
                <a:gd name="T13" fmla="*/ 228 h 277"/>
                <a:gd name="T14" fmla="*/ 718 w 467"/>
                <a:gd name="T15" fmla="*/ 228 h 277"/>
                <a:gd name="T16" fmla="*/ 709 w 467"/>
                <a:gd name="T17" fmla="*/ 228 h 277"/>
                <a:gd name="T18" fmla="*/ 704 w 467"/>
                <a:gd name="T19" fmla="*/ 228 h 277"/>
                <a:gd name="T20" fmla="*/ 700 w 467"/>
                <a:gd name="T21" fmla="*/ 229 h 277"/>
                <a:gd name="T22" fmla="*/ 697 w 467"/>
                <a:gd name="T23" fmla="*/ 229 h 277"/>
                <a:gd name="T24" fmla="*/ 677 w 467"/>
                <a:gd name="T25" fmla="*/ 234 h 277"/>
                <a:gd name="T26" fmla="*/ 669 w 467"/>
                <a:gd name="T27" fmla="*/ 236 h 277"/>
                <a:gd name="T28" fmla="*/ 668 w 467"/>
                <a:gd name="T29" fmla="*/ 236 h 277"/>
                <a:gd name="T30" fmla="*/ 658 w 467"/>
                <a:gd name="T31" fmla="*/ 239 h 277"/>
                <a:gd name="T32" fmla="*/ 376 w 467"/>
                <a:gd name="T33" fmla="*/ 338 h 277"/>
                <a:gd name="T34" fmla="*/ 361 w 467"/>
                <a:gd name="T35" fmla="*/ 343 h 277"/>
                <a:gd name="T36" fmla="*/ 346 w 467"/>
                <a:gd name="T37" fmla="*/ 344 h 277"/>
                <a:gd name="T38" fmla="*/ 336 w 467"/>
                <a:gd name="T39" fmla="*/ 346 h 277"/>
                <a:gd name="T40" fmla="*/ 323 w 467"/>
                <a:gd name="T41" fmla="*/ 347 h 277"/>
                <a:gd name="T42" fmla="*/ 302 w 467"/>
                <a:gd name="T43" fmla="*/ 347 h 277"/>
                <a:gd name="T44" fmla="*/ 272 w 467"/>
                <a:gd name="T45" fmla="*/ 346 h 277"/>
                <a:gd name="T46" fmla="*/ 238 w 467"/>
                <a:gd name="T47" fmla="*/ 338 h 277"/>
                <a:gd name="T48" fmla="*/ 202 w 467"/>
                <a:gd name="T49" fmla="*/ 323 h 277"/>
                <a:gd name="T50" fmla="*/ 169 w 467"/>
                <a:gd name="T51" fmla="*/ 300 h 277"/>
                <a:gd name="T52" fmla="*/ 159 w 467"/>
                <a:gd name="T53" fmla="*/ 292 h 277"/>
                <a:gd name="T54" fmla="*/ 151 w 467"/>
                <a:gd name="T55" fmla="*/ 282 h 277"/>
                <a:gd name="T56" fmla="*/ 143 w 467"/>
                <a:gd name="T57" fmla="*/ 272 h 277"/>
                <a:gd name="T58" fmla="*/ 135 w 467"/>
                <a:gd name="T59" fmla="*/ 259 h 277"/>
                <a:gd name="T60" fmla="*/ 2 w 467"/>
                <a:gd name="T61" fmla="*/ 107 h 277"/>
                <a:gd name="T62" fmla="*/ 135 w 467"/>
                <a:gd name="T63" fmla="*/ 367 h 277"/>
                <a:gd name="T64" fmla="*/ 143 w 467"/>
                <a:gd name="T65" fmla="*/ 380 h 277"/>
                <a:gd name="T66" fmla="*/ 151 w 467"/>
                <a:gd name="T67" fmla="*/ 390 h 277"/>
                <a:gd name="T68" fmla="*/ 159 w 467"/>
                <a:gd name="T69" fmla="*/ 400 h 277"/>
                <a:gd name="T70" fmla="*/ 177 w 467"/>
                <a:gd name="T71" fmla="*/ 413 h 277"/>
                <a:gd name="T72" fmla="*/ 198 w 467"/>
                <a:gd name="T73" fmla="*/ 428 h 277"/>
                <a:gd name="T74" fmla="*/ 223 w 467"/>
                <a:gd name="T75" fmla="*/ 439 h 277"/>
                <a:gd name="T76" fmla="*/ 249 w 467"/>
                <a:gd name="T77" fmla="*/ 447 h 277"/>
                <a:gd name="T78" fmla="*/ 271 w 467"/>
                <a:gd name="T79" fmla="*/ 452 h 277"/>
                <a:gd name="T80" fmla="*/ 290 w 467"/>
                <a:gd name="T81" fmla="*/ 454 h 277"/>
                <a:gd name="T82" fmla="*/ 302 w 467"/>
                <a:gd name="T83" fmla="*/ 454 h 277"/>
                <a:gd name="T84" fmla="*/ 318 w 467"/>
                <a:gd name="T85" fmla="*/ 454 h 277"/>
                <a:gd name="T86" fmla="*/ 333 w 467"/>
                <a:gd name="T87" fmla="*/ 452 h 277"/>
                <a:gd name="T88" fmla="*/ 335 w 467"/>
                <a:gd name="T89" fmla="*/ 452 h 277"/>
                <a:gd name="T90" fmla="*/ 340 w 467"/>
                <a:gd name="T91" fmla="*/ 452 h 277"/>
                <a:gd name="T92" fmla="*/ 353 w 467"/>
                <a:gd name="T93" fmla="*/ 449 h 277"/>
                <a:gd name="T94" fmla="*/ 367 w 467"/>
                <a:gd name="T95" fmla="*/ 446 h 277"/>
                <a:gd name="T96" fmla="*/ 646 w 467"/>
                <a:gd name="T97" fmla="*/ 347 h 277"/>
                <a:gd name="T98" fmla="*/ 663 w 467"/>
                <a:gd name="T99" fmla="*/ 343 h 277"/>
                <a:gd name="T100" fmla="*/ 664 w 467"/>
                <a:gd name="T101" fmla="*/ 343 h 277"/>
                <a:gd name="T102" fmla="*/ 687 w 467"/>
                <a:gd name="T103" fmla="*/ 336 h 277"/>
                <a:gd name="T104" fmla="*/ 695 w 467"/>
                <a:gd name="T105" fmla="*/ 334 h 277"/>
                <a:gd name="T106" fmla="*/ 702 w 467"/>
                <a:gd name="T107" fmla="*/ 334 h 277"/>
                <a:gd name="T108" fmla="*/ 712 w 467"/>
                <a:gd name="T109" fmla="*/ 334 h 277"/>
                <a:gd name="T110" fmla="*/ 720 w 467"/>
                <a:gd name="T111" fmla="*/ 336 h 277"/>
                <a:gd name="T112" fmla="*/ 730 w 467"/>
                <a:gd name="T113" fmla="*/ 339 h 277"/>
                <a:gd name="T114" fmla="*/ 748 w 467"/>
                <a:gd name="T115" fmla="*/ 347 h 277"/>
                <a:gd name="T116" fmla="*/ 758 w 467"/>
                <a:gd name="T117" fmla="*/ 367 h 277"/>
                <a:gd name="T118" fmla="*/ 759 w 467"/>
                <a:gd name="T119" fmla="*/ 379 h 277"/>
                <a:gd name="T120" fmla="*/ 759 w 467"/>
                <a:gd name="T121" fmla="*/ 390 h 277"/>
                <a:gd name="T122" fmla="*/ 766 w 467"/>
                <a:gd name="T123" fmla="*/ 277 h 27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277">
                  <a:moveTo>
                    <a:pt x="467" y="169"/>
                  </a:moveTo>
                  <a:cubicBezTo>
                    <a:pt x="467" y="168"/>
                    <a:pt x="467" y="168"/>
                    <a:pt x="467" y="168"/>
                  </a:cubicBezTo>
                  <a:cubicBezTo>
                    <a:pt x="467" y="167"/>
                    <a:pt x="467" y="167"/>
                    <a:pt x="467" y="167"/>
                  </a:cubicBezTo>
                  <a:cubicBezTo>
                    <a:pt x="467" y="166"/>
                    <a:pt x="467" y="166"/>
                    <a:pt x="467" y="166"/>
                  </a:cubicBezTo>
                  <a:cubicBezTo>
                    <a:pt x="467" y="165"/>
                    <a:pt x="467" y="165"/>
                    <a:pt x="467" y="165"/>
                  </a:cubicBezTo>
                  <a:cubicBezTo>
                    <a:pt x="467" y="164"/>
                    <a:pt x="467" y="164"/>
                    <a:pt x="467" y="164"/>
                  </a:cubicBezTo>
                  <a:cubicBezTo>
                    <a:pt x="467" y="163"/>
                    <a:pt x="467" y="163"/>
                    <a:pt x="467" y="163"/>
                  </a:cubicBezTo>
                  <a:cubicBezTo>
                    <a:pt x="467" y="163"/>
                    <a:pt x="467" y="163"/>
                    <a:pt x="467" y="163"/>
                  </a:cubicBezTo>
                  <a:cubicBezTo>
                    <a:pt x="466" y="162"/>
                    <a:pt x="466" y="162"/>
                    <a:pt x="466" y="162"/>
                  </a:cubicBezTo>
                  <a:cubicBezTo>
                    <a:pt x="466" y="161"/>
                    <a:pt x="466" y="160"/>
                    <a:pt x="466" y="159"/>
                  </a:cubicBezTo>
                  <a:cubicBezTo>
                    <a:pt x="466" y="158"/>
                    <a:pt x="465" y="157"/>
                    <a:pt x="465" y="157"/>
                  </a:cubicBezTo>
                  <a:cubicBezTo>
                    <a:pt x="465" y="157"/>
                    <a:pt x="465" y="156"/>
                    <a:pt x="465" y="156"/>
                  </a:cubicBezTo>
                  <a:cubicBezTo>
                    <a:pt x="465" y="155"/>
                    <a:pt x="465" y="155"/>
                    <a:pt x="465" y="155"/>
                  </a:cubicBezTo>
                  <a:cubicBezTo>
                    <a:pt x="464" y="153"/>
                    <a:pt x="463" y="152"/>
                    <a:pt x="462" y="151"/>
                  </a:cubicBezTo>
                  <a:cubicBezTo>
                    <a:pt x="462" y="150"/>
                    <a:pt x="461" y="149"/>
                    <a:pt x="461" y="149"/>
                  </a:cubicBezTo>
                  <a:cubicBezTo>
                    <a:pt x="461" y="148"/>
                    <a:pt x="460" y="148"/>
                    <a:pt x="460" y="147"/>
                  </a:cubicBezTo>
                  <a:cubicBezTo>
                    <a:pt x="459" y="147"/>
                    <a:pt x="459" y="147"/>
                    <a:pt x="459" y="147"/>
                  </a:cubicBezTo>
                  <a:cubicBezTo>
                    <a:pt x="458" y="146"/>
                    <a:pt x="458" y="146"/>
                    <a:pt x="458" y="146"/>
                  </a:cubicBezTo>
                  <a:cubicBezTo>
                    <a:pt x="458" y="145"/>
                    <a:pt x="458" y="145"/>
                    <a:pt x="458" y="145"/>
                  </a:cubicBezTo>
                  <a:cubicBezTo>
                    <a:pt x="457" y="144"/>
                    <a:pt x="457" y="144"/>
                    <a:pt x="457" y="144"/>
                  </a:cubicBezTo>
                  <a:cubicBezTo>
                    <a:pt x="456" y="144"/>
                    <a:pt x="456" y="144"/>
                    <a:pt x="456" y="144"/>
                  </a:cubicBezTo>
                  <a:cubicBezTo>
                    <a:pt x="455" y="144"/>
                    <a:pt x="454" y="143"/>
                    <a:pt x="453" y="143"/>
                  </a:cubicBezTo>
                  <a:cubicBezTo>
                    <a:pt x="452" y="143"/>
                    <a:pt x="452" y="143"/>
                    <a:pt x="452" y="143"/>
                  </a:cubicBezTo>
                  <a:cubicBezTo>
                    <a:pt x="450" y="142"/>
                    <a:pt x="448" y="142"/>
                    <a:pt x="447" y="141"/>
                  </a:cubicBezTo>
                  <a:cubicBezTo>
                    <a:pt x="446" y="141"/>
                    <a:pt x="446" y="141"/>
                    <a:pt x="446" y="141"/>
                  </a:cubicBezTo>
                  <a:cubicBezTo>
                    <a:pt x="446" y="141"/>
                    <a:pt x="446" y="141"/>
                    <a:pt x="446" y="141"/>
                  </a:cubicBezTo>
                  <a:cubicBezTo>
                    <a:pt x="446" y="141"/>
                    <a:pt x="445" y="141"/>
                    <a:pt x="444" y="140"/>
                  </a:cubicBezTo>
                  <a:cubicBezTo>
                    <a:pt x="444" y="140"/>
                    <a:pt x="444" y="140"/>
                    <a:pt x="444" y="140"/>
                  </a:cubicBezTo>
                  <a:cubicBezTo>
                    <a:pt x="444" y="140"/>
                    <a:pt x="444" y="140"/>
                    <a:pt x="444" y="140"/>
                  </a:cubicBezTo>
                  <a:cubicBezTo>
                    <a:pt x="444" y="140"/>
                    <a:pt x="443" y="140"/>
                    <a:pt x="443" y="140"/>
                  </a:cubicBezTo>
                  <a:cubicBezTo>
                    <a:pt x="442" y="140"/>
                    <a:pt x="442" y="140"/>
                    <a:pt x="442" y="140"/>
                  </a:cubicBezTo>
                  <a:cubicBezTo>
                    <a:pt x="442" y="140"/>
                    <a:pt x="442" y="140"/>
                    <a:pt x="441" y="140"/>
                  </a:cubicBezTo>
                  <a:cubicBezTo>
                    <a:pt x="441" y="140"/>
                    <a:pt x="441" y="140"/>
                    <a:pt x="441" y="140"/>
                  </a:cubicBezTo>
                  <a:cubicBezTo>
                    <a:pt x="441" y="140"/>
                    <a:pt x="441" y="140"/>
                    <a:pt x="441" y="140"/>
                  </a:cubicBezTo>
                  <a:cubicBezTo>
                    <a:pt x="441" y="139"/>
                    <a:pt x="440" y="139"/>
                    <a:pt x="440" y="139"/>
                  </a:cubicBezTo>
                  <a:cubicBezTo>
                    <a:pt x="440" y="139"/>
                    <a:pt x="440" y="139"/>
                    <a:pt x="440" y="139"/>
                  </a:cubicBezTo>
                  <a:cubicBezTo>
                    <a:pt x="439" y="139"/>
                    <a:pt x="439" y="139"/>
                    <a:pt x="439" y="139"/>
                  </a:cubicBezTo>
                  <a:cubicBezTo>
                    <a:pt x="439" y="139"/>
                    <a:pt x="439" y="139"/>
                    <a:pt x="439" y="139"/>
                  </a:cubicBezTo>
                  <a:cubicBezTo>
                    <a:pt x="439" y="139"/>
                    <a:pt x="439" y="139"/>
                    <a:pt x="439" y="139"/>
                  </a:cubicBezTo>
                  <a:cubicBezTo>
                    <a:pt x="439" y="139"/>
                    <a:pt x="439" y="139"/>
                    <a:pt x="439"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7" y="139"/>
                    <a:pt x="437" y="139"/>
                    <a:pt x="437" y="139"/>
                  </a:cubicBezTo>
                  <a:cubicBezTo>
                    <a:pt x="436" y="139"/>
                    <a:pt x="435" y="139"/>
                    <a:pt x="434" y="139"/>
                  </a:cubicBezTo>
                  <a:cubicBezTo>
                    <a:pt x="433" y="139"/>
                    <a:pt x="433" y="139"/>
                    <a:pt x="433" y="139"/>
                  </a:cubicBezTo>
                  <a:cubicBezTo>
                    <a:pt x="433" y="139"/>
                    <a:pt x="433" y="139"/>
                    <a:pt x="433" y="139"/>
                  </a:cubicBezTo>
                  <a:cubicBezTo>
                    <a:pt x="433" y="139"/>
                    <a:pt x="433" y="139"/>
                    <a:pt x="433" y="139"/>
                  </a:cubicBezTo>
                  <a:cubicBezTo>
                    <a:pt x="432" y="139"/>
                    <a:pt x="432" y="139"/>
                    <a:pt x="432" y="139"/>
                  </a:cubicBezTo>
                  <a:cubicBezTo>
                    <a:pt x="431" y="139"/>
                    <a:pt x="431" y="139"/>
                    <a:pt x="431" y="139"/>
                  </a:cubicBezTo>
                  <a:cubicBezTo>
                    <a:pt x="430" y="139"/>
                    <a:pt x="430" y="139"/>
                    <a:pt x="430" y="139"/>
                  </a:cubicBezTo>
                  <a:cubicBezTo>
                    <a:pt x="430" y="139"/>
                    <a:pt x="430" y="139"/>
                    <a:pt x="430" y="139"/>
                  </a:cubicBezTo>
                  <a:cubicBezTo>
                    <a:pt x="430" y="139"/>
                    <a:pt x="430" y="139"/>
                    <a:pt x="430" y="139"/>
                  </a:cubicBezTo>
                  <a:cubicBezTo>
                    <a:pt x="429" y="139"/>
                    <a:pt x="429" y="139"/>
                    <a:pt x="429" y="139"/>
                  </a:cubicBezTo>
                  <a:cubicBezTo>
                    <a:pt x="429" y="139"/>
                    <a:pt x="429" y="139"/>
                    <a:pt x="429" y="139"/>
                  </a:cubicBezTo>
                  <a:cubicBezTo>
                    <a:pt x="429" y="139"/>
                    <a:pt x="429" y="139"/>
                    <a:pt x="429" y="139"/>
                  </a:cubicBezTo>
                  <a:cubicBezTo>
                    <a:pt x="428" y="139"/>
                    <a:pt x="428" y="139"/>
                    <a:pt x="428" y="139"/>
                  </a:cubicBezTo>
                  <a:cubicBezTo>
                    <a:pt x="428" y="139"/>
                    <a:pt x="428" y="139"/>
                    <a:pt x="428" y="139"/>
                  </a:cubicBezTo>
                  <a:cubicBezTo>
                    <a:pt x="428" y="139"/>
                    <a:pt x="428" y="139"/>
                    <a:pt x="428" y="139"/>
                  </a:cubicBezTo>
                  <a:cubicBezTo>
                    <a:pt x="428" y="140"/>
                    <a:pt x="428" y="140"/>
                    <a:pt x="428" y="140"/>
                  </a:cubicBezTo>
                  <a:cubicBezTo>
                    <a:pt x="427" y="140"/>
                    <a:pt x="427" y="140"/>
                    <a:pt x="427" y="140"/>
                  </a:cubicBezTo>
                  <a:cubicBezTo>
                    <a:pt x="427" y="140"/>
                    <a:pt x="427" y="140"/>
                    <a:pt x="427" y="140"/>
                  </a:cubicBezTo>
                  <a:cubicBezTo>
                    <a:pt x="427" y="140"/>
                    <a:pt x="427" y="140"/>
                    <a:pt x="427" y="140"/>
                  </a:cubicBezTo>
                  <a:cubicBezTo>
                    <a:pt x="427" y="140"/>
                    <a:pt x="427" y="140"/>
                    <a:pt x="427" y="140"/>
                  </a:cubicBezTo>
                  <a:cubicBezTo>
                    <a:pt x="426" y="140"/>
                    <a:pt x="426" y="140"/>
                    <a:pt x="426" y="140"/>
                  </a:cubicBezTo>
                  <a:cubicBezTo>
                    <a:pt x="426" y="140"/>
                    <a:pt x="426" y="140"/>
                    <a:pt x="426" y="140"/>
                  </a:cubicBezTo>
                  <a:cubicBezTo>
                    <a:pt x="426" y="140"/>
                    <a:pt x="425" y="140"/>
                    <a:pt x="425" y="140"/>
                  </a:cubicBezTo>
                  <a:cubicBezTo>
                    <a:pt x="424" y="140"/>
                    <a:pt x="424" y="140"/>
                    <a:pt x="424" y="140"/>
                  </a:cubicBezTo>
                  <a:cubicBezTo>
                    <a:pt x="423" y="140"/>
                    <a:pt x="423" y="140"/>
                    <a:pt x="423" y="140"/>
                  </a:cubicBezTo>
                  <a:cubicBezTo>
                    <a:pt x="422" y="140"/>
                    <a:pt x="422" y="140"/>
                    <a:pt x="422" y="140"/>
                  </a:cubicBezTo>
                  <a:cubicBezTo>
                    <a:pt x="420" y="141"/>
                    <a:pt x="419" y="141"/>
                    <a:pt x="418" y="141"/>
                  </a:cubicBezTo>
                  <a:cubicBezTo>
                    <a:pt x="417" y="142"/>
                    <a:pt x="416" y="142"/>
                    <a:pt x="415" y="142"/>
                  </a:cubicBezTo>
                  <a:cubicBezTo>
                    <a:pt x="414" y="142"/>
                    <a:pt x="413" y="142"/>
                    <a:pt x="413" y="143"/>
                  </a:cubicBezTo>
                  <a:cubicBezTo>
                    <a:pt x="412" y="143"/>
                    <a:pt x="412" y="143"/>
                    <a:pt x="412" y="143"/>
                  </a:cubicBezTo>
                  <a:cubicBezTo>
                    <a:pt x="412" y="143"/>
                    <a:pt x="411" y="143"/>
                    <a:pt x="410" y="143"/>
                  </a:cubicBezTo>
                  <a:cubicBezTo>
                    <a:pt x="410" y="143"/>
                    <a:pt x="410" y="143"/>
                    <a:pt x="410" y="143"/>
                  </a:cubicBezTo>
                  <a:cubicBezTo>
                    <a:pt x="409" y="143"/>
                    <a:pt x="409" y="143"/>
                    <a:pt x="409" y="143"/>
                  </a:cubicBezTo>
                  <a:cubicBezTo>
                    <a:pt x="409" y="144"/>
                    <a:pt x="409" y="144"/>
                    <a:pt x="409" y="144"/>
                  </a:cubicBezTo>
                  <a:cubicBezTo>
                    <a:pt x="408" y="144"/>
                    <a:pt x="408" y="144"/>
                    <a:pt x="408" y="144"/>
                  </a:cubicBezTo>
                  <a:cubicBezTo>
                    <a:pt x="408" y="144"/>
                    <a:pt x="408" y="144"/>
                    <a:pt x="408" y="144"/>
                  </a:cubicBezTo>
                  <a:cubicBezTo>
                    <a:pt x="408" y="144"/>
                    <a:pt x="408" y="144"/>
                    <a:pt x="408" y="144"/>
                  </a:cubicBezTo>
                  <a:cubicBezTo>
                    <a:pt x="408" y="144"/>
                    <a:pt x="408" y="144"/>
                    <a:pt x="408" y="144"/>
                  </a:cubicBezTo>
                  <a:cubicBezTo>
                    <a:pt x="408" y="144"/>
                    <a:pt x="408" y="144"/>
                    <a:pt x="408"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6" y="144"/>
                    <a:pt x="405" y="145"/>
                    <a:pt x="404" y="145"/>
                  </a:cubicBezTo>
                  <a:cubicBezTo>
                    <a:pt x="403" y="145"/>
                    <a:pt x="402" y="146"/>
                    <a:pt x="401" y="146"/>
                  </a:cubicBezTo>
                  <a:cubicBezTo>
                    <a:pt x="400" y="146"/>
                    <a:pt x="400" y="146"/>
                    <a:pt x="399" y="147"/>
                  </a:cubicBezTo>
                  <a:cubicBezTo>
                    <a:pt x="398" y="147"/>
                    <a:pt x="398" y="147"/>
                    <a:pt x="397" y="147"/>
                  </a:cubicBezTo>
                  <a:cubicBezTo>
                    <a:pt x="234" y="205"/>
                    <a:pt x="234" y="205"/>
                    <a:pt x="234" y="205"/>
                  </a:cubicBezTo>
                  <a:cubicBezTo>
                    <a:pt x="233" y="205"/>
                    <a:pt x="233" y="205"/>
                    <a:pt x="232" y="205"/>
                  </a:cubicBezTo>
                  <a:cubicBezTo>
                    <a:pt x="232" y="205"/>
                    <a:pt x="231" y="206"/>
                    <a:pt x="231" y="206"/>
                  </a:cubicBezTo>
                  <a:cubicBezTo>
                    <a:pt x="230" y="206"/>
                    <a:pt x="230" y="206"/>
                    <a:pt x="229" y="206"/>
                  </a:cubicBezTo>
                  <a:cubicBezTo>
                    <a:pt x="229" y="206"/>
                    <a:pt x="228" y="206"/>
                    <a:pt x="228" y="207"/>
                  </a:cubicBezTo>
                  <a:cubicBezTo>
                    <a:pt x="227" y="207"/>
                    <a:pt x="226" y="207"/>
                    <a:pt x="226" y="207"/>
                  </a:cubicBezTo>
                  <a:cubicBezTo>
                    <a:pt x="225" y="207"/>
                    <a:pt x="225" y="207"/>
                    <a:pt x="224" y="208"/>
                  </a:cubicBezTo>
                  <a:cubicBezTo>
                    <a:pt x="224" y="208"/>
                    <a:pt x="223" y="208"/>
                    <a:pt x="223" y="208"/>
                  </a:cubicBezTo>
                  <a:cubicBezTo>
                    <a:pt x="223" y="208"/>
                    <a:pt x="222" y="208"/>
                    <a:pt x="222" y="208"/>
                  </a:cubicBezTo>
                  <a:cubicBezTo>
                    <a:pt x="221" y="208"/>
                    <a:pt x="220" y="209"/>
                    <a:pt x="220" y="209"/>
                  </a:cubicBezTo>
                  <a:cubicBezTo>
                    <a:pt x="219" y="209"/>
                    <a:pt x="219" y="209"/>
                    <a:pt x="218" y="209"/>
                  </a:cubicBezTo>
                  <a:cubicBezTo>
                    <a:pt x="218" y="209"/>
                    <a:pt x="217" y="209"/>
                    <a:pt x="217" y="209"/>
                  </a:cubicBezTo>
                  <a:cubicBezTo>
                    <a:pt x="216" y="210"/>
                    <a:pt x="216" y="210"/>
                    <a:pt x="216" y="210"/>
                  </a:cubicBezTo>
                  <a:cubicBezTo>
                    <a:pt x="215" y="210"/>
                    <a:pt x="214" y="210"/>
                    <a:pt x="214" y="210"/>
                  </a:cubicBezTo>
                  <a:cubicBezTo>
                    <a:pt x="213" y="210"/>
                    <a:pt x="213" y="210"/>
                    <a:pt x="212" y="210"/>
                  </a:cubicBezTo>
                  <a:cubicBezTo>
                    <a:pt x="212" y="210"/>
                    <a:pt x="211" y="210"/>
                    <a:pt x="211" y="210"/>
                  </a:cubicBezTo>
                  <a:cubicBezTo>
                    <a:pt x="211" y="211"/>
                    <a:pt x="210" y="211"/>
                    <a:pt x="210" y="211"/>
                  </a:cubicBezTo>
                  <a:cubicBezTo>
                    <a:pt x="209" y="211"/>
                    <a:pt x="208" y="211"/>
                    <a:pt x="208" y="211"/>
                  </a:cubicBezTo>
                  <a:cubicBezTo>
                    <a:pt x="207" y="211"/>
                    <a:pt x="207" y="211"/>
                    <a:pt x="207" y="211"/>
                  </a:cubicBezTo>
                  <a:cubicBezTo>
                    <a:pt x="207" y="211"/>
                    <a:pt x="207" y="211"/>
                    <a:pt x="207" y="211"/>
                  </a:cubicBezTo>
                  <a:cubicBezTo>
                    <a:pt x="206" y="211"/>
                    <a:pt x="206" y="211"/>
                    <a:pt x="206" y="211"/>
                  </a:cubicBezTo>
                  <a:cubicBezTo>
                    <a:pt x="205" y="211"/>
                    <a:pt x="205" y="211"/>
                    <a:pt x="205" y="211"/>
                  </a:cubicBezTo>
                  <a:cubicBezTo>
                    <a:pt x="205" y="211"/>
                    <a:pt x="205" y="211"/>
                    <a:pt x="205" y="211"/>
                  </a:cubicBezTo>
                  <a:cubicBezTo>
                    <a:pt x="204" y="212"/>
                    <a:pt x="204" y="212"/>
                    <a:pt x="204" y="212"/>
                  </a:cubicBezTo>
                  <a:cubicBezTo>
                    <a:pt x="203" y="212"/>
                    <a:pt x="202" y="212"/>
                    <a:pt x="202" y="212"/>
                  </a:cubicBezTo>
                  <a:cubicBezTo>
                    <a:pt x="201" y="212"/>
                    <a:pt x="200" y="212"/>
                    <a:pt x="200" y="212"/>
                  </a:cubicBezTo>
                  <a:cubicBezTo>
                    <a:pt x="199" y="212"/>
                    <a:pt x="199" y="212"/>
                    <a:pt x="199" y="212"/>
                  </a:cubicBezTo>
                  <a:cubicBezTo>
                    <a:pt x="198" y="212"/>
                    <a:pt x="198" y="212"/>
                    <a:pt x="197" y="212"/>
                  </a:cubicBezTo>
                  <a:cubicBezTo>
                    <a:pt x="197" y="212"/>
                    <a:pt x="196" y="212"/>
                    <a:pt x="195" y="212"/>
                  </a:cubicBezTo>
                  <a:cubicBezTo>
                    <a:pt x="195" y="212"/>
                    <a:pt x="194" y="212"/>
                    <a:pt x="194" y="212"/>
                  </a:cubicBezTo>
                  <a:cubicBezTo>
                    <a:pt x="193" y="212"/>
                    <a:pt x="192" y="212"/>
                    <a:pt x="192" y="212"/>
                  </a:cubicBezTo>
                  <a:cubicBezTo>
                    <a:pt x="191" y="212"/>
                    <a:pt x="191" y="212"/>
                    <a:pt x="191" y="212"/>
                  </a:cubicBezTo>
                  <a:cubicBezTo>
                    <a:pt x="188" y="212"/>
                    <a:pt x="186" y="212"/>
                    <a:pt x="184" y="212"/>
                  </a:cubicBezTo>
                  <a:cubicBezTo>
                    <a:pt x="184" y="212"/>
                    <a:pt x="184" y="212"/>
                    <a:pt x="184" y="212"/>
                  </a:cubicBezTo>
                  <a:cubicBezTo>
                    <a:pt x="183" y="212"/>
                    <a:pt x="182" y="212"/>
                    <a:pt x="181" y="212"/>
                  </a:cubicBezTo>
                  <a:cubicBezTo>
                    <a:pt x="180" y="212"/>
                    <a:pt x="179" y="212"/>
                    <a:pt x="178" y="212"/>
                  </a:cubicBezTo>
                  <a:cubicBezTo>
                    <a:pt x="177" y="212"/>
                    <a:pt x="176" y="212"/>
                    <a:pt x="175" y="212"/>
                  </a:cubicBezTo>
                  <a:cubicBezTo>
                    <a:pt x="174" y="212"/>
                    <a:pt x="173" y="212"/>
                    <a:pt x="172" y="212"/>
                  </a:cubicBezTo>
                  <a:cubicBezTo>
                    <a:pt x="171" y="211"/>
                    <a:pt x="170" y="211"/>
                    <a:pt x="168" y="211"/>
                  </a:cubicBezTo>
                  <a:cubicBezTo>
                    <a:pt x="167" y="211"/>
                    <a:pt x="167" y="211"/>
                    <a:pt x="166" y="211"/>
                  </a:cubicBezTo>
                  <a:cubicBezTo>
                    <a:pt x="165" y="211"/>
                    <a:pt x="163" y="210"/>
                    <a:pt x="162" y="210"/>
                  </a:cubicBezTo>
                  <a:cubicBezTo>
                    <a:pt x="161" y="210"/>
                    <a:pt x="161" y="210"/>
                    <a:pt x="160" y="210"/>
                  </a:cubicBezTo>
                  <a:cubicBezTo>
                    <a:pt x="159" y="210"/>
                    <a:pt x="159" y="210"/>
                    <a:pt x="159" y="210"/>
                  </a:cubicBezTo>
                  <a:cubicBezTo>
                    <a:pt x="157" y="209"/>
                    <a:pt x="155" y="209"/>
                    <a:pt x="153" y="208"/>
                  </a:cubicBezTo>
                  <a:cubicBezTo>
                    <a:pt x="152" y="208"/>
                    <a:pt x="151" y="208"/>
                    <a:pt x="150" y="208"/>
                  </a:cubicBezTo>
                  <a:cubicBezTo>
                    <a:pt x="149" y="207"/>
                    <a:pt x="147" y="207"/>
                    <a:pt x="145" y="206"/>
                  </a:cubicBezTo>
                  <a:cubicBezTo>
                    <a:pt x="144" y="206"/>
                    <a:pt x="144" y="206"/>
                    <a:pt x="143" y="206"/>
                  </a:cubicBezTo>
                  <a:cubicBezTo>
                    <a:pt x="141" y="205"/>
                    <a:pt x="139" y="204"/>
                    <a:pt x="136" y="203"/>
                  </a:cubicBezTo>
                  <a:cubicBezTo>
                    <a:pt x="136" y="203"/>
                    <a:pt x="136" y="203"/>
                    <a:pt x="135" y="203"/>
                  </a:cubicBezTo>
                  <a:cubicBezTo>
                    <a:pt x="133" y="202"/>
                    <a:pt x="132" y="201"/>
                    <a:pt x="130" y="200"/>
                  </a:cubicBezTo>
                  <a:cubicBezTo>
                    <a:pt x="129" y="200"/>
                    <a:pt x="128" y="200"/>
                    <a:pt x="128" y="199"/>
                  </a:cubicBezTo>
                  <a:cubicBezTo>
                    <a:pt x="126" y="199"/>
                    <a:pt x="124" y="198"/>
                    <a:pt x="123" y="197"/>
                  </a:cubicBezTo>
                  <a:cubicBezTo>
                    <a:pt x="122" y="197"/>
                    <a:pt x="122" y="196"/>
                    <a:pt x="121" y="196"/>
                  </a:cubicBezTo>
                  <a:cubicBezTo>
                    <a:pt x="119" y="195"/>
                    <a:pt x="117" y="194"/>
                    <a:pt x="115" y="193"/>
                  </a:cubicBezTo>
                  <a:cubicBezTo>
                    <a:pt x="115" y="192"/>
                    <a:pt x="114" y="192"/>
                    <a:pt x="114" y="192"/>
                  </a:cubicBezTo>
                  <a:cubicBezTo>
                    <a:pt x="112" y="191"/>
                    <a:pt x="111" y="190"/>
                    <a:pt x="110" y="189"/>
                  </a:cubicBezTo>
                  <a:cubicBezTo>
                    <a:pt x="109" y="188"/>
                    <a:pt x="108" y="188"/>
                    <a:pt x="108" y="187"/>
                  </a:cubicBezTo>
                  <a:cubicBezTo>
                    <a:pt x="106" y="186"/>
                    <a:pt x="104" y="185"/>
                    <a:pt x="103" y="183"/>
                  </a:cubicBezTo>
                  <a:cubicBezTo>
                    <a:pt x="102" y="183"/>
                    <a:pt x="102" y="183"/>
                    <a:pt x="101" y="182"/>
                  </a:cubicBezTo>
                  <a:cubicBezTo>
                    <a:pt x="101" y="181"/>
                    <a:pt x="101" y="181"/>
                    <a:pt x="101" y="181"/>
                  </a:cubicBezTo>
                  <a:cubicBezTo>
                    <a:pt x="100" y="181"/>
                    <a:pt x="100" y="181"/>
                    <a:pt x="100" y="181"/>
                  </a:cubicBezTo>
                  <a:cubicBezTo>
                    <a:pt x="99" y="180"/>
                    <a:pt x="99" y="180"/>
                    <a:pt x="99" y="180"/>
                  </a:cubicBezTo>
                  <a:cubicBezTo>
                    <a:pt x="98" y="179"/>
                    <a:pt x="98" y="179"/>
                    <a:pt x="98" y="179"/>
                  </a:cubicBezTo>
                  <a:cubicBezTo>
                    <a:pt x="97" y="178"/>
                    <a:pt x="97" y="178"/>
                    <a:pt x="97" y="178"/>
                  </a:cubicBezTo>
                  <a:cubicBezTo>
                    <a:pt x="96" y="177"/>
                    <a:pt x="96" y="177"/>
                    <a:pt x="96" y="177"/>
                  </a:cubicBezTo>
                  <a:cubicBezTo>
                    <a:pt x="95" y="176"/>
                    <a:pt x="95" y="176"/>
                    <a:pt x="95" y="176"/>
                  </a:cubicBezTo>
                  <a:cubicBezTo>
                    <a:pt x="95" y="176"/>
                    <a:pt x="94" y="175"/>
                    <a:pt x="94" y="175"/>
                  </a:cubicBezTo>
                  <a:cubicBezTo>
                    <a:pt x="94" y="174"/>
                    <a:pt x="93" y="174"/>
                    <a:pt x="93" y="174"/>
                  </a:cubicBezTo>
                  <a:cubicBezTo>
                    <a:pt x="92" y="173"/>
                    <a:pt x="92" y="173"/>
                    <a:pt x="92" y="173"/>
                  </a:cubicBezTo>
                  <a:cubicBezTo>
                    <a:pt x="92" y="172"/>
                    <a:pt x="92" y="172"/>
                    <a:pt x="92" y="172"/>
                  </a:cubicBezTo>
                  <a:cubicBezTo>
                    <a:pt x="91" y="172"/>
                    <a:pt x="91" y="171"/>
                    <a:pt x="91" y="171"/>
                  </a:cubicBezTo>
                  <a:cubicBezTo>
                    <a:pt x="90" y="171"/>
                    <a:pt x="90" y="170"/>
                    <a:pt x="90" y="170"/>
                  </a:cubicBezTo>
                  <a:cubicBezTo>
                    <a:pt x="89" y="169"/>
                    <a:pt x="89" y="169"/>
                    <a:pt x="89" y="169"/>
                  </a:cubicBezTo>
                  <a:cubicBezTo>
                    <a:pt x="88" y="168"/>
                    <a:pt x="88" y="168"/>
                    <a:pt x="88" y="168"/>
                  </a:cubicBezTo>
                  <a:cubicBezTo>
                    <a:pt x="88" y="168"/>
                    <a:pt x="88" y="167"/>
                    <a:pt x="87" y="167"/>
                  </a:cubicBezTo>
                  <a:cubicBezTo>
                    <a:pt x="87" y="166"/>
                    <a:pt x="87" y="166"/>
                    <a:pt x="87" y="166"/>
                  </a:cubicBezTo>
                  <a:cubicBezTo>
                    <a:pt x="86" y="165"/>
                    <a:pt x="86" y="165"/>
                    <a:pt x="86" y="165"/>
                  </a:cubicBezTo>
                  <a:cubicBezTo>
                    <a:pt x="85" y="164"/>
                    <a:pt x="85" y="164"/>
                    <a:pt x="85" y="164"/>
                  </a:cubicBezTo>
                  <a:cubicBezTo>
                    <a:pt x="85" y="163"/>
                    <a:pt x="85" y="163"/>
                    <a:pt x="84" y="162"/>
                  </a:cubicBezTo>
                  <a:cubicBezTo>
                    <a:pt x="84" y="162"/>
                    <a:pt x="84" y="161"/>
                    <a:pt x="83" y="161"/>
                  </a:cubicBezTo>
                  <a:cubicBezTo>
                    <a:pt x="83" y="160"/>
                    <a:pt x="83" y="160"/>
                    <a:pt x="82" y="159"/>
                  </a:cubicBezTo>
                  <a:cubicBezTo>
                    <a:pt x="82" y="159"/>
                    <a:pt x="82" y="159"/>
                    <a:pt x="82" y="158"/>
                  </a:cubicBezTo>
                  <a:cubicBezTo>
                    <a:pt x="10" y="30"/>
                    <a:pt x="10" y="30"/>
                    <a:pt x="10" y="30"/>
                  </a:cubicBezTo>
                  <a:cubicBezTo>
                    <a:pt x="8" y="27"/>
                    <a:pt x="7" y="24"/>
                    <a:pt x="6" y="21"/>
                  </a:cubicBezTo>
                  <a:cubicBezTo>
                    <a:pt x="4" y="18"/>
                    <a:pt x="3" y="15"/>
                    <a:pt x="2" y="13"/>
                  </a:cubicBezTo>
                  <a:cubicBezTo>
                    <a:pt x="2" y="10"/>
                    <a:pt x="1" y="8"/>
                    <a:pt x="1" y="6"/>
                  </a:cubicBezTo>
                  <a:cubicBezTo>
                    <a:pt x="0" y="4"/>
                    <a:pt x="0" y="2"/>
                    <a:pt x="0" y="0"/>
                  </a:cubicBezTo>
                  <a:cubicBezTo>
                    <a:pt x="0" y="22"/>
                    <a:pt x="0" y="44"/>
                    <a:pt x="1" y="65"/>
                  </a:cubicBezTo>
                  <a:cubicBezTo>
                    <a:pt x="1" y="67"/>
                    <a:pt x="1" y="69"/>
                    <a:pt x="1" y="72"/>
                  </a:cubicBezTo>
                  <a:cubicBezTo>
                    <a:pt x="2" y="74"/>
                    <a:pt x="2" y="76"/>
                    <a:pt x="3" y="79"/>
                  </a:cubicBezTo>
                  <a:cubicBezTo>
                    <a:pt x="4" y="81"/>
                    <a:pt x="5" y="84"/>
                    <a:pt x="6" y="86"/>
                  </a:cubicBezTo>
                  <a:cubicBezTo>
                    <a:pt x="7" y="89"/>
                    <a:pt x="9" y="92"/>
                    <a:pt x="11" y="95"/>
                  </a:cubicBezTo>
                  <a:cubicBezTo>
                    <a:pt x="82" y="223"/>
                    <a:pt x="82" y="223"/>
                    <a:pt x="82" y="223"/>
                  </a:cubicBezTo>
                  <a:cubicBezTo>
                    <a:pt x="82" y="224"/>
                    <a:pt x="82" y="224"/>
                    <a:pt x="82" y="224"/>
                  </a:cubicBezTo>
                  <a:cubicBezTo>
                    <a:pt x="83" y="225"/>
                    <a:pt x="83" y="225"/>
                    <a:pt x="83" y="226"/>
                  </a:cubicBezTo>
                  <a:cubicBezTo>
                    <a:pt x="83" y="226"/>
                    <a:pt x="84" y="227"/>
                    <a:pt x="84" y="227"/>
                  </a:cubicBezTo>
                  <a:cubicBezTo>
                    <a:pt x="84" y="228"/>
                    <a:pt x="85" y="228"/>
                    <a:pt x="85" y="229"/>
                  </a:cubicBezTo>
                  <a:cubicBezTo>
                    <a:pt x="86" y="230"/>
                    <a:pt x="86" y="230"/>
                    <a:pt x="86" y="230"/>
                  </a:cubicBezTo>
                  <a:cubicBezTo>
                    <a:pt x="86" y="231"/>
                    <a:pt x="86" y="231"/>
                    <a:pt x="86" y="231"/>
                  </a:cubicBezTo>
                  <a:cubicBezTo>
                    <a:pt x="87" y="231"/>
                    <a:pt x="87" y="231"/>
                    <a:pt x="87" y="232"/>
                  </a:cubicBezTo>
                  <a:cubicBezTo>
                    <a:pt x="87" y="232"/>
                    <a:pt x="88" y="233"/>
                    <a:pt x="88" y="233"/>
                  </a:cubicBezTo>
                  <a:cubicBezTo>
                    <a:pt x="89" y="234"/>
                    <a:pt x="89" y="234"/>
                    <a:pt x="89" y="234"/>
                  </a:cubicBezTo>
                  <a:cubicBezTo>
                    <a:pt x="89" y="235"/>
                    <a:pt x="89" y="235"/>
                    <a:pt x="89" y="235"/>
                  </a:cubicBezTo>
                  <a:cubicBezTo>
                    <a:pt x="90" y="235"/>
                    <a:pt x="90" y="236"/>
                    <a:pt x="90" y="236"/>
                  </a:cubicBezTo>
                  <a:cubicBezTo>
                    <a:pt x="91" y="236"/>
                    <a:pt x="91" y="237"/>
                    <a:pt x="91" y="237"/>
                  </a:cubicBezTo>
                  <a:cubicBezTo>
                    <a:pt x="92" y="238"/>
                    <a:pt x="92" y="238"/>
                    <a:pt x="92" y="238"/>
                  </a:cubicBezTo>
                  <a:cubicBezTo>
                    <a:pt x="93" y="239"/>
                    <a:pt x="93" y="239"/>
                    <a:pt x="93" y="239"/>
                  </a:cubicBezTo>
                  <a:cubicBezTo>
                    <a:pt x="93" y="239"/>
                    <a:pt x="93" y="239"/>
                    <a:pt x="94" y="240"/>
                  </a:cubicBezTo>
                  <a:cubicBezTo>
                    <a:pt x="94" y="240"/>
                    <a:pt x="94" y="241"/>
                    <a:pt x="95" y="241"/>
                  </a:cubicBezTo>
                  <a:cubicBezTo>
                    <a:pt x="96" y="242"/>
                    <a:pt x="96" y="242"/>
                    <a:pt x="96" y="242"/>
                  </a:cubicBezTo>
                  <a:cubicBezTo>
                    <a:pt x="96" y="243"/>
                    <a:pt x="96" y="243"/>
                    <a:pt x="96" y="243"/>
                  </a:cubicBezTo>
                  <a:cubicBezTo>
                    <a:pt x="97" y="244"/>
                    <a:pt x="97" y="244"/>
                    <a:pt x="97" y="244"/>
                  </a:cubicBezTo>
                  <a:cubicBezTo>
                    <a:pt x="98" y="244"/>
                    <a:pt x="98" y="244"/>
                    <a:pt x="98" y="245"/>
                  </a:cubicBezTo>
                  <a:cubicBezTo>
                    <a:pt x="99" y="246"/>
                    <a:pt x="99" y="246"/>
                    <a:pt x="99" y="246"/>
                  </a:cubicBezTo>
                  <a:cubicBezTo>
                    <a:pt x="100" y="246"/>
                    <a:pt x="100" y="246"/>
                    <a:pt x="100" y="246"/>
                  </a:cubicBezTo>
                  <a:cubicBezTo>
                    <a:pt x="101" y="247"/>
                    <a:pt x="101" y="247"/>
                    <a:pt x="101" y="247"/>
                  </a:cubicBezTo>
                  <a:cubicBezTo>
                    <a:pt x="101" y="248"/>
                    <a:pt x="102" y="248"/>
                    <a:pt x="102" y="248"/>
                  </a:cubicBezTo>
                  <a:cubicBezTo>
                    <a:pt x="104" y="250"/>
                    <a:pt x="106" y="251"/>
                    <a:pt x="108" y="252"/>
                  </a:cubicBezTo>
                  <a:cubicBezTo>
                    <a:pt x="108" y="253"/>
                    <a:pt x="109" y="253"/>
                    <a:pt x="109" y="254"/>
                  </a:cubicBezTo>
                  <a:cubicBezTo>
                    <a:pt x="111" y="255"/>
                    <a:pt x="112" y="256"/>
                    <a:pt x="113" y="257"/>
                  </a:cubicBezTo>
                  <a:cubicBezTo>
                    <a:pt x="114" y="257"/>
                    <a:pt x="114" y="257"/>
                    <a:pt x="114" y="257"/>
                  </a:cubicBezTo>
                  <a:cubicBezTo>
                    <a:pt x="115" y="258"/>
                    <a:pt x="115" y="258"/>
                    <a:pt x="115" y="258"/>
                  </a:cubicBezTo>
                  <a:cubicBezTo>
                    <a:pt x="117" y="259"/>
                    <a:pt x="119" y="260"/>
                    <a:pt x="121" y="261"/>
                  </a:cubicBezTo>
                  <a:cubicBezTo>
                    <a:pt x="121" y="261"/>
                    <a:pt x="121" y="261"/>
                    <a:pt x="121" y="261"/>
                  </a:cubicBezTo>
                  <a:cubicBezTo>
                    <a:pt x="122" y="262"/>
                    <a:pt x="122" y="262"/>
                    <a:pt x="122" y="262"/>
                  </a:cubicBezTo>
                  <a:cubicBezTo>
                    <a:pt x="124" y="263"/>
                    <a:pt x="125" y="263"/>
                    <a:pt x="127" y="264"/>
                  </a:cubicBezTo>
                  <a:cubicBezTo>
                    <a:pt x="128" y="265"/>
                    <a:pt x="128" y="265"/>
                    <a:pt x="128" y="265"/>
                  </a:cubicBezTo>
                  <a:cubicBezTo>
                    <a:pt x="129" y="265"/>
                    <a:pt x="129" y="265"/>
                    <a:pt x="129" y="265"/>
                  </a:cubicBezTo>
                  <a:cubicBezTo>
                    <a:pt x="131" y="266"/>
                    <a:pt x="133" y="267"/>
                    <a:pt x="134" y="267"/>
                  </a:cubicBezTo>
                  <a:cubicBezTo>
                    <a:pt x="135" y="268"/>
                    <a:pt x="135" y="268"/>
                    <a:pt x="136" y="268"/>
                  </a:cubicBezTo>
                  <a:cubicBezTo>
                    <a:pt x="138" y="269"/>
                    <a:pt x="140" y="269"/>
                    <a:pt x="142" y="270"/>
                  </a:cubicBezTo>
                  <a:cubicBezTo>
                    <a:pt x="143" y="270"/>
                    <a:pt x="143" y="270"/>
                    <a:pt x="143" y="270"/>
                  </a:cubicBezTo>
                  <a:cubicBezTo>
                    <a:pt x="143" y="271"/>
                    <a:pt x="143" y="271"/>
                    <a:pt x="143" y="271"/>
                  </a:cubicBezTo>
                  <a:cubicBezTo>
                    <a:pt x="143" y="271"/>
                    <a:pt x="144" y="271"/>
                    <a:pt x="144" y="271"/>
                  </a:cubicBezTo>
                  <a:cubicBezTo>
                    <a:pt x="146" y="271"/>
                    <a:pt x="148" y="272"/>
                    <a:pt x="150" y="272"/>
                  </a:cubicBezTo>
                  <a:cubicBezTo>
                    <a:pt x="150" y="273"/>
                    <a:pt x="151" y="273"/>
                    <a:pt x="152" y="273"/>
                  </a:cubicBezTo>
                  <a:cubicBezTo>
                    <a:pt x="154" y="274"/>
                    <a:pt x="156" y="274"/>
                    <a:pt x="158" y="275"/>
                  </a:cubicBezTo>
                  <a:cubicBezTo>
                    <a:pt x="159" y="275"/>
                    <a:pt x="159" y="275"/>
                    <a:pt x="159" y="275"/>
                  </a:cubicBezTo>
                  <a:cubicBezTo>
                    <a:pt x="159" y="275"/>
                    <a:pt x="159" y="275"/>
                    <a:pt x="159" y="275"/>
                  </a:cubicBezTo>
                  <a:cubicBezTo>
                    <a:pt x="160" y="275"/>
                    <a:pt x="161" y="275"/>
                    <a:pt x="161" y="275"/>
                  </a:cubicBezTo>
                  <a:cubicBezTo>
                    <a:pt x="162" y="275"/>
                    <a:pt x="164" y="276"/>
                    <a:pt x="165" y="276"/>
                  </a:cubicBezTo>
                  <a:cubicBezTo>
                    <a:pt x="165" y="276"/>
                    <a:pt x="165" y="276"/>
                    <a:pt x="165" y="276"/>
                  </a:cubicBezTo>
                  <a:cubicBezTo>
                    <a:pt x="165" y="276"/>
                    <a:pt x="165" y="276"/>
                    <a:pt x="165" y="276"/>
                  </a:cubicBezTo>
                  <a:cubicBezTo>
                    <a:pt x="166" y="276"/>
                    <a:pt x="167" y="276"/>
                    <a:pt x="168" y="276"/>
                  </a:cubicBezTo>
                  <a:cubicBezTo>
                    <a:pt x="169" y="276"/>
                    <a:pt x="170" y="276"/>
                    <a:pt x="171" y="276"/>
                  </a:cubicBezTo>
                  <a:cubicBezTo>
                    <a:pt x="171" y="276"/>
                    <a:pt x="171" y="276"/>
                    <a:pt x="171" y="276"/>
                  </a:cubicBezTo>
                  <a:cubicBezTo>
                    <a:pt x="172" y="277"/>
                    <a:pt x="173" y="277"/>
                    <a:pt x="174" y="277"/>
                  </a:cubicBezTo>
                  <a:cubicBezTo>
                    <a:pt x="175" y="277"/>
                    <a:pt x="176" y="277"/>
                    <a:pt x="177" y="277"/>
                  </a:cubicBezTo>
                  <a:cubicBezTo>
                    <a:pt x="177" y="277"/>
                    <a:pt x="177" y="277"/>
                    <a:pt x="177" y="277"/>
                  </a:cubicBezTo>
                  <a:cubicBezTo>
                    <a:pt x="178" y="277"/>
                    <a:pt x="179" y="277"/>
                    <a:pt x="180" y="277"/>
                  </a:cubicBezTo>
                  <a:cubicBezTo>
                    <a:pt x="181" y="277"/>
                    <a:pt x="182" y="277"/>
                    <a:pt x="183" y="277"/>
                  </a:cubicBezTo>
                  <a:cubicBezTo>
                    <a:pt x="183" y="277"/>
                    <a:pt x="183" y="277"/>
                    <a:pt x="183" y="277"/>
                  </a:cubicBezTo>
                  <a:cubicBezTo>
                    <a:pt x="183" y="277"/>
                    <a:pt x="183" y="277"/>
                    <a:pt x="183" y="277"/>
                  </a:cubicBezTo>
                  <a:cubicBezTo>
                    <a:pt x="184" y="277"/>
                    <a:pt x="184" y="277"/>
                    <a:pt x="184" y="277"/>
                  </a:cubicBezTo>
                  <a:cubicBezTo>
                    <a:pt x="185" y="277"/>
                    <a:pt x="185" y="277"/>
                    <a:pt x="186" y="277"/>
                  </a:cubicBezTo>
                  <a:cubicBezTo>
                    <a:pt x="187" y="277"/>
                    <a:pt x="187" y="277"/>
                    <a:pt x="188" y="277"/>
                  </a:cubicBezTo>
                  <a:cubicBezTo>
                    <a:pt x="188" y="277"/>
                    <a:pt x="189" y="277"/>
                    <a:pt x="189" y="277"/>
                  </a:cubicBezTo>
                  <a:cubicBezTo>
                    <a:pt x="190" y="277"/>
                    <a:pt x="190" y="277"/>
                    <a:pt x="191" y="277"/>
                  </a:cubicBezTo>
                  <a:cubicBezTo>
                    <a:pt x="191" y="277"/>
                    <a:pt x="192" y="277"/>
                    <a:pt x="192" y="277"/>
                  </a:cubicBezTo>
                  <a:cubicBezTo>
                    <a:pt x="193" y="277"/>
                    <a:pt x="193" y="277"/>
                    <a:pt x="194" y="277"/>
                  </a:cubicBezTo>
                  <a:cubicBezTo>
                    <a:pt x="195" y="277"/>
                    <a:pt x="195" y="277"/>
                    <a:pt x="196" y="277"/>
                  </a:cubicBezTo>
                  <a:cubicBezTo>
                    <a:pt x="196" y="277"/>
                    <a:pt x="197" y="277"/>
                    <a:pt x="197" y="277"/>
                  </a:cubicBezTo>
                  <a:cubicBezTo>
                    <a:pt x="198" y="277"/>
                    <a:pt x="198" y="277"/>
                    <a:pt x="199" y="277"/>
                  </a:cubicBezTo>
                  <a:cubicBezTo>
                    <a:pt x="199" y="277"/>
                    <a:pt x="200" y="277"/>
                    <a:pt x="200" y="277"/>
                  </a:cubicBezTo>
                  <a:cubicBezTo>
                    <a:pt x="201" y="276"/>
                    <a:pt x="202" y="276"/>
                    <a:pt x="202"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4" y="276"/>
                    <a:pt x="204" y="276"/>
                    <a:pt x="204" y="276"/>
                  </a:cubicBezTo>
                  <a:cubicBezTo>
                    <a:pt x="204" y="276"/>
                    <a:pt x="204" y="276"/>
                    <a:pt x="204" y="276"/>
                  </a:cubicBezTo>
                  <a:cubicBezTo>
                    <a:pt x="204" y="276"/>
                    <a:pt x="205" y="276"/>
                    <a:pt x="205" y="276"/>
                  </a:cubicBezTo>
                  <a:cubicBezTo>
                    <a:pt x="206" y="276"/>
                    <a:pt x="206" y="276"/>
                    <a:pt x="206" y="276"/>
                  </a:cubicBezTo>
                  <a:cubicBezTo>
                    <a:pt x="206" y="276"/>
                    <a:pt x="206" y="276"/>
                    <a:pt x="206" y="276"/>
                  </a:cubicBezTo>
                  <a:cubicBezTo>
                    <a:pt x="206" y="276"/>
                    <a:pt x="206" y="276"/>
                    <a:pt x="206" y="276"/>
                  </a:cubicBezTo>
                  <a:cubicBezTo>
                    <a:pt x="207" y="276"/>
                    <a:pt x="207" y="276"/>
                    <a:pt x="207" y="276"/>
                  </a:cubicBezTo>
                  <a:cubicBezTo>
                    <a:pt x="207" y="276"/>
                    <a:pt x="208" y="276"/>
                    <a:pt x="208" y="275"/>
                  </a:cubicBezTo>
                  <a:cubicBezTo>
                    <a:pt x="209" y="275"/>
                    <a:pt x="209" y="275"/>
                    <a:pt x="209" y="275"/>
                  </a:cubicBezTo>
                  <a:cubicBezTo>
                    <a:pt x="210" y="275"/>
                    <a:pt x="210" y="275"/>
                    <a:pt x="211" y="275"/>
                  </a:cubicBezTo>
                  <a:cubicBezTo>
                    <a:pt x="211" y="275"/>
                    <a:pt x="212" y="275"/>
                    <a:pt x="212" y="275"/>
                  </a:cubicBezTo>
                  <a:cubicBezTo>
                    <a:pt x="213" y="275"/>
                    <a:pt x="214" y="275"/>
                    <a:pt x="214" y="274"/>
                  </a:cubicBezTo>
                  <a:cubicBezTo>
                    <a:pt x="215" y="274"/>
                    <a:pt x="215" y="274"/>
                    <a:pt x="215" y="274"/>
                  </a:cubicBezTo>
                  <a:cubicBezTo>
                    <a:pt x="216" y="274"/>
                    <a:pt x="216" y="274"/>
                    <a:pt x="217" y="274"/>
                  </a:cubicBezTo>
                  <a:cubicBezTo>
                    <a:pt x="217" y="274"/>
                    <a:pt x="218" y="274"/>
                    <a:pt x="218" y="274"/>
                  </a:cubicBezTo>
                  <a:cubicBezTo>
                    <a:pt x="219" y="273"/>
                    <a:pt x="219" y="273"/>
                    <a:pt x="220" y="273"/>
                  </a:cubicBezTo>
                  <a:cubicBezTo>
                    <a:pt x="221" y="273"/>
                    <a:pt x="221" y="273"/>
                    <a:pt x="221" y="273"/>
                  </a:cubicBezTo>
                  <a:cubicBezTo>
                    <a:pt x="222" y="273"/>
                    <a:pt x="222" y="273"/>
                    <a:pt x="223" y="272"/>
                  </a:cubicBezTo>
                  <a:cubicBezTo>
                    <a:pt x="223" y="272"/>
                    <a:pt x="224" y="272"/>
                    <a:pt x="224" y="272"/>
                  </a:cubicBezTo>
                  <a:cubicBezTo>
                    <a:pt x="225" y="272"/>
                    <a:pt x="225" y="272"/>
                    <a:pt x="226" y="271"/>
                  </a:cubicBezTo>
                  <a:cubicBezTo>
                    <a:pt x="227" y="271"/>
                    <a:pt x="227" y="271"/>
                    <a:pt x="228" y="271"/>
                  </a:cubicBezTo>
                  <a:cubicBezTo>
                    <a:pt x="228" y="271"/>
                    <a:pt x="229" y="271"/>
                    <a:pt x="229" y="271"/>
                  </a:cubicBezTo>
                  <a:cubicBezTo>
                    <a:pt x="229" y="270"/>
                    <a:pt x="230" y="270"/>
                    <a:pt x="230" y="270"/>
                  </a:cubicBezTo>
                  <a:cubicBezTo>
                    <a:pt x="231" y="270"/>
                    <a:pt x="231" y="270"/>
                    <a:pt x="232" y="270"/>
                  </a:cubicBezTo>
                  <a:cubicBezTo>
                    <a:pt x="394" y="212"/>
                    <a:pt x="394" y="212"/>
                    <a:pt x="394" y="212"/>
                  </a:cubicBezTo>
                  <a:cubicBezTo>
                    <a:pt x="394" y="212"/>
                    <a:pt x="395" y="212"/>
                    <a:pt x="396" y="212"/>
                  </a:cubicBezTo>
                  <a:cubicBezTo>
                    <a:pt x="396" y="211"/>
                    <a:pt x="397" y="211"/>
                    <a:pt x="398" y="211"/>
                  </a:cubicBezTo>
                  <a:cubicBezTo>
                    <a:pt x="398" y="211"/>
                    <a:pt x="399" y="210"/>
                    <a:pt x="400" y="210"/>
                  </a:cubicBezTo>
                  <a:cubicBezTo>
                    <a:pt x="401" y="210"/>
                    <a:pt x="402" y="209"/>
                    <a:pt x="403" y="209"/>
                  </a:cubicBezTo>
                  <a:cubicBezTo>
                    <a:pt x="403" y="209"/>
                    <a:pt x="403" y="209"/>
                    <a:pt x="403" y="209"/>
                  </a:cubicBezTo>
                  <a:cubicBezTo>
                    <a:pt x="404" y="209"/>
                    <a:pt x="404" y="209"/>
                    <a:pt x="404" y="209"/>
                  </a:cubicBezTo>
                  <a:cubicBezTo>
                    <a:pt x="404" y="209"/>
                    <a:pt x="404" y="209"/>
                    <a:pt x="404" y="209"/>
                  </a:cubicBezTo>
                  <a:cubicBezTo>
                    <a:pt x="404" y="209"/>
                    <a:pt x="404" y="209"/>
                    <a:pt x="404" y="209"/>
                  </a:cubicBezTo>
                  <a:cubicBezTo>
                    <a:pt x="404" y="209"/>
                    <a:pt x="404" y="209"/>
                    <a:pt x="404" y="209"/>
                  </a:cubicBezTo>
                  <a:cubicBezTo>
                    <a:pt x="404" y="209"/>
                    <a:pt x="404" y="209"/>
                    <a:pt x="404" y="209"/>
                  </a:cubicBezTo>
                  <a:cubicBezTo>
                    <a:pt x="405" y="209"/>
                    <a:pt x="405" y="209"/>
                    <a:pt x="405" y="209"/>
                  </a:cubicBezTo>
                  <a:cubicBezTo>
                    <a:pt x="405" y="209"/>
                    <a:pt x="405" y="209"/>
                    <a:pt x="405" y="209"/>
                  </a:cubicBezTo>
                  <a:cubicBezTo>
                    <a:pt x="406" y="208"/>
                    <a:pt x="406" y="208"/>
                    <a:pt x="406" y="208"/>
                  </a:cubicBezTo>
                  <a:cubicBezTo>
                    <a:pt x="406" y="208"/>
                    <a:pt x="406" y="208"/>
                    <a:pt x="406" y="208"/>
                  </a:cubicBezTo>
                  <a:cubicBezTo>
                    <a:pt x="407" y="208"/>
                    <a:pt x="407" y="208"/>
                    <a:pt x="407" y="208"/>
                  </a:cubicBezTo>
                  <a:cubicBezTo>
                    <a:pt x="408" y="208"/>
                    <a:pt x="409" y="208"/>
                    <a:pt x="411" y="207"/>
                  </a:cubicBezTo>
                  <a:cubicBezTo>
                    <a:pt x="413" y="207"/>
                    <a:pt x="415" y="206"/>
                    <a:pt x="418" y="205"/>
                  </a:cubicBezTo>
                  <a:cubicBezTo>
                    <a:pt x="419" y="205"/>
                    <a:pt x="419" y="205"/>
                    <a:pt x="419" y="205"/>
                  </a:cubicBezTo>
                  <a:cubicBezTo>
                    <a:pt x="420" y="205"/>
                    <a:pt x="420" y="205"/>
                    <a:pt x="420" y="205"/>
                  </a:cubicBezTo>
                  <a:cubicBezTo>
                    <a:pt x="420" y="205"/>
                    <a:pt x="421" y="205"/>
                    <a:pt x="421" y="205"/>
                  </a:cubicBezTo>
                  <a:cubicBezTo>
                    <a:pt x="422" y="205"/>
                    <a:pt x="422" y="205"/>
                    <a:pt x="423" y="205"/>
                  </a:cubicBezTo>
                  <a:cubicBezTo>
                    <a:pt x="423" y="205"/>
                    <a:pt x="423" y="205"/>
                    <a:pt x="423" y="205"/>
                  </a:cubicBezTo>
                  <a:cubicBezTo>
                    <a:pt x="424" y="205"/>
                    <a:pt x="424" y="205"/>
                    <a:pt x="424" y="205"/>
                  </a:cubicBezTo>
                  <a:cubicBezTo>
                    <a:pt x="424" y="204"/>
                    <a:pt x="424" y="204"/>
                    <a:pt x="424" y="204"/>
                  </a:cubicBezTo>
                  <a:cubicBezTo>
                    <a:pt x="425" y="204"/>
                    <a:pt x="425" y="204"/>
                    <a:pt x="425" y="204"/>
                  </a:cubicBezTo>
                  <a:cubicBezTo>
                    <a:pt x="425" y="204"/>
                    <a:pt x="425" y="204"/>
                    <a:pt x="425" y="204"/>
                  </a:cubicBezTo>
                  <a:cubicBezTo>
                    <a:pt x="426" y="204"/>
                    <a:pt x="426" y="204"/>
                    <a:pt x="426" y="204"/>
                  </a:cubicBezTo>
                  <a:cubicBezTo>
                    <a:pt x="427" y="204"/>
                    <a:pt x="427" y="204"/>
                    <a:pt x="427" y="204"/>
                  </a:cubicBezTo>
                  <a:cubicBezTo>
                    <a:pt x="427" y="204"/>
                    <a:pt x="427" y="204"/>
                    <a:pt x="427" y="204"/>
                  </a:cubicBezTo>
                  <a:cubicBezTo>
                    <a:pt x="428" y="204"/>
                    <a:pt x="428" y="204"/>
                    <a:pt x="428" y="204"/>
                  </a:cubicBezTo>
                  <a:cubicBezTo>
                    <a:pt x="429" y="204"/>
                    <a:pt x="429" y="204"/>
                    <a:pt x="429" y="204"/>
                  </a:cubicBezTo>
                  <a:cubicBezTo>
                    <a:pt x="429" y="204"/>
                    <a:pt x="430" y="204"/>
                    <a:pt x="430" y="204"/>
                  </a:cubicBezTo>
                  <a:cubicBezTo>
                    <a:pt x="431" y="204"/>
                    <a:pt x="431" y="204"/>
                    <a:pt x="431" y="204"/>
                  </a:cubicBezTo>
                  <a:cubicBezTo>
                    <a:pt x="432" y="204"/>
                    <a:pt x="433" y="204"/>
                    <a:pt x="434" y="204"/>
                  </a:cubicBezTo>
                  <a:cubicBezTo>
                    <a:pt x="434" y="204"/>
                    <a:pt x="434" y="204"/>
                    <a:pt x="434" y="204"/>
                  </a:cubicBezTo>
                  <a:cubicBezTo>
                    <a:pt x="434" y="204"/>
                    <a:pt x="434" y="204"/>
                    <a:pt x="434" y="204"/>
                  </a:cubicBezTo>
                  <a:cubicBezTo>
                    <a:pt x="435" y="204"/>
                    <a:pt x="435" y="204"/>
                    <a:pt x="435" y="204"/>
                  </a:cubicBezTo>
                  <a:cubicBezTo>
                    <a:pt x="436" y="204"/>
                    <a:pt x="436" y="204"/>
                    <a:pt x="436" y="204"/>
                  </a:cubicBezTo>
                  <a:cubicBezTo>
                    <a:pt x="436" y="204"/>
                    <a:pt x="436" y="204"/>
                    <a:pt x="436" y="204"/>
                  </a:cubicBezTo>
                  <a:cubicBezTo>
                    <a:pt x="436" y="204"/>
                    <a:pt x="437" y="204"/>
                    <a:pt x="437" y="205"/>
                  </a:cubicBezTo>
                  <a:cubicBezTo>
                    <a:pt x="438" y="205"/>
                    <a:pt x="438" y="205"/>
                    <a:pt x="438" y="205"/>
                  </a:cubicBezTo>
                  <a:cubicBezTo>
                    <a:pt x="439" y="205"/>
                    <a:pt x="439" y="205"/>
                    <a:pt x="439" y="205"/>
                  </a:cubicBezTo>
                  <a:cubicBezTo>
                    <a:pt x="439" y="205"/>
                    <a:pt x="440" y="205"/>
                    <a:pt x="440" y="205"/>
                  </a:cubicBezTo>
                  <a:cubicBezTo>
                    <a:pt x="441" y="206"/>
                    <a:pt x="441" y="206"/>
                    <a:pt x="441" y="206"/>
                  </a:cubicBezTo>
                  <a:cubicBezTo>
                    <a:pt x="441" y="206"/>
                    <a:pt x="442" y="206"/>
                    <a:pt x="442" y="206"/>
                  </a:cubicBezTo>
                  <a:cubicBezTo>
                    <a:pt x="443" y="206"/>
                    <a:pt x="443" y="206"/>
                    <a:pt x="443" y="206"/>
                  </a:cubicBezTo>
                  <a:cubicBezTo>
                    <a:pt x="443" y="206"/>
                    <a:pt x="444" y="207"/>
                    <a:pt x="445" y="207"/>
                  </a:cubicBezTo>
                  <a:cubicBezTo>
                    <a:pt x="445" y="207"/>
                    <a:pt x="445" y="207"/>
                    <a:pt x="445" y="207"/>
                  </a:cubicBezTo>
                  <a:cubicBezTo>
                    <a:pt x="447" y="207"/>
                    <a:pt x="449" y="208"/>
                    <a:pt x="452" y="209"/>
                  </a:cubicBezTo>
                  <a:cubicBezTo>
                    <a:pt x="453" y="209"/>
                    <a:pt x="453" y="209"/>
                    <a:pt x="453" y="209"/>
                  </a:cubicBezTo>
                  <a:cubicBezTo>
                    <a:pt x="454" y="210"/>
                    <a:pt x="454" y="210"/>
                    <a:pt x="454" y="210"/>
                  </a:cubicBezTo>
                  <a:cubicBezTo>
                    <a:pt x="454" y="211"/>
                    <a:pt x="454" y="211"/>
                    <a:pt x="454" y="211"/>
                  </a:cubicBezTo>
                  <a:cubicBezTo>
                    <a:pt x="455" y="212"/>
                    <a:pt x="455" y="212"/>
                    <a:pt x="455" y="212"/>
                  </a:cubicBezTo>
                  <a:cubicBezTo>
                    <a:pt x="456" y="212"/>
                    <a:pt x="456" y="212"/>
                    <a:pt x="456" y="212"/>
                  </a:cubicBezTo>
                  <a:cubicBezTo>
                    <a:pt x="456" y="213"/>
                    <a:pt x="456" y="213"/>
                    <a:pt x="457" y="214"/>
                  </a:cubicBezTo>
                  <a:cubicBezTo>
                    <a:pt x="457" y="214"/>
                    <a:pt x="458" y="215"/>
                    <a:pt x="458" y="216"/>
                  </a:cubicBezTo>
                  <a:cubicBezTo>
                    <a:pt x="459" y="217"/>
                    <a:pt x="460" y="218"/>
                    <a:pt x="461" y="220"/>
                  </a:cubicBezTo>
                  <a:cubicBezTo>
                    <a:pt x="461" y="221"/>
                    <a:pt x="461" y="221"/>
                    <a:pt x="461" y="221"/>
                  </a:cubicBezTo>
                  <a:cubicBezTo>
                    <a:pt x="461" y="221"/>
                    <a:pt x="461" y="222"/>
                    <a:pt x="461" y="222"/>
                  </a:cubicBezTo>
                  <a:cubicBezTo>
                    <a:pt x="461" y="222"/>
                    <a:pt x="461" y="223"/>
                    <a:pt x="462" y="224"/>
                  </a:cubicBezTo>
                  <a:cubicBezTo>
                    <a:pt x="462" y="225"/>
                    <a:pt x="462" y="226"/>
                    <a:pt x="462" y="227"/>
                  </a:cubicBezTo>
                  <a:cubicBezTo>
                    <a:pt x="462" y="227"/>
                    <a:pt x="462" y="227"/>
                    <a:pt x="462" y="227"/>
                  </a:cubicBezTo>
                  <a:cubicBezTo>
                    <a:pt x="462" y="228"/>
                    <a:pt x="462" y="228"/>
                    <a:pt x="462" y="228"/>
                  </a:cubicBezTo>
                  <a:cubicBezTo>
                    <a:pt x="463" y="229"/>
                    <a:pt x="463" y="229"/>
                    <a:pt x="463" y="229"/>
                  </a:cubicBezTo>
                  <a:cubicBezTo>
                    <a:pt x="463" y="230"/>
                    <a:pt x="463" y="230"/>
                    <a:pt x="463" y="230"/>
                  </a:cubicBezTo>
                  <a:cubicBezTo>
                    <a:pt x="463" y="231"/>
                    <a:pt x="463" y="231"/>
                    <a:pt x="463" y="231"/>
                  </a:cubicBezTo>
                  <a:cubicBezTo>
                    <a:pt x="463" y="231"/>
                    <a:pt x="463" y="231"/>
                    <a:pt x="463" y="231"/>
                  </a:cubicBezTo>
                  <a:cubicBezTo>
                    <a:pt x="463" y="232"/>
                    <a:pt x="463" y="232"/>
                    <a:pt x="463" y="232"/>
                  </a:cubicBezTo>
                  <a:cubicBezTo>
                    <a:pt x="463" y="233"/>
                    <a:pt x="463" y="233"/>
                    <a:pt x="463" y="234"/>
                  </a:cubicBezTo>
                  <a:cubicBezTo>
                    <a:pt x="463" y="234"/>
                    <a:pt x="463" y="234"/>
                    <a:pt x="463" y="234"/>
                  </a:cubicBezTo>
                  <a:cubicBezTo>
                    <a:pt x="463" y="235"/>
                    <a:pt x="463" y="235"/>
                    <a:pt x="463" y="236"/>
                  </a:cubicBezTo>
                  <a:cubicBezTo>
                    <a:pt x="463" y="236"/>
                    <a:pt x="463" y="237"/>
                    <a:pt x="463" y="238"/>
                  </a:cubicBezTo>
                  <a:cubicBezTo>
                    <a:pt x="463" y="239"/>
                    <a:pt x="463" y="240"/>
                    <a:pt x="462" y="241"/>
                  </a:cubicBezTo>
                  <a:cubicBezTo>
                    <a:pt x="467" y="176"/>
                    <a:pt x="467" y="176"/>
                    <a:pt x="467" y="176"/>
                  </a:cubicBezTo>
                  <a:cubicBezTo>
                    <a:pt x="467" y="175"/>
                    <a:pt x="467" y="174"/>
                    <a:pt x="467" y="173"/>
                  </a:cubicBezTo>
                  <a:cubicBezTo>
                    <a:pt x="467" y="172"/>
                    <a:pt x="467" y="171"/>
                    <a:pt x="467" y="171"/>
                  </a:cubicBezTo>
                  <a:cubicBezTo>
                    <a:pt x="467" y="170"/>
                    <a:pt x="467" y="170"/>
                    <a:pt x="467" y="169"/>
                  </a:cubicBezTo>
                  <a:cubicBezTo>
                    <a:pt x="467" y="169"/>
                    <a:pt x="467" y="169"/>
                    <a:pt x="467" y="169"/>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7" name="Freeform 172"/>
            <p:cNvSpPr/>
            <p:nvPr/>
          </p:nvSpPr>
          <p:spPr bwMode="auto">
            <a:xfrm>
              <a:off x="3513" y="768"/>
              <a:ext cx="1615" cy="1479"/>
            </a:xfrm>
            <a:custGeom>
              <a:avLst/>
              <a:gdLst>
                <a:gd name="T0" fmla="*/ 1172 w 985"/>
                <a:gd name="T1" fmla="*/ 67 h 902"/>
                <a:gd name="T2" fmla="*/ 1161 w 985"/>
                <a:gd name="T3" fmla="*/ 56 h 902"/>
                <a:gd name="T4" fmla="*/ 1149 w 985"/>
                <a:gd name="T5" fmla="*/ 44 h 902"/>
                <a:gd name="T6" fmla="*/ 1108 w 985"/>
                <a:gd name="T7" fmla="*/ 20 h 902"/>
                <a:gd name="T8" fmla="*/ 989 w 985"/>
                <a:gd name="T9" fmla="*/ 2 h 902"/>
                <a:gd name="T10" fmla="*/ 971 w 985"/>
                <a:gd name="T11" fmla="*/ 3 h 902"/>
                <a:gd name="T12" fmla="*/ 953 w 985"/>
                <a:gd name="T13" fmla="*/ 8 h 902"/>
                <a:gd name="T14" fmla="*/ 13 w 985"/>
                <a:gd name="T15" fmla="*/ 459 h 902"/>
                <a:gd name="T16" fmla="*/ 136 w 985"/>
                <a:gd name="T17" fmla="*/ 676 h 902"/>
                <a:gd name="T18" fmla="*/ 154 w 985"/>
                <a:gd name="T19" fmla="*/ 695 h 902"/>
                <a:gd name="T20" fmla="*/ 167 w 985"/>
                <a:gd name="T21" fmla="*/ 705 h 902"/>
                <a:gd name="T22" fmla="*/ 184 w 985"/>
                <a:gd name="T23" fmla="*/ 710 h 902"/>
                <a:gd name="T24" fmla="*/ 207 w 985"/>
                <a:gd name="T25" fmla="*/ 707 h 902"/>
                <a:gd name="T26" fmla="*/ 230 w 985"/>
                <a:gd name="T27" fmla="*/ 694 h 902"/>
                <a:gd name="T28" fmla="*/ 243 w 985"/>
                <a:gd name="T29" fmla="*/ 684 h 902"/>
                <a:gd name="T30" fmla="*/ 256 w 985"/>
                <a:gd name="T31" fmla="*/ 669 h 902"/>
                <a:gd name="T32" fmla="*/ 264 w 985"/>
                <a:gd name="T33" fmla="*/ 656 h 902"/>
                <a:gd name="T34" fmla="*/ 274 w 985"/>
                <a:gd name="T35" fmla="*/ 643 h 902"/>
                <a:gd name="T36" fmla="*/ 280 w 985"/>
                <a:gd name="T37" fmla="*/ 631 h 902"/>
                <a:gd name="T38" fmla="*/ 408 w 985"/>
                <a:gd name="T39" fmla="*/ 533 h 902"/>
                <a:gd name="T40" fmla="*/ 466 w 985"/>
                <a:gd name="T41" fmla="*/ 521 h 902"/>
                <a:gd name="T42" fmla="*/ 564 w 985"/>
                <a:gd name="T43" fmla="*/ 531 h 902"/>
                <a:gd name="T44" fmla="*/ 579 w 985"/>
                <a:gd name="T45" fmla="*/ 536 h 902"/>
                <a:gd name="T46" fmla="*/ 646 w 985"/>
                <a:gd name="T47" fmla="*/ 571 h 902"/>
                <a:gd name="T48" fmla="*/ 672 w 985"/>
                <a:gd name="T49" fmla="*/ 595 h 902"/>
                <a:gd name="T50" fmla="*/ 694 w 985"/>
                <a:gd name="T51" fmla="*/ 621 h 902"/>
                <a:gd name="T52" fmla="*/ 451 w 985"/>
                <a:gd name="T53" fmla="*/ 862 h 902"/>
                <a:gd name="T54" fmla="*/ 259 w 985"/>
                <a:gd name="T55" fmla="*/ 892 h 902"/>
                <a:gd name="T56" fmla="*/ 400 w 985"/>
                <a:gd name="T57" fmla="*/ 1148 h 902"/>
                <a:gd name="T58" fmla="*/ 410 w 985"/>
                <a:gd name="T59" fmla="*/ 1161 h 902"/>
                <a:gd name="T60" fmla="*/ 423 w 985"/>
                <a:gd name="T61" fmla="*/ 1172 h 902"/>
                <a:gd name="T62" fmla="*/ 575 w 985"/>
                <a:gd name="T63" fmla="*/ 1223 h 902"/>
                <a:gd name="T64" fmla="*/ 595 w 985"/>
                <a:gd name="T65" fmla="*/ 1222 h 902"/>
                <a:gd name="T66" fmla="*/ 615 w 985"/>
                <a:gd name="T67" fmla="*/ 1218 h 902"/>
                <a:gd name="T68" fmla="*/ 636 w 985"/>
                <a:gd name="T69" fmla="*/ 1213 h 902"/>
                <a:gd name="T70" fmla="*/ 926 w 985"/>
                <a:gd name="T71" fmla="*/ 1112 h 902"/>
                <a:gd name="T72" fmla="*/ 959 w 985"/>
                <a:gd name="T73" fmla="*/ 1105 h 902"/>
                <a:gd name="T74" fmla="*/ 1007 w 985"/>
                <a:gd name="T75" fmla="*/ 1112 h 902"/>
                <a:gd name="T76" fmla="*/ 1020 w 985"/>
                <a:gd name="T77" fmla="*/ 1131 h 902"/>
                <a:gd name="T78" fmla="*/ 1023 w 985"/>
                <a:gd name="T79" fmla="*/ 1148 h 902"/>
                <a:gd name="T80" fmla="*/ 1021 w 985"/>
                <a:gd name="T81" fmla="*/ 1166 h 902"/>
                <a:gd name="T82" fmla="*/ 995 w 985"/>
                <a:gd name="T83" fmla="*/ 1256 h 902"/>
                <a:gd name="T84" fmla="*/ 1015 w 985"/>
                <a:gd name="T85" fmla="*/ 1369 h 902"/>
                <a:gd name="T86" fmla="*/ 1030 w 985"/>
                <a:gd name="T87" fmla="*/ 1389 h 902"/>
                <a:gd name="T88" fmla="*/ 1043 w 985"/>
                <a:gd name="T89" fmla="*/ 1404 h 902"/>
                <a:gd name="T90" fmla="*/ 1077 w 985"/>
                <a:gd name="T91" fmla="*/ 1433 h 902"/>
                <a:gd name="T92" fmla="*/ 1151 w 985"/>
                <a:gd name="T93" fmla="*/ 1468 h 902"/>
                <a:gd name="T94" fmla="*/ 1235 w 985"/>
                <a:gd name="T95" fmla="*/ 1479 h 902"/>
                <a:gd name="T96" fmla="*/ 1264 w 985"/>
                <a:gd name="T97" fmla="*/ 1477 h 902"/>
                <a:gd name="T98" fmla="*/ 1284 w 985"/>
                <a:gd name="T99" fmla="*/ 1474 h 902"/>
                <a:gd name="T100" fmla="*/ 1295 w 985"/>
                <a:gd name="T101" fmla="*/ 1472 h 902"/>
                <a:gd name="T102" fmla="*/ 1318 w 985"/>
                <a:gd name="T103" fmla="*/ 1466 h 902"/>
                <a:gd name="T104" fmla="*/ 1430 w 985"/>
                <a:gd name="T105" fmla="*/ 1215 h 902"/>
                <a:gd name="T106" fmla="*/ 1267 w 985"/>
                <a:gd name="T107" fmla="*/ 1110 h 902"/>
                <a:gd name="T108" fmla="*/ 1187 w 985"/>
                <a:gd name="T109" fmla="*/ 1043 h 902"/>
                <a:gd name="T110" fmla="*/ 1213 w 985"/>
                <a:gd name="T111" fmla="*/ 1013 h 90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85" h="902">
                  <a:moveTo>
                    <a:pt x="984" y="471"/>
                  </a:moveTo>
                  <a:cubicBezTo>
                    <a:pt x="983" y="460"/>
                    <a:pt x="979" y="448"/>
                    <a:pt x="972" y="438"/>
                  </a:cubicBezTo>
                  <a:cubicBezTo>
                    <a:pt x="719" y="47"/>
                    <a:pt x="719" y="47"/>
                    <a:pt x="719" y="47"/>
                  </a:cubicBezTo>
                  <a:cubicBezTo>
                    <a:pt x="718" y="46"/>
                    <a:pt x="718" y="46"/>
                    <a:pt x="718" y="46"/>
                  </a:cubicBezTo>
                  <a:cubicBezTo>
                    <a:pt x="718" y="46"/>
                    <a:pt x="718" y="45"/>
                    <a:pt x="717" y="45"/>
                  </a:cubicBezTo>
                  <a:cubicBezTo>
                    <a:pt x="717" y="44"/>
                    <a:pt x="717" y="44"/>
                    <a:pt x="717" y="43"/>
                  </a:cubicBezTo>
                  <a:cubicBezTo>
                    <a:pt x="716" y="43"/>
                    <a:pt x="716" y="42"/>
                    <a:pt x="715" y="42"/>
                  </a:cubicBezTo>
                  <a:cubicBezTo>
                    <a:pt x="715" y="41"/>
                    <a:pt x="715" y="41"/>
                    <a:pt x="715" y="41"/>
                  </a:cubicBezTo>
                  <a:cubicBezTo>
                    <a:pt x="714" y="40"/>
                    <a:pt x="714" y="40"/>
                    <a:pt x="714" y="40"/>
                  </a:cubicBezTo>
                  <a:cubicBezTo>
                    <a:pt x="714" y="40"/>
                    <a:pt x="714" y="40"/>
                    <a:pt x="713" y="39"/>
                  </a:cubicBezTo>
                  <a:cubicBezTo>
                    <a:pt x="713" y="39"/>
                    <a:pt x="713" y="38"/>
                    <a:pt x="712" y="38"/>
                  </a:cubicBezTo>
                  <a:cubicBezTo>
                    <a:pt x="712" y="37"/>
                    <a:pt x="712" y="37"/>
                    <a:pt x="712" y="37"/>
                  </a:cubicBezTo>
                  <a:cubicBezTo>
                    <a:pt x="711" y="37"/>
                    <a:pt x="711" y="37"/>
                    <a:pt x="711" y="37"/>
                  </a:cubicBezTo>
                  <a:cubicBezTo>
                    <a:pt x="711" y="36"/>
                    <a:pt x="710" y="36"/>
                    <a:pt x="710" y="36"/>
                  </a:cubicBezTo>
                  <a:cubicBezTo>
                    <a:pt x="710" y="35"/>
                    <a:pt x="709" y="35"/>
                    <a:pt x="709" y="34"/>
                  </a:cubicBezTo>
                  <a:cubicBezTo>
                    <a:pt x="708" y="34"/>
                    <a:pt x="708" y="34"/>
                    <a:pt x="708" y="34"/>
                  </a:cubicBezTo>
                  <a:cubicBezTo>
                    <a:pt x="708" y="33"/>
                    <a:pt x="708" y="33"/>
                    <a:pt x="708" y="33"/>
                  </a:cubicBezTo>
                  <a:cubicBezTo>
                    <a:pt x="707" y="32"/>
                    <a:pt x="707" y="32"/>
                    <a:pt x="707" y="32"/>
                  </a:cubicBezTo>
                  <a:cubicBezTo>
                    <a:pt x="706" y="32"/>
                    <a:pt x="706" y="31"/>
                    <a:pt x="705" y="31"/>
                  </a:cubicBezTo>
                  <a:cubicBezTo>
                    <a:pt x="705" y="30"/>
                    <a:pt x="705" y="30"/>
                    <a:pt x="705" y="30"/>
                  </a:cubicBezTo>
                  <a:cubicBezTo>
                    <a:pt x="704" y="30"/>
                    <a:pt x="704" y="30"/>
                    <a:pt x="704" y="30"/>
                  </a:cubicBezTo>
                  <a:cubicBezTo>
                    <a:pt x="703" y="29"/>
                    <a:pt x="703" y="29"/>
                    <a:pt x="703" y="29"/>
                  </a:cubicBezTo>
                  <a:cubicBezTo>
                    <a:pt x="703" y="29"/>
                    <a:pt x="702" y="28"/>
                    <a:pt x="702" y="28"/>
                  </a:cubicBezTo>
                  <a:cubicBezTo>
                    <a:pt x="701" y="27"/>
                    <a:pt x="701" y="27"/>
                    <a:pt x="701" y="27"/>
                  </a:cubicBezTo>
                  <a:cubicBezTo>
                    <a:pt x="700" y="27"/>
                    <a:pt x="700" y="27"/>
                    <a:pt x="700" y="27"/>
                  </a:cubicBezTo>
                  <a:cubicBezTo>
                    <a:pt x="700" y="26"/>
                    <a:pt x="700" y="26"/>
                    <a:pt x="699" y="26"/>
                  </a:cubicBezTo>
                  <a:cubicBezTo>
                    <a:pt x="699" y="25"/>
                    <a:pt x="699" y="25"/>
                    <a:pt x="698" y="25"/>
                  </a:cubicBezTo>
                  <a:cubicBezTo>
                    <a:pt x="697" y="24"/>
                    <a:pt x="697" y="24"/>
                    <a:pt x="697" y="24"/>
                  </a:cubicBezTo>
                  <a:cubicBezTo>
                    <a:pt x="696" y="23"/>
                    <a:pt x="696" y="23"/>
                    <a:pt x="696" y="23"/>
                  </a:cubicBezTo>
                  <a:cubicBezTo>
                    <a:pt x="695" y="23"/>
                    <a:pt x="695" y="23"/>
                    <a:pt x="695" y="23"/>
                  </a:cubicBezTo>
                  <a:cubicBezTo>
                    <a:pt x="695" y="22"/>
                    <a:pt x="695" y="22"/>
                    <a:pt x="694" y="22"/>
                  </a:cubicBezTo>
                  <a:cubicBezTo>
                    <a:pt x="688" y="18"/>
                    <a:pt x="682" y="15"/>
                    <a:pt x="676" y="12"/>
                  </a:cubicBezTo>
                  <a:cubicBezTo>
                    <a:pt x="669" y="9"/>
                    <a:pt x="662" y="6"/>
                    <a:pt x="655" y="4"/>
                  </a:cubicBezTo>
                  <a:cubicBezTo>
                    <a:pt x="648" y="3"/>
                    <a:pt x="641" y="1"/>
                    <a:pt x="633" y="1"/>
                  </a:cubicBezTo>
                  <a:cubicBezTo>
                    <a:pt x="625" y="0"/>
                    <a:pt x="618" y="0"/>
                    <a:pt x="610" y="0"/>
                  </a:cubicBezTo>
                  <a:cubicBezTo>
                    <a:pt x="610" y="0"/>
                    <a:pt x="609" y="0"/>
                    <a:pt x="609" y="0"/>
                  </a:cubicBezTo>
                  <a:cubicBezTo>
                    <a:pt x="608" y="0"/>
                    <a:pt x="608" y="0"/>
                    <a:pt x="607" y="0"/>
                  </a:cubicBezTo>
                  <a:cubicBezTo>
                    <a:pt x="607" y="0"/>
                    <a:pt x="607" y="0"/>
                    <a:pt x="606" y="0"/>
                  </a:cubicBezTo>
                  <a:cubicBezTo>
                    <a:pt x="605" y="0"/>
                    <a:pt x="605" y="0"/>
                    <a:pt x="604" y="1"/>
                  </a:cubicBezTo>
                  <a:cubicBezTo>
                    <a:pt x="604" y="1"/>
                    <a:pt x="603" y="1"/>
                    <a:pt x="603" y="1"/>
                  </a:cubicBezTo>
                  <a:cubicBezTo>
                    <a:pt x="603" y="1"/>
                    <a:pt x="602" y="1"/>
                    <a:pt x="602" y="1"/>
                  </a:cubicBezTo>
                  <a:cubicBezTo>
                    <a:pt x="601" y="1"/>
                    <a:pt x="601" y="1"/>
                    <a:pt x="600" y="1"/>
                  </a:cubicBezTo>
                  <a:cubicBezTo>
                    <a:pt x="600" y="1"/>
                    <a:pt x="599" y="1"/>
                    <a:pt x="598" y="1"/>
                  </a:cubicBezTo>
                  <a:cubicBezTo>
                    <a:pt x="597" y="1"/>
                    <a:pt x="597" y="1"/>
                    <a:pt x="597" y="1"/>
                  </a:cubicBezTo>
                  <a:cubicBezTo>
                    <a:pt x="597" y="1"/>
                    <a:pt x="597" y="2"/>
                    <a:pt x="596" y="2"/>
                  </a:cubicBezTo>
                  <a:cubicBezTo>
                    <a:pt x="596" y="2"/>
                    <a:pt x="595" y="2"/>
                    <a:pt x="595" y="2"/>
                  </a:cubicBezTo>
                  <a:cubicBezTo>
                    <a:pt x="594" y="2"/>
                    <a:pt x="594" y="2"/>
                    <a:pt x="593" y="2"/>
                  </a:cubicBezTo>
                  <a:cubicBezTo>
                    <a:pt x="592" y="2"/>
                    <a:pt x="592" y="2"/>
                    <a:pt x="592" y="2"/>
                  </a:cubicBezTo>
                  <a:cubicBezTo>
                    <a:pt x="592" y="2"/>
                    <a:pt x="591" y="3"/>
                    <a:pt x="591" y="3"/>
                  </a:cubicBezTo>
                  <a:cubicBezTo>
                    <a:pt x="590" y="3"/>
                    <a:pt x="590" y="3"/>
                    <a:pt x="589" y="3"/>
                  </a:cubicBezTo>
                  <a:cubicBezTo>
                    <a:pt x="589" y="3"/>
                    <a:pt x="588" y="3"/>
                    <a:pt x="587" y="3"/>
                  </a:cubicBezTo>
                  <a:cubicBezTo>
                    <a:pt x="586" y="4"/>
                    <a:pt x="586" y="4"/>
                    <a:pt x="586" y="4"/>
                  </a:cubicBezTo>
                  <a:cubicBezTo>
                    <a:pt x="586" y="4"/>
                    <a:pt x="586" y="4"/>
                    <a:pt x="585" y="4"/>
                  </a:cubicBezTo>
                  <a:cubicBezTo>
                    <a:pt x="585" y="4"/>
                    <a:pt x="585" y="4"/>
                    <a:pt x="584" y="4"/>
                  </a:cubicBezTo>
                  <a:cubicBezTo>
                    <a:pt x="583" y="4"/>
                    <a:pt x="583" y="4"/>
                    <a:pt x="582" y="5"/>
                  </a:cubicBezTo>
                  <a:cubicBezTo>
                    <a:pt x="582" y="5"/>
                    <a:pt x="581" y="5"/>
                    <a:pt x="581" y="5"/>
                  </a:cubicBezTo>
                  <a:cubicBezTo>
                    <a:pt x="580" y="5"/>
                    <a:pt x="580" y="5"/>
                    <a:pt x="579" y="5"/>
                  </a:cubicBezTo>
                  <a:cubicBezTo>
                    <a:pt x="579" y="6"/>
                    <a:pt x="579" y="6"/>
                    <a:pt x="578" y="6"/>
                  </a:cubicBezTo>
                  <a:cubicBezTo>
                    <a:pt x="578" y="6"/>
                    <a:pt x="577" y="6"/>
                    <a:pt x="577" y="6"/>
                  </a:cubicBezTo>
                  <a:cubicBezTo>
                    <a:pt x="67" y="172"/>
                    <a:pt x="67" y="172"/>
                    <a:pt x="67" y="172"/>
                  </a:cubicBezTo>
                  <a:cubicBezTo>
                    <a:pt x="53" y="176"/>
                    <a:pt x="41" y="182"/>
                    <a:pt x="31" y="190"/>
                  </a:cubicBezTo>
                  <a:cubicBezTo>
                    <a:pt x="21" y="198"/>
                    <a:pt x="13" y="207"/>
                    <a:pt x="8" y="217"/>
                  </a:cubicBezTo>
                  <a:cubicBezTo>
                    <a:pt x="3" y="226"/>
                    <a:pt x="0" y="237"/>
                    <a:pt x="0" y="248"/>
                  </a:cubicBezTo>
                  <a:cubicBezTo>
                    <a:pt x="0" y="258"/>
                    <a:pt x="3" y="269"/>
                    <a:pt x="8" y="280"/>
                  </a:cubicBezTo>
                  <a:cubicBezTo>
                    <a:pt x="76" y="401"/>
                    <a:pt x="76" y="401"/>
                    <a:pt x="76" y="401"/>
                  </a:cubicBezTo>
                  <a:cubicBezTo>
                    <a:pt x="76" y="401"/>
                    <a:pt x="77" y="402"/>
                    <a:pt x="77" y="402"/>
                  </a:cubicBezTo>
                  <a:cubicBezTo>
                    <a:pt x="77" y="403"/>
                    <a:pt x="78" y="403"/>
                    <a:pt x="78" y="404"/>
                  </a:cubicBezTo>
                  <a:cubicBezTo>
                    <a:pt x="78" y="404"/>
                    <a:pt x="79" y="405"/>
                    <a:pt x="79" y="406"/>
                  </a:cubicBezTo>
                  <a:cubicBezTo>
                    <a:pt x="79" y="406"/>
                    <a:pt x="80" y="407"/>
                    <a:pt x="81" y="408"/>
                  </a:cubicBezTo>
                  <a:cubicBezTo>
                    <a:pt x="81" y="409"/>
                    <a:pt x="81" y="409"/>
                    <a:pt x="81" y="409"/>
                  </a:cubicBezTo>
                  <a:cubicBezTo>
                    <a:pt x="81" y="409"/>
                    <a:pt x="82" y="410"/>
                    <a:pt x="82" y="410"/>
                  </a:cubicBezTo>
                  <a:cubicBezTo>
                    <a:pt x="82" y="411"/>
                    <a:pt x="83" y="411"/>
                    <a:pt x="83" y="412"/>
                  </a:cubicBezTo>
                  <a:cubicBezTo>
                    <a:pt x="84" y="413"/>
                    <a:pt x="85" y="414"/>
                    <a:pt x="86" y="415"/>
                  </a:cubicBezTo>
                  <a:cubicBezTo>
                    <a:pt x="86" y="416"/>
                    <a:pt x="86" y="416"/>
                    <a:pt x="86" y="416"/>
                  </a:cubicBezTo>
                  <a:cubicBezTo>
                    <a:pt x="87" y="417"/>
                    <a:pt x="87" y="417"/>
                    <a:pt x="87" y="417"/>
                  </a:cubicBezTo>
                  <a:cubicBezTo>
                    <a:pt x="87" y="417"/>
                    <a:pt x="87" y="417"/>
                    <a:pt x="87" y="417"/>
                  </a:cubicBezTo>
                  <a:cubicBezTo>
                    <a:pt x="88" y="418"/>
                    <a:pt x="88" y="418"/>
                    <a:pt x="89" y="419"/>
                  </a:cubicBezTo>
                  <a:cubicBezTo>
                    <a:pt x="89" y="419"/>
                    <a:pt x="90" y="420"/>
                    <a:pt x="90" y="421"/>
                  </a:cubicBezTo>
                  <a:cubicBezTo>
                    <a:pt x="91" y="421"/>
                    <a:pt x="92" y="422"/>
                    <a:pt x="92" y="423"/>
                  </a:cubicBezTo>
                  <a:cubicBezTo>
                    <a:pt x="93" y="423"/>
                    <a:pt x="94" y="424"/>
                    <a:pt x="94" y="424"/>
                  </a:cubicBezTo>
                  <a:cubicBezTo>
                    <a:pt x="95" y="425"/>
                    <a:pt x="96" y="425"/>
                    <a:pt x="96" y="426"/>
                  </a:cubicBezTo>
                  <a:cubicBezTo>
                    <a:pt x="97" y="427"/>
                    <a:pt x="97" y="427"/>
                    <a:pt x="97" y="427"/>
                  </a:cubicBezTo>
                  <a:cubicBezTo>
                    <a:pt x="98" y="427"/>
                    <a:pt x="98" y="427"/>
                    <a:pt x="98" y="427"/>
                  </a:cubicBezTo>
                  <a:cubicBezTo>
                    <a:pt x="99" y="428"/>
                    <a:pt x="99" y="428"/>
                    <a:pt x="99" y="428"/>
                  </a:cubicBezTo>
                  <a:cubicBezTo>
                    <a:pt x="99" y="428"/>
                    <a:pt x="99" y="428"/>
                    <a:pt x="99" y="428"/>
                  </a:cubicBezTo>
                  <a:cubicBezTo>
                    <a:pt x="100" y="429"/>
                    <a:pt x="100" y="429"/>
                    <a:pt x="100" y="429"/>
                  </a:cubicBezTo>
                  <a:cubicBezTo>
                    <a:pt x="101" y="429"/>
                    <a:pt x="101" y="429"/>
                    <a:pt x="101" y="429"/>
                  </a:cubicBezTo>
                  <a:cubicBezTo>
                    <a:pt x="102" y="430"/>
                    <a:pt x="102" y="430"/>
                    <a:pt x="102" y="430"/>
                  </a:cubicBezTo>
                  <a:cubicBezTo>
                    <a:pt x="103" y="430"/>
                    <a:pt x="103" y="430"/>
                    <a:pt x="103" y="430"/>
                  </a:cubicBezTo>
                  <a:cubicBezTo>
                    <a:pt x="104" y="431"/>
                    <a:pt x="104" y="431"/>
                    <a:pt x="104" y="431"/>
                  </a:cubicBezTo>
                  <a:cubicBezTo>
                    <a:pt x="105" y="431"/>
                    <a:pt x="105" y="431"/>
                    <a:pt x="105" y="431"/>
                  </a:cubicBezTo>
                  <a:cubicBezTo>
                    <a:pt x="106" y="431"/>
                    <a:pt x="106" y="431"/>
                    <a:pt x="106" y="431"/>
                  </a:cubicBezTo>
                  <a:cubicBezTo>
                    <a:pt x="107" y="432"/>
                    <a:pt x="107" y="432"/>
                    <a:pt x="107" y="432"/>
                  </a:cubicBezTo>
                  <a:cubicBezTo>
                    <a:pt x="108" y="432"/>
                    <a:pt x="108" y="432"/>
                    <a:pt x="108" y="432"/>
                  </a:cubicBezTo>
                  <a:cubicBezTo>
                    <a:pt x="109" y="432"/>
                    <a:pt x="109" y="432"/>
                    <a:pt x="110" y="432"/>
                  </a:cubicBezTo>
                  <a:cubicBezTo>
                    <a:pt x="110" y="432"/>
                    <a:pt x="111" y="433"/>
                    <a:pt x="112" y="433"/>
                  </a:cubicBezTo>
                  <a:cubicBezTo>
                    <a:pt x="113" y="433"/>
                    <a:pt x="114" y="433"/>
                    <a:pt x="116" y="433"/>
                  </a:cubicBezTo>
                  <a:cubicBezTo>
                    <a:pt x="117" y="433"/>
                    <a:pt x="117" y="433"/>
                    <a:pt x="117" y="433"/>
                  </a:cubicBezTo>
                  <a:cubicBezTo>
                    <a:pt x="117" y="433"/>
                    <a:pt x="117" y="433"/>
                    <a:pt x="118" y="433"/>
                  </a:cubicBezTo>
                  <a:cubicBezTo>
                    <a:pt x="118" y="433"/>
                    <a:pt x="118" y="433"/>
                    <a:pt x="119" y="433"/>
                  </a:cubicBezTo>
                  <a:cubicBezTo>
                    <a:pt x="119" y="433"/>
                    <a:pt x="120" y="433"/>
                    <a:pt x="120" y="433"/>
                  </a:cubicBezTo>
                  <a:cubicBezTo>
                    <a:pt x="120" y="433"/>
                    <a:pt x="121" y="433"/>
                    <a:pt x="121" y="433"/>
                  </a:cubicBezTo>
                  <a:cubicBezTo>
                    <a:pt x="122" y="433"/>
                    <a:pt x="122" y="432"/>
                    <a:pt x="123" y="432"/>
                  </a:cubicBezTo>
                  <a:cubicBezTo>
                    <a:pt x="124" y="432"/>
                    <a:pt x="125" y="432"/>
                    <a:pt x="126" y="431"/>
                  </a:cubicBezTo>
                  <a:cubicBezTo>
                    <a:pt x="127" y="431"/>
                    <a:pt x="129" y="430"/>
                    <a:pt x="131" y="429"/>
                  </a:cubicBezTo>
                  <a:cubicBezTo>
                    <a:pt x="132" y="429"/>
                    <a:pt x="132" y="429"/>
                    <a:pt x="132" y="429"/>
                  </a:cubicBezTo>
                  <a:cubicBezTo>
                    <a:pt x="132" y="429"/>
                    <a:pt x="132" y="429"/>
                    <a:pt x="133" y="428"/>
                  </a:cubicBezTo>
                  <a:cubicBezTo>
                    <a:pt x="133" y="428"/>
                    <a:pt x="134" y="428"/>
                    <a:pt x="135" y="427"/>
                  </a:cubicBezTo>
                  <a:cubicBezTo>
                    <a:pt x="136" y="427"/>
                    <a:pt x="136" y="426"/>
                    <a:pt x="138" y="425"/>
                  </a:cubicBezTo>
                  <a:cubicBezTo>
                    <a:pt x="138" y="425"/>
                    <a:pt x="138" y="425"/>
                    <a:pt x="138" y="425"/>
                  </a:cubicBezTo>
                  <a:cubicBezTo>
                    <a:pt x="139" y="424"/>
                    <a:pt x="139" y="424"/>
                    <a:pt x="139" y="424"/>
                  </a:cubicBezTo>
                  <a:cubicBezTo>
                    <a:pt x="140" y="424"/>
                    <a:pt x="140" y="424"/>
                    <a:pt x="140" y="423"/>
                  </a:cubicBezTo>
                  <a:cubicBezTo>
                    <a:pt x="141" y="423"/>
                    <a:pt x="141" y="423"/>
                    <a:pt x="142" y="422"/>
                  </a:cubicBezTo>
                  <a:cubicBezTo>
                    <a:pt x="142" y="422"/>
                    <a:pt x="142" y="422"/>
                    <a:pt x="142" y="422"/>
                  </a:cubicBezTo>
                  <a:cubicBezTo>
                    <a:pt x="143" y="421"/>
                    <a:pt x="143" y="421"/>
                    <a:pt x="143" y="421"/>
                  </a:cubicBezTo>
                  <a:cubicBezTo>
                    <a:pt x="144" y="420"/>
                    <a:pt x="144" y="420"/>
                    <a:pt x="144" y="420"/>
                  </a:cubicBezTo>
                  <a:cubicBezTo>
                    <a:pt x="145" y="419"/>
                    <a:pt x="145" y="419"/>
                    <a:pt x="145" y="419"/>
                  </a:cubicBezTo>
                  <a:cubicBezTo>
                    <a:pt x="146" y="419"/>
                    <a:pt x="146" y="419"/>
                    <a:pt x="146" y="419"/>
                  </a:cubicBezTo>
                  <a:cubicBezTo>
                    <a:pt x="147" y="418"/>
                    <a:pt x="147" y="418"/>
                    <a:pt x="147" y="418"/>
                  </a:cubicBezTo>
                  <a:cubicBezTo>
                    <a:pt x="147" y="417"/>
                    <a:pt x="147" y="417"/>
                    <a:pt x="148" y="417"/>
                  </a:cubicBezTo>
                  <a:cubicBezTo>
                    <a:pt x="148" y="416"/>
                    <a:pt x="149" y="416"/>
                    <a:pt x="149" y="415"/>
                  </a:cubicBezTo>
                  <a:cubicBezTo>
                    <a:pt x="150" y="415"/>
                    <a:pt x="150" y="415"/>
                    <a:pt x="150" y="415"/>
                  </a:cubicBezTo>
                  <a:cubicBezTo>
                    <a:pt x="151" y="414"/>
                    <a:pt x="151" y="414"/>
                    <a:pt x="151" y="414"/>
                  </a:cubicBezTo>
                  <a:cubicBezTo>
                    <a:pt x="151" y="413"/>
                    <a:pt x="151" y="413"/>
                    <a:pt x="151" y="413"/>
                  </a:cubicBezTo>
                  <a:cubicBezTo>
                    <a:pt x="152" y="412"/>
                    <a:pt x="152" y="412"/>
                    <a:pt x="152" y="412"/>
                  </a:cubicBezTo>
                  <a:cubicBezTo>
                    <a:pt x="152" y="412"/>
                    <a:pt x="153" y="411"/>
                    <a:pt x="153" y="411"/>
                  </a:cubicBezTo>
                  <a:cubicBezTo>
                    <a:pt x="154" y="410"/>
                    <a:pt x="154" y="410"/>
                    <a:pt x="154" y="409"/>
                  </a:cubicBezTo>
                  <a:cubicBezTo>
                    <a:pt x="155" y="409"/>
                    <a:pt x="155" y="408"/>
                    <a:pt x="156" y="408"/>
                  </a:cubicBezTo>
                  <a:cubicBezTo>
                    <a:pt x="156" y="407"/>
                    <a:pt x="157" y="407"/>
                    <a:pt x="157" y="406"/>
                  </a:cubicBezTo>
                  <a:cubicBezTo>
                    <a:pt x="157" y="406"/>
                    <a:pt x="157" y="406"/>
                    <a:pt x="157" y="406"/>
                  </a:cubicBezTo>
                  <a:cubicBezTo>
                    <a:pt x="158" y="405"/>
                    <a:pt x="158" y="405"/>
                    <a:pt x="158" y="405"/>
                  </a:cubicBezTo>
                  <a:cubicBezTo>
                    <a:pt x="158" y="404"/>
                    <a:pt x="158" y="404"/>
                    <a:pt x="158" y="404"/>
                  </a:cubicBezTo>
                  <a:cubicBezTo>
                    <a:pt x="159" y="404"/>
                    <a:pt x="159" y="404"/>
                    <a:pt x="159" y="403"/>
                  </a:cubicBezTo>
                  <a:cubicBezTo>
                    <a:pt x="160" y="402"/>
                    <a:pt x="160" y="402"/>
                    <a:pt x="160" y="402"/>
                  </a:cubicBezTo>
                  <a:cubicBezTo>
                    <a:pt x="161" y="402"/>
                    <a:pt x="161" y="402"/>
                    <a:pt x="161" y="402"/>
                  </a:cubicBezTo>
                  <a:cubicBezTo>
                    <a:pt x="161" y="401"/>
                    <a:pt x="161" y="401"/>
                    <a:pt x="161" y="400"/>
                  </a:cubicBezTo>
                  <a:cubicBezTo>
                    <a:pt x="162" y="400"/>
                    <a:pt x="162" y="400"/>
                    <a:pt x="162" y="399"/>
                  </a:cubicBezTo>
                  <a:cubicBezTo>
                    <a:pt x="163" y="398"/>
                    <a:pt x="163" y="398"/>
                    <a:pt x="163" y="398"/>
                  </a:cubicBezTo>
                  <a:cubicBezTo>
                    <a:pt x="163" y="397"/>
                    <a:pt x="163" y="397"/>
                    <a:pt x="163" y="397"/>
                  </a:cubicBezTo>
                  <a:cubicBezTo>
                    <a:pt x="164" y="397"/>
                    <a:pt x="164" y="397"/>
                    <a:pt x="164" y="396"/>
                  </a:cubicBezTo>
                  <a:cubicBezTo>
                    <a:pt x="164" y="396"/>
                    <a:pt x="164" y="396"/>
                    <a:pt x="165" y="395"/>
                  </a:cubicBezTo>
                  <a:cubicBezTo>
                    <a:pt x="165" y="394"/>
                    <a:pt x="165" y="394"/>
                    <a:pt x="165" y="394"/>
                  </a:cubicBezTo>
                  <a:cubicBezTo>
                    <a:pt x="166" y="393"/>
                    <a:pt x="166" y="393"/>
                    <a:pt x="166" y="393"/>
                  </a:cubicBezTo>
                  <a:cubicBezTo>
                    <a:pt x="166" y="393"/>
                    <a:pt x="166" y="393"/>
                    <a:pt x="167" y="392"/>
                  </a:cubicBezTo>
                  <a:cubicBezTo>
                    <a:pt x="167" y="392"/>
                    <a:pt x="167" y="391"/>
                    <a:pt x="167" y="391"/>
                  </a:cubicBezTo>
                  <a:cubicBezTo>
                    <a:pt x="168" y="390"/>
                    <a:pt x="168" y="390"/>
                    <a:pt x="168" y="390"/>
                  </a:cubicBezTo>
                  <a:cubicBezTo>
                    <a:pt x="168" y="389"/>
                    <a:pt x="168" y="389"/>
                    <a:pt x="168" y="389"/>
                  </a:cubicBezTo>
                  <a:cubicBezTo>
                    <a:pt x="168" y="389"/>
                    <a:pt x="169" y="389"/>
                    <a:pt x="169" y="388"/>
                  </a:cubicBezTo>
                  <a:cubicBezTo>
                    <a:pt x="169" y="388"/>
                    <a:pt x="169" y="388"/>
                    <a:pt x="170" y="387"/>
                  </a:cubicBezTo>
                  <a:cubicBezTo>
                    <a:pt x="170" y="386"/>
                    <a:pt x="170" y="386"/>
                    <a:pt x="170" y="386"/>
                  </a:cubicBezTo>
                  <a:cubicBezTo>
                    <a:pt x="170" y="385"/>
                    <a:pt x="170" y="385"/>
                    <a:pt x="170" y="385"/>
                  </a:cubicBezTo>
                  <a:cubicBezTo>
                    <a:pt x="171" y="385"/>
                    <a:pt x="171" y="385"/>
                    <a:pt x="171" y="385"/>
                  </a:cubicBezTo>
                  <a:cubicBezTo>
                    <a:pt x="171" y="384"/>
                    <a:pt x="171" y="384"/>
                    <a:pt x="171" y="384"/>
                  </a:cubicBezTo>
                  <a:cubicBezTo>
                    <a:pt x="174" y="378"/>
                    <a:pt x="178" y="372"/>
                    <a:pt x="183" y="366"/>
                  </a:cubicBezTo>
                  <a:cubicBezTo>
                    <a:pt x="188" y="360"/>
                    <a:pt x="193" y="355"/>
                    <a:pt x="199" y="350"/>
                  </a:cubicBezTo>
                  <a:cubicBezTo>
                    <a:pt x="205" y="345"/>
                    <a:pt x="212" y="341"/>
                    <a:pt x="220" y="337"/>
                  </a:cubicBezTo>
                  <a:cubicBezTo>
                    <a:pt x="227" y="333"/>
                    <a:pt x="235" y="329"/>
                    <a:pt x="244" y="327"/>
                  </a:cubicBezTo>
                  <a:cubicBezTo>
                    <a:pt x="244" y="326"/>
                    <a:pt x="245" y="326"/>
                    <a:pt x="245" y="326"/>
                  </a:cubicBezTo>
                  <a:cubicBezTo>
                    <a:pt x="246" y="326"/>
                    <a:pt x="246" y="326"/>
                    <a:pt x="247" y="325"/>
                  </a:cubicBezTo>
                  <a:cubicBezTo>
                    <a:pt x="248" y="325"/>
                    <a:pt x="248" y="325"/>
                    <a:pt x="249" y="325"/>
                  </a:cubicBezTo>
                  <a:cubicBezTo>
                    <a:pt x="250" y="325"/>
                    <a:pt x="251" y="324"/>
                    <a:pt x="252" y="324"/>
                  </a:cubicBezTo>
                  <a:cubicBezTo>
                    <a:pt x="253" y="324"/>
                    <a:pt x="253" y="324"/>
                    <a:pt x="254" y="324"/>
                  </a:cubicBezTo>
                  <a:cubicBezTo>
                    <a:pt x="254" y="323"/>
                    <a:pt x="255" y="323"/>
                    <a:pt x="257" y="323"/>
                  </a:cubicBezTo>
                  <a:cubicBezTo>
                    <a:pt x="259" y="323"/>
                    <a:pt x="261" y="322"/>
                    <a:pt x="265" y="321"/>
                  </a:cubicBezTo>
                  <a:cubicBezTo>
                    <a:pt x="269" y="321"/>
                    <a:pt x="273" y="320"/>
                    <a:pt x="280" y="319"/>
                  </a:cubicBezTo>
                  <a:cubicBezTo>
                    <a:pt x="280" y="319"/>
                    <a:pt x="281" y="319"/>
                    <a:pt x="281" y="319"/>
                  </a:cubicBezTo>
                  <a:cubicBezTo>
                    <a:pt x="281" y="319"/>
                    <a:pt x="282" y="319"/>
                    <a:pt x="282" y="319"/>
                  </a:cubicBezTo>
                  <a:cubicBezTo>
                    <a:pt x="283" y="319"/>
                    <a:pt x="283" y="319"/>
                    <a:pt x="284" y="318"/>
                  </a:cubicBezTo>
                  <a:cubicBezTo>
                    <a:pt x="284" y="318"/>
                    <a:pt x="285" y="318"/>
                    <a:pt x="285" y="318"/>
                  </a:cubicBezTo>
                  <a:cubicBezTo>
                    <a:pt x="290" y="318"/>
                    <a:pt x="294" y="318"/>
                    <a:pt x="299" y="318"/>
                  </a:cubicBezTo>
                  <a:cubicBezTo>
                    <a:pt x="303" y="318"/>
                    <a:pt x="308" y="318"/>
                    <a:pt x="312" y="319"/>
                  </a:cubicBezTo>
                  <a:cubicBezTo>
                    <a:pt x="317" y="319"/>
                    <a:pt x="321" y="320"/>
                    <a:pt x="326" y="320"/>
                  </a:cubicBezTo>
                  <a:cubicBezTo>
                    <a:pt x="331" y="321"/>
                    <a:pt x="335" y="322"/>
                    <a:pt x="340" y="323"/>
                  </a:cubicBezTo>
                  <a:cubicBezTo>
                    <a:pt x="340" y="323"/>
                    <a:pt x="341" y="323"/>
                    <a:pt x="341" y="323"/>
                  </a:cubicBezTo>
                  <a:cubicBezTo>
                    <a:pt x="342" y="324"/>
                    <a:pt x="342" y="324"/>
                    <a:pt x="343" y="324"/>
                  </a:cubicBezTo>
                  <a:cubicBezTo>
                    <a:pt x="343" y="324"/>
                    <a:pt x="344" y="324"/>
                    <a:pt x="344" y="324"/>
                  </a:cubicBezTo>
                  <a:cubicBezTo>
                    <a:pt x="345" y="324"/>
                    <a:pt x="345" y="324"/>
                    <a:pt x="345" y="324"/>
                  </a:cubicBezTo>
                  <a:cubicBezTo>
                    <a:pt x="346" y="325"/>
                    <a:pt x="346" y="325"/>
                    <a:pt x="346" y="325"/>
                  </a:cubicBezTo>
                  <a:cubicBezTo>
                    <a:pt x="347" y="325"/>
                    <a:pt x="347" y="325"/>
                    <a:pt x="347" y="325"/>
                  </a:cubicBezTo>
                  <a:cubicBezTo>
                    <a:pt x="348" y="325"/>
                    <a:pt x="348" y="325"/>
                    <a:pt x="348" y="325"/>
                  </a:cubicBezTo>
                  <a:cubicBezTo>
                    <a:pt x="349" y="325"/>
                    <a:pt x="349" y="325"/>
                    <a:pt x="349" y="325"/>
                  </a:cubicBezTo>
                  <a:cubicBezTo>
                    <a:pt x="349" y="326"/>
                    <a:pt x="350" y="326"/>
                    <a:pt x="350" y="326"/>
                  </a:cubicBezTo>
                  <a:cubicBezTo>
                    <a:pt x="350" y="326"/>
                    <a:pt x="351" y="326"/>
                    <a:pt x="351" y="326"/>
                  </a:cubicBezTo>
                  <a:cubicBezTo>
                    <a:pt x="352" y="326"/>
                    <a:pt x="352" y="327"/>
                    <a:pt x="353" y="327"/>
                  </a:cubicBezTo>
                  <a:cubicBezTo>
                    <a:pt x="354" y="327"/>
                    <a:pt x="354" y="327"/>
                    <a:pt x="355" y="327"/>
                  </a:cubicBezTo>
                  <a:cubicBezTo>
                    <a:pt x="358" y="329"/>
                    <a:pt x="361" y="330"/>
                    <a:pt x="364" y="331"/>
                  </a:cubicBezTo>
                  <a:cubicBezTo>
                    <a:pt x="367" y="332"/>
                    <a:pt x="370" y="334"/>
                    <a:pt x="373" y="335"/>
                  </a:cubicBezTo>
                  <a:cubicBezTo>
                    <a:pt x="376" y="336"/>
                    <a:pt x="378" y="338"/>
                    <a:pt x="381" y="340"/>
                  </a:cubicBezTo>
                  <a:cubicBezTo>
                    <a:pt x="384" y="341"/>
                    <a:pt x="387" y="343"/>
                    <a:pt x="390" y="345"/>
                  </a:cubicBezTo>
                  <a:cubicBezTo>
                    <a:pt x="390" y="345"/>
                    <a:pt x="390" y="345"/>
                    <a:pt x="391" y="346"/>
                  </a:cubicBezTo>
                  <a:cubicBezTo>
                    <a:pt x="391" y="346"/>
                    <a:pt x="392" y="346"/>
                    <a:pt x="392" y="347"/>
                  </a:cubicBezTo>
                  <a:cubicBezTo>
                    <a:pt x="393" y="347"/>
                    <a:pt x="393" y="348"/>
                    <a:pt x="394" y="348"/>
                  </a:cubicBezTo>
                  <a:cubicBezTo>
                    <a:pt x="395" y="348"/>
                    <a:pt x="395" y="349"/>
                    <a:pt x="396" y="350"/>
                  </a:cubicBezTo>
                  <a:cubicBezTo>
                    <a:pt x="397" y="350"/>
                    <a:pt x="397" y="350"/>
                    <a:pt x="397" y="350"/>
                  </a:cubicBezTo>
                  <a:cubicBezTo>
                    <a:pt x="397" y="350"/>
                    <a:pt x="397" y="351"/>
                    <a:pt x="398" y="351"/>
                  </a:cubicBezTo>
                  <a:cubicBezTo>
                    <a:pt x="398" y="351"/>
                    <a:pt x="399" y="352"/>
                    <a:pt x="400" y="353"/>
                  </a:cubicBezTo>
                  <a:cubicBezTo>
                    <a:pt x="401" y="354"/>
                    <a:pt x="402" y="355"/>
                    <a:pt x="404" y="356"/>
                  </a:cubicBezTo>
                  <a:cubicBezTo>
                    <a:pt x="404" y="356"/>
                    <a:pt x="404" y="356"/>
                    <a:pt x="404" y="357"/>
                  </a:cubicBezTo>
                  <a:cubicBezTo>
                    <a:pt x="405" y="357"/>
                    <a:pt x="405" y="358"/>
                    <a:pt x="406" y="359"/>
                  </a:cubicBezTo>
                  <a:cubicBezTo>
                    <a:pt x="407" y="360"/>
                    <a:pt x="408" y="361"/>
                    <a:pt x="410" y="363"/>
                  </a:cubicBezTo>
                  <a:cubicBezTo>
                    <a:pt x="412" y="365"/>
                    <a:pt x="414" y="367"/>
                    <a:pt x="417" y="371"/>
                  </a:cubicBezTo>
                  <a:cubicBezTo>
                    <a:pt x="418" y="371"/>
                    <a:pt x="418" y="371"/>
                    <a:pt x="418" y="371"/>
                  </a:cubicBezTo>
                  <a:cubicBezTo>
                    <a:pt x="418" y="372"/>
                    <a:pt x="418" y="372"/>
                    <a:pt x="418" y="372"/>
                  </a:cubicBezTo>
                  <a:cubicBezTo>
                    <a:pt x="418" y="373"/>
                    <a:pt x="419" y="373"/>
                    <a:pt x="419" y="373"/>
                  </a:cubicBezTo>
                  <a:cubicBezTo>
                    <a:pt x="419" y="374"/>
                    <a:pt x="420" y="374"/>
                    <a:pt x="420" y="375"/>
                  </a:cubicBezTo>
                  <a:cubicBezTo>
                    <a:pt x="421" y="376"/>
                    <a:pt x="421" y="376"/>
                    <a:pt x="421" y="376"/>
                  </a:cubicBezTo>
                  <a:cubicBezTo>
                    <a:pt x="421" y="377"/>
                    <a:pt x="422" y="377"/>
                    <a:pt x="422" y="377"/>
                  </a:cubicBezTo>
                  <a:cubicBezTo>
                    <a:pt x="422" y="378"/>
                    <a:pt x="422" y="378"/>
                    <a:pt x="423" y="379"/>
                  </a:cubicBezTo>
                  <a:cubicBezTo>
                    <a:pt x="423" y="379"/>
                    <a:pt x="423" y="379"/>
                    <a:pt x="423" y="380"/>
                  </a:cubicBezTo>
                  <a:cubicBezTo>
                    <a:pt x="431" y="393"/>
                    <a:pt x="435" y="407"/>
                    <a:pt x="436" y="420"/>
                  </a:cubicBezTo>
                  <a:cubicBezTo>
                    <a:pt x="436" y="434"/>
                    <a:pt x="433" y="448"/>
                    <a:pt x="427" y="460"/>
                  </a:cubicBezTo>
                  <a:cubicBezTo>
                    <a:pt x="421" y="473"/>
                    <a:pt x="412" y="484"/>
                    <a:pt x="400" y="495"/>
                  </a:cubicBezTo>
                  <a:cubicBezTo>
                    <a:pt x="387" y="505"/>
                    <a:pt x="373" y="513"/>
                    <a:pt x="355" y="519"/>
                  </a:cubicBezTo>
                  <a:cubicBezTo>
                    <a:pt x="346" y="522"/>
                    <a:pt x="338" y="524"/>
                    <a:pt x="329" y="526"/>
                  </a:cubicBezTo>
                  <a:cubicBezTo>
                    <a:pt x="320" y="527"/>
                    <a:pt x="310" y="528"/>
                    <a:pt x="301" y="528"/>
                  </a:cubicBezTo>
                  <a:cubicBezTo>
                    <a:pt x="292" y="528"/>
                    <a:pt x="283" y="527"/>
                    <a:pt x="275" y="526"/>
                  </a:cubicBezTo>
                  <a:cubicBezTo>
                    <a:pt x="266" y="525"/>
                    <a:pt x="257" y="523"/>
                    <a:pt x="249" y="521"/>
                  </a:cubicBezTo>
                  <a:cubicBezTo>
                    <a:pt x="244" y="519"/>
                    <a:pt x="238" y="517"/>
                    <a:pt x="231" y="516"/>
                  </a:cubicBezTo>
                  <a:cubicBezTo>
                    <a:pt x="224" y="514"/>
                    <a:pt x="217" y="513"/>
                    <a:pt x="210" y="512"/>
                  </a:cubicBezTo>
                  <a:cubicBezTo>
                    <a:pt x="203" y="511"/>
                    <a:pt x="196" y="511"/>
                    <a:pt x="190" y="511"/>
                  </a:cubicBezTo>
                  <a:cubicBezTo>
                    <a:pt x="183" y="511"/>
                    <a:pt x="177" y="512"/>
                    <a:pt x="172" y="513"/>
                  </a:cubicBezTo>
                  <a:cubicBezTo>
                    <a:pt x="168" y="515"/>
                    <a:pt x="165" y="517"/>
                    <a:pt x="162" y="519"/>
                  </a:cubicBezTo>
                  <a:cubicBezTo>
                    <a:pt x="160" y="522"/>
                    <a:pt x="158" y="525"/>
                    <a:pt x="157" y="529"/>
                  </a:cubicBezTo>
                  <a:cubicBezTo>
                    <a:pt x="157" y="533"/>
                    <a:pt x="157" y="538"/>
                    <a:pt x="158" y="544"/>
                  </a:cubicBezTo>
                  <a:cubicBezTo>
                    <a:pt x="160" y="549"/>
                    <a:pt x="163" y="556"/>
                    <a:pt x="167" y="564"/>
                  </a:cubicBezTo>
                  <a:cubicBezTo>
                    <a:pt x="239" y="692"/>
                    <a:pt x="239" y="692"/>
                    <a:pt x="239" y="692"/>
                  </a:cubicBezTo>
                  <a:cubicBezTo>
                    <a:pt x="239" y="693"/>
                    <a:pt x="239" y="693"/>
                    <a:pt x="239" y="693"/>
                  </a:cubicBezTo>
                  <a:cubicBezTo>
                    <a:pt x="240" y="694"/>
                    <a:pt x="240" y="694"/>
                    <a:pt x="240" y="695"/>
                  </a:cubicBezTo>
                  <a:cubicBezTo>
                    <a:pt x="241" y="695"/>
                    <a:pt x="241" y="696"/>
                    <a:pt x="241" y="696"/>
                  </a:cubicBezTo>
                  <a:cubicBezTo>
                    <a:pt x="242" y="697"/>
                    <a:pt x="242" y="697"/>
                    <a:pt x="242" y="698"/>
                  </a:cubicBezTo>
                  <a:cubicBezTo>
                    <a:pt x="243" y="699"/>
                    <a:pt x="243" y="699"/>
                    <a:pt x="243" y="699"/>
                  </a:cubicBezTo>
                  <a:cubicBezTo>
                    <a:pt x="244" y="700"/>
                    <a:pt x="244" y="700"/>
                    <a:pt x="244" y="700"/>
                  </a:cubicBezTo>
                  <a:cubicBezTo>
                    <a:pt x="244" y="700"/>
                    <a:pt x="244" y="700"/>
                    <a:pt x="244" y="701"/>
                  </a:cubicBezTo>
                  <a:cubicBezTo>
                    <a:pt x="245" y="701"/>
                    <a:pt x="245" y="702"/>
                    <a:pt x="245" y="702"/>
                  </a:cubicBezTo>
                  <a:cubicBezTo>
                    <a:pt x="246" y="703"/>
                    <a:pt x="246" y="703"/>
                    <a:pt x="246" y="703"/>
                  </a:cubicBezTo>
                  <a:cubicBezTo>
                    <a:pt x="247" y="704"/>
                    <a:pt x="247" y="704"/>
                    <a:pt x="247" y="704"/>
                  </a:cubicBezTo>
                  <a:cubicBezTo>
                    <a:pt x="247" y="704"/>
                    <a:pt x="247" y="705"/>
                    <a:pt x="248" y="705"/>
                  </a:cubicBezTo>
                  <a:cubicBezTo>
                    <a:pt x="248" y="705"/>
                    <a:pt x="248" y="706"/>
                    <a:pt x="249" y="706"/>
                  </a:cubicBezTo>
                  <a:cubicBezTo>
                    <a:pt x="249" y="707"/>
                    <a:pt x="249" y="707"/>
                    <a:pt x="249" y="707"/>
                  </a:cubicBezTo>
                  <a:cubicBezTo>
                    <a:pt x="250" y="708"/>
                    <a:pt x="250" y="708"/>
                    <a:pt x="250" y="708"/>
                  </a:cubicBezTo>
                  <a:cubicBezTo>
                    <a:pt x="250" y="708"/>
                    <a:pt x="251" y="708"/>
                    <a:pt x="251" y="709"/>
                  </a:cubicBezTo>
                  <a:cubicBezTo>
                    <a:pt x="251" y="709"/>
                    <a:pt x="252" y="710"/>
                    <a:pt x="252" y="710"/>
                  </a:cubicBezTo>
                  <a:cubicBezTo>
                    <a:pt x="253" y="711"/>
                    <a:pt x="253" y="711"/>
                    <a:pt x="253" y="711"/>
                  </a:cubicBezTo>
                  <a:cubicBezTo>
                    <a:pt x="254" y="712"/>
                    <a:pt x="254" y="712"/>
                    <a:pt x="254" y="712"/>
                  </a:cubicBezTo>
                  <a:cubicBezTo>
                    <a:pt x="255" y="713"/>
                    <a:pt x="255" y="713"/>
                    <a:pt x="255" y="713"/>
                  </a:cubicBezTo>
                  <a:cubicBezTo>
                    <a:pt x="255" y="713"/>
                    <a:pt x="255" y="713"/>
                    <a:pt x="256" y="714"/>
                  </a:cubicBezTo>
                  <a:cubicBezTo>
                    <a:pt x="257" y="715"/>
                    <a:pt x="257" y="715"/>
                    <a:pt x="257" y="715"/>
                  </a:cubicBezTo>
                  <a:cubicBezTo>
                    <a:pt x="258" y="715"/>
                    <a:pt x="258" y="715"/>
                    <a:pt x="258" y="715"/>
                  </a:cubicBezTo>
                  <a:cubicBezTo>
                    <a:pt x="258" y="716"/>
                    <a:pt x="258" y="716"/>
                    <a:pt x="258" y="716"/>
                  </a:cubicBezTo>
                  <a:cubicBezTo>
                    <a:pt x="259" y="717"/>
                    <a:pt x="259" y="717"/>
                    <a:pt x="260" y="717"/>
                  </a:cubicBezTo>
                  <a:cubicBezTo>
                    <a:pt x="265" y="722"/>
                    <a:pt x="271" y="726"/>
                    <a:pt x="278" y="730"/>
                  </a:cubicBezTo>
                  <a:cubicBezTo>
                    <a:pt x="285" y="734"/>
                    <a:pt x="292" y="737"/>
                    <a:pt x="300" y="739"/>
                  </a:cubicBezTo>
                  <a:cubicBezTo>
                    <a:pt x="307" y="742"/>
                    <a:pt x="315" y="744"/>
                    <a:pt x="323" y="745"/>
                  </a:cubicBezTo>
                  <a:cubicBezTo>
                    <a:pt x="331" y="746"/>
                    <a:pt x="339" y="747"/>
                    <a:pt x="348" y="746"/>
                  </a:cubicBezTo>
                  <a:cubicBezTo>
                    <a:pt x="348" y="746"/>
                    <a:pt x="348" y="746"/>
                    <a:pt x="349" y="746"/>
                  </a:cubicBezTo>
                  <a:cubicBezTo>
                    <a:pt x="349" y="746"/>
                    <a:pt x="350" y="746"/>
                    <a:pt x="351" y="746"/>
                  </a:cubicBezTo>
                  <a:cubicBezTo>
                    <a:pt x="351" y="746"/>
                    <a:pt x="352" y="746"/>
                    <a:pt x="352" y="746"/>
                  </a:cubicBezTo>
                  <a:cubicBezTo>
                    <a:pt x="353" y="746"/>
                    <a:pt x="354" y="746"/>
                    <a:pt x="354" y="746"/>
                  </a:cubicBezTo>
                  <a:cubicBezTo>
                    <a:pt x="355" y="746"/>
                    <a:pt x="355" y="746"/>
                    <a:pt x="356" y="746"/>
                  </a:cubicBezTo>
                  <a:cubicBezTo>
                    <a:pt x="356" y="746"/>
                    <a:pt x="356" y="746"/>
                    <a:pt x="357" y="746"/>
                  </a:cubicBezTo>
                  <a:cubicBezTo>
                    <a:pt x="357" y="746"/>
                    <a:pt x="358" y="746"/>
                    <a:pt x="359" y="746"/>
                  </a:cubicBezTo>
                  <a:cubicBezTo>
                    <a:pt x="359" y="746"/>
                    <a:pt x="360" y="746"/>
                    <a:pt x="361" y="746"/>
                  </a:cubicBezTo>
                  <a:cubicBezTo>
                    <a:pt x="361" y="745"/>
                    <a:pt x="361" y="745"/>
                    <a:pt x="362" y="745"/>
                  </a:cubicBezTo>
                  <a:cubicBezTo>
                    <a:pt x="362" y="745"/>
                    <a:pt x="363" y="745"/>
                    <a:pt x="363" y="745"/>
                  </a:cubicBezTo>
                  <a:cubicBezTo>
                    <a:pt x="364" y="745"/>
                    <a:pt x="364" y="745"/>
                    <a:pt x="365" y="745"/>
                  </a:cubicBezTo>
                  <a:cubicBezTo>
                    <a:pt x="365" y="745"/>
                    <a:pt x="366" y="745"/>
                    <a:pt x="367" y="745"/>
                  </a:cubicBezTo>
                  <a:cubicBezTo>
                    <a:pt x="367" y="745"/>
                    <a:pt x="368" y="745"/>
                    <a:pt x="368" y="744"/>
                  </a:cubicBezTo>
                  <a:cubicBezTo>
                    <a:pt x="368" y="744"/>
                    <a:pt x="369" y="744"/>
                    <a:pt x="369" y="744"/>
                  </a:cubicBezTo>
                  <a:cubicBezTo>
                    <a:pt x="370" y="744"/>
                    <a:pt x="370" y="744"/>
                    <a:pt x="371" y="744"/>
                  </a:cubicBezTo>
                  <a:cubicBezTo>
                    <a:pt x="371" y="744"/>
                    <a:pt x="372" y="744"/>
                    <a:pt x="373" y="744"/>
                  </a:cubicBezTo>
                  <a:cubicBezTo>
                    <a:pt x="374" y="743"/>
                    <a:pt x="374" y="743"/>
                    <a:pt x="374" y="743"/>
                  </a:cubicBezTo>
                  <a:cubicBezTo>
                    <a:pt x="374" y="743"/>
                    <a:pt x="375" y="743"/>
                    <a:pt x="375" y="743"/>
                  </a:cubicBezTo>
                  <a:cubicBezTo>
                    <a:pt x="376" y="743"/>
                    <a:pt x="376" y="743"/>
                    <a:pt x="377" y="743"/>
                  </a:cubicBezTo>
                  <a:cubicBezTo>
                    <a:pt x="377" y="743"/>
                    <a:pt x="378" y="742"/>
                    <a:pt x="379" y="742"/>
                  </a:cubicBezTo>
                  <a:cubicBezTo>
                    <a:pt x="379" y="742"/>
                    <a:pt x="380" y="742"/>
                    <a:pt x="380" y="742"/>
                  </a:cubicBezTo>
                  <a:cubicBezTo>
                    <a:pt x="380" y="742"/>
                    <a:pt x="381" y="742"/>
                    <a:pt x="381" y="742"/>
                  </a:cubicBezTo>
                  <a:cubicBezTo>
                    <a:pt x="382" y="741"/>
                    <a:pt x="382" y="741"/>
                    <a:pt x="383" y="741"/>
                  </a:cubicBezTo>
                  <a:cubicBezTo>
                    <a:pt x="383" y="741"/>
                    <a:pt x="384" y="741"/>
                    <a:pt x="385" y="741"/>
                  </a:cubicBezTo>
                  <a:cubicBezTo>
                    <a:pt x="385" y="740"/>
                    <a:pt x="386" y="740"/>
                    <a:pt x="386" y="740"/>
                  </a:cubicBezTo>
                  <a:cubicBezTo>
                    <a:pt x="387" y="740"/>
                    <a:pt x="387" y="740"/>
                    <a:pt x="388" y="740"/>
                  </a:cubicBezTo>
                  <a:cubicBezTo>
                    <a:pt x="388" y="740"/>
                    <a:pt x="389" y="739"/>
                    <a:pt x="389" y="739"/>
                  </a:cubicBezTo>
                  <a:cubicBezTo>
                    <a:pt x="390" y="739"/>
                    <a:pt x="390" y="739"/>
                    <a:pt x="391" y="739"/>
                  </a:cubicBezTo>
                  <a:cubicBezTo>
                    <a:pt x="554" y="681"/>
                    <a:pt x="554" y="681"/>
                    <a:pt x="554" y="681"/>
                  </a:cubicBezTo>
                  <a:cubicBezTo>
                    <a:pt x="555" y="681"/>
                    <a:pt x="555" y="681"/>
                    <a:pt x="556" y="681"/>
                  </a:cubicBezTo>
                  <a:cubicBezTo>
                    <a:pt x="557" y="680"/>
                    <a:pt x="557" y="680"/>
                    <a:pt x="558" y="680"/>
                  </a:cubicBezTo>
                  <a:cubicBezTo>
                    <a:pt x="559" y="680"/>
                    <a:pt x="560" y="679"/>
                    <a:pt x="561" y="679"/>
                  </a:cubicBezTo>
                  <a:cubicBezTo>
                    <a:pt x="562" y="679"/>
                    <a:pt x="563" y="678"/>
                    <a:pt x="564" y="678"/>
                  </a:cubicBezTo>
                  <a:cubicBezTo>
                    <a:pt x="564" y="678"/>
                    <a:pt x="565" y="678"/>
                    <a:pt x="565" y="678"/>
                  </a:cubicBezTo>
                  <a:cubicBezTo>
                    <a:pt x="566" y="678"/>
                    <a:pt x="566" y="677"/>
                    <a:pt x="567" y="677"/>
                  </a:cubicBezTo>
                  <a:cubicBezTo>
                    <a:pt x="568" y="677"/>
                    <a:pt x="570" y="677"/>
                    <a:pt x="572" y="676"/>
                  </a:cubicBezTo>
                  <a:cubicBezTo>
                    <a:pt x="573" y="676"/>
                    <a:pt x="576" y="675"/>
                    <a:pt x="579" y="674"/>
                  </a:cubicBezTo>
                  <a:cubicBezTo>
                    <a:pt x="580" y="674"/>
                    <a:pt x="580" y="674"/>
                    <a:pt x="580" y="674"/>
                  </a:cubicBezTo>
                  <a:cubicBezTo>
                    <a:pt x="581" y="674"/>
                    <a:pt x="581" y="674"/>
                    <a:pt x="581" y="674"/>
                  </a:cubicBezTo>
                  <a:cubicBezTo>
                    <a:pt x="581" y="674"/>
                    <a:pt x="581" y="674"/>
                    <a:pt x="582" y="674"/>
                  </a:cubicBezTo>
                  <a:cubicBezTo>
                    <a:pt x="582" y="674"/>
                    <a:pt x="583" y="674"/>
                    <a:pt x="583" y="674"/>
                  </a:cubicBezTo>
                  <a:cubicBezTo>
                    <a:pt x="584" y="674"/>
                    <a:pt x="584" y="674"/>
                    <a:pt x="585" y="674"/>
                  </a:cubicBezTo>
                  <a:cubicBezTo>
                    <a:pt x="585" y="673"/>
                    <a:pt x="586" y="673"/>
                    <a:pt x="586" y="673"/>
                  </a:cubicBezTo>
                  <a:cubicBezTo>
                    <a:pt x="587" y="673"/>
                    <a:pt x="588" y="673"/>
                    <a:pt x="590" y="673"/>
                  </a:cubicBezTo>
                  <a:cubicBezTo>
                    <a:pt x="591" y="673"/>
                    <a:pt x="592" y="673"/>
                    <a:pt x="594" y="673"/>
                  </a:cubicBezTo>
                  <a:cubicBezTo>
                    <a:pt x="595" y="673"/>
                    <a:pt x="595" y="673"/>
                    <a:pt x="596" y="673"/>
                  </a:cubicBezTo>
                  <a:cubicBezTo>
                    <a:pt x="596" y="673"/>
                    <a:pt x="597" y="673"/>
                    <a:pt x="598" y="674"/>
                  </a:cubicBezTo>
                  <a:cubicBezTo>
                    <a:pt x="599" y="674"/>
                    <a:pt x="601" y="674"/>
                    <a:pt x="604" y="675"/>
                  </a:cubicBezTo>
                  <a:cubicBezTo>
                    <a:pt x="606" y="676"/>
                    <a:pt x="609" y="677"/>
                    <a:pt x="613" y="678"/>
                  </a:cubicBezTo>
                  <a:cubicBezTo>
                    <a:pt x="614" y="678"/>
                    <a:pt x="614" y="678"/>
                    <a:pt x="614" y="678"/>
                  </a:cubicBezTo>
                  <a:cubicBezTo>
                    <a:pt x="615" y="679"/>
                    <a:pt x="615" y="679"/>
                    <a:pt x="615" y="679"/>
                  </a:cubicBezTo>
                  <a:cubicBezTo>
                    <a:pt x="615" y="680"/>
                    <a:pt x="615" y="680"/>
                    <a:pt x="615" y="680"/>
                  </a:cubicBezTo>
                  <a:cubicBezTo>
                    <a:pt x="616" y="681"/>
                    <a:pt x="616" y="681"/>
                    <a:pt x="616" y="681"/>
                  </a:cubicBezTo>
                  <a:cubicBezTo>
                    <a:pt x="617" y="681"/>
                    <a:pt x="617" y="681"/>
                    <a:pt x="617" y="681"/>
                  </a:cubicBezTo>
                  <a:cubicBezTo>
                    <a:pt x="617" y="682"/>
                    <a:pt x="618" y="682"/>
                    <a:pt x="618" y="683"/>
                  </a:cubicBezTo>
                  <a:cubicBezTo>
                    <a:pt x="618" y="683"/>
                    <a:pt x="619" y="684"/>
                    <a:pt x="619" y="685"/>
                  </a:cubicBezTo>
                  <a:cubicBezTo>
                    <a:pt x="620" y="686"/>
                    <a:pt x="621" y="687"/>
                    <a:pt x="622" y="689"/>
                  </a:cubicBezTo>
                  <a:cubicBezTo>
                    <a:pt x="622" y="690"/>
                    <a:pt x="622" y="690"/>
                    <a:pt x="622" y="690"/>
                  </a:cubicBezTo>
                  <a:cubicBezTo>
                    <a:pt x="622" y="690"/>
                    <a:pt x="622" y="691"/>
                    <a:pt x="622" y="691"/>
                  </a:cubicBezTo>
                  <a:cubicBezTo>
                    <a:pt x="622" y="691"/>
                    <a:pt x="623" y="692"/>
                    <a:pt x="623" y="693"/>
                  </a:cubicBezTo>
                  <a:cubicBezTo>
                    <a:pt x="623" y="694"/>
                    <a:pt x="623" y="695"/>
                    <a:pt x="623" y="696"/>
                  </a:cubicBezTo>
                  <a:cubicBezTo>
                    <a:pt x="624" y="697"/>
                    <a:pt x="624" y="697"/>
                    <a:pt x="624" y="697"/>
                  </a:cubicBezTo>
                  <a:cubicBezTo>
                    <a:pt x="624" y="697"/>
                    <a:pt x="624" y="697"/>
                    <a:pt x="624" y="697"/>
                  </a:cubicBezTo>
                  <a:cubicBezTo>
                    <a:pt x="624" y="698"/>
                    <a:pt x="624" y="698"/>
                    <a:pt x="624" y="698"/>
                  </a:cubicBezTo>
                  <a:cubicBezTo>
                    <a:pt x="624" y="699"/>
                    <a:pt x="624" y="699"/>
                    <a:pt x="624" y="699"/>
                  </a:cubicBezTo>
                  <a:cubicBezTo>
                    <a:pt x="624" y="700"/>
                    <a:pt x="624" y="700"/>
                    <a:pt x="624" y="700"/>
                  </a:cubicBezTo>
                  <a:cubicBezTo>
                    <a:pt x="624" y="701"/>
                    <a:pt x="624" y="701"/>
                    <a:pt x="624" y="701"/>
                  </a:cubicBezTo>
                  <a:cubicBezTo>
                    <a:pt x="624" y="702"/>
                    <a:pt x="624" y="702"/>
                    <a:pt x="624" y="702"/>
                  </a:cubicBezTo>
                  <a:cubicBezTo>
                    <a:pt x="624" y="702"/>
                    <a:pt x="624" y="702"/>
                    <a:pt x="624" y="703"/>
                  </a:cubicBezTo>
                  <a:cubicBezTo>
                    <a:pt x="624" y="703"/>
                    <a:pt x="624" y="703"/>
                    <a:pt x="624" y="703"/>
                  </a:cubicBezTo>
                  <a:cubicBezTo>
                    <a:pt x="624" y="704"/>
                    <a:pt x="624" y="704"/>
                    <a:pt x="624" y="705"/>
                  </a:cubicBezTo>
                  <a:cubicBezTo>
                    <a:pt x="624" y="705"/>
                    <a:pt x="624" y="706"/>
                    <a:pt x="624" y="707"/>
                  </a:cubicBezTo>
                  <a:cubicBezTo>
                    <a:pt x="624" y="708"/>
                    <a:pt x="624" y="709"/>
                    <a:pt x="624" y="710"/>
                  </a:cubicBezTo>
                  <a:cubicBezTo>
                    <a:pt x="623" y="711"/>
                    <a:pt x="623" y="711"/>
                    <a:pt x="623" y="711"/>
                  </a:cubicBezTo>
                  <a:cubicBezTo>
                    <a:pt x="623" y="712"/>
                    <a:pt x="623" y="712"/>
                    <a:pt x="623" y="712"/>
                  </a:cubicBezTo>
                  <a:cubicBezTo>
                    <a:pt x="623" y="712"/>
                    <a:pt x="623" y="713"/>
                    <a:pt x="623" y="713"/>
                  </a:cubicBezTo>
                  <a:cubicBezTo>
                    <a:pt x="623" y="713"/>
                    <a:pt x="623" y="714"/>
                    <a:pt x="623" y="715"/>
                  </a:cubicBezTo>
                  <a:cubicBezTo>
                    <a:pt x="623" y="715"/>
                    <a:pt x="623" y="716"/>
                    <a:pt x="623" y="717"/>
                  </a:cubicBezTo>
                  <a:cubicBezTo>
                    <a:pt x="622" y="718"/>
                    <a:pt x="622" y="719"/>
                    <a:pt x="621" y="721"/>
                  </a:cubicBezTo>
                  <a:cubicBezTo>
                    <a:pt x="621" y="723"/>
                    <a:pt x="620" y="726"/>
                    <a:pt x="618" y="730"/>
                  </a:cubicBezTo>
                  <a:cubicBezTo>
                    <a:pt x="617" y="734"/>
                    <a:pt x="615" y="740"/>
                    <a:pt x="613" y="747"/>
                  </a:cubicBezTo>
                  <a:cubicBezTo>
                    <a:pt x="610" y="753"/>
                    <a:pt x="608" y="760"/>
                    <a:pt x="607" y="766"/>
                  </a:cubicBezTo>
                  <a:cubicBezTo>
                    <a:pt x="605" y="773"/>
                    <a:pt x="604" y="780"/>
                    <a:pt x="605" y="787"/>
                  </a:cubicBezTo>
                  <a:cubicBezTo>
                    <a:pt x="605" y="794"/>
                    <a:pt x="606" y="801"/>
                    <a:pt x="608" y="807"/>
                  </a:cubicBezTo>
                  <a:cubicBezTo>
                    <a:pt x="609" y="814"/>
                    <a:pt x="612" y="821"/>
                    <a:pt x="615" y="828"/>
                  </a:cubicBezTo>
                  <a:cubicBezTo>
                    <a:pt x="616" y="829"/>
                    <a:pt x="616" y="829"/>
                    <a:pt x="616" y="830"/>
                  </a:cubicBezTo>
                  <a:cubicBezTo>
                    <a:pt x="616" y="830"/>
                    <a:pt x="617" y="830"/>
                    <a:pt x="617" y="831"/>
                  </a:cubicBezTo>
                  <a:cubicBezTo>
                    <a:pt x="617" y="831"/>
                    <a:pt x="617" y="832"/>
                    <a:pt x="618" y="832"/>
                  </a:cubicBezTo>
                  <a:cubicBezTo>
                    <a:pt x="618" y="833"/>
                    <a:pt x="618" y="833"/>
                    <a:pt x="618" y="834"/>
                  </a:cubicBezTo>
                  <a:cubicBezTo>
                    <a:pt x="619" y="834"/>
                    <a:pt x="619" y="835"/>
                    <a:pt x="619" y="835"/>
                  </a:cubicBezTo>
                  <a:cubicBezTo>
                    <a:pt x="620" y="835"/>
                    <a:pt x="620" y="836"/>
                    <a:pt x="620" y="836"/>
                  </a:cubicBezTo>
                  <a:cubicBezTo>
                    <a:pt x="621" y="837"/>
                    <a:pt x="621" y="838"/>
                    <a:pt x="621" y="838"/>
                  </a:cubicBezTo>
                  <a:cubicBezTo>
                    <a:pt x="622" y="839"/>
                    <a:pt x="622" y="840"/>
                    <a:pt x="623" y="841"/>
                  </a:cubicBezTo>
                  <a:cubicBezTo>
                    <a:pt x="624" y="841"/>
                    <a:pt x="624" y="841"/>
                    <a:pt x="624" y="841"/>
                  </a:cubicBezTo>
                  <a:cubicBezTo>
                    <a:pt x="624" y="842"/>
                    <a:pt x="624" y="842"/>
                    <a:pt x="624" y="843"/>
                  </a:cubicBezTo>
                  <a:cubicBezTo>
                    <a:pt x="625" y="843"/>
                    <a:pt x="625" y="843"/>
                    <a:pt x="625" y="844"/>
                  </a:cubicBezTo>
                  <a:cubicBezTo>
                    <a:pt x="626" y="845"/>
                    <a:pt x="626" y="845"/>
                    <a:pt x="627" y="846"/>
                  </a:cubicBezTo>
                  <a:cubicBezTo>
                    <a:pt x="628" y="847"/>
                    <a:pt x="628" y="847"/>
                    <a:pt x="628" y="847"/>
                  </a:cubicBezTo>
                  <a:cubicBezTo>
                    <a:pt x="628" y="847"/>
                    <a:pt x="628" y="847"/>
                    <a:pt x="628" y="848"/>
                  </a:cubicBezTo>
                  <a:cubicBezTo>
                    <a:pt x="629" y="848"/>
                    <a:pt x="629" y="849"/>
                    <a:pt x="629" y="849"/>
                  </a:cubicBezTo>
                  <a:cubicBezTo>
                    <a:pt x="630" y="850"/>
                    <a:pt x="630" y="850"/>
                    <a:pt x="631" y="851"/>
                  </a:cubicBezTo>
                  <a:cubicBezTo>
                    <a:pt x="632" y="852"/>
                    <a:pt x="632" y="852"/>
                    <a:pt x="632" y="852"/>
                  </a:cubicBezTo>
                  <a:cubicBezTo>
                    <a:pt x="633" y="853"/>
                    <a:pt x="633" y="853"/>
                    <a:pt x="633" y="853"/>
                  </a:cubicBezTo>
                  <a:cubicBezTo>
                    <a:pt x="633" y="853"/>
                    <a:pt x="633" y="853"/>
                    <a:pt x="634" y="854"/>
                  </a:cubicBezTo>
                  <a:cubicBezTo>
                    <a:pt x="634" y="854"/>
                    <a:pt x="635" y="855"/>
                    <a:pt x="635" y="856"/>
                  </a:cubicBezTo>
                  <a:cubicBezTo>
                    <a:pt x="636" y="856"/>
                    <a:pt x="636" y="856"/>
                    <a:pt x="636" y="856"/>
                  </a:cubicBezTo>
                  <a:cubicBezTo>
                    <a:pt x="636" y="857"/>
                    <a:pt x="637" y="857"/>
                    <a:pt x="637" y="857"/>
                  </a:cubicBezTo>
                  <a:cubicBezTo>
                    <a:pt x="637" y="858"/>
                    <a:pt x="638" y="858"/>
                    <a:pt x="639" y="859"/>
                  </a:cubicBezTo>
                  <a:cubicBezTo>
                    <a:pt x="639" y="859"/>
                    <a:pt x="640" y="860"/>
                    <a:pt x="641" y="861"/>
                  </a:cubicBezTo>
                  <a:cubicBezTo>
                    <a:pt x="641" y="861"/>
                    <a:pt x="642" y="862"/>
                    <a:pt x="642" y="862"/>
                  </a:cubicBezTo>
                  <a:cubicBezTo>
                    <a:pt x="642" y="862"/>
                    <a:pt x="643" y="863"/>
                    <a:pt x="643" y="863"/>
                  </a:cubicBezTo>
                  <a:cubicBezTo>
                    <a:pt x="644" y="864"/>
                    <a:pt x="644" y="864"/>
                    <a:pt x="645" y="865"/>
                  </a:cubicBezTo>
                  <a:cubicBezTo>
                    <a:pt x="645" y="865"/>
                    <a:pt x="646" y="866"/>
                    <a:pt x="647" y="866"/>
                  </a:cubicBezTo>
                  <a:cubicBezTo>
                    <a:pt x="650" y="869"/>
                    <a:pt x="653" y="871"/>
                    <a:pt x="657" y="874"/>
                  </a:cubicBezTo>
                  <a:cubicBezTo>
                    <a:pt x="660" y="876"/>
                    <a:pt x="664" y="878"/>
                    <a:pt x="667" y="880"/>
                  </a:cubicBezTo>
                  <a:cubicBezTo>
                    <a:pt x="671" y="882"/>
                    <a:pt x="675" y="884"/>
                    <a:pt x="679" y="886"/>
                  </a:cubicBezTo>
                  <a:cubicBezTo>
                    <a:pt x="683" y="888"/>
                    <a:pt x="687" y="890"/>
                    <a:pt x="691" y="891"/>
                  </a:cubicBezTo>
                  <a:cubicBezTo>
                    <a:pt x="691" y="891"/>
                    <a:pt x="692" y="892"/>
                    <a:pt x="693" y="892"/>
                  </a:cubicBezTo>
                  <a:cubicBezTo>
                    <a:pt x="693" y="892"/>
                    <a:pt x="694" y="892"/>
                    <a:pt x="695" y="893"/>
                  </a:cubicBezTo>
                  <a:cubicBezTo>
                    <a:pt x="695" y="893"/>
                    <a:pt x="696" y="893"/>
                    <a:pt x="697" y="893"/>
                  </a:cubicBezTo>
                  <a:cubicBezTo>
                    <a:pt x="698" y="893"/>
                    <a:pt x="699" y="894"/>
                    <a:pt x="699" y="894"/>
                  </a:cubicBezTo>
                  <a:cubicBezTo>
                    <a:pt x="700" y="894"/>
                    <a:pt x="701" y="894"/>
                    <a:pt x="702" y="895"/>
                  </a:cubicBezTo>
                  <a:cubicBezTo>
                    <a:pt x="702" y="895"/>
                    <a:pt x="703" y="895"/>
                    <a:pt x="704" y="895"/>
                  </a:cubicBezTo>
                  <a:cubicBezTo>
                    <a:pt x="704" y="896"/>
                    <a:pt x="705" y="896"/>
                    <a:pt x="706" y="896"/>
                  </a:cubicBezTo>
                  <a:cubicBezTo>
                    <a:pt x="707" y="896"/>
                    <a:pt x="707" y="896"/>
                    <a:pt x="708" y="896"/>
                  </a:cubicBezTo>
                  <a:cubicBezTo>
                    <a:pt x="711" y="897"/>
                    <a:pt x="715" y="898"/>
                    <a:pt x="718" y="899"/>
                  </a:cubicBezTo>
                  <a:cubicBezTo>
                    <a:pt x="722" y="899"/>
                    <a:pt x="725" y="900"/>
                    <a:pt x="729" y="900"/>
                  </a:cubicBezTo>
                  <a:cubicBezTo>
                    <a:pt x="733" y="901"/>
                    <a:pt x="736" y="901"/>
                    <a:pt x="740" y="902"/>
                  </a:cubicBezTo>
                  <a:cubicBezTo>
                    <a:pt x="744" y="902"/>
                    <a:pt x="747" y="902"/>
                    <a:pt x="751" y="902"/>
                  </a:cubicBezTo>
                  <a:cubicBezTo>
                    <a:pt x="752" y="902"/>
                    <a:pt x="753" y="902"/>
                    <a:pt x="753" y="902"/>
                  </a:cubicBezTo>
                  <a:cubicBezTo>
                    <a:pt x="754" y="902"/>
                    <a:pt x="755" y="902"/>
                    <a:pt x="755" y="902"/>
                  </a:cubicBezTo>
                  <a:cubicBezTo>
                    <a:pt x="756" y="902"/>
                    <a:pt x="757" y="902"/>
                    <a:pt x="758" y="902"/>
                  </a:cubicBezTo>
                  <a:cubicBezTo>
                    <a:pt x="759" y="902"/>
                    <a:pt x="760" y="902"/>
                    <a:pt x="761" y="902"/>
                  </a:cubicBezTo>
                  <a:cubicBezTo>
                    <a:pt x="761" y="902"/>
                    <a:pt x="762" y="902"/>
                    <a:pt x="763" y="902"/>
                  </a:cubicBezTo>
                  <a:cubicBezTo>
                    <a:pt x="763" y="902"/>
                    <a:pt x="764" y="902"/>
                    <a:pt x="765" y="902"/>
                  </a:cubicBezTo>
                  <a:cubicBezTo>
                    <a:pt x="765" y="901"/>
                    <a:pt x="766" y="901"/>
                    <a:pt x="767" y="901"/>
                  </a:cubicBezTo>
                  <a:cubicBezTo>
                    <a:pt x="768" y="901"/>
                    <a:pt x="768" y="901"/>
                    <a:pt x="769" y="901"/>
                  </a:cubicBezTo>
                  <a:cubicBezTo>
                    <a:pt x="770" y="901"/>
                    <a:pt x="771" y="901"/>
                    <a:pt x="771" y="901"/>
                  </a:cubicBezTo>
                  <a:cubicBezTo>
                    <a:pt x="772" y="901"/>
                    <a:pt x="772" y="901"/>
                    <a:pt x="773" y="901"/>
                  </a:cubicBezTo>
                  <a:cubicBezTo>
                    <a:pt x="774" y="901"/>
                    <a:pt x="775" y="900"/>
                    <a:pt x="776" y="900"/>
                  </a:cubicBezTo>
                  <a:cubicBezTo>
                    <a:pt x="776" y="900"/>
                    <a:pt x="777" y="900"/>
                    <a:pt x="778" y="900"/>
                  </a:cubicBezTo>
                  <a:cubicBezTo>
                    <a:pt x="779" y="900"/>
                    <a:pt x="779" y="900"/>
                    <a:pt x="779" y="900"/>
                  </a:cubicBezTo>
                  <a:cubicBezTo>
                    <a:pt x="780" y="900"/>
                    <a:pt x="780" y="900"/>
                    <a:pt x="780" y="900"/>
                  </a:cubicBezTo>
                  <a:cubicBezTo>
                    <a:pt x="781" y="900"/>
                    <a:pt x="781" y="900"/>
                    <a:pt x="781" y="900"/>
                  </a:cubicBezTo>
                  <a:cubicBezTo>
                    <a:pt x="782" y="899"/>
                    <a:pt x="782" y="899"/>
                    <a:pt x="782" y="899"/>
                  </a:cubicBezTo>
                  <a:cubicBezTo>
                    <a:pt x="783" y="899"/>
                    <a:pt x="783" y="899"/>
                    <a:pt x="783" y="899"/>
                  </a:cubicBezTo>
                  <a:cubicBezTo>
                    <a:pt x="784" y="899"/>
                    <a:pt x="784" y="899"/>
                    <a:pt x="784" y="899"/>
                  </a:cubicBezTo>
                  <a:cubicBezTo>
                    <a:pt x="785" y="899"/>
                    <a:pt x="785" y="899"/>
                    <a:pt x="785" y="899"/>
                  </a:cubicBezTo>
                  <a:cubicBezTo>
                    <a:pt x="786" y="899"/>
                    <a:pt x="786" y="899"/>
                    <a:pt x="786" y="899"/>
                  </a:cubicBezTo>
                  <a:cubicBezTo>
                    <a:pt x="786" y="899"/>
                    <a:pt x="786" y="899"/>
                    <a:pt x="786" y="899"/>
                  </a:cubicBezTo>
                  <a:cubicBezTo>
                    <a:pt x="787" y="898"/>
                    <a:pt x="787" y="898"/>
                    <a:pt x="787" y="898"/>
                  </a:cubicBezTo>
                  <a:cubicBezTo>
                    <a:pt x="788" y="898"/>
                    <a:pt x="788" y="898"/>
                    <a:pt x="788" y="898"/>
                  </a:cubicBezTo>
                  <a:cubicBezTo>
                    <a:pt x="789" y="898"/>
                    <a:pt x="789" y="898"/>
                    <a:pt x="789" y="898"/>
                  </a:cubicBezTo>
                  <a:cubicBezTo>
                    <a:pt x="789" y="898"/>
                    <a:pt x="789" y="898"/>
                    <a:pt x="790" y="898"/>
                  </a:cubicBezTo>
                  <a:cubicBezTo>
                    <a:pt x="790" y="898"/>
                    <a:pt x="791" y="898"/>
                    <a:pt x="791" y="897"/>
                  </a:cubicBezTo>
                  <a:cubicBezTo>
                    <a:pt x="792" y="897"/>
                    <a:pt x="792" y="897"/>
                    <a:pt x="793" y="897"/>
                  </a:cubicBezTo>
                  <a:cubicBezTo>
                    <a:pt x="794" y="897"/>
                    <a:pt x="795" y="897"/>
                    <a:pt x="796" y="896"/>
                  </a:cubicBezTo>
                  <a:cubicBezTo>
                    <a:pt x="796" y="896"/>
                    <a:pt x="796" y="896"/>
                    <a:pt x="797" y="896"/>
                  </a:cubicBezTo>
                  <a:cubicBezTo>
                    <a:pt x="797" y="896"/>
                    <a:pt x="798" y="896"/>
                    <a:pt x="798" y="896"/>
                  </a:cubicBezTo>
                  <a:cubicBezTo>
                    <a:pt x="799" y="896"/>
                    <a:pt x="799" y="895"/>
                    <a:pt x="800" y="895"/>
                  </a:cubicBezTo>
                  <a:cubicBezTo>
                    <a:pt x="801" y="895"/>
                    <a:pt x="801" y="895"/>
                    <a:pt x="802" y="894"/>
                  </a:cubicBezTo>
                  <a:cubicBezTo>
                    <a:pt x="803" y="894"/>
                    <a:pt x="804" y="894"/>
                    <a:pt x="804" y="894"/>
                  </a:cubicBezTo>
                  <a:cubicBezTo>
                    <a:pt x="805" y="894"/>
                    <a:pt x="805" y="894"/>
                    <a:pt x="806" y="893"/>
                  </a:cubicBezTo>
                  <a:cubicBezTo>
                    <a:pt x="806" y="893"/>
                    <a:pt x="807" y="893"/>
                    <a:pt x="808" y="893"/>
                  </a:cubicBezTo>
                  <a:cubicBezTo>
                    <a:pt x="808" y="893"/>
                    <a:pt x="809" y="892"/>
                    <a:pt x="809" y="892"/>
                  </a:cubicBezTo>
                  <a:cubicBezTo>
                    <a:pt x="827" y="886"/>
                    <a:pt x="842" y="877"/>
                    <a:pt x="854" y="866"/>
                  </a:cubicBezTo>
                  <a:cubicBezTo>
                    <a:pt x="866" y="855"/>
                    <a:pt x="875" y="842"/>
                    <a:pt x="881" y="829"/>
                  </a:cubicBezTo>
                  <a:cubicBezTo>
                    <a:pt x="886" y="815"/>
                    <a:pt x="889" y="801"/>
                    <a:pt x="888" y="786"/>
                  </a:cubicBezTo>
                  <a:cubicBezTo>
                    <a:pt x="886" y="771"/>
                    <a:pt x="882" y="757"/>
                    <a:pt x="873" y="742"/>
                  </a:cubicBezTo>
                  <a:cubicBezTo>
                    <a:pt x="873" y="742"/>
                    <a:pt x="872" y="741"/>
                    <a:pt x="872" y="741"/>
                  </a:cubicBezTo>
                  <a:cubicBezTo>
                    <a:pt x="872" y="741"/>
                    <a:pt x="871" y="740"/>
                    <a:pt x="871" y="740"/>
                  </a:cubicBezTo>
                  <a:cubicBezTo>
                    <a:pt x="871" y="739"/>
                    <a:pt x="871" y="739"/>
                    <a:pt x="870" y="738"/>
                  </a:cubicBezTo>
                  <a:cubicBezTo>
                    <a:pt x="870" y="738"/>
                    <a:pt x="870" y="738"/>
                    <a:pt x="869" y="737"/>
                  </a:cubicBezTo>
                  <a:cubicBezTo>
                    <a:pt x="865" y="731"/>
                    <a:pt x="860" y="725"/>
                    <a:pt x="854" y="719"/>
                  </a:cubicBezTo>
                  <a:cubicBezTo>
                    <a:pt x="849" y="714"/>
                    <a:pt x="842" y="709"/>
                    <a:pt x="836" y="704"/>
                  </a:cubicBezTo>
                  <a:cubicBezTo>
                    <a:pt x="829" y="700"/>
                    <a:pt x="822" y="696"/>
                    <a:pt x="815" y="692"/>
                  </a:cubicBezTo>
                  <a:cubicBezTo>
                    <a:pt x="807" y="689"/>
                    <a:pt x="799" y="686"/>
                    <a:pt x="791" y="683"/>
                  </a:cubicBezTo>
                  <a:cubicBezTo>
                    <a:pt x="786" y="682"/>
                    <a:pt x="780" y="680"/>
                    <a:pt x="773" y="677"/>
                  </a:cubicBezTo>
                  <a:cubicBezTo>
                    <a:pt x="767" y="675"/>
                    <a:pt x="760" y="672"/>
                    <a:pt x="754" y="669"/>
                  </a:cubicBezTo>
                  <a:cubicBezTo>
                    <a:pt x="748" y="666"/>
                    <a:pt x="742" y="663"/>
                    <a:pt x="737" y="659"/>
                  </a:cubicBezTo>
                  <a:cubicBezTo>
                    <a:pt x="732" y="655"/>
                    <a:pt x="728" y="651"/>
                    <a:pt x="726" y="647"/>
                  </a:cubicBezTo>
                  <a:cubicBezTo>
                    <a:pt x="726" y="647"/>
                    <a:pt x="725" y="646"/>
                    <a:pt x="725" y="645"/>
                  </a:cubicBezTo>
                  <a:cubicBezTo>
                    <a:pt x="725" y="645"/>
                    <a:pt x="724" y="644"/>
                    <a:pt x="724" y="643"/>
                  </a:cubicBezTo>
                  <a:cubicBezTo>
                    <a:pt x="724" y="643"/>
                    <a:pt x="724" y="642"/>
                    <a:pt x="724" y="641"/>
                  </a:cubicBezTo>
                  <a:cubicBezTo>
                    <a:pt x="723" y="641"/>
                    <a:pt x="723" y="640"/>
                    <a:pt x="723" y="639"/>
                  </a:cubicBezTo>
                  <a:cubicBezTo>
                    <a:pt x="723" y="638"/>
                    <a:pt x="723" y="637"/>
                    <a:pt x="724" y="636"/>
                  </a:cubicBezTo>
                  <a:cubicBezTo>
                    <a:pt x="724" y="635"/>
                    <a:pt x="724" y="635"/>
                    <a:pt x="724" y="634"/>
                  </a:cubicBezTo>
                  <a:cubicBezTo>
                    <a:pt x="725" y="633"/>
                    <a:pt x="725" y="632"/>
                    <a:pt x="726" y="631"/>
                  </a:cubicBezTo>
                  <a:cubicBezTo>
                    <a:pt x="726" y="630"/>
                    <a:pt x="727" y="629"/>
                    <a:pt x="728" y="628"/>
                  </a:cubicBezTo>
                  <a:cubicBezTo>
                    <a:pt x="728" y="627"/>
                    <a:pt x="729" y="627"/>
                    <a:pt x="729" y="626"/>
                  </a:cubicBezTo>
                  <a:cubicBezTo>
                    <a:pt x="730" y="626"/>
                    <a:pt x="730" y="625"/>
                    <a:pt x="731" y="625"/>
                  </a:cubicBezTo>
                  <a:cubicBezTo>
                    <a:pt x="731" y="624"/>
                    <a:pt x="732" y="624"/>
                    <a:pt x="732" y="623"/>
                  </a:cubicBezTo>
                  <a:cubicBezTo>
                    <a:pt x="733" y="623"/>
                    <a:pt x="734" y="622"/>
                    <a:pt x="734" y="622"/>
                  </a:cubicBezTo>
                  <a:cubicBezTo>
                    <a:pt x="736" y="621"/>
                    <a:pt x="738" y="620"/>
                    <a:pt x="740" y="618"/>
                  </a:cubicBezTo>
                  <a:cubicBezTo>
                    <a:pt x="742" y="617"/>
                    <a:pt x="744" y="616"/>
                    <a:pt x="747" y="615"/>
                  </a:cubicBezTo>
                  <a:cubicBezTo>
                    <a:pt x="749" y="613"/>
                    <a:pt x="752" y="612"/>
                    <a:pt x="755" y="611"/>
                  </a:cubicBezTo>
                  <a:cubicBezTo>
                    <a:pt x="758" y="610"/>
                    <a:pt x="761" y="608"/>
                    <a:pt x="764" y="607"/>
                  </a:cubicBezTo>
                  <a:cubicBezTo>
                    <a:pt x="923" y="552"/>
                    <a:pt x="923" y="552"/>
                    <a:pt x="923" y="552"/>
                  </a:cubicBezTo>
                  <a:cubicBezTo>
                    <a:pt x="937" y="547"/>
                    <a:pt x="949" y="540"/>
                    <a:pt x="958" y="532"/>
                  </a:cubicBezTo>
                  <a:cubicBezTo>
                    <a:pt x="967" y="523"/>
                    <a:pt x="974" y="514"/>
                    <a:pt x="979" y="503"/>
                  </a:cubicBezTo>
                  <a:cubicBezTo>
                    <a:pt x="983" y="493"/>
                    <a:pt x="985" y="482"/>
                    <a:pt x="984" y="471"/>
                  </a:cubicBezTo>
                </a:path>
              </a:pathLst>
            </a:custGeom>
            <a:solidFill>
              <a:srgbClr val="9BBB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8" name="Freeform 173"/>
            <p:cNvSpPr>
              <a:spLocks noEditPoints="true"/>
            </p:cNvSpPr>
            <p:nvPr/>
          </p:nvSpPr>
          <p:spPr bwMode="auto">
            <a:xfrm>
              <a:off x="3509" y="764"/>
              <a:ext cx="1623" cy="1487"/>
            </a:xfrm>
            <a:custGeom>
              <a:avLst/>
              <a:gdLst>
                <a:gd name="T0" fmla="*/ 1160 w 989"/>
                <a:gd name="T1" fmla="*/ 1477 h 906"/>
                <a:gd name="T2" fmla="*/ 1052 w 989"/>
                <a:gd name="T3" fmla="*/ 1418 h 906"/>
                <a:gd name="T4" fmla="*/ 1011 w 989"/>
                <a:gd name="T5" fmla="*/ 1364 h 906"/>
                <a:gd name="T6" fmla="*/ 1022 w 989"/>
                <a:gd name="T7" fmla="*/ 1178 h 906"/>
                <a:gd name="T8" fmla="*/ 1021 w 989"/>
                <a:gd name="T9" fmla="*/ 1137 h 906"/>
                <a:gd name="T10" fmla="*/ 1009 w 989"/>
                <a:gd name="T11" fmla="*/ 1121 h 906"/>
                <a:gd name="T12" fmla="*/ 967 w 989"/>
                <a:gd name="T13" fmla="*/ 1111 h 906"/>
                <a:gd name="T14" fmla="*/ 617 w 989"/>
                <a:gd name="T15" fmla="*/ 1226 h 906"/>
                <a:gd name="T16" fmla="*/ 409 w 989"/>
                <a:gd name="T17" fmla="*/ 1165 h 906"/>
                <a:gd name="T18" fmla="*/ 267 w 989"/>
                <a:gd name="T19" fmla="*/ 853 h 906"/>
                <a:gd name="T20" fmla="*/ 496 w 989"/>
                <a:gd name="T21" fmla="*/ 867 h 906"/>
                <a:gd name="T22" fmla="*/ 696 w 989"/>
                <a:gd name="T23" fmla="*/ 629 h 906"/>
                <a:gd name="T24" fmla="*/ 627 w 989"/>
                <a:gd name="T25" fmla="*/ 563 h 906"/>
                <a:gd name="T26" fmla="*/ 494 w 989"/>
                <a:gd name="T27" fmla="*/ 528 h 906"/>
                <a:gd name="T28" fmla="*/ 418 w 989"/>
                <a:gd name="T29" fmla="*/ 538 h 906"/>
                <a:gd name="T30" fmla="*/ 258 w 989"/>
                <a:gd name="T31" fmla="*/ 679 h 906"/>
                <a:gd name="T32" fmla="*/ 220 w 989"/>
                <a:gd name="T33" fmla="*/ 711 h 906"/>
                <a:gd name="T34" fmla="*/ 195 w 989"/>
                <a:gd name="T35" fmla="*/ 717 h 906"/>
                <a:gd name="T36" fmla="*/ 172 w 989"/>
                <a:gd name="T37" fmla="*/ 712 h 906"/>
                <a:gd name="T38" fmla="*/ 149 w 989"/>
                <a:gd name="T39" fmla="*/ 696 h 906"/>
                <a:gd name="T40" fmla="*/ 13 w 989"/>
                <a:gd name="T41" fmla="*/ 358 h 906"/>
                <a:gd name="T42" fmla="*/ 1080 w 989"/>
                <a:gd name="T43" fmla="*/ 8 h 906"/>
                <a:gd name="T44" fmla="*/ 1186 w 989"/>
                <a:gd name="T45" fmla="*/ 79 h 906"/>
                <a:gd name="T46" fmla="*/ 1244 w 989"/>
                <a:gd name="T47" fmla="*/ 1009 h 906"/>
                <a:gd name="T48" fmla="*/ 1200 w 989"/>
                <a:gd name="T49" fmla="*/ 1036 h 906"/>
                <a:gd name="T50" fmla="*/ 1196 w 989"/>
                <a:gd name="T51" fmla="*/ 1062 h 906"/>
                <a:gd name="T52" fmla="*/ 1377 w 989"/>
                <a:gd name="T53" fmla="*/ 1157 h 906"/>
                <a:gd name="T54" fmla="*/ 1333 w 989"/>
                <a:gd name="T55" fmla="*/ 1471 h 906"/>
                <a:gd name="T56" fmla="*/ 986 w 989"/>
                <a:gd name="T57" fmla="*/ 1106 h 906"/>
                <a:gd name="T58" fmla="*/ 1019 w 989"/>
                <a:gd name="T59" fmla="*/ 1119 h 906"/>
                <a:gd name="T60" fmla="*/ 1029 w 989"/>
                <a:gd name="T61" fmla="*/ 1144 h 906"/>
                <a:gd name="T62" fmla="*/ 1021 w 989"/>
                <a:gd name="T63" fmla="*/ 1203 h 906"/>
                <a:gd name="T64" fmla="*/ 1026 w 989"/>
                <a:gd name="T65" fmla="*/ 1377 h 906"/>
                <a:gd name="T66" fmla="*/ 1139 w 989"/>
                <a:gd name="T67" fmla="*/ 1462 h 906"/>
                <a:gd name="T68" fmla="*/ 1236 w 989"/>
                <a:gd name="T69" fmla="*/ 1480 h 906"/>
                <a:gd name="T70" fmla="*/ 1457 w 989"/>
                <a:gd name="T71" fmla="*/ 1293 h 906"/>
                <a:gd name="T72" fmla="*/ 1272 w 989"/>
                <a:gd name="T73" fmla="*/ 1118 h 906"/>
                <a:gd name="T74" fmla="*/ 1186 w 989"/>
                <a:gd name="T75" fmla="*/ 1052 h 906"/>
                <a:gd name="T76" fmla="*/ 1203 w 989"/>
                <a:gd name="T77" fmla="*/ 1024 h 906"/>
                <a:gd name="T78" fmla="*/ 1574 w 989"/>
                <a:gd name="T79" fmla="*/ 873 h 906"/>
                <a:gd name="T80" fmla="*/ 1165 w 989"/>
                <a:gd name="T81" fmla="*/ 64 h 906"/>
                <a:gd name="T82" fmla="*/ 980 w 989"/>
                <a:gd name="T83" fmla="*/ 10 h 906"/>
                <a:gd name="T84" fmla="*/ 136 w 989"/>
                <a:gd name="T85" fmla="*/ 668 h 906"/>
                <a:gd name="T86" fmla="*/ 172 w 989"/>
                <a:gd name="T87" fmla="*/ 706 h 906"/>
                <a:gd name="T88" fmla="*/ 195 w 989"/>
                <a:gd name="T89" fmla="*/ 711 h 906"/>
                <a:gd name="T90" fmla="*/ 218 w 989"/>
                <a:gd name="T91" fmla="*/ 704 h 906"/>
                <a:gd name="T92" fmla="*/ 282 w 989"/>
                <a:gd name="T93" fmla="*/ 632 h 906"/>
                <a:gd name="T94" fmla="*/ 425 w 989"/>
                <a:gd name="T95" fmla="*/ 530 h 906"/>
                <a:gd name="T96" fmla="*/ 538 w 989"/>
                <a:gd name="T97" fmla="*/ 525 h 906"/>
                <a:gd name="T98" fmla="*/ 658 w 989"/>
                <a:gd name="T99" fmla="*/ 578 h 906"/>
                <a:gd name="T100" fmla="*/ 722 w 989"/>
                <a:gd name="T101" fmla="*/ 693 h 906"/>
                <a:gd name="T102" fmla="*/ 453 w 989"/>
                <a:gd name="T103" fmla="*/ 870 h 906"/>
                <a:gd name="T104" fmla="*/ 264 w 989"/>
                <a:gd name="T105" fmla="*/ 872 h 906"/>
                <a:gd name="T106" fmla="*/ 432 w 989"/>
                <a:gd name="T107" fmla="*/ 1178 h 906"/>
                <a:gd name="T108" fmla="*/ 643 w 989"/>
                <a:gd name="T109" fmla="*/ 1213 h 906"/>
                <a:gd name="T110" fmla="*/ 965 w 989"/>
                <a:gd name="T111" fmla="*/ 1105 h 90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89" h="906">
                  <a:moveTo>
                    <a:pt x="754" y="906"/>
                  </a:moveTo>
                  <a:cubicBezTo>
                    <a:pt x="753" y="906"/>
                    <a:pt x="753" y="906"/>
                    <a:pt x="753" y="906"/>
                  </a:cubicBezTo>
                  <a:cubicBezTo>
                    <a:pt x="749" y="906"/>
                    <a:pt x="746" y="906"/>
                    <a:pt x="742" y="905"/>
                  </a:cubicBezTo>
                  <a:cubicBezTo>
                    <a:pt x="738" y="905"/>
                    <a:pt x="735" y="905"/>
                    <a:pt x="731" y="904"/>
                  </a:cubicBezTo>
                  <a:cubicBezTo>
                    <a:pt x="727" y="904"/>
                    <a:pt x="724" y="903"/>
                    <a:pt x="720" y="903"/>
                  </a:cubicBezTo>
                  <a:cubicBezTo>
                    <a:pt x="716" y="902"/>
                    <a:pt x="713" y="901"/>
                    <a:pt x="709" y="900"/>
                  </a:cubicBezTo>
                  <a:cubicBezTo>
                    <a:pt x="709" y="900"/>
                    <a:pt x="708" y="900"/>
                    <a:pt x="707" y="900"/>
                  </a:cubicBezTo>
                  <a:cubicBezTo>
                    <a:pt x="707" y="900"/>
                    <a:pt x="706" y="899"/>
                    <a:pt x="705" y="899"/>
                  </a:cubicBezTo>
                  <a:cubicBezTo>
                    <a:pt x="692" y="895"/>
                    <a:pt x="692" y="895"/>
                    <a:pt x="692" y="895"/>
                  </a:cubicBezTo>
                  <a:cubicBezTo>
                    <a:pt x="688" y="893"/>
                    <a:pt x="684" y="892"/>
                    <a:pt x="680" y="890"/>
                  </a:cubicBezTo>
                  <a:cubicBezTo>
                    <a:pt x="676" y="888"/>
                    <a:pt x="672" y="886"/>
                    <a:pt x="669" y="884"/>
                  </a:cubicBezTo>
                  <a:cubicBezTo>
                    <a:pt x="665" y="882"/>
                    <a:pt x="661" y="880"/>
                    <a:pt x="658" y="877"/>
                  </a:cubicBezTo>
                  <a:cubicBezTo>
                    <a:pt x="654" y="875"/>
                    <a:pt x="651" y="872"/>
                    <a:pt x="648" y="870"/>
                  </a:cubicBezTo>
                  <a:cubicBezTo>
                    <a:pt x="641" y="864"/>
                    <a:pt x="641" y="864"/>
                    <a:pt x="641" y="864"/>
                  </a:cubicBezTo>
                  <a:cubicBezTo>
                    <a:pt x="632" y="854"/>
                    <a:pt x="632" y="854"/>
                    <a:pt x="632" y="854"/>
                  </a:cubicBezTo>
                  <a:cubicBezTo>
                    <a:pt x="623" y="844"/>
                    <a:pt x="623" y="844"/>
                    <a:pt x="623" y="844"/>
                  </a:cubicBezTo>
                  <a:cubicBezTo>
                    <a:pt x="622" y="841"/>
                    <a:pt x="622" y="841"/>
                    <a:pt x="622" y="841"/>
                  </a:cubicBezTo>
                  <a:cubicBezTo>
                    <a:pt x="621" y="841"/>
                    <a:pt x="621" y="840"/>
                    <a:pt x="621" y="840"/>
                  </a:cubicBezTo>
                  <a:cubicBezTo>
                    <a:pt x="620" y="838"/>
                    <a:pt x="620" y="838"/>
                    <a:pt x="620" y="838"/>
                  </a:cubicBezTo>
                  <a:cubicBezTo>
                    <a:pt x="619" y="838"/>
                    <a:pt x="619" y="837"/>
                    <a:pt x="619" y="837"/>
                  </a:cubicBezTo>
                  <a:cubicBezTo>
                    <a:pt x="616" y="831"/>
                    <a:pt x="616" y="831"/>
                    <a:pt x="616" y="831"/>
                  </a:cubicBezTo>
                  <a:cubicBezTo>
                    <a:pt x="612" y="824"/>
                    <a:pt x="609" y="817"/>
                    <a:pt x="608" y="810"/>
                  </a:cubicBezTo>
                  <a:cubicBezTo>
                    <a:pt x="606" y="803"/>
                    <a:pt x="605" y="796"/>
                    <a:pt x="605" y="789"/>
                  </a:cubicBezTo>
                  <a:cubicBezTo>
                    <a:pt x="605" y="782"/>
                    <a:pt x="605" y="775"/>
                    <a:pt x="607" y="768"/>
                  </a:cubicBezTo>
                  <a:cubicBezTo>
                    <a:pt x="608" y="761"/>
                    <a:pt x="610" y="754"/>
                    <a:pt x="613" y="748"/>
                  </a:cubicBezTo>
                  <a:cubicBezTo>
                    <a:pt x="615" y="741"/>
                    <a:pt x="617" y="736"/>
                    <a:pt x="618" y="732"/>
                  </a:cubicBezTo>
                  <a:cubicBezTo>
                    <a:pt x="620" y="728"/>
                    <a:pt x="621" y="725"/>
                    <a:pt x="621" y="722"/>
                  </a:cubicBezTo>
                  <a:cubicBezTo>
                    <a:pt x="622" y="720"/>
                    <a:pt x="622" y="719"/>
                    <a:pt x="623" y="718"/>
                  </a:cubicBezTo>
                  <a:cubicBezTo>
                    <a:pt x="623" y="717"/>
                    <a:pt x="623" y="717"/>
                    <a:pt x="623" y="716"/>
                  </a:cubicBezTo>
                  <a:cubicBezTo>
                    <a:pt x="624" y="706"/>
                    <a:pt x="624" y="706"/>
                    <a:pt x="624" y="706"/>
                  </a:cubicBezTo>
                  <a:cubicBezTo>
                    <a:pt x="624" y="706"/>
                    <a:pt x="624" y="706"/>
                    <a:pt x="624" y="705"/>
                  </a:cubicBezTo>
                  <a:cubicBezTo>
                    <a:pt x="624" y="698"/>
                    <a:pt x="624" y="698"/>
                    <a:pt x="624" y="698"/>
                  </a:cubicBezTo>
                  <a:cubicBezTo>
                    <a:pt x="623" y="697"/>
                    <a:pt x="623" y="696"/>
                    <a:pt x="623" y="695"/>
                  </a:cubicBezTo>
                  <a:cubicBezTo>
                    <a:pt x="622" y="694"/>
                    <a:pt x="622" y="694"/>
                    <a:pt x="622" y="694"/>
                  </a:cubicBezTo>
                  <a:cubicBezTo>
                    <a:pt x="622" y="693"/>
                    <a:pt x="622" y="693"/>
                    <a:pt x="622" y="693"/>
                  </a:cubicBezTo>
                  <a:cubicBezTo>
                    <a:pt x="622" y="692"/>
                    <a:pt x="622" y="692"/>
                    <a:pt x="622" y="692"/>
                  </a:cubicBezTo>
                  <a:cubicBezTo>
                    <a:pt x="621" y="690"/>
                    <a:pt x="620" y="689"/>
                    <a:pt x="620" y="688"/>
                  </a:cubicBezTo>
                  <a:cubicBezTo>
                    <a:pt x="619" y="687"/>
                    <a:pt x="619" y="686"/>
                    <a:pt x="618" y="686"/>
                  </a:cubicBezTo>
                  <a:cubicBezTo>
                    <a:pt x="618" y="685"/>
                    <a:pt x="618" y="685"/>
                    <a:pt x="617" y="685"/>
                  </a:cubicBezTo>
                  <a:cubicBezTo>
                    <a:pt x="617" y="684"/>
                    <a:pt x="617" y="684"/>
                    <a:pt x="617" y="684"/>
                  </a:cubicBezTo>
                  <a:cubicBezTo>
                    <a:pt x="616" y="683"/>
                    <a:pt x="616" y="683"/>
                    <a:pt x="616" y="683"/>
                  </a:cubicBezTo>
                  <a:cubicBezTo>
                    <a:pt x="615" y="683"/>
                    <a:pt x="615" y="683"/>
                    <a:pt x="615" y="683"/>
                  </a:cubicBezTo>
                  <a:cubicBezTo>
                    <a:pt x="614" y="682"/>
                    <a:pt x="614" y="682"/>
                    <a:pt x="614" y="682"/>
                  </a:cubicBezTo>
                  <a:cubicBezTo>
                    <a:pt x="610" y="681"/>
                    <a:pt x="607" y="680"/>
                    <a:pt x="605" y="679"/>
                  </a:cubicBezTo>
                  <a:cubicBezTo>
                    <a:pt x="603" y="678"/>
                    <a:pt x="601" y="678"/>
                    <a:pt x="600" y="678"/>
                  </a:cubicBezTo>
                  <a:cubicBezTo>
                    <a:pt x="599" y="677"/>
                    <a:pt x="598" y="677"/>
                    <a:pt x="597" y="677"/>
                  </a:cubicBezTo>
                  <a:cubicBezTo>
                    <a:pt x="597" y="677"/>
                    <a:pt x="597" y="677"/>
                    <a:pt x="596" y="677"/>
                  </a:cubicBezTo>
                  <a:cubicBezTo>
                    <a:pt x="595" y="677"/>
                    <a:pt x="593" y="677"/>
                    <a:pt x="592" y="677"/>
                  </a:cubicBezTo>
                  <a:cubicBezTo>
                    <a:pt x="590" y="677"/>
                    <a:pt x="589" y="677"/>
                    <a:pt x="589" y="677"/>
                  </a:cubicBezTo>
                  <a:cubicBezTo>
                    <a:pt x="588" y="677"/>
                    <a:pt x="587" y="677"/>
                    <a:pt x="587" y="677"/>
                  </a:cubicBezTo>
                  <a:cubicBezTo>
                    <a:pt x="586" y="678"/>
                    <a:pt x="586" y="678"/>
                    <a:pt x="586" y="678"/>
                  </a:cubicBezTo>
                  <a:cubicBezTo>
                    <a:pt x="581" y="678"/>
                    <a:pt x="581" y="678"/>
                    <a:pt x="581" y="678"/>
                  </a:cubicBezTo>
                  <a:cubicBezTo>
                    <a:pt x="567" y="682"/>
                    <a:pt x="567" y="682"/>
                    <a:pt x="567" y="682"/>
                  </a:cubicBezTo>
                  <a:cubicBezTo>
                    <a:pt x="557" y="685"/>
                    <a:pt x="557" y="685"/>
                    <a:pt x="557" y="685"/>
                  </a:cubicBezTo>
                  <a:cubicBezTo>
                    <a:pt x="387" y="745"/>
                    <a:pt x="387" y="745"/>
                    <a:pt x="387" y="745"/>
                  </a:cubicBezTo>
                  <a:cubicBezTo>
                    <a:pt x="376" y="747"/>
                    <a:pt x="376" y="747"/>
                    <a:pt x="376" y="747"/>
                  </a:cubicBezTo>
                  <a:cubicBezTo>
                    <a:pt x="356" y="750"/>
                    <a:pt x="356" y="750"/>
                    <a:pt x="356" y="750"/>
                  </a:cubicBezTo>
                  <a:cubicBezTo>
                    <a:pt x="350" y="750"/>
                    <a:pt x="350" y="750"/>
                    <a:pt x="350" y="750"/>
                  </a:cubicBezTo>
                  <a:cubicBezTo>
                    <a:pt x="341" y="751"/>
                    <a:pt x="333" y="750"/>
                    <a:pt x="325" y="749"/>
                  </a:cubicBezTo>
                  <a:cubicBezTo>
                    <a:pt x="317" y="748"/>
                    <a:pt x="309" y="746"/>
                    <a:pt x="301" y="743"/>
                  </a:cubicBezTo>
                  <a:cubicBezTo>
                    <a:pt x="293" y="741"/>
                    <a:pt x="286" y="737"/>
                    <a:pt x="279" y="734"/>
                  </a:cubicBezTo>
                  <a:cubicBezTo>
                    <a:pt x="272" y="730"/>
                    <a:pt x="266" y="725"/>
                    <a:pt x="260" y="721"/>
                  </a:cubicBezTo>
                  <a:cubicBezTo>
                    <a:pt x="249" y="710"/>
                    <a:pt x="249" y="710"/>
                    <a:pt x="249" y="710"/>
                  </a:cubicBezTo>
                  <a:cubicBezTo>
                    <a:pt x="246" y="705"/>
                    <a:pt x="246" y="705"/>
                    <a:pt x="246" y="705"/>
                  </a:cubicBezTo>
                  <a:cubicBezTo>
                    <a:pt x="245" y="705"/>
                    <a:pt x="245" y="704"/>
                    <a:pt x="245" y="704"/>
                  </a:cubicBezTo>
                  <a:cubicBezTo>
                    <a:pt x="239" y="695"/>
                    <a:pt x="239" y="695"/>
                    <a:pt x="239" y="695"/>
                  </a:cubicBezTo>
                  <a:cubicBezTo>
                    <a:pt x="167" y="567"/>
                    <a:pt x="167" y="567"/>
                    <a:pt x="167" y="567"/>
                  </a:cubicBezTo>
                  <a:cubicBezTo>
                    <a:pt x="163" y="559"/>
                    <a:pt x="160" y="552"/>
                    <a:pt x="159" y="546"/>
                  </a:cubicBezTo>
                  <a:cubicBezTo>
                    <a:pt x="157" y="540"/>
                    <a:pt x="157" y="535"/>
                    <a:pt x="157" y="531"/>
                  </a:cubicBezTo>
                  <a:cubicBezTo>
                    <a:pt x="158" y="526"/>
                    <a:pt x="160" y="523"/>
                    <a:pt x="163" y="520"/>
                  </a:cubicBezTo>
                  <a:cubicBezTo>
                    <a:pt x="166" y="517"/>
                    <a:pt x="169" y="515"/>
                    <a:pt x="174" y="514"/>
                  </a:cubicBezTo>
                  <a:cubicBezTo>
                    <a:pt x="178" y="512"/>
                    <a:pt x="185" y="511"/>
                    <a:pt x="192" y="511"/>
                  </a:cubicBezTo>
                  <a:cubicBezTo>
                    <a:pt x="198" y="511"/>
                    <a:pt x="205" y="511"/>
                    <a:pt x="213" y="512"/>
                  </a:cubicBezTo>
                  <a:cubicBezTo>
                    <a:pt x="219" y="513"/>
                    <a:pt x="226" y="514"/>
                    <a:pt x="233" y="516"/>
                  </a:cubicBezTo>
                  <a:cubicBezTo>
                    <a:pt x="240" y="517"/>
                    <a:pt x="246" y="519"/>
                    <a:pt x="252" y="521"/>
                  </a:cubicBezTo>
                  <a:cubicBezTo>
                    <a:pt x="260" y="523"/>
                    <a:pt x="268" y="525"/>
                    <a:pt x="277" y="526"/>
                  </a:cubicBezTo>
                  <a:cubicBezTo>
                    <a:pt x="285" y="527"/>
                    <a:pt x="293" y="528"/>
                    <a:pt x="302" y="528"/>
                  </a:cubicBezTo>
                  <a:cubicBezTo>
                    <a:pt x="303" y="528"/>
                    <a:pt x="303" y="528"/>
                    <a:pt x="303" y="528"/>
                  </a:cubicBezTo>
                  <a:cubicBezTo>
                    <a:pt x="312" y="528"/>
                    <a:pt x="321" y="527"/>
                    <a:pt x="330" y="526"/>
                  </a:cubicBezTo>
                  <a:cubicBezTo>
                    <a:pt x="339" y="524"/>
                    <a:pt x="348" y="522"/>
                    <a:pt x="356" y="519"/>
                  </a:cubicBezTo>
                  <a:cubicBezTo>
                    <a:pt x="373" y="513"/>
                    <a:pt x="388" y="505"/>
                    <a:pt x="400" y="495"/>
                  </a:cubicBezTo>
                  <a:cubicBezTo>
                    <a:pt x="412" y="485"/>
                    <a:pt x="421" y="474"/>
                    <a:pt x="427" y="461"/>
                  </a:cubicBezTo>
                  <a:cubicBezTo>
                    <a:pt x="433" y="449"/>
                    <a:pt x="436" y="436"/>
                    <a:pt x="436" y="422"/>
                  </a:cubicBezTo>
                  <a:cubicBezTo>
                    <a:pt x="435" y="409"/>
                    <a:pt x="431" y="395"/>
                    <a:pt x="424" y="383"/>
                  </a:cubicBezTo>
                  <a:cubicBezTo>
                    <a:pt x="418" y="374"/>
                    <a:pt x="418" y="374"/>
                    <a:pt x="418" y="374"/>
                  </a:cubicBezTo>
                  <a:cubicBezTo>
                    <a:pt x="411" y="366"/>
                    <a:pt x="411" y="366"/>
                    <a:pt x="411" y="366"/>
                  </a:cubicBezTo>
                  <a:cubicBezTo>
                    <a:pt x="409" y="364"/>
                    <a:pt x="408" y="363"/>
                    <a:pt x="407" y="362"/>
                  </a:cubicBezTo>
                  <a:cubicBezTo>
                    <a:pt x="406" y="361"/>
                    <a:pt x="405" y="360"/>
                    <a:pt x="405" y="360"/>
                  </a:cubicBezTo>
                  <a:cubicBezTo>
                    <a:pt x="404" y="359"/>
                    <a:pt x="404" y="359"/>
                    <a:pt x="404" y="359"/>
                  </a:cubicBezTo>
                  <a:cubicBezTo>
                    <a:pt x="390" y="348"/>
                    <a:pt x="390" y="348"/>
                    <a:pt x="390" y="348"/>
                  </a:cubicBezTo>
                  <a:cubicBezTo>
                    <a:pt x="388" y="347"/>
                    <a:pt x="385" y="345"/>
                    <a:pt x="382" y="343"/>
                  </a:cubicBezTo>
                  <a:cubicBezTo>
                    <a:pt x="379" y="342"/>
                    <a:pt x="377" y="340"/>
                    <a:pt x="374" y="339"/>
                  </a:cubicBezTo>
                  <a:cubicBezTo>
                    <a:pt x="371" y="337"/>
                    <a:pt x="368" y="336"/>
                    <a:pt x="365" y="335"/>
                  </a:cubicBezTo>
                  <a:cubicBezTo>
                    <a:pt x="362" y="334"/>
                    <a:pt x="359" y="332"/>
                    <a:pt x="356" y="331"/>
                  </a:cubicBezTo>
                  <a:cubicBezTo>
                    <a:pt x="342" y="327"/>
                    <a:pt x="342" y="327"/>
                    <a:pt x="342" y="327"/>
                  </a:cubicBezTo>
                  <a:cubicBezTo>
                    <a:pt x="337" y="326"/>
                    <a:pt x="332" y="325"/>
                    <a:pt x="328" y="324"/>
                  </a:cubicBezTo>
                  <a:cubicBezTo>
                    <a:pt x="323" y="323"/>
                    <a:pt x="319" y="323"/>
                    <a:pt x="314" y="323"/>
                  </a:cubicBezTo>
                  <a:cubicBezTo>
                    <a:pt x="310" y="322"/>
                    <a:pt x="305" y="322"/>
                    <a:pt x="301" y="322"/>
                  </a:cubicBezTo>
                  <a:cubicBezTo>
                    <a:pt x="300" y="322"/>
                    <a:pt x="300" y="322"/>
                    <a:pt x="300" y="322"/>
                  </a:cubicBezTo>
                  <a:cubicBezTo>
                    <a:pt x="296" y="322"/>
                    <a:pt x="291" y="322"/>
                    <a:pt x="287" y="322"/>
                  </a:cubicBezTo>
                  <a:cubicBezTo>
                    <a:pt x="282" y="323"/>
                    <a:pt x="282" y="323"/>
                    <a:pt x="282" y="323"/>
                  </a:cubicBezTo>
                  <a:cubicBezTo>
                    <a:pt x="276" y="324"/>
                    <a:pt x="271" y="325"/>
                    <a:pt x="267" y="325"/>
                  </a:cubicBezTo>
                  <a:cubicBezTo>
                    <a:pt x="264" y="326"/>
                    <a:pt x="261" y="326"/>
                    <a:pt x="259" y="327"/>
                  </a:cubicBezTo>
                  <a:cubicBezTo>
                    <a:pt x="258" y="327"/>
                    <a:pt x="257" y="327"/>
                    <a:pt x="256" y="328"/>
                  </a:cubicBezTo>
                  <a:cubicBezTo>
                    <a:pt x="255" y="328"/>
                    <a:pt x="255" y="328"/>
                    <a:pt x="255" y="328"/>
                  </a:cubicBezTo>
                  <a:cubicBezTo>
                    <a:pt x="246" y="330"/>
                    <a:pt x="246" y="330"/>
                    <a:pt x="246" y="330"/>
                  </a:cubicBezTo>
                  <a:cubicBezTo>
                    <a:pt x="238" y="333"/>
                    <a:pt x="230" y="337"/>
                    <a:pt x="223" y="341"/>
                  </a:cubicBezTo>
                  <a:cubicBezTo>
                    <a:pt x="215" y="344"/>
                    <a:pt x="209" y="349"/>
                    <a:pt x="203" y="354"/>
                  </a:cubicBezTo>
                  <a:cubicBezTo>
                    <a:pt x="197" y="358"/>
                    <a:pt x="191" y="364"/>
                    <a:pt x="187" y="369"/>
                  </a:cubicBezTo>
                  <a:cubicBezTo>
                    <a:pt x="182" y="375"/>
                    <a:pt x="178" y="381"/>
                    <a:pt x="175" y="387"/>
                  </a:cubicBezTo>
                  <a:cubicBezTo>
                    <a:pt x="163" y="406"/>
                    <a:pt x="163" y="406"/>
                    <a:pt x="163" y="406"/>
                  </a:cubicBezTo>
                  <a:cubicBezTo>
                    <a:pt x="157" y="414"/>
                    <a:pt x="157" y="414"/>
                    <a:pt x="157" y="414"/>
                  </a:cubicBezTo>
                  <a:cubicBezTo>
                    <a:pt x="156" y="415"/>
                    <a:pt x="156" y="415"/>
                    <a:pt x="155" y="416"/>
                  </a:cubicBezTo>
                  <a:cubicBezTo>
                    <a:pt x="145" y="426"/>
                    <a:pt x="145" y="426"/>
                    <a:pt x="145" y="426"/>
                  </a:cubicBezTo>
                  <a:cubicBezTo>
                    <a:pt x="141" y="429"/>
                    <a:pt x="141" y="429"/>
                    <a:pt x="141" y="429"/>
                  </a:cubicBezTo>
                  <a:cubicBezTo>
                    <a:pt x="138" y="431"/>
                    <a:pt x="138" y="431"/>
                    <a:pt x="138" y="431"/>
                  </a:cubicBezTo>
                  <a:cubicBezTo>
                    <a:pt x="137" y="431"/>
                    <a:pt x="136" y="432"/>
                    <a:pt x="136" y="432"/>
                  </a:cubicBezTo>
                  <a:cubicBezTo>
                    <a:pt x="135" y="432"/>
                    <a:pt x="135" y="433"/>
                    <a:pt x="135" y="433"/>
                  </a:cubicBezTo>
                  <a:cubicBezTo>
                    <a:pt x="134" y="433"/>
                    <a:pt x="134" y="433"/>
                    <a:pt x="134" y="433"/>
                  </a:cubicBezTo>
                  <a:cubicBezTo>
                    <a:pt x="132" y="434"/>
                    <a:pt x="130" y="435"/>
                    <a:pt x="129" y="435"/>
                  </a:cubicBezTo>
                  <a:cubicBezTo>
                    <a:pt x="127" y="435"/>
                    <a:pt x="126" y="436"/>
                    <a:pt x="126" y="436"/>
                  </a:cubicBezTo>
                  <a:cubicBezTo>
                    <a:pt x="125" y="436"/>
                    <a:pt x="124" y="436"/>
                    <a:pt x="124" y="437"/>
                  </a:cubicBezTo>
                  <a:cubicBezTo>
                    <a:pt x="123" y="437"/>
                    <a:pt x="123" y="437"/>
                    <a:pt x="122" y="437"/>
                  </a:cubicBezTo>
                  <a:cubicBezTo>
                    <a:pt x="122" y="437"/>
                    <a:pt x="121" y="437"/>
                    <a:pt x="121" y="437"/>
                  </a:cubicBezTo>
                  <a:cubicBezTo>
                    <a:pt x="120" y="437"/>
                    <a:pt x="120" y="437"/>
                    <a:pt x="120" y="437"/>
                  </a:cubicBezTo>
                  <a:cubicBezTo>
                    <a:pt x="119" y="437"/>
                    <a:pt x="119" y="437"/>
                    <a:pt x="119" y="437"/>
                  </a:cubicBezTo>
                  <a:cubicBezTo>
                    <a:pt x="118" y="437"/>
                    <a:pt x="118" y="437"/>
                    <a:pt x="118" y="437"/>
                  </a:cubicBezTo>
                  <a:cubicBezTo>
                    <a:pt x="118" y="437"/>
                    <a:pt x="118" y="437"/>
                    <a:pt x="118" y="437"/>
                  </a:cubicBezTo>
                  <a:cubicBezTo>
                    <a:pt x="116" y="437"/>
                    <a:pt x="115" y="437"/>
                    <a:pt x="114" y="437"/>
                  </a:cubicBezTo>
                  <a:cubicBezTo>
                    <a:pt x="113" y="436"/>
                    <a:pt x="112" y="436"/>
                    <a:pt x="111" y="436"/>
                  </a:cubicBezTo>
                  <a:cubicBezTo>
                    <a:pt x="111" y="436"/>
                    <a:pt x="110" y="436"/>
                    <a:pt x="110" y="436"/>
                  </a:cubicBezTo>
                  <a:cubicBezTo>
                    <a:pt x="109" y="436"/>
                    <a:pt x="109" y="436"/>
                    <a:pt x="109" y="436"/>
                  </a:cubicBezTo>
                  <a:cubicBezTo>
                    <a:pt x="105" y="434"/>
                    <a:pt x="105" y="434"/>
                    <a:pt x="105" y="434"/>
                  </a:cubicBezTo>
                  <a:cubicBezTo>
                    <a:pt x="104" y="434"/>
                    <a:pt x="104" y="434"/>
                    <a:pt x="104" y="434"/>
                  </a:cubicBezTo>
                  <a:cubicBezTo>
                    <a:pt x="103" y="433"/>
                    <a:pt x="103" y="433"/>
                    <a:pt x="103" y="433"/>
                  </a:cubicBezTo>
                  <a:cubicBezTo>
                    <a:pt x="102" y="433"/>
                    <a:pt x="102" y="433"/>
                    <a:pt x="102" y="433"/>
                  </a:cubicBezTo>
                  <a:cubicBezTo>
                    <a:pt x="97" y="430"/>
                    <a:pt x="97" y="430"/>
                    <a:pt x="97" y="430"/>
                  </a:cubicBezTo>
                  <a:cubicBezTo>
                    <a:pt x="97" y="429"/>
                    <a:pt x="96" y="428"/>
                    <a:pt x="95" y="428"/>
                  </a:cubicBezTo>
                  <a:cubicBezTo>
                    <a:pt x="94" y="427"/>
                    <a:pt x="94" y="427"/>
                    <a:pt x="93" y="426"/>
                  </a:cubicBezTo>
                  <a:cubicBezTo>
                    <a:pt x="92" y="425"/>
                    <a:pt x="92" y="425"/>
                    <a:pt x="91" y="424"/>
                  </a:cubicBezTo>
                  <a:cubicBezTo>
                    <a:pt x="90" y="423"/>
                    <a:pt x="90" y="423"/>
                    <a:pt x="89" y="422"/>
                  </a:cubicBezTo>
                  <a:cubicBezTo>
                    <a:pt x="86" y="419"/>
                    <a:pt x="86" y="419"/>
                    <a:pt x="86" y="419"/>
                  </a:cubicBezTo>
                  <a:cubicBezTo>
                    <a:pt x="81" y="411"/>
                    <a:pt x="81" y="411"/>
                    <a:pt x="81" y="411"/>
                  </a:cubicBezTo>
                  <a:cubicBezTo>
                    <a:pt x="76" y="404"/>
                    <a:pt x="76" y="404"/>
                    <a:pt x="76" y="404"/>
                  </a:cubicBezTo>
                  <a:cubicBezTo>
                    <a:pt x="9" y="283"/>
                    <a:pt x="9" y="283"/>
                    <a:pt x="9" y="283"/>
                  </a:cubicBezTo>
                  <a:cubicBezTo>
                    <a:pt x="3" y="272"/>
                    <a:pt x="0" y="261"/>
                    <a:pt x="0" y="249"/>
                  </a:cubicBezTo>
                  <a:cubicBezTo>
                    <a:pt x="0" y="239"/>
                    <a:pt x="3" y="228"/>
                    <a:pt x="8" y="218"/>
                  </a:cubicBezTo>
                  <a:cubicBezTo>
                    <a:pt x="14" y="207"/>
                    <a:pt x="22" y="198"/>
                    <a:pt x="32" y="191"/>
                  </a:cubicBezTo>
                  <a:cubicBezTo>
                    <a:pt x="42" y="182"/>
                    <a:pt x="54" y="176"/>
                    <a:pt x="68" y="172"/>
                  </a:cubicBezTo>
                  <a:cubicBezTo>
                    <a:pt x="582" y="5"/>
                    <a:pt x="582" y="5"/>
                    <a:pt x="582" y="5"/>
                  </a:cubicBezTo>
                  <a:cubicBezTo>
                    <a:pt x="595" y="2"/>
                    <a:pt x="595" y="2"/>
                    <a:pt x="595" y="2"/>
                  </a:cubicBezTo>
                  <a:cubicBezTo>
                    <a:pt x="612" y="0"/>
                    <a:pt x="612" y="0"/>
                    <a:pt x="612" y="0"/>
                  </a:cubicBezTo>
                  <a:cubicBezTo>
                    <a:pt x="620" y="0"/>
                    <a:pt x="628" y="0"/>
                    <a:pt x="635" y="1"/>
                  </a:cubicBezTo>
                  <a:cubicBezTo>
                    <a:pt x="643" y="1"/>
                    <a:pt x="650" y="3"/>
                    <a:pt x="658" y="5"/>
                  </a:cubicBezTo>
                  <a:cubicBezTo>
                    <a:pt x="665" y="6"/>
                    <a:pt x="672" y="9"/>
                    <a:pt x="679" y="12"/>
                  </a:cubicBezTo>
                  <a:cubicBezTo>
                    <a:pt x="685" y="15"/>
                    <a:pt x="692" y="18"/>
                    <a:pt x="697" y="22"/>
                  </a:cubicBezTo>
                  <a:cubicBezTo>
                    <a:pt x="709" y="32"/>
                    <a:pt x="709" y="32"/>
                    <a:pt x="709" y="32"/>
                  </a:cubicBezTo>
                  <a:cubicBezTo>
                    <a:pt x="715" y="38"/>
                    <a:pt x="715" y="38"/>
                    <a:pt x="715" y="38"/>
                  </a:cubicBezTo>
                  <a:cubicBezTo>
                    <a:pt x="721" y="46"/>
                    <a:pt x="721" y="46"/>
                    <a:pt x="721" y="46"/>
                  </a:cubicBezTo>
                  <a:cubicBezTo>
                    <a:pt x="721" y="46"/>
                    <a:pt x="722" y="46"/>
                    <a:pt x="722" y="47"/>
                  </a:cubicBezTo>
                  <a:cubicBezTo>
                    <a:pt x="723" y="48"/>
                    <a:pt x="723" y="48"/>
                    <a:pt x="723" y="48"/>
                  </a:cubicBezTo>
                  <a:cubicBezTo>
                    <a:pt x="975" y="439"/>
                    <a:pt x="975" y="439"/>
                    <a:pt x="975" y="439"/>
                  </a:cubicBezTo>
                  <a:cubicBezTo>
                    <a:pt x="982" y="449"/>
                    <a:pt x="987" y="461"/>
                    <a:pt x="988" y="473"/>
                  </a:cubicBezTo>
                  <a:cubicBezTo>
                    <a:pt x="989" y="484"/>
                    <a:pt x="987" y="495"/>
                    <a:pt x="982" y="506"/>
                  </a:cubicBezTo>
                  <a:cubicBezTo>
                    <a:pt x="978" y="517"/>
                    <a:pt x="971" y="527"/>
                    <a:pt x="961" y="535"/>
                  </a:cubicBezTo>
                  <a:cubicBezTo>
                    <a:pt x="951" y="544"/>
                    <a:pt x="939" y="551"/>
                    <a:pt x="926" y="555"/>
                  </a:cubicBezTo>
                  <a:cubicBezTo>
                    <a:pt x="767" y="611"/>
                    <a:pt x="767" y="611"/>
                    <a:pt x="767" y="611"/>
                  </a:cubicBezTo>
                  <a:cubicBezTo>
                    <a:pt x="764" y="612"/>
                    <a:pt x="761" y="614"/>
                    <a:pt x="758" y="615"/>
                  </a:cubicBezTo>
                  <a:cubicBezTo>
                    <a:pt x="755" y="616"/>
                    <a:pt x="752" y="617"/>
                    <a:pt x="749" y="618"/>
                  </a:cubicBezTo>
                  <a:cubicBezTo>
                    <a:pt x="747" y="620"/>
                    <a:pt x="745" y="621"/>
                    <a:pt x="743" y="622"/>
                  </a:cubicBezTo>
                  <a:cubicBezTo>
                    <a:pt x="741" y="623"/>
                    <a:pt x="739" y="624"/>
                    <a:pt x="737" y="626"/>
                  </a:cubicBezTo>
                  <a:cubicBezTo>
                    <a:pt x="737" y="626"/>
                    <a:pt x="736" y="626"/>
                    <a:pt x="736" y="627"/>
                  </a:cubicBezTo>
                  <a:cubicBezTo>
                    <a:pt x="735" y="627"/>
                    <a:pt x="734" y="628"/>
                    <a:pt x="734" y="628"/>
                  </a:cubicBezTo>
                  <a:cubicBezTo>
                    <a:pt x="733" y="629"/>
                    <a:pt x="733" y="629"/>
                    <a:pt x="733" y="630"/>
                  </a:cubicBezTo>
                  <a:cubicBezTo>
                    <a:pt x="732" y="630"/>
                    <a:pt x="732" y="631"/>
                    <a:pt x="731" y="631"/>
                  </a:cubicBezTo>
                  <a:cubicBezTo>
                    <a:pt x="731" y="632"/>
                    <a:pt x="730" y="633"/>
                    <a:pt x="729" y="634"/>
                  </a:cubicBezTo>
                  <a:cubicBezTo>
                    <a:pt x="729" y="635"/>
                    <a:pt x="728" y="635"/>
                    <a:pt x="728" y="636"/>
                  </a:cubicBezTo>
                  <a:cubicBezTo>
                    <a:pt x="728" y="637"/>
                    <a:pt x="728" y="638"/>
                    <a:pt x="727" y="639"/>
                  </a:cubicBezTo>
                  <a:cubicBezTo>
                    <a:pt x="727" y="640"/>
                    <a:pt x="727" y="640"/>
                    <a:pt x="727" y="641"/>
                  </a:cubicBezTo>
                  <a:cubicBezTo>
                    <a:pt x="727" y="642"/>
                    <a:pt x="727" y="642"/>
                    <a:pt x="727" y="643"/>
                  </a:cubicBezTo>
                  <a:cubicBezTo>
                    <a:pt x="728" y="644"/>
                    <a:pt x="728" y="644"/>
                    <a:pt x="728" y="645"/>
                  </a:cubicBezTo>
                  <a:cubicBezTo>
                    <a:pt x="728" y="645"/>
                    <a:pt x="728" y="646"/>
                    <a:pt x="729" y="647"/>
                  </a:cubicBezTo>
                  <a:cubicBezTo>
                    <a:pt x="729" y="647"/>
                    <a:pt x="729" y="648"/>
                    <a:pt x="730" y="648"/>
                  </a:cubicBezTo>
                  <a:cubicBezTo>
                    <a:pt x="732" y="652"/>
                    <a:pt x="735" y="656"/>
                    <a:pt x="740" y="659"/>
                  </a:cubicBezTo>
                  <a:cubicBezTo>
                    <a:pt x="745" y="663"/>
                    <a:pt x="750" y="666"/>
                    <a:pt x="757" y="669"/>
                  </a:cubicBezTo>
                  <a:cubicBezTo>
                    <a:pt x="763" y="672"/>
                    <a:pt x="769" y="675"/>
                    <a:pt x="776" y="677"/>
                  </a:cubicBezTo>
                  <a:cubicBezTo>
                    <a:pt x="782" y="680"/>
                    <a:pt x="788" y="682"/>
                    <a:pt x="794" y="684"/>
                  </a:cubicBezTo>
                  <a:cubicBezTo>
                    <a:pt x="802" y="686"/>
                    <a:pt x="810" y="689"/>
                    <a:pt x="817" y="693"/>
                  </a:cubicBezTo>
                  <a:cubicBezTo>
                    <a:pt x="825" y="696"/>
                    <a:pt x="832" y="700"/>
                    <a:pt x="839" y="705"/>
                  </a:cubicBezTo>
                  <a:cubicBezTo>
                    <a:pt x="846" y="709"/>
                    <a:pt x="852" y="714"/>
                    <a:pt x="858" y="720"/>
                  </a:cubicBezTo>
                  <a:cubicBezTo>
                    <a:pt x="863" y="726"/>
                    <a:pt x="869" y="732"/>
                    <a:pt x="873" y="738"/>
                  </a:cubicBezTo>
                  <a:cubicBezTo>
                    <a:pt x="876" y="743"/>
                    <a:pt x="876" y="743"/>
                    <a:pt x="876" y="743"/>
                  </a:cubicBezTo>
                  <a:cubicBezTo>
                    <a:pt x="885" y="757"/>
                    <a:pt x="890" y="772"/>
                    <a:pt x="892" y="788"/>
                  </a:cubicBezTo>
                  <a:cubicBezTo>
                    <a:pt x="893" y="803"/>
                    <a:pt x="890" y="817"/>
                    <a:pt x="885" y="831"/>
                  </a:cubicBezTo>
                  <a:cubicBezTo>
                    <a:pt x="879" y="846"/>
                    <a:pt x="869" y="858"/>
                    <a:pt x="857" y="869"/>
                  </a:cubicBezTo>
                  <a:cubicBezTo>
                    <a:pt x="845" y="881"/>
                    <a:pt x="829" y="890"/>
                    <a:pt x="812" y="896"/>
                  </a:cubicBezTo>
                  <a:cubicBezTo>
                    <a:pt x="798" y="900"/>
                    <a:pt x="798" y="900"/>
                    <a:pt x="798" y="900"/>
                  </a:cubicBezTo>
                  <a:cubicBezTo>
                    <a:pt x="781" y="904"/>
                    <a:pt x="781" y="904"/>
                    <a:pt x="781" y="904"/>
                  </a:cubicBezTo>
                  <a:cubicBezTo>
                    <a:pt x="763" y="906"/>
                    <a:pt x="763" y="906"/>
                    <a:pt x="763" y="906"/>
                  </a:cubicBezTo>
                  <a:cubicBezTo>
                    <a:pt x="754" y="906"/>
                    <a:pt x="754" y="906"/>
                    <a:pt x="754" y="906"/>
                  </a:cubicBezTo>
                  <a:moveTo>
                    <a:pt x="596" y="673"/>
                  </a:moveTo>
                  <a:cubicBezTo>
                    <a:pt x="597" y="673"/>
                    <a:pt x="597" y="673"/>
                    <a:pt x="598" y="673"/>
                  </a:cubicBezTo>
                  <a:cubicBezTo>
                    <a:pt x="599" y="673"/>
                    <a:pt x="599" y="673"/>
                    <a:pt x="601" y="674"/>
                  </a:cubicBezTo>
                  <a:cubicBezTo>
                    <a:pt x="602" y="674"/>
                    <a:pt x="604" y="674"/>
                    <a:pt x="606" y="675"/>
                  </a:cubicBezTo>
                  <a:cubicBezTo>
                    <a:pt x="608" y="676"/>
                    <a:pt x="612" y="677"/>
                    <a:pt x="616" y="678"/>
                  </a:cubicBezTo>
                  <a:cubicBezTo>
                    <a:pt x="616" y="678"/>
                    <a:pt x="616" y="678"/>
                    <a:pt x="616" y="678"/>
                  </a:cubicBezTo>
                  <a:cubicBezTo>
                    <a:pt x="618" y="680"/>
                    <a:pt x="618" y="680"/>
                    <a:pt x="618" y="680"/>
                  </a:cubicBezTo>
                  <a:cubicBezTo>
                    <a:pt x="619" y="680"/>
                    <a:pt x="619" y="680"/>
                    <a:pt x="619" y="680"/>
                  </a:cubicBezTo>
                  <a:cubicBezTo>
                    <a:pt x="619" y="681"/>
                    <a:pt x="619" y="681"/>
                    <a:pt x="620" y="681"/>
                  </a:cubicBezTo>
                  <a:cubicBezTo>
                    <a:pt x="620" y="682"/>
                    <a:pt x="620" y="682"/>
                    <a:pt x="621" y="682"/>
                  </a:cubicBezTo>
                  <a:cubicBezTo>
                    <a:pt x="621" y="682"/>
                    <a:pt x="621" y="683"/>
                    <a:pt x="622" y="684"/>
                  </a:cubicBezTo>
                  <a:cubicBezTo>
                    <a:pt x="622" y="684"/>
                    <a:pt x="622" y="685"/>
                    <a:pt x="623" y="686"/>
                  </a:cubicBezTo>
                  <a:cubicBezTo>
                    <a:pt x="624" y="687"/>
                    <a:pt x="624" y="689"/>
                    <a:pt x="625" y="690"/>
                  </a:cubicBezTo>
                  <a:cubicBezTo>
                    <a:pt x="626" y="691"/>
                    <a:pt x="626" y="691"/>
                    <a:pt x="626" y="691"/>
                  </a:cubicBezTo>
                  <a:cubicBezTo>
                    <a:pt x="626" y="692"/>
                    <a:pt x="626" y="692"/>
                    <a:pt x="626" y="693"/>
                  </a:cubicBezTo>
                  <a:cubicBezTo>
                    <a:pt x="627" y="694"/>
                    <a:pt x="627" y="694"/>
                    <a:pt x="627" y="694"/>
                  </a:cubicBezTo>
                  <a:cubicBezTo>
                    <a:pt x="627" y="695"/>
                    <a:pt x="627" y="696"/>
                    <a:pt x="627" y="697"/>
                  </a:cubicBezTo>
                  <a:cubicBezTo>
                    <a:pt x="628" y="703"/>
                    <a:pt x="628" y="703"/>
                    <a:pt x="628" y="703"/>
                  </a:cubicBezTo>
                  <a:cubicBezTo>
                    <a:pt x="628" y="705"/>
                    <a:pt x="628" y="705"/>
                    <a:pt x="628" y="705"/>
                  </a:cubicBezTo>
                  <a:cubicBezTo>
                    <a:pt x="628" y="706"/>
                    <a:pt x="628" y="706"/>
                    <a:pt x="628" y="707"/>
                  </a:cubicBezTo>
                  <a:cubicBezTo>
                    <a:pt x="627" y="717"/>
                    <a:pt x="627" y="717"/>
                    <a:pt x="627" y="717"/>
                  </a:cubicBezTo>
                  <a:cubicBezTo>
                    <a:pt x="627" y="717"/>
                    <a:pt x="627" y="718"/>
                    <a:pt x="626" y="719"/>
                  </a:cubicBezTo>
                  <a:cubicBezTo>
                    <a:pt x="626" y="720"/>
                    <a:pt x="626" y="721"/>
                    <a:pt x="625" y="724"/>
                  </a:cubicBezTo>
                  <a:cubicBezTo>
                    <a:pt x="624" y="726"/>
                    <a:pt x="624" y="729"/>
                    <a:pt x="622" y="733"/>
                  </a:cubicBezTo>
                  <a:cubicBezTo>
                    <a:pt x="621" y="737"/>
                    <a:pt x="619" y="742"/>
                    <a:pt x="617" y="749"/>
                  </a:cubicBezTo>
                  <a:cubicBezTo>
                    <a:pt x="614" y="756"/>
                    <a:pt x="612" y="762"/>
                    <a:pt x="610" y="769"/>
                  </a:cubicBezTo>
                  <a:cubicBezTo>
                    <a:pt x="609" y="775"/>
                    <a:pt x="608" y="782"/>
                    <a:pt x="609" y="789"/>
                  </a:cubicBezTo>
                  <a:cubicBezTo>
                    <a:pt x="609" y="795"/>
                    <a:pt x="610" y="802"/>
                    <a:pt x="611" y="809"/>
                  </a:cubicBezTo>
                  <a:cubicBezTo>
                    <a:pt x="613" y="816"/>
                    <a:pt x="616" y="823"/>
                    <a:pt x="619" y="829"/>
                  </a:cubicBezTo>
                  <a:cubicBezTo>
                    <a:pt x="624" y="837"/>
                    <a:pt x="624" y="837"/>
                    <a:pt x="624" y="837"/>
                  </a:cubicBezTo>
                  <a:cubicBezTo>
                    <a:pt x="624" y="838"/>
                    <a:pt x="625" y="839"/>
                    <a:pt x="625" y="839"/>
                  </a:cubicBezTo>
                  <a:cubicBezTo>
                    <a:pt x="633" y="850"/>
                    <a:pt x="633" y="850"/>
                    <a:pt x="633" y="850"/>
                  </a:cubicBezTo>
                  <a:cubicBezTo>
                    <a:pt x="640" y="858"/>
                    <a:pt x="640" y="858"/>
                    <a:pt x="640" y="858"/>
                  </a:cubicBezTo>
                  <a:cubicBezTo>
                    <a:pt x="650" y="867"/>
                    <a:pt x="650" y="867"/>
                    <a:pt x="650" y="867"/>
                  </a:cubicBezTo>
                  <a:cubicBezTo>
                    <a:pt x="653" y="869"/>
                    <a:pt x="656" y="872"/>
                    <a:pt x="660" y="874"/>
                  </a:cubicBezTo>
                  <a:cubicBezTo>
                    <a:pt x="663" y="876"/>
                    <a:pt x="667" y="878"/>
                    <a:pt x="670" y="881"/>
                  </a:cubicBezTo>
                  <a:cubicBezTo>
                    <a:pt x="674" y="883"/>
                    <a:pt x="678" y="885"/>
                    <a:pt x="682" y="886"/>
                  </a:cubicBezTo>
                  <a:cubicBezTo>
                    <a:pt x="686" y="888"/>
                    <a:pt x="690" y="890"/>
                    <a:pt x="694" y="891"/>
                  </a:cubicBezTo>
                  <a:cubicBezTo>
                    <a:pt x="706" y="895"/>
                    <a:pt x="706" y="895"/>
                    <a:pt x="706" y="895"/>
                  </a:cubicBezTo>
                  <a:cubicBezTo>
                    <a:pt x="707" y="896"/>
                    <a:pt x="708" y="896"/>
                    <a:pt x="708" y="896"/>
                  </a:cubicBezTo>
                  <a:cubicBezTo>
                    <a:pt x="709" y="896"/>
                    <a:pt x="710" y="896"/>
                    <a:pt x="710" y="896"/>
                  </a:cubicBezTo>
                  <a:cubicBezTo>
                    <a:pt x="714" y="897"/>
                    <a:pt x="717" y="898"/>
                    <a:pt x="721" y="899"/>
                  </a:cubicBezTo>
                  <a:cubicBezTo>
                    <a:pt x="724" y="899"/>
                    <a:pt x="728" y="900"/>
                    <a:pt x="731" y="900"/>
                  </a:cubicBezTo>
                  <a:cubicBezTo>
                    <a:pt x="735" y="901"/>
                    <a:pt x="739" y="901"/>
                    <a:pt x="742" y="902"/>
                  </a:cubicBezTo>
                  <a:cubicBezTo>
                    <a:pt x="746" y="902"/>
                    <a:pt x="750" y="902"/>
                    <a:pt x="753" y="902"/>
                  </a:cubicBezTo>
                  <a:cubicBezTo>
                    <a:pt x="754" y="902"/>
                    <a:pt x="754" y="902"/>
                    <a:pt x="754" y="902"/>
                  </a:cubicBezTo>
                  <a:cubicBezTo>
                    <a:pt x="769" y="901"/>
                    <a:pt x="769" y="901"/>
                    <a:pt x="769" y="901"/>
                  </a:cubicBezTo>
                  <a:cubicBezTo>
                    <a:pt x="793" y="898"/>
                    <a:pt x="793" y="898"/>
                    <a:pt x="793" y="898"/>
                  </a:cubicBezTo>
                  <a:cubicBezTo>
                    <a:pt x="811" y="892"/>
                    <a:pt x="811" y="892"/>
                    <a:pt x="811" y="892"/>
                  </a:cubicBezTo>
                  <a:cubicBezTo>
                    <a:pt x="828" y="886"/>
                    <a:pt x="842" y="877"/>
                    <a:pt x="855" y="866"/>
                  </a:cubicBezTo>
                  <a:cubicBezTo>
                    <a:pt x="866" y="856"/>
                    <a:pt x="875" y="843"/>
                    <a:pt x="881" y="830"/>
                  </a:cubicBezTo>
                  <a:cubicBezTo>
                    <a:pt x="887" y="816"/>
                    <a:pt x="889" y="802"/>
                    <a:pt x="888" y="788"/>
                  </a:cubicBezTo>
                  <a:cubicBezTo>
                    <a:pt x="886" y="773"/>
                    <a:pt x="882" y="759"/>
                    <a:pt x="873" y="745"/>
                  </a:cubicBezTo>
                  <a:cubicBezTo>
                    <a:pt x="870" y="740"/>
                    <a:pt x="870" y="740"/>
                    <a:pt x="870" y="740"/>
                  </a:cubicBezTo>
                  <a:cubicBezTo>
                    <a:pt x="865" y="734"/>
                    <a:pt x="860" y="728"/>
                    <a:pt x="855" y="723"/>
                  </a:cubicBezTo>
                  <a:cubicBezTo>
                    <a:pt x="849" y="717"/>
                    <a:pt x="843" y="712"/>
                    <a:pt x="837" y="708"/>
                  </a:cubicBezTo>
                  <a:cubicBezTo>
                    <a:pt x="830" y="704"/>
                    <a:pt x="823" y="700"/>
                    <a:pt x="816" y="696"/>
                  </a:cubicBezTo>
                  <a:cubicBezTo>
                    <a:pt x="808" y="693"/>
                    <a:pt x="801" y="690"/>
                    <a:pt x="793" y="687"/>
                  </a:cubicBezTo>
                  <a:cubicBezTo>
                    <a:pt x="787" y="686"/>
                    <a:pt x="781" y="683"/>
                    <a:pt x="775" y="681"/>
                  </a:cubicBezTo>
                  <a:cubicBezTo>
                    <a:pt x="768" y="678"/>
                    <a:pt x="761" y="676"/>
                    <a:pt x="755" y="673"/>
                  </a:cubicBezTo>
                  <a:cubicBezTo>
                    <a:pt x="749" y="669"/>
                    <a:pt x="743" y="666"/>
                    <a:pt x="738" y="662"/>
                  </a:cubicBezTo>
                  <a:cubicBezTo>
                    <a:pt x="733" y="658"/>
                    <a:pt x="729" y="654"/>
                    <a:pt x="726" y="650"/>
                  </a:cubicBezTo>
                  <a:cubicBezTo>
                    <a:pt x="726" y="650"/>
                    <a:pt x="725" y="649"/>
                    <a:pt x="725" y="648"/>
                  </a:cubicBezTo>
                  <a:cubicBezTo>
                    <a:pt x="725" y="647"/>
                    <a:pt x="724" y="647"/>
                    <a:pt x="724" y="646"/>
                  </a:cubicBezTo>
                  <a:cubicBezTo>
                    <a:pt x="724" y="645"/>
                    <a:pt x="724" y="644"/>
                    <a:pt x="724" y="644"/>
                  </a:cubicBezTo>
                  <a:cubicBezTo>
                    <a:pt x="723" y="643"/>
                    <a:pt x="723" y="642"/>
                    <a:pt x="723" y="641"/>
                  </a:cubicBezTo>
                  <a:cubicBezTo>
                    <a:pt x="723" y="640"/>
                    <a:pt x="723" y="639"/>
                    <a:pt x="724" y="638"/>
                  </a:cubicBezTo>
                  <a:cubicBezTo>
                    <a:pt x="724" y="637"/>
                    <a:pt x="724" y="636"/>
                    <a:pt x="724" y="635"/>
                  </a:cubicBezTo>
                  <a:cubicBezTo>
                    <a:pt x="725" y="634"/>
                    <a:pt x="725" y="633"/>
                    <a:pt x="726" y="632"/>
                  </a:cubicBezTo>
                  <a:cubicBezTo>
                    <a:pt x="727" y="631"/>
                    <a:pt x="727" y="630"/>
                    <a:pt x="728" y="629"/>
                  </a:cubicBezTo>
                  <a:cubicBezTo>
                    <a:pt x="729" y="628"/>
                    <a:pt x="729" y="628"/>
                    <a:pt x="730" y="627"/>
                  </a:cubicBezTo>
                  <a:cubicBezTo>
                    <a:pt x="730" y="626"/>
                    <a:pt x="731" y="626"/>
                    <a:pt x="731" y="625"/>
                  </a:cubicBezTo>
                  <a:cubicBezTo>
                    <a:pt x="732" y="625"/>
                    <a:pt x="732" y="624"/>
                    <a:pt x="733" y="624"/>
                  </a:cubicBezTo>
                  <a:cubicBezTo>
                    <a:pt x="734" y="623"/>
                    <a:pt x="734" y="623"/>
                    <a:pt x="735" y="622"/>
                  </a:cubicBezTo>
                  <a:cubicBezTo>
                    <a:pt x="737" y="621"/>
                    <a:pt x="739" y="620"/>
                    <a:pt x="741" y="619"/>
                  </a:cubicBezTo>
                  <a:cubicBezTo>
                    <a:pt x="743" y="617"/>
                    <a:pt x="745" y="616"/>
                    <a:pt x="748" y="615"/>
                  </a:cubicBezTo>
                  <a:cubicBezTo>
                    <a:pt x="750" y="614"/>
                    <a:pt x="753" y="612"/>
                    <a:pt x="756" y="611"/>
                  </a:cubicBezTo>
                  <a:cubicBezTo>
                    <a:pt x="759" y="610"/>
                    <a:pt x="762" y="609"/>
                    <a:pt x="766" y="607"/>
                  </a:cubicBezTo>
                  <a:cubicBezTo>
                    <a:pt x="924" y="552"/>
                    <a:pt x="924" y="552"/>
                    <a:pt x="924" y="552"/>
                  </a:cubicBezTo>
                  <a:cubicBezTo>
                    <a:pt x="938" y="547"/>
                    <a:pt x="949" y="540"/>
                    <a:pt x="959" y="532"/>
                  </a:cubicBezTo>
                  <a:cubicBezTo>
                    <a:pt x="968" y="524"/>
                    <a:pt x="975" y="515"/>
                    <a:pt x="979" y="505"/>
                  </a:cubicBezTo>
                  <a:cubicBezTo>
                    <a:pt x="983" y="495"/>
                    <a:pt x="985" y="484"/>
                    <a:pt x="984" y="473"/>
                  </a:cubicBezTo>
                  <a:cubicBezTo>
                    <a:pt x="983" y="462"/>
                    <a:pt x="979" y="451"/>
                    <a:pt x="972" y="441"/>
                  </a:cubicBezTo>
                  <a:cubicBezTo>
                    <a:pt x="719" y="49"/>
                    <a:pt x="719" y="49"/>
                    <a:pt x="719" y="49"/>
                  </a:cubicBezTo>
                  <a:cubicBezTo>
                    <a:pt x="711" y="39"/>
                    <a:pt x="711" y="39"/>
                    <a:pt x="711" y="39"/>
                  </a:cubicBezTo>
                  <a:cubicBezTo>
                    <a:pt x="712" y="37"/>
                    <a:pt x="712" y="37"/>
                    <a:pt x="712" y="37"/>
                  </a:cubicBezTo>
                  <a:cubicBezTo>
                    <a:pt x="710" y="39"/>
                    <a:pt x="710" y="39"/>
                    <a:pt x="710" y="39"/>
                  </a:cubicBezTo>
                  <a:cubicBezTo>
                    <a:pt x="700" y="29"/>
                    <a:pt x="700" y="29"/>
                    <a:pt x="700" y="29"/>
                  </a:cubicBezTo>
                  <a:cubicBezTo>
                    <a:pt x="695" y="26"/>
                    <a:pt x="695" y="26"/>
                    <a:pt x="695" y="26"/>
                  </a:cubicBezTo>
                  <a:cubicBezTo>
                    <a:pt x="689" y="22"/>
                    <a:pt x="683" y="18"/>
                    <a:pt x="677" y="15"/>
                  </a:cubicBezTo>
                  <a:cubicBezTo>
                    <a:pt x="671" y="13"/>
                    <a:pt x="664" y="10"/>
                    <a:pt x="657" y="8"/>
                  </a:cubicBezTo>
                  <a:cubicBezTo>
                    <a:pt x="650" y="6"/>
                    <a:pt x="642" y="5"/>
                    <a:pt x="635" y="4"/>
                  </a:cubicBezTo>
                  <a:cubicBezTo>
                    <a:pt x="627" y="4"/>
                    <a:pt x="620" y="4"/>
                    <a:pt x="612" y="4"/>
                  </a:cubicBezTo>
                  <a:cubicBezTo>
                    <a:pt x="597" y="6"/>
                    <a:pt x="597" y="6"/>
                    <a:pt x="597" y="6"/>
                  </a:cubicBezTo>
                  <a:cubicBezTo>
                    <a:pt x="579" y="10"/>
                    <a:pt x="579" y="10"/>
                    <a:pt x="579" y="10"/>
                  </a:cubicBezTo>
                  <a:cubicBezTo>
                    <a:pt x="69" y="175"/>
                    <a:pt x="69" y="175"/>
                    <a:pt x="69" y="175"/>
                  </a:cubicBezTo>
                  <a:cubicBezTo>
                    <a:pt x="56" y="180"/>
                    <a:pt x="44" y="186"/>
                    <a:pt x="34" y="194"/>
                  </a:cubicBezTo>
                  <a:cubicBezTo>
                    <a:pt x="25" y="201"/>
                    <a:pt x="17" y="210"/>
                    <a:pt x="12" y="219"/>
                  </a:cubicBezTo>
                  <a:cubicBezTo>
                    <a:pt x="7" y="229"/>
                    <a:pt x="4" y="239"/>
                    <a:pt x="4" y="250"/>
                  </a:cubicBezTo>
                  <a:cubicBezTo>
                    <a:pt x="4" y="260"/>
                    <a:pt x="7" y="271"/>
                    <a:pt x="12" y="281"/>
                  </a:cubicBezTo>
                  <a:cubicBezTo>
                    <a:pt x="83" y="407"/>
                    <a:pt x="83" y="407"/>
                    <a:pt x="83" y="407"/>
                  </a:cubicBezTo>
                  <a:cubicBezTo>
                    <a:pt x="87" y="413"/>
                    <a:pt x="87" y="413"/>
                    <a:pt x="87" y="413"/>
                  </a:cubicBezTo>
                  <a:cubicBezTo>
                    <a:pt x="92" y="419"/>
                    <a:pt x="92" y="419"/>
                    <a:pt x="92" y="419"/>
                  </a:cubicBezTo>
                  <a:cubicBezTo>
                    <a:pt x="93" y="420"/>
                    <a:pt x="93" y="421"/>
                    <a:pt x="94" y="421"/>
                  </a:cubicBezTo>
                  <a:cubicBezTo>
                    <a:pt x="94" y="422"/>
                    <a:pt x="95" y="423"/>
                    <a:pt x="96" y="423"/>
                  </a:cubicBezTo>
                  <a:cubicBezTo>
                    <a:pt x="96" y="424"/>
                    <a:pt x="97" y="424"/>
                    <a:pt x="98" y="425"/>
                  </a:cubicBezTo>
                  <a:cubicBezTo>
                    <a:pt x="98" y="425"/>
                    <a:pt x="99" y="426"/>
                    <a:pt x="100" y="426"/>
                  </a:cubicBezTo>
                  <a:cubicBezTo>
                    <a:pt x="105" y="430"/>
                    <a:pt x="105" y="430"/>
                    <a:pt x="105" y="430"/>
                  </a:cubicBezTo>
                  <a:cubicBezTo>
                    <a:pt x="110" y="432"/>
                    <a:pt x="110" y="432"/>
                    <a:pt x="110" y="432"/>
                  </a:cubicBezTo>
                  <a:cubicBezTo>
                    <a:pt x="111" y="432"/>
                    <a:pt x="111" y="432"/>
                    <a:pt x="111" y="432"/>
                  </a:cubicBezTo>
                  <a:cubicBezTo>
                    <a:pt x="111" y="432"/>
                    <a:pt x="112" y="432"/>
                    <a:pt x="112" y="432"/>
                  </a:cubicBezTo>
                  <a:cubicBezTo>
                    <a:pt x="113" y="433"/>
                    <a:pt x="113" y="433"/>
                    <a:pt x="114" y="433"/>
                  </a:cubicBezTo>
                  <a:cubicBezTo>
                    <a:pt x="115" y="433"/>
                    <a:pt x="116" y="433"/>
                    <a:pt x="118" y="433"/>
                  </a:cubicBezTo>
                  <a:cubicBezTo>
                    <a:pt x="118" y="433"/>
                    <a:pt x="118" y="433"/>
                    <a:pt x="118" y="433"/>
                  </a:cubicBezTo>
                  <a:cubicBezTo>
                    <a:pt x="119" y="433"/>
                    <a:pt x="119" y="433"/>
                    <a:pt x="119" y="433"/>
                  </a:cubicBezTo>
                  <a:cubicBezTo>
                    <a:pt x="120" y="433"/>
                    <a:pt x="120" y="433"/>
                    <a:pt x="121" y="433"/>
                  </a:cubicBezTo>
                  <a:cubicBezTo>
                    <a:pt x="121" y="433"/>
                    <a:pt x="121" y="433"/>
                    <a:pt x="122" y="433"/>
                  </a:cubicBezTo>
                  <a:cubicBezTo>
                    <a:pt x="122" y="433"/>
                    <a:pt x="122" y="433"/>
                    <a:pt x="123" y="433"/>
                  </a:cubicBezTo>
                  <a:cubicBezTo>
                    <a:pt x="123" y="433"/>
                    <a:pt x="124" y="432"/>
                    <a:pt x="124" y="432"/>
                  </a:cubicBezTo>
                  <a:cubicBezTo>
                    <a:pt x="125" y="432"/>
                    <a:pt x="126" y="432"/>
                    <a:pt x="127" y="431"/>
                  </a:cubicBezTo>
                  <a:cubicBezTo>
                    <a:pt x="129" y="431"/>
                    <a:pt x="130" y="430"/>
                    <a:pt x="132" y="430"/>
                  </a:cubicBezTo>
                  <a:cubicBezTo>
                    <a:pt x="133" y="429"/>
                    <a:pt x="133" y="429"/>
                    <a:pt x="133" y="429"/>
                  </a:cubicBezTo>
                  <a:cubicBezTo>
                    <a:pt x="133" y="429"/>
                    <a:pt x="133" y="429"/>
                    <a:pt x="134" y="429"/>
                  </a:cubicBezTo>
                  <a:cubicBezTo>
                    <a:pt x="134" y="428"/>
                    <a:pt x="135" y="428"/>
                    <a:pt x="136" y="428"/>
                  </a:cubicBezTo>
                  <a:cubicBezTo>
                    <a:pt x="145" y="421"/>
                    <a:pt x="145" y="421"/>
                    <a:pt x="145" y="421"/>
                  </a:cubicBezTo>
                  <a:cubicBezTo>
                    <a:pt x="152" y="413"/>
                    <a:pt x="152" y="413"/>
                    <a:pt x="152" y="413"/>
                  </a:cubicBezTo>
                  <a:cubicBezTo>
                    <a:pt x="153" y="413"/>
                    <a:pt x="153" y="412"/>
                    <a:pt x="154" y="412"/>
                  </a:cubicBezTo>
                  <a:cubicBezTo>
                    <a:pt x="169" y="390"/>
                    <a:pt x="169" y="390"/>
                    <a:pt x="169" y="390"/>
                  </a:cubicBezTo>
                  <a:cubicBezTo>
                    <a:pt x="172" y="385"/>
                    <a:pt x="172" y="385"/>
                    <a:pt x="172" y="385"/>
                  </a:cubicBezTo>
                  <a:cubicBezTo>
                    <a:pt x="175" y="379"/>
                    <a:pt x="179" y="372"/>
                    <a:pt x="184" y="367"/>
                  </a:cubicBezTo>
                  <a:cubicBezTo>
                    <a:pt x="188" y="361"/>
                    <a:pt x="194" y="356"/>
                    <a:pt x="200" y="351"/>
                  </a:cubicBezTo>
                  <a:cubicBezTo>
                    <a:pt x="206" y="346"/>
                    <a:pt x="213" y="341"/>
                    <a:pt x="221" y="337"/>
                  </a:cubicBezTo>
                  <a:cubicBezTo>
                    <a:pt x="228" y="333"/>
                    <a:pt x="236" y="329"/>
                    <a:pt x="245" y="327"/>
                  </a:cubicBezTo>
                  <a:cubicBezTo>
                    <a:pt x="254" y="324"/>
                    <a:pt x="254" y="324"/>
                    <a:pt x="254" y="324"/>
                  </a:cubicBezTo>
                  <a:cubicBezTo>
                    <a:pt x="254" y="324"/>
                    <a:pt x="254" y="324"/>
                    <a:pt x="255" y="324"/>
                  </a:cubicBezTo>
                  <a:cubicBezTo>
                    <a:pt x="256" y="324"/>
                    <a:pt x="257" y="323"/>
                    <a:pt x="259" y="323"/>
                  </a:cubicBezTo>
                  <a:cubicBezTo>
                    <a:pt x="260" y="323"/>
                    <a:pt x="263" y="322"/>
                    <a:pt x="267" y="322"/>
                  </a:cubicBezTo>
                  <a:cubicBezTo>
                    <a:pt x="270" y="321"/>
                    <a:pt x="275" y="320"/>
                    <a:pt x="281" y="319"/>
                  </a:cubicBezTo>
                  <a:cubicBezTo>
                    <a:pt x="287" y="318"/>
                    <a:pt x="287" y="318"/>
                    <a:pt x="287" y="318"/>
                  </a:cubicBezTo>
                  <a:cubicBezTo>
                    <a:pt x="291" y="318"/>
                    <a:pt x="295" y="318"/>
                    <a:pt x="300" y="318"/>
                  </a:cubicBezTo>
                  <a:cubicBezTo>
                    <a:pt x="301" y="318"/>
                    <a:pt x="301" y="318"/>
                    <a:pt x="301" y="318"/>
                  </a:cubicBezTo>
                  <a:cubicBezTo>
                    <a:pt x="305" y="318"/>
                    <a:pt x="310" y="318"/>
                    <a:pt x="315" y="319"/>
                  </a:cubicBezTo>
                  <a:cubicBezTo>
                    <a:pt x="319" y="319"/>
                    <a:pt x="324" y="320"/>
                    <a:pt x="328" y="320"/>
                  </a:cubicBezTo>
                  <a:cubicBezTo>
                    <a:pt x="333" y="321"/>
                    <a:pt x="338" y="322"/>
                    <a:pt x="342" y="323"/>
                  </a:cubicBezTo>
                  <a:cubicBezTo>
                    <a:pt x="358" y="328"/>
                    <a:pt x="358" y="328"/>
                    <a:pt x="358" y="328"/>
                  </a:cubicBezTo>
                  <a:cubicBezTo>
                    <a:pt x="361" y="329"/>
                    <a:pt x="364" y="330"/>
                    <a:pt x="367" y="331"/>
                  </a:cubicBezTo>
                  <a:cubicBezTo>
                    <a:pt x="370" y="332"/>
                    <a:pt x="373" y="334"/>
                    <a:pt x="376" y="335"/>
                  </a:cubicBezTo>
                  <a:cubicBezTo>
                    <a:pt x="378" y="337"/>
                    <a:pt x="381" y="338"/>
                    <a:pt x="384" y="340"/>
                  </a:cubicBezTo>
                  <a:cubicBezTo>
                    <a:pt x="387" y="342"/>
                    <a:pt x="390" y="343"/>
                    <a:pt x="393" y="345"/>
                  </a:cubicBezTo>
                  <a:cubicBezTo>
                    <a:pt x="401" y="352"/>
                    <a:pt x="401" y="352"/>
                    <a:pt x="401" y="352"/>
                  </a:cubicBezTo>
                  <a:cubicBezTo>
                    <a:pt x="407" y="356"/>
                    <a:pt x="407" y="356"/>
                    <a:pt x="407" y="356"/>
                  </a:cubicBezTo>
                  <a:cubicBezTo>
                    <a:pt x="407" y="357"/>
                    <a:pt x="407" y="357"/>
                    <a:pt x="408" y="357"/>
                  </a:cubicBezTo>
                  <a:cubicBezTo>
                    <a:pt x="408" y="358"/>
                    <a:pt x="409" y="358"/>
                    <a:pt x="410" y="359"/>
                  </a:cubicBezTo>
                  <a:cubicBezTo>
                    <a:pt x="410" y="360"/>
                    <a:pt x="412" y="362"/>
                    <a:pt x="414" y="364"/>
                  </a:cubicBezTo>
                  <a:cubicBezTo>
                    <a:pt x="423" y="374"/>
                    <a:pt x="423" y="374"/>
                    <a:pt x="423" y="374"/>
                  </a:cubicBezTo>
                  <a:cubicBezTo>
                    <a:pt x="427" y="381"/>
                    <a:pt x="427" y="381"/>
                    <a:pt x="427" y="381"/>
                  </a:cubicBezTo>
                  <a:cubicBezTo>
                    <a:pt x="435" y="394"/>
                    <a:pt x="439" y="408"/>
                    <a:pt x="440" y="422"/>
                  </a:cubicBezTo>
                  <a:cubicBezTo>
                    <a:pt x="440" y="436"/>
                    <a:pt x="437" y="450"/>
                    <a:pt x="431" y="463"/>
                  </a:cubicBezTo>
                  <a:cubicBezTo>
                    <a:pt x="425" y="476"/>
                    <a:pt x="415" y="488"/>
                    <a:pt x="403" y="498"/>
                  </a:cubicBezTo>
                  <a:cubicBezTo>
                    <a:pt x="390" y="509"/>
                    <a:pt x="375" y="517"/>
                    <a:pt x="358" y="523"/>
                  </a:cubicBezTo>
                  <a:cubicBezTo>
                    <a:pt x="349" y="526"/>
                    <a:pt x="340" y="528"/>
                    <a:pt x="331" y="530"/>
                  </a:cubicBezTo>
                  <a:cubicBezTo>
                    <a:pt x="322" y="531"/>
                    <a:pt x="313" y="532"/>
                    <a:pt x="303" y="532"/>
                  </a:cubicBezTo>
                  <a:cubicBezTo>
                    <a:pt x="302" y="532"/>
                    <a:pt x="302" y="532"/>
                    <a:pt x="302" y="532"/>
                  </a:cubicBezTo>
                  <a:cubicBezTo>
                    <a:pt x="293" y="532"/>
                    <a:pt x="285" y="531"/>
                    <a:pt x="276" y="530"/>
                  </a:cubicBezTo>
                  <a:cubicBezTo>
                    <a:pt x="268" y="529"/>
                    <a:pt x="259" y="527"/>
                    <a:pt x="250" y="524"/>
                  </a:cubicBezTo>
                  <a:cubicBezTo>
                    <a:pt x="245" y="523"/>
                    <a:pt x="239" y="521"/>
                    <a:pt x="233" y="520"/>
                  </a:cubicBezTo>
                  <a:cubicBezTo>
                    <a:pt x="225" y="518"/>
                    <a:pt x="218" y="517"/>
                    <a:pt x="212" y="516"/>
                  </a:cubicBezTo>
                  <a:cubicBezTo>
                    <a:pt x="205" y="515"/>
                    <a:pt x="198" y="515"/>
                    <a:pt x="192" y="515"/>
                  </a:cubicBezTo>
                  <a:cubicBezTo>
                    <a:pt x="185" y="515"/>
                    <a:pt x="179" y="516"/>
                    <a:pt x="175" y="517"/>
                  </a:cubicBezTo>
                  <a:cubicBezTo>
                    <a:pt x="171" y="519"/>
                    <a:pt x="168" y="520"/>
                    <a:pt x="166" y="523"/>
                  </a:cubicBezTo>
                  <a:cubicBezTo>
                    <a:pt x="163" y="525"/>
                    <a:pt x="162" y="528"/>
                    <a:pt x="161" y="531"/>
                  </a:cubicBezTo>
                  <a:cubicBezTo>
                    <a:pt x="161" y="535"/>
                    <a:pt x="161" y="540"/>
                    <a:pt x="162" y="545"/>
                  </a:cubicBezTo>
                  <a:cubicBezTo>
                    <a:pt x="164" y="551"/>
                    <a:pt x="167" y="558"/>
                    <a:pt x="171" y="565"/>
                  </a:cubicBezTo>
                  <a:cubicBezTo>
                    <a:pt x="245" y="697"/>
                    <a:pt x="245" y="697"/>
                    <a:pt x="245" y="697"/>
                  </a:cubicBezTo>
                  <a:cubicBezTo>
                    <a:pt x="248" y="702"/>
                    <a:pt x="248" y="702"/>
                    <a:pt x="248" y="702"/>
                  </a:cubicBezTo>
                  <a:cubicBezTo>
                    <a:pt x="248" y="702"/>
                    <a:pt x="249" y="703"/>
                    <a:pt x="249" y="703"/>
                  </a:cubicBezTo>
                  <a:cubicBezTo>
                    <a:pt x="257" y="712"/>
                    <a:pt x="257" y="712"/>
                    <a:pt x="257" y="712"/>
                  </a:cubicBezTo>
                  <a:cubicBezTo>
                    <a:pt x="263" y="718"/>
                    <a:pt x="263" y="718"/>
                    <a:pt x="263" y="718"/>
                  </a:cubicBezTo>
                  <a:cubicBezTo>
                    <a:pt x="268" y="722"/>
                    <a:pt x="274" y="727"/>
                    <a:pt x="281" y="730"/>
                  </a:cubicBezTo>
                  <a:cubicBezTo>
                    <a:pt x="288" y="734"/>
                    <a:pt x="295" y="737"/>
                    <a:pt x="302" y="739"/>
                  </a:cubicBezTo>
                  <a:cubicBezTo>
                    <a:pt x="310" y="742"/>
                    <a:pt x="317" y="744"/>
                    <a:pt x="325" y="745"/>
                  </a:cubicBezTo>
                  <a:cubicBezTo>
                    <a:pt x="333" y="746"/>
                    <a:pt x="341" y="747"/>
                    <a:pt x="349" y="746"/>
                  </a:cubicBezTo>
                  <a:cubicBezTo>
                    <a:pt x="366" y="745"/>
                    <a:pt x="366" y="745"/>
                    <a:pt x="366" y="745"/>
                  </a:cubicBezTo>
                  <a:cubicBezTo>
                    <a:pt x="383" y="742"/>
                    <a:pt x="383" y="742"/>
                    <a:pt x="383" y="742"/>
                  </a:cubicBezTo>
                  <a:cubicBezTo>
                    <a:pt x="392" y="739"/>
                    <a:pt x="392" y="739"/>
                    <a:pt x="392" y="739"/>
                  </a:cubicBezTo>
                  <a:cubicBezTo>
                    <a:pt x="562" y="679"/>
                    <a:pt x="562" y="679"/>
                    <a:pt x="562" y="679"/>
                  </a:cubicBezTo>
                  <a:cubicBezTo>
                    <a:pt x="565" y="678"/>
                    <a:pt x="565" y="678"/>
                    <a:pt x="565" y="678"/>
                  </a:cubicBezTo>
                  <a:cubicBezTo>
                    <a:pt x="566" y="678"/>
                    <a:pt x="566" y="678"/>
                    <a:pt x="567" y="678"/>
                  </a:cubicBezTo>
                  <a:cubicBezTo>
                    <a:pt x="567" y="678"/>
                    <a:pt x="568" y="677"/>
                    <a:pt x="569" y="677"/>
                  </a:cubicBezTo>
                  <a:cubicBezTo>
                    <a:pt x="585" y="674"/>
                    <a:pt x="585" y="674"/>
                    <a:pt x="585" y="674"/>
                  </a:cubicBezTo>
                  <a:cubicBezTo>
                    <a:pt x="585" y="674"/>
                    <a:pt x="586" y="674"/>
                    <a:pt x="586" y="674"/>
                  </a:cubicBezTo>
                  <a:cubicBezTo>
                    <a:pt x="587" y="674"/>
                    <a:pt x="588" y="673"/>
                    <a:pt x="588" y="673"/>
                  </a:cubicBezTo>
                  <a:cubicBezTo>
                    <a:pt x="589" y="673"/>
                    <a:pt x="590" y="673"/>
                    <a:pt x="591" y="673"/>
                  </a:cubicBezTo>
                  <a:cubicBezTo>
                    <a:pt x="593" y="673"/>
                    <a:pt x="594" y="673"/>
                    <a:pt x="596" y="673"/>
                  </a:cubicBezTo>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9" name="Freeform 175"/>
            <p:cNvSpPr/>
            <p:nvPr/>
          </p:nvSpPr>
          <p:spPr bwMode="auto">
            <a:xfrm>
              <a:off x="3513" y="768"/>
              <a:ext cx="1143" cy="1223"/>
            </a:xfrm>
            <a:custGeom>
              <a:avLst/>
              <a:gdLst>
                <a:gd name="T0" fmla="*/ 990 w 697"/>
                <a:gd name="T1" fmla="*/ 2 h 746"/>
                <a:gd name="T2" fmla="*/ 977 w 697"/>
                <a:gd name="T3" fmla="*/ 3 h 746"/>
                <a:gd name="T4" fmla="*/ 963 w 697"/>
                <a:gd name="T5" fmla="*/ 5 h 746"/>
                <a:gd name="T6" fmla="*/ 949 w 697"/>
                <a:gd name="T7" fmla="*/ 8 h 746"/>
                <a:gd name="T8" fmla="*/ 0 w 697"/>
                <a:gd name="T9" fmla="*/ 407 h 746"/>
                <a:gd name="T10" fmla="*/ 133 w 697"/>
                <a:gd name="T11" fmla="*/ 669 h 746"/>
                <a:gd name="T12" fmla="*/ 143 w 697"/>
                <a:gd name="T13" fmla="*/ 684 h 746"/>
                <a:gd name="T14" fmla="*/ 157 w 697"/>
                <a:gd name="T15" fmla="*/ 698 h 746"/>
                <a:gd name="T16" fmla="*/ 166 w 697"/>
                <a:gd name="T17" fmla="*/ 703 h 746"/>
                <a:gd name="T18" fmla="*/ 175 w 697"/>
                <a:gd name="T19" fmla="*/ 708 h 746"/>
                <a:gd name="T20" fmla="*/ 194 w 697"/>
                <a:gd name="T21" fmla="*/ 710 h 746"/>
                <a:gd name="T22" fmla="*/ 215 w 697"/>
                <a:gd name="T23" fmla="*/ 703 h 746"/>
                <a:gd name="T24" fmla="*/ 228 w 697"/>
                <a:gd name="T25" fmla="*/ 695 h 746"/>
                <a:gd name="T26" fmla="*/ 238 w 697"/>
                <a:gd name="T27" fmla="*/ 687 h 746"/>
                <a:gd name="T28" fmla="*/ 248 w 697"/>
                <a:gd name="T29" fmla="*/ 679 h 746"/>
                <a:gd name="T30" fmla="*/ 257 w 697"/>
                <a:gd name="T31" fmla="*/ 666 h 746"/>
                <a:gd name="T32" fmla="*/ 264 w 697"/>
                <a:gd name="T33" fmla="*/ 659 h 746"/>
                <a:gd name="T34" fmla="*/ 271 w 697"/>
                <a:gd name="T35" fmla="*/ 648 h 746"/>
                <a:gd name="T36" fmla="*/ 276 w 697"/>
                <a:gd name="T37" fmla="*/ 638 h 746"/>
                <a:gd name="T38" fmla="*/ 280 w 697"/>
                <a:gd name="T39" fmla="*/ 630 h 746"/>
                <a:gd name="T40" fmla="*/ 405 w 697"/>
                <a:gd name="T41" fmla="*/ 533 h 746"/>
                <a:gd name="T42" fmla="*/ 459 w 697"/>
                <a:gd name="T43" fmla="*/ 523 h 746"/>
                <a:gd name="T44" fmla="*/ 490 w 697"/>
                <a:gd name="T45" fmla="*/ 521 h 746"/>
                <a:gd name="T46" fmla="*/ 564 w 697"/>
                <a:gd name="T47" fmla="*/ 531 h 746"/>
                <a:gd name="T48" fmla="*/ 574 w 697"/>
                <a:gd name="T49" fmla="*/ 534 h 746"/>
                <a:gd name="T50" fmla="*/ 625 w 697"/>
                <a:gd name="T51" fmla="*/ 557 h 746"/>
                <a:gd name="T52" fmla="*/ 651 w 697"/>
                <a:gd name="T53" fmla="*/ 574 h 746"/>
                <a:gd name="T54" fmla="*/ 672 w 697"/>
                <a:gd name="T55" fmla="*/ 595 h 746"/>
                <a:gd name="T56" fmla="*/ 690 w 697"/>
                <a:gd name="T57" fmla="*/ 616 h 746"/>
                <a:gd name="T58" fmla="*/ 656 w 697"/>
                <a:gd name="T59" fmla="*/ 812 h 746"/>
                <a:gd name="T60" fmla="*/ 408 w 697"/>
                <a:gd name="T61" fmla="*/ 854 h 746"/>
                <a:gd name="T62" fmla="*/ 266 w 697"/>
                <a:gd name="T63" fmla="*/ 851 h 746"/>
                <a:gd name="T64" fmla="*/ 394 w 697"/>
                <a:gd name="T65" fmla="*/ 1139 h 746"/>
                <a:gd name="T66" fmla="*/ 402 w 697"/>
                <a:gd name="T67" fmla="*/ 1151 h 746"/>
                <a:gd name="T68" fmla="*/ 410 w 697"/>
                <a:gd name="T69" fmla="*/ 1161 h 746"/>
                <a:gd name="T70" fmla="*/ 420 w 697"/>
                <a:gd name="T71" fmla="*/ 1171 h 746"/>
                <a:gd name="T72" fmla="*/ 492 w 697"/>
                <a:gd name="T73" fmla="*/ 1212 h 746"/>
                <a:gd name="T74" fmla="*/ 577 w 697"/>
                <a:gd name="T75" fmla="*/ 1223 h 746"/>
                <a:gd name="T76" fmla="*/ 594 w 697"/>
                <a:gd name="T77" fmla="*/ 1221 h 746"/>
                <a:gd name="T78" fmla="*/ 608 w 697"/>
                <a:gd name="T79" fmla="*/ 1220 h 746"/>
                <a:gd name="T80" fmla="*/ 623 w 697"/>
                <a:gd name="T81" fmla="*/ 1216 h 746"/>
                <a:gd name="T82" fmla="*/ 638 w 697"/>
                <a:gd name="T83" fmla="*/ 1212 h 746"/>
                <a:gd name="T84" fmla="*/ 597 w 697"/>
                <a:gd name="T85" fmla="*/ 1218 h 746"/>
                <a:gd name="T86" fmla="*/ 428 w 697"/>
                <a:gd name="T87" fmla="*/ 1174 h 746"/>
                <a:gd name="T88" fmla="*/ 262 w 697"/>
                <a:gd name="T89" fmla="*/ 890 h 746"/>
                <a:gd name="T90" fmla="*/ 344 w 697"/>
                <a:gd name="T91" fmla="*/ 843 h 746"/>
                <a:gd name="T92" fmla="*/ 540 w 697"/>
                <a:gd name="T93" fmla="*/ 866 h 746"/>
                <a:gd name="T94" fmla="*/ 690 w 697"/>
                <a:gd name="T95" fmla="*/ 610 h 746"/>
                <a:gd name="T96" fmla="*/ 641 w 697"/>
                <a:gd name="T97" fmla="*/ 562 h 746"/>
                <a:gd name="T98" fmla="*/ 535 w 697"/>
                <a:gd name="T99" fmla="*/ 521 h 746"/>
                <a:gd name="T100" fmla="*/ 435 w 697"/>
                <a:gd name="T101" fmla="*/ 525 h 746"/>
                <a:gd name="T102" fmla="*/ 325 w 697"/>
                <a:gd name="T103" fmla="*/ 572 h 746"/>
                <a:gd name="T104" fmla="*/ 235 w 697"/>
                <a:gd name="T105" fmla="*/ 687 h 746"/>
                <a:gd name="T106" fmla="*/ 200 w 697"/>
                <a:gd name="T107" fmla="*/ 705 h 746"/>
                <a:gd name="T108" fmla="*/ 190 w 697"/>
                <a:gd name="T109" fmla="*/ 707 h 746"/>
                <a:gd name="T110" fmla="*/ 161 w 697"/>
                <a:gd name="T111" fmla="*/ 695 h 746"/>
                <a:gd name="T112" fmla="*/ 133 w 697"/>
                <a:gd name="T113" fmla="*/ 664 h 746"/>
                <a:gd name="T114" fmla="*/ 946 w 697"/>
                <a:gd name="T115" fmla="*/ 13 h 746"/>
                <a:gd name="T116" fmla="*/ 1107 w 697"/>
                <a:gd name="T117" fmla="*/ 21 h 746"/>
                <a:gd name="T118" fmla="*/ 1138 w 697"/>
                <a:gd name="T119" fmla="*/ 36 h 74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97" h="746">
                  <a:moveTo>
                    <a:pt x="619" y="0"/>
                  </a:moveTo>
                  <a:cubicBezTo>
                    <a:pt x="616" y="0"/>
                    <a:pt x="613" y="0"/>
                    <a:pt x="610" y="0"/>
                  </a:cubicBezTo>
                  <a:cubicBezTo>
                    <a:pt x="610" y="0"/>
                    <a:pt x="609" y="0"/>
                    <a:pt x="609" y="0"/>
                  </a:cubicBezTo>
                  <a:cubicBezTo>
                    <a:pt x="608" y="0"/>
                    <a:pt x="608" y="0"/>
                    <a:pt x="607" y="0"/>
                  </a:cubicBezTo>
                  <a:cubicBezTo>
                    <a:pt x="607" y="0"/>
                    <a:pt x="607" y="0"/>
                    <a:pt x="606" y="0"/>
                  </a:cubicBezTo>
                  <a:cubicBezTo>
                    <a:pt x="605" y="0"/>
                    <a:pt x="605" y="0"/>
                    <a:pt x="604" y="1"/>
                  </a:cubicBezTo>
                  <a:cubicBezTo>
                    <a:pt x="604" y="1"/>
                    <a:pt x="603" y="1"/>
                    <a:pt x="603" y="1"/>
                  </a:cubicBezTo>
                  <a:cubicBezTo>
                    <a:pt x="603" y="1"/>
                    <a:pt x="602" y="1"/>
                    <a:pt x="602" y="1"/>
                  </a:cubicBezTo>
                  <a:cubicBezTo>
                    <a:pt x="601" y="1"/>
                    <a:pt x="601" y="1"/>
                    <a:pt x="600" y="1"/>
                  </a:cubicBezTo>
                  <a:cubicBezTo>
                    <a:pt x="600" y="1"/>
                    <a:pt x="599" y="1"/>
                    <a:pt x="598" y="1"/>
                  </a:cubicBezTo>
                  <a:cubicBezTo>
                    <a:pt x="597" y="1"/>
                    <a:pt x="597" y="1"/>
                    <a:pt x="597" y="1"/>
                  </a:cubicBezTo>
                  <a:cubicBezTo>
                    <a:pt x="597" y="1"/>
                    <a:pt x="597" y="2"/>
                    <a:pt x="596" y="2"/>
                  </a:cubicBezTo>
                  <a:cubicBezTo>
                    <a:pt x="596" y="2"/>
                    <a:pt x="595" y="2"/>
                    <a:pt x="595" y="2"/>
                  </a:cubicBezTo>
                  <a:cubicBezTo>
                    <a:pt x="594" y="2"/>
                    <a:pt x="594" y="2"/>
                    <a:pt x="593" y="2"/>
                  </a:cubicBezTo>
                  <a:cubicBezTo>
                    <a:pt x="592" y="2"/>
                    <a:pt x="592" y="2"/>
                    <a:pt x="592" y="2"/>
                  </a:cubicBezTo>
                  <a:cubicBezTo>
                    <a:pt x="592" y="2"/>
                    <a:pt x="591" y="3"/>
                    <a:pt x="591" y="3"/>
                  </a:cubicBezTo>
                  <a:cubicBezTo>
                    <a:pt x="590" y="3"/>
                    <a:pt x="590" y="3"/>
                    <a:pt x="589" y="3"/>
                  </a:cubicBezTo>
                  <a:cubicBezTo>
                    <a:pt x="589" y="3"/>
                    <a:pt x="588" y="3"/>
                    <a:pt x="587" y="3"/>
                  </a:cubicBezTo>
                  <a:cubicBezTo>
                    <a:pt x="586" y="4"/>
                    <a:pt x="586" y="4"/>
                    <a:pt x="586" y="4"/>
                  </a:cubicBezTo>
                  <a:cubicBezTo>
                    <a:pt x="586" y="4"/>
                    <a:pt x="586" y="4"/>
                    <a:pt x="585" y="4"/>
                  </a:cubicBezTo>
                  <a:cubicBezTo>
                    <a:pt x="585" y="4"/>
                    <a:pt x="585" y="4"/>
                    <a:pt x="584" y="4"/>
                  </a:cubicBezTo>
                  <a:cubicBezTo>
                    <a:pt x="583" y="4"/>
                    <a:pt x="583" y="4"/>
                    <a:pt x="582" y="5"/>
                  </a:cubicBezTo>
                  <a:cubicBezTo>
                    <a:pt x="582" y="5"/>
                    <a:pt x="581" y="5"/>
                    <a:pt x="581" y="5"/>
                  </a:cubicBezTo>
                  <a:cubicBezTo>
                    <a:pt x="580" y="5"/>
                    <a:pt x="580" y="5"/>
                    <a:pt x="579" y="5"/>
                  </a:cubicBezTo>
                  <a:cubicBezTo>
                    <a:pt x="579" y="6"/>
                    <a:pt x="579" y="6"/>
                    <a:pt x="578" y="6"/>
                  </a:cubicBezTo>
                  <a:cubicBezTo>
                    <a:pt x="578" y="6"/>
                    <a:pt x="577" y="6"/>
                    <a:pt x="577" y="6"/>
                  </a:cubicBezTo>
                  <a:cubicBezTo>
                    <a:pt x="67" y="172"/>
                    <a:pt x="67" y="172"/>
                    <a:pt x="67" y="172"/>
                  </a:cubicBezTo>
                  <a:cubicBezTo>
                    <a:pt x="53" y="176"/>
                    <a:pt x="41" y="182"/>
                    <a:pt x="31" y="190"/>
                  </a:cubicBezTo>
                  <a:cubicBezTo>
                    <a:pt x="21" y="198"/>
                    <a:pt x="13" y="207"/>
                    <a:pt x="8" y="217"/>
                  </a:cubicBezTo>
                  <a:cubicBezTo>
                    <a:pt x="3" y="226"/>
                    <a:pt x="0" y="237"/>
                    <a:pt x="0" y="248"/>
                  </a:cubicBezTo>
                  <a:cubicBezTo>
                    <a:pt x="0" y="258"/>
                    <a:pt x="3" y="269"/>
                    <a:pt x="8" y="280"/>
                  </a:cubicBezTo>
                  <a:cubicBezTo>
                    <a:pt x="76" y="401"/>
                    <a:pt x="76" y="401"/>
                    <a:pt x="76" y="401"/>
                  </a:cubicBezTo>
                  <a:cubicBezTo>
                    <a:pt x="76" y="401"/>
                    <a:pt x="77" y="402"/>
                    <a:pt x="77" y="402"/>
                  </a:cubicBezTo>
                  <a:cubicBezTo>
                    <a:pt x="77" y="403"/>
                    <a:pt x="78" y="403"/>
                    <a:pt x="78" y="404"/>
                  </a:cubicBezTo>
                  <a:cubicBezTo>
                    <a:pt x="78" y="404"/>
                    <a:pt x="79" y="405"/>
                    <a:pt x="79" y="406"/>
                  </a:cubicBezTo>
                  <a:cubicBezTo>
                    <a:pt x="79" y="406"/>
                    <a:pt x="80" y="407"/>
                    <a:pt x="81" y="408"/>
                  </a:cubicBezTo>
                  <a:cubicBezTo>
                    <a:pt x="81" y="409"/>
                    <a:pt x="81" y="409"/>
                    <a:pt x="81" y="409"/>
                  </a:cubicBezTo>
                  <a:cubicBezTo>
                    <a:pt x="81" y="409"/>
                    <a:pt x="82" y="410"/>
                    <a:pt x="82" y="410"/>
                  </a:cubicBezTo>
                  <a:cubicBezTo>
                    <a:pt x="82" y="411"/>
                    <a:pt x="83" y="411"/>
                    <a:pt x="83" y="412"/>
                  </a:cubicBezTo>
                  <a:cubicBezTo>
                    <a:pt x="84" y="413"/>
                    <a:pt x="85" y="414"/>
                    <a:pt x="86" y="415"/>
                  </a:cubicBezTo>
                  <a:cubicBezTo>
                    <a:pt x="86" y="416"/>
                    <a:pt x="86" y="416"/>
                    <a:pt x="86" y="416"/>
                  </a:cubicBezTo>
                  <a:cubicBezTo>
                    <a:pt x="87" y="417"/>
                    <a:pt x="87" y="417"/>
                    <a:pt x="87" y="417"/>
                  </a:cubicBezTo>
                  <a:cubicBezTo>
                    <a:pt x="87" y="417"/>
                    <a:pt x="87" y="417"/>
                    <a:pt x="87" y="417"/>
                  </a:cubicBezTo>
                  <a:cubicBezTo>
                    <a:pt x="88" y="418"/>
                    <a:pt x="88" y="418"/>
                    <a:pt x="89" y="419"/>
                  </a:cubicBezTo>
                  <a:cubicBezTo>
                    <a:pt x="89" y="419"/>
                    <a:pt x="90" y="420"/>
                    <a:pt x="90" y="421"/>
                  </a:cubicBezTo>
                  <a:cubicBezTo>
                    <a:pt x="91" y="421"/>
                    <a:pt x="92" y="422"/>
                    <a:pt x="92" y="423"/>
                  </a:cubicBezTo>
                  <a:cubicBezTo>
                    <a:pt x="93" y="423"/>
                    <a:pt x="94" y="424"/>
                    <a:pt x="94" y="424"/>
                  </a:cubicBezTo>
                  <a:cubicBezTo>
                    <a:pt x="95" y="425"/>
                    <a:pt x="96" y="425"/>
                    <a:pt x="96" y="426"/>
                  </a:cubicBezTo>
                  <a:cubicBezTo>
                    <a:pt x="97" y="427"/>
                    <a:pt x="97" y="427"/>
                    <a:pt x="97" y="427"/>
                  </a:cubicBezTo>
                  <a:cubicBezTo>
                    <a:pt x="98" y="427"/>
                    <a:pt x="98" y="427"/>
                    <a:pt x="98" y="427"/>
                  </a:cubicBezTo>
                  <a:cubicBezTo>
                    <a:pt x="99" y="428"/>
                    <a:pt x="99" y="428"/>
                    <a:pt x="99" y="428"/>
                  </a:cubicBezTo>
                  <a:cubicBezTo>
                    <a:pt x="99" y="428"/>
                    <a:pt x="99" y="428"/>
                    <a:pt x="99" y="428"/>
                  </a:cubicBezTo>
                  <a:cubicBezTo>
                    <a:pt x="100" y="429"/>
                    <a:pt x="100" y="429"/>
                    <a:pt x="100" y="429"/>
                  </a:cubicBezTo>
                  <a:cubicBezTo>
                    <a:pt x="101" y="429"/>
                    <a:pt x="101" y="429"/>
                    <a:pt x="101" y="429"/>
                  </a:cubicBezTo>
                  <a:cubicBezTo>
                    <a:pt x="102" y="430"/>
                    <a:pt x="102" y="430"/>
                    <a:pt x="102" y="430"/>
                  </a:cubicBezTo>
                  <a:cubicBezTo>
                    <a:pt x="103" y="430"/>
                    <a:pt x="103" y="430"/>
                    <a:pt x="103" y="430"/>
                  </a:cubicBezTo>
                  <a:cubicBezTo>
                    <a:pt x="104" y="431"/>
                    <a:pt x="104" y="431"/>
                    <a:pt x="104" y="431"/>
                  </a:cubicBezTo>
                  <a:cubicBezTo>
                    <a:pt x="105" y="431"/>
                    <a:pt x="105" y="431"/>
                    <a:pt x="105" y="431"/>
                  </a:cubicBezTo>
                  <a:cubicBezTo>
                    <a:pt x="106" y="431"/>
                    <a:pt x="106" y="431"/>
                    <a:pt x="106" y="431"/>
                  </a:cubicBezTo>
                  <a:cubicBezTo>
                    <a:pt x="107" y="432"/>
                    <a:pt x="107" y="432"/>
                    <a:pt x="107" y="432"/>
                  </a:cubicBezTo>
                  <a:cubicBezTo>
                    <a:pt x="108" y="432"/>
                    <a:pt x="108" y="432"/>
                    <a:pt x="108" y="432"/>
                  </a:cubicBezTo>
                  <a:cubicBezTo>
                    <a:pt x="109" y="432"/>
                    <a:pt x="109" y="432"/>
                    <a:pt x="110" y="432"/>
                  </a:cubicBezTo>
                  <a:cubicBezTo>
                    <a:pt x="110" y="432"/>
                    <a:pt x="111" y="433"/>
                    <a:pt x="112" y="433"/>
                  </a:cubicBezTo>
                  <a:cubicBezTo>
                    <a:pt x="113" y="433"/>
                    <a:pt x="114" y="433"/>
                    <a:pt x="116" y="433"/>
                  </a:cubicBezTo>
                  <a:cubicBezTo>
                    <a:pt x="117" y="433"/>
                    <a:pt x="117" y="433"/>
                    <a:pt x="117" y="433"/>
                  </a:cubicBezTo>
                  <a:cubicBezTo>
                    <a:pt x="117" y="433"/>
                    <a:pt x="117" y="433"/>
                    <a:pt x="118" y="433"/>
                  </a:cubicBezTo>
                  <a:cubicBezTo>
                    <a:pt x="118" y="433"/>
                    <a:pt x="118" y="433"/>
                    <a:pt x="119" y="433"/>
                  </a:cubicBezTo>
                  <a:cubicBezTo>
                    <a:pt x="119" y="433"/>
                    <a:pt x="120" y="433"/>
                    <a:pt x="120" y="433"/>
                  </a:cubicBezTo>
                  <a:cubicBezTo>
                    <a:pt x="120" y="433"/>
                    <a:pt x="121" y="433"/>
                    <a:pt x="121" y="433"/>
                  </a:cubicBezTo>
                  <a:cubicBezTo>
                    <a:pt x="122" y="433"/>
                    <a:pt x="122" y="432"/>
                    <a:pt x="123" y="432"/>
                  </a:cubicBezTo>
                  <a:cubicBezTo>
                    <a:pt x="124" y="432"/>
                    <a:pt x="125" y="432"/>
                    <a:pt x="126" y="431"/>
                  </a:cubicBezTo>
                  <a:cubicBezTo>
                    <a:pt x="127" y="431"/>
                    <a:pt x="129" y="430"/>
                    <a:pt x="131" y="429"/>
                  </a:cubicBezTo>
                  <a:cubicBezTo>
                    <a:pt x="132" y="429"/>
                    <a:pt x="132" y="429"/>
                    <a:pt x="132" y="429"/>
                  </a:cubicBezTo>
                  <a:cubicBezTo>
                    <a:pt x="132" y="429"/>
                    <a:pt x="132" y="429"/>
                    <a:pt x="133" y="428"/>
                  </a:cubicBezTo>
                  <a:cubicBezTo>
                    <a:pt x="133" y="428"/>
                    <a:pt x="134" y="428"/>
                    <a:pt x="135" y="427"/>
                  </a:cubicBezTo>
                  <a:cubicBezTo>
                    <a:pt x="136" y="427"/>
                    <a:pt x="136" y="426"/>
                    <a:pt x="138" y="425"/>
                  </a:cubicBezTo>
                  <a:cubicBezTo>
                    <a:pt x="138" y="425"/>
                    <a:pt x="138" y="425"/>
                    <a:pt x="138" y="425"/>
                  </a:cubicBezTo>
                  <a:cubicBezTo>
                    <a:pt x="139" y="424"/>
                    <a:pt x="139" y="424"/>
                    <a:pt x="139" y="424"/>
                  </a:cubicBezTo>
                  <a:cubicBezTo>
                    <a:pt x="140" y="424"/>
                    <a:pt x="140" y="424"/>
                    <a:pt x="140" y="423"/>
                  </a:cubicBezTo>
                  <a:cubicBezTo>
                    <a:pt x="141" y="423"/>
                    <a:pt x="141" y="423"/>
                    <a:pt x="142" y="422"/>
                  </a:cubicBezTo>
                  <a:cubicBezTo>
                    <a:pt x="142" y="422"/>
                    <a:pt x="142" y="422"/>
                    <a:pt x="142" y="422"/>
                  </a:cubicBezTo>
                  <a:cubicBezTo>
                    <a:pt x="143" y="421"/>
                    <a:pt x="143" y="421"/>
                    <a:pt x="143" y="421"/>
                  </a:cubicBezTo>
                  <a:cubicBezTo>
                    <a:pt x="144" y="420"/>
                    <a:pt x="144" y="420"/>
                    <a:pt x="144" y="420"/>
                  </a:cubicBezTo>
                  <a:cubicBezTo>
                    <a:pt x="145" y="419"/>
                    <a:pt x="145" y="419"/>
                    <a:pt x="145" y="419"/>
                  </a:cubicBezTo>
                  <a:cubicBezTo>
                    <a:pt x="146" y="419"/>
                    <a:pt x="146" y="419"/>
                    <a:pt x="146" y="419"/>
                  </a:cubicBezTo>
                  <a:cubicBezTo>
                    <a:pt x="147" y="418"/>
                    <a:pt x="147" y="418"/>
                    <a:pt x="147" y="418"/>
                  </a:cubicBezTo>
                  <a:cubicBezTo>
                    <a:pt x="147" y="417"/>
                    <a:pt x="147" y="417"/>
                    <a:pt x="148" y="417"/>
                  </a:cubicBezTo>
                  <a:cubicBezTo>
                    <a:pt x="148" y="416"/>
                    <a:pt x="149" y="416"/>
                    <a:pt x="149" y="415"/>
                  </a:cubicBezTo>
                  <a:cubicBezTo>
                    <a:pt x="150" y="415"/>
                    <a:pt x="150" y="415"/>
                    <a:pt x="150" y="415"/>
                  </a:cubicBezTo>
                  <a:cubicBezTo>
                    <a:pt x="151" y="414"/>
                    <a:pt x="151" y="414"/>
                    <a:pt x="151" y="414"/>
                  </a:cubicBezTo>
                  <a:cubicBezTo>
                    <a:pt x="151" y="413"/>
                    <a:pt x="151" y="413"/>
                    <a:pt x="151" y="413"/>
                  </a:cubicBezTo>
                  <a:cubicBezTo>
                    <a:pt x="152" y="412"/>
                    <a:pt x="152" y="412"/>
                    <a:pt x="152" y="412"/>
                  </a:cubicBezTo>
                  <a:cubicBezTo>
                    <a:pt x="152" y="412"/>
                    <a:pt x="153" y="411"/>
                    <a:pt x="153" y="411"/>
                  </a:cubicBezTo>
                  <a:cubicBezTo>
                    <a:pt x="154" y="410"/>
                    <a:pt x="154" y="410"/>
                    <a:pt x="154" y="409"/>
                  </a:cubicBezTo>
                  <a:cubicBezTo>
                    <a:pt x="155" y="409"/>
                    <a:pt x="155" y="408"/>
                    <a:pt x="156" y="408"/>
                  </a:cubicBezTo>
                  <a:cubicBezTo>
                    <a:pt x="156" y="407"/>
                    <a:pt x="157" y="407"/>
                    <a:pt x="157" y="406"/>
                  </a:cubicBezTo>
                  <a:cubicBezTo>
                    <a:pt x="157" y="406"/>
                    <a:pt x="157" y="406"/>
                    <a:pt x="157" y="406"/>
                  </a:cubicBezTo>
                  <a:cubicBezTo>
                    <a:pt x="158" y="405"/>
                    <a:pt x="158" y="405"/>
                    <a:pt x="158" y="405"/>
                  </a:cubicBezTo>
                  <a:cubicBezTo>
                    <a:pt x="158" y="404"/>
                    <a:pt x="158" y="404"/>
                    <a:pt x="158" y="404"/>
                  </a:cubicBezTo>
                  <a:cubicBezTo>
                    <a:pt x="159" y="404"/>
                    <a:pt x="159" y="404"/>
                    <a:pt x="159" y="403"/>
                  </a:cubicBezTo>
                  <a:cubicBezTo>
                    <a:pt x="160" y="402"/>
                    <a:pt x="160" y="402"/>
                    <a:pt x="160" y="402"/>
                  </a:cubicBezTo>
                  <a:cubicBezTo>
                    <a:pt x="161" y="402"/>
                    <a:pt x="161" y="402"/>
                    <a:pt x="161" y="402"/>
                  </a:cubicBezTo>
                  <a:cubicBezTo>
                    <a:pt x="161" y="401"/>
                    <a:pt x="161" y="401"/>
                    <a:pt x="161" y="400"/>
                  </a:cubicBezTo>
                  <a:cubicBezTo>
                    <a:pt x="162" y="400"/>
                    <a:pt x="162" y="400"/>
                    <a:pt x="162" y="399"/>
                  </a:cubicBezTo>
                  <a:cubicBezTo>
                    <a:pt x="163" y="398"/>
                    <a:pt x="163" y="398"/>
                    <a:pt x="163" y="398"/>
                  </a:cubicBezTo>
                  <a:cubicBezTo>
                    <a:pt x="163" y="397"/>
                    <a:pt x="163" y="397"/>
                    <a:pt x="163" y="397"/>
                  </a:cubicBezTo>
                  <a:cubicBezTo>
                    <a:pt x="164" y="397"/>
                    <a:pt x="164" y="397"/>
                    <a:pt x="164" y="396"/>
                  </a:cubicBezTo>
                  <a:cubicBezTo>
                    <a:pt x="164" y="396"/>
                    <a:pt x="164" y="396"/>
                    <a:pt x="165" y="395"/>
                  </a:cubicBezTo>
                  <a:cubicBezTo>
                    <a:pt x="165" y="394"/>
                    <a:pt x="165" y="394"/>
                    <a:pt x="165" y="394"/>
                  </a:cubicBezTo>
                  <a:cubicBezTo>
                    <a:pt x="166" y="393"/>
                    <a:pt x="166" y="393"/>
                    <a:pt x="166" y="393"/>
                  </a:cubicBezTo>
                  <a:cubicBezTo>
                    <a:pt x="166" y="393"/>
                    <a:pt x="166" y="393"/>
                    <a:pt x="167" y="392"/>
                  </a:cubicBezTo>
                  <a:cubicBezTo>
                    <a:pt x="167" y="392"/>
                    <a:pt x="167" y="391"/>
                    <a:pt x="167" y="391"/>
                  </a:cubicBezTo>
                  <a:cubicBezTo>
                    <a:pt x="168" y="390"/>
                    <a:pt x="168" y="390"/>
                    <a:pt x="168" y="390"/>
                  </a:cubicBezTo>
                  <a:cubicBezTo>
                    <a:pt x="168" y="389"/>
                    <a:pt x="168" y="389"/>
                    <a:pt x="168" y="389"/>
                  </a:cubicBezTo>
                  <a:cubicBezTo>
                    <a:pt x="168" y="389"/>
                    <a:pt x="169" y="389"/>
                    <a:pt x="169" y="388"/>
                  </a:cubicBezTo>
                  <a:cubicBezTo>
                    <a:pt x="169" y="388"/>
                    <a:pt x="169" y="388"/>
                    <a:pt x="170" y="387"/>
                  </a:cubicBezTo>
                  <a:cubicBezTo>
                    <a:pt x="170" y="386"/>
                    <a:pt x="170" y="386"/>
                    <a:pt x="170" y="386"/>
                  </a:cubicBezTo>
                  <a:cubicBezTo>
                    <a:pt x="170" y="385"/>
                    <a:pt x="170" y="385"/>
                    <a:pt x="170" y="385"/>
                  </a:cubicBezTo>
                  <a:cubicBezTo>
                    <a:pt x="171" y="385"/>
                    <a:pt x="171" y="385"/>
                    <a:pt x="171" y="385"/>
                  </a:cubicBezTo>
                  <a:cubicBezTo>
                    <a:pt x="171" y="384"/>
                    <a:pt x="171" y="384"/>
                    <a:pt x="171" y="384"/>
                  </a:cubicBezTo>
                  <a:cubicBezTo>
                    <a:pt x="174" y="378"/>
                    <a:pt x="178" y="372"/>
                    <a:pt x="183" y="366"/>
                  </a:cubicBezTo>
                  <a:cubicBezTo>
                    <a:pt x="188" y="360"/>
                    <a:pt x="193" y="355"/>
                    <a:pt x="199" y="350"/>
                  </a:cubicBezTo>
                  <a:cubicBezTo>
                    <a:pt x="205" y="345"/>
                    <a:pt x="212" y="341"/>
                    <a:pt x="220" y="337"/>
                  </a:cubicBezTo>
                  <a:cubicBezTo>
                    <a:pt x="227" y="333"/>
                    <a:pt x="235" y="329"/>
                    <a:pt x="244" y="327"/>
                  </a:cubicBezTo>
                  <a:cubicBezTo>
                    <a:pt x="244" y="326"/>
                    <a:pt x="245" y="326"/>
                    <a:pt x="245" y="326"/>
                  </a:cubicBezTo>
                  <a:cubicBezTo>
                    <a:pt x="246" y="326"/>
                    <a:pt x="246" y="326"/>
                    <a:pt x="247" y="325"/>
                  </a:cubicBezTo>
                  <a:cubicBezTo>
                    <a:pt x="248" y="325"/>
                    <a:pt x="248" y="325"/>
                    <a:pt x="249" y="325"/>
                  </a:cubicBezTo>
                  <a:cubicBezTo>
                    <a:pt x="250" y="325"/>
                    <a:pt x="251" y="324"/>
                    <a:pt x="252" y="324"/>
                  </a:cubicBezTo>
                  <a:cubicBezTo>
                    <a:pt x="253" y="324"/>
                    <a:pt x="253" y="324"/>
                    <a:pt x="254" y="324"/>
                  </a:cubicBezTo>
                  <a:cubicBezTo>
                    <a:pt x="254" y="323"/>
                    <a:pt x="255" y="323"/>
                    <a:pt x="257" y="323"/>
                  </a:cubicBezTo>
                  <a:cubicBezTo>
                    <a:pt x="259" y="323"/>
                    <a:pt x="261" y="322"/>
                    <a:pt x="265" y="321"/>
                  </a:cubicBezTo>
                  <a:cubicBezTo>
                    <a:pt x="269" y="321"/>
                    <a:pt x="273" y="320"/>
                    <a:pt x="280" y="319"/>
                  </a:cubicBezTo>
                  <a:cubicBezTo>
                    <a:pt x="280" y="319"/>
                    <a:pt x="281" y="319"/>
                    <a:pt x="281" y="319"/>
                  </a:cubicBezTo>
                  <a:cubicBezTo>
                    <a:pt x="281" y="319"/>
                    <a:pt x="282" y="319"/>
                    <a:pt x="282" y="319"/>
                  </a:cubicBezTo>
                  <a:cubicBezTo>
                    <a:pt x="283" y="319"/>
                    <a:pt x="283" y="319"/>
                    <a:pt x="284" y="318"/>
                  </a:cubicBezTo>
                  <a:cubicBezTo>
                    <a:pt x="284" y="318"/>
                    <a:pt x="285" y="318"/>
                    <a:pt x="285" y="318"/>
                  </a:cubicBezTo>
                  <a:cubicBezTo>
                    <a:pt x="289" y="318"/>
                    <a:pt x="294" y="318"/>
                    <a:pt x="298" y="318"/>
                  </a:cubicBezTo>
                  <a:cubicBezTo>
                    <a:pt x="298" y="318"/>
                    <a:pt x="298" y="318"/>
                    <a:pt x="299" y="318"/>
                  </a:cubicBezTo>
                  <a:cubicBezTo>
                    <a:pt x="303" y="318"/>
                    <a:pt x="308" y="318"/>
                    <a:pt x="312" y="319"/>
                  </a:cubicBezTo>
                  <a:cubicBezTo>
                    <a:pt x="317" y="319"/>
                    <a:pt x="321" y="320"/>
                    <a:pt x="326" y="320"/>
                  </a:cubicBezTo>
                  <a:cubicBezTo>
                    <a:pt x="331" y="321"/>
                    <a:pt x="335" y="322"/>
                    <a:pt x="340" y="323"/>
                  </a:cubicBezTo>
                  <a:cubicBezTo>
                    <a:pt x="340" y="323"/>
                    <a:pt x="341" y="323"/>
                    <a:pt x="341" y="323"/>
                  </a:cubicBezTo>
                  <a:cubicBezTo>
                    <a:pt x="342" y="324"/>
                    <a:pt x="342" y="324"/>
                    <a:pt x="343" y="324"/>
                  </a:cubicBezTo>
                  <a:cubicBezTo>
                    <a:pt x="343" y="324"/>
                    <a:pt x="344" y="324"/>
                    <a:pt x="344" y="324"/>
                  </a:cubicBezTo>
                  <a:cubicBezTo>
                    <a:pt x="345" y="324"/>
                    <a:pt x="345" y="324"/>
                    <a:pt x="345" y="324"/>
                  </a:cubicBezTo>
                  <a:cubicBezTo>
                    <a:pt x="346" y="325"/>
                    <a:pt x="346" y="325"/>
                    <a:pt x="346" y="325"/>
                  </a:cubicBezTo>
                  <a:cubicBezTo>
                    <a:pt x="347" y="325"/>
                    <a:pt x="347" y="325"/>
                    <a:pt x="347" y="325"/>
                  </a:cubicBezTo>
                  <a:cubicBezTo>
                    <a:pt x="348" y="325"/>
                    <a:pt x="348" y="325"/>
                    <a:pt x="348" y="325"/>
                  </a:cubicBezTo>
                  <a:cubicBezTo>
                    <a:pt x="349" y="325"/>
                    <a:pt x="349" y="325"/>
                    <a:pt x="349" y="325"/>
                  </a:cubicBezTo>
                  <a:cubicBezTo>
                    <a:pt x="349" y="326"/>
                    <a:pt x="350" y="326"/>
                    <a:pt x="350" y="326"/>
                  </a:cubicBezTo>
                  <a:cubicBezTo>
                    <a:pt x="350" y="326"/>
                    <a:pt x="351" y="326"/>
                    <a:pt x="351" y="326"/>
                  </a:cubicBezTo>
                  <a:cubicBezTo>
                    <a:pt x="352" y="326"/>
                    <a:pt x="352" y="327"/>
                    <a:pt x="353" y="327"/>
                  </a:cubicBezTo>
                  <a:cubicBezTo>
                    <a:pt x="354" y="327"/>
                    <a:pt x="354" y="327"/>
                    <a:pt x="355" y="327"/>
                  </a:cubicBezTo>
                  <a:cubicBezTo>
                    <a:pt x="358" y="329"/>
                    <a:pt x="361" y="330"/>
                    <a:pt x="364" y="331"/>
                  </a:cubicBezTo>
                  <a:cubicBezTo>
                    <a:pt x="367" y="332"/>
                    <a:pt x="370" y="334"/>
                    <a:pt x="373" y="335"/>
                  </a:cubicBezTo>
                  <a:cubicBezTo>
                    <a:pt x="376" y="336"/>
                    <a:pt x="378" y="338"/>
                    <a:pt x="381" y="340"/>
                  </a:cubicBezTo>
                  <a:cubicBezTo>
                    <a:pt x="384" y="341"/>
                    <a:pt x="387" y="343"/>
                    <a:pt x="390" y="345"/>
                  </a:cubicBezTo>
                  <a:cubicBezTo>
                    <a:pt x="390" y="345"/>
                    <a:pt x="390" y="345"/>
                    <a:pt x="391" y="346"/>
                  </a:cubicBezTo>
                  <a:cubicBezTo>
                    <a:pt x="391" y="346"/>
                    <a:pt x="392" y="346"/>
                    <a:pt x="392" y="347"/>
                  </a:cubicBezTo>
                  <a:cubicBezTo>
                    <a:pt x="393" y="347"/>
                    <a:pt x="393" y="348"/>
                    <a:pt x="394" y="348"/>
                  </a:cubicBezTo>
                  <a:cubicBezTo>
                    <a:pt x="395" y="348"/>
                    <a:pt x="395" y="349"/>
                    <a:pt x="396" y="350"/>
                  </a:cubicBezTo>
                  <a:cubicBezTo>
                    <a:pt x="397" y="350"/>
                    <a:pt x="397" y="350"/>
                    <a:pt x="397" y="350"/>
                  </a:cubicBezTo>
                  <a:cubicBezTo>
                    <a:pt x="397" y="350"/>
                    <a:pt x="397" y="351"/>
                    <a:pt x="398" y="351"/>
                  </a:cubicBezTo>
                  <a:cubicBezTo>
                    <a:pt x="398" y="351"/>
                    <a:pt x="399" y="352"/>
                    <a:pt x="400" y="353"/>
                  </a:cubicBezTo>
                  <a:cubicBezTo>
                    <a:pt x="401" y="354"/>
                    <a:pt x="402" y="355"/>
                    <a:pt x="404" y="356"/>
                  </a:cubicBezTo>
                  <a:cubicBezTo>
                    <a:pt x="404" y="356"/>
                    <a:pt x="404" y="356"/>
                    <a:pt x="404" y="357"/>
                  </a:cubicBezTo>
                  <a:cubicBezTo>
                    <a:pt x="405" y="357"/>
                    <a:pt x="405" y="358"/>
                    <a:pt x="406" y="359"/>
                  </a:cubicBezTo>
                  <a:cubicBezTo>
                    <a:pt x="407" y="360"/>
                    <a:pt x="408" y="361"/>
                    <a:pt x="410" y="363"/>
                  </a:cubicBezTo>
                  <a:cubicBezTo>
                    <a:pt x="412" y="365"/>
                    <a:pt x="414" y="367"/>
                    <a:pt x="417" y="371"/>
                  </a:cubicBezTo>
                  <a:cubicBezTo>
                    <a:pt x="418" y="371"/>
                    <a:pt x="418" y="371"/>
                    <a:pt x="418" y="371"/>
                  </a:cubicBezTo>
                  <a:cubicBezTo>
                    <a:pt x="418" y="372"/>
                    <a:pt x="418" y="372"/>
                    <a:pt x="418" y="372"/>
                  </a:cubicBezTo>
                  <a:cubicBezTo>
                    <a:pt x="418" y="373"/>
                    <a:pt x="419" y="373"/>
                    <a:pt x="419" y="373"/>
                  </a:cubicBezTo>
                  <a:cubicBezTo>
                    <a:pt x="419" y="374"/>
                    <a:pt x="420" y="374"/>
                    <a:pt x="420" y="375"/>
                  </a:cubicBezTo>
                  <a:cubicBezTo>
                    <a:pt x="421" y="376"/>
                    <a:pt x="421" y="376"/>
                    <a:pt x="421" y="376"/>
                  </a:cubicBezTo>
                  <a:cubicBezTo>
                    <a:pt x="421" y="377"/>
                    <a:pt x="422" y="377"/>
                    <a:pt x="422" y="377"/>
                  </a:cubicBezTo>
                  <a:cubicBezTo>
                    <a:pt x="422" y="378"/>
                    <a:pt x="422" y="378"/>
                    <a:pt x="423" y="379"/>
                  </a:cubicBezTo>
                  <a:cubicBezTo>
                    <a:pt x="423" y="379"/>
                    <a:pt x="423" y="379"/>
                    <a:pt x="423" y="380"/>
                  </a:cubicBezTo>
                  <a:cubicBezTo>
                    <a:pt x="431" y="393"/>
                    <a:pt x="435" y="407"/>
                    <a:pt x="436" y="420"/>
                  </a:cubicBezTo>
                  <a:cubicBezTo>
                    <a:pt x="436" y="434"/>
                    <a:pt x="433" y="448"/>
                    <a:pt x="427" y="460"/>
                  </a:cubicBezTo>
                  <a:cubicBezTo>
                    <a:pt x="421" y="473"/>
                    <a:pt x="412" y="484"/>
                    <a:pt x="400" y="495"/>
                  </a:cubicBezTo>
                  <a:cubicBezTo>
                    <a:pt x="387" y="505"/>
                    <a:pt x="373" y="513"/>
                    <a:pt x="355" y="519"/>
                  </a:cubicBezTo>
                  <a:cubicBezTo>
                    <a:pt x="346" y="522"/>
                    <a:pt x="338" y="524"/>
                    <a:pt x="329" y="526"/>
                  </a:cubicBezTo>
                  <a:cubicBezTo>
                    <a:pt x="320" y="527"/>
                    <a:pt x="310" y="528"/>
                    <a:pt x="301" y="528"/>
                  </a:cubicBezTo>
                  <a:cubicBezTo>
                    <a:pt x="301" y="528"/>
                    <a:pt x="300" y="528"/>
                    <a:pt x="300" y="528"/>
                  </a:cubicBezTo>
                  <a:cubicBezTo>
                    <a:pt x="291" y="528"/>
                    <a:pt x="283" y="527"/>
                    <a:pt x="275" y="526"/>
                  </a:cubicBezTo>
                  <a:cubicBezTo>
                    <a:pt x="266" y="525"/>
                    <a:pt x="257" y="523"/>
                    <a:pt x="249" y="521"/>
                  </a:cubicBezTo>
                  <a:cubicBezTo>
                    <a:pt x="244" y="519"/>
                    <a:pt x="238" y="517"/>
                    <a:pt x="231" y="516"/>
                  </a:cubicBezTo>
                  <a:cubicBezTo>
                    <a:pt x="224" y="514"/>
                    <a:pt x="217" y="513"/>
                    <a:pt x="210" y="512"/>
                  </a:cubicBezTo>
                  <a:cubicBezTo>
                    <a:pt x="204" y="511"/>
                    <a:pt x="198" y="511"/>
                    <a:pt x="192" y="511"/>
                  </a:cubicBezTo>
                  <a:cubicBezTo>
                    <a:pt x="191" y="511"/>
                    <a:pt x="190" y="511"/>
                    <a:pt x="190" y="511"/>
                  </a:cubicBezTo>
                  <a:cubicBezTo>
                    <a:pt x="183" y="511"/>
                    <a:pt x="177" y="512"/>
                    <a:pt x="172" y="513"/>
                  </a:cubicBezTo>
                  <a:cubicBezTo>
                    <a:pt x="168" y="515"/>
                    <a:pt x="165" y="517"/>
                    <a:pt x="162" y="519"/>
                  </a:cubicBezTo>
                  <a:cubicBezTo>
                    <a:pt x="160" y="522"/>
                    <a:pt x="158" y="525"/>
                    <a:pt x="157" y="529"/>
                  </a:cubicBezTo>
                  <a:cubicBezTo>
                    <a:pt x="157" y="533"/>
                    <a:pt x="157" y="538"/>
                    <a:pt x="158" y="544"/>
                  </a:cubicBezTo>
                  <a:cubicBezTo>
                    <a:pt x="160" y="549"/>
                    <a:pt x="163" y="556"/>
                    <a:pt x="167" y="564"/>
                  </a:cubicBezTo>
                  <a:cubicBezTo>
                    <a:pt x="239" y="692"/>
                    <a:pt x="239" y="692"/>
                    <a:pt x="239" y="692"/>
                  </a:cubicBezTo>
                  <a:cubicBezTo>
                    <a:pt x="239" y="693"/>
                    <a:pt x="239" y="693"/>
                    <a:pt x="239" y="693"/>
                  </a:cubicBezTo>
                  <a:cubicBezTo>
                    <a:pt x="240" y="694"/>
                    <a:pt x="240" y="694"/>
                    <a:pt x="240" y="695"/>
                  </a:cubicBezTo>
                  <a:cubicBezTo>
                    <a:pt x="241" y="695"/>
                    <a:pt x="241" y="696"/>
                    <a:pt x="241" y="696"/>
                  </a:cubicBezTo>
                  <a:cubicBezTo>
                    <a:pt x="242" y="697"/>
                    <a:pt x="242" y="697"/>
                    <a:pt x="242" y="698"/>
                  </a:cubicBezTo>
                  <a:cubicBezTo>
                    <a:pt x="243" y="699"/>
                    <a:pt x="243" y="699"/>
                    <a:pt x="243" y="699"/>
                  </a:cubicBezTo>
                  <a:cubicBezTo>
                    <a:pt x="244" y="700"/>
                    <a:pt x="244" y="700"/>
                    <a:pt x="244" y="700"/>
                  </a:cubicBezTo>
                  <a:cubicBezTo>
                    <a:pt x="244" y="700"/>
                    <a:pt x="244" y="700"/>
                    <a:pt x="244" y="701"/>
                  </a:cubicBezTo>
                  <a:cubicBezTo>
                    <a:pt x="245" y="701"/>
                    <a:pt x="245" y="702"/>
                    <a:pt x="245" y="702"/>
                  </a:cubicBezTo>
                  <a:cubicBezTo>
                    <a:pt x="246" y="703"/>
                    <a:pt x="246" y="703"/>
                    <a:pt x="246" y="703"/>
                  </a:cubicBezTo>
                  <a:cubicBezTo>
                    <a:pt x="247" y="704"/>
                    <a:pt x="247" y="704"/>
                    <a:pt x="247" y="704"/>
                  </a:cubicBezTo>
                  <a:cubicBezTo>
                    <a:pt x="247" y="704"/>
                    <a:pt x="247" y="705"/>
                    <a:pt x="248" y="705"/>
                  </a:cubicBezTo>
                  <a:cubicBezTo>
                    <a:pt x="248" y="705"/>
                    <a:pt x="248" y="706"/>
                    <a:pt x="249" y="706"/>
                  </a:cubicBezTo>
                  <a:cubicBezTo>
                    <a:pt x="249" y="707"/>
                    <a:pt x="249" y="707"/>
                    <a:pt x="249" y="707"/>
                  </a:cubicBezTo>
                  <a:cubicBezTo>
                    <a:pt x="250" y="708"/>
                    <a:pt x="250" y="708"/>
                    <a:pt x="250" y="708"/>
                  </a:cubicBezTo>
                  <a:cubicBezTo>
                    <a:pt x="250" y="708"/>
                    <a:pt x="251" y="708"/>
                    <a:pt x="251" y="709"/>
                  </a:cubicBezTo>
                  <a:cubicBezTo>
                    <a:pt x="251" y="709"/>
                    <a:pt x="252" y="710"/>
                    <a:pt x="252" y="710"/>
                  </a:cubicBezTo>
                  <a:cubicBezTo>
                    <a:pt x="253" y="711"/>
                    <a:pt x="253" y="711"/>
                    <a:pt x="253" y="711"/>
                  </a:cubicBezTo>
                  <a:cubicBezTo>
                    <a:pt x="254" y="712"/>
                    <a:pt x="254" y="712"/>
                    <a:pt x="254" y="712"/>
                  </a:cubicBezTo>
                  <a:cubicBezTo>
                    <a:pt x="255" y="713"/>
                    <a:pt x="255" y="713"/>
                    <a:pt x="255" y="713"/>
                  </a:cubicBezTo>
                  <a:cubicBezTo>
                    <a:pt x="255" y="713"/>
                    <a:pt x="255" y="713"/>
                    <a:pt x="256" y="714"/>
                  </a:cubicBezTo>
                  <a:cubicBezTo>
                    <a:pt x="257" y="715"/>
                    <a:pt x="257" y="715"/>
                    <a:pt x="257" y="715"/>
                  </a:cubicBezTo>
                  <a:cubicBezTo>
                    <a:pt x="258" y="715"/>
                    <a:pt x="258" y="715"/>
                    <a:pt x="258" y="715"/>
                  </a:cubicBezTo>
                  <a:cubicBezTo>
                    <a:pt x="258" y="716"/>
                    <a:pt x="258" y="716"/>
                    <a:pt x="258" y="716"/>
                  </a:cubicBezTo>
                  <a:cubicBezTo>
                    <a:pt x="259" y="717"/>
                    <a:pt x="259" y="717"/>
                    <a:pt x="260" y="717"/>
                  </a:cubicBezTo>
                  <a:cubicBezTo>
                    <a:pt x="265" y="722"/>
                    <a:pt x="271" y="726"/>
                    <a:pt x="278" y="730"/>
                  </a:cubicBezTo>
                  <a:cubicBezTo>
                    <a:pt x="285" y="734"/>
                    <a:pt x="292" y="737"/>
                    <a:pt x="300" y="739"/>
                  </a:cubicBezTo>
                  <a:cubicBezTo>
                    <a:pt x="307" y="742"/>
                    <a:pt x="315" y="744"/>
                    <a:pt x="323" y="745"/>
                  </a:cubicBezTo>
                  <a:cubicBezTo>
                    <a:pt x="330" y="746"/>
                    <a:pt x="337" y="746"/>
                    <a:pt x="344" y="746"/>
                  </a:cubicBezTo>
                  <a:cubicBezTo>
                    <a:pt x="345" y="746"/>
                    <a:pt x="347" y="746"/>
                    <a:pt x="348" y="746"/>
                  </a:cubicBezTo>
                  <a:cubicBezTo>
                    <a:pt x="348" y="746"/>
                    <a:pt x="348" y="746"/>
                    <a:pt x="349" y="746"/>
                  </a:cubicBezTo>
                  <a:cubicBezTo>
                    <a:pt x="349" y="746"/>
                    <a:pt x="350" y="746"/>
                    <a:pt x="351" y="746"/>
                  </a:cubicBezTo>
                  <a:cubicBezTo>
                    <a:pt x="351" y="746"/>
                    <a:pt x="352" y="746"/>
                    <a:pt x="352" y="746"/>
                  </a:cubicBezTo>
                  <a:cubicBezTo>
                    <a:pt x="353" y="746"/>
                    <a:pt x="354" y="746"/>
                    <a:pt x="354" y="746"/>
                  </a:cubicBezTo>
                  <a:cubicBezTo>
                    <a:pt x="355" y="746"/>
                    <a:pt x="355" y="746"/>
                    <a:pt x="356" y="746"/>
                  </a:cubicBezTo>
                  <a:cubicBezTo>
                    <a:pt x="356" y="746"/>
                    <a:pt x="356" y="746"/>
                    <a:pt x="357" y="746"/>
                  </a:cubicBezTo>
                  <a:cubicBezTo>
                    <a:pt x="357" y="746"/>
                    <a:pt x="358" y="746"/>
                    <a:pt x="359" y="746"/>
                  </a:cubicBezTo>
                  <a:cubicBezTo>
                    <a:pt x="359" y="746"/>
                    <a:pt x="360" y="746"/>
                    <a:pt x="361" y="746"/>
                  </a:cubicBezTo>
                  <a:cubicBezTo>
                    <a:pt x="361" y="745"/>
                    <a:pt x="361" y="745"/>
                    <a:pt x="362" y="745"/>
                  </a:cubicBezTo>
                  <a:cubicBezTo>
                    <a:pt x="362" y="745"/>
                    <a:pt x="363" y="745"/>
                    <a:pt x="363" y="745"/>
                  </a:cubicBezTo>
                  <a:cubicBezTo>
                    <a:pt x="364" y="745"/>
                    <a:pt x="364" y="745"/>
                    <a:pt x="365" y="745"/>
                  </a:cubicBezTo>
                  <a:cubicBezTo>
                    <a:pt x="365" y="745"/>
                    <a:pt x="366" y="745"/>
                    <a:pt x="367" y="745"/>
                  </a:cubicBezTo>
                  <a:cubicBezTo>
                    <a:pt x="367" y="745"/>
                    <a:pt x="368" y="745"/>
                    <a:pt x="368" y="744"/>
                  </a:cubicBezTo>
                  <a:cubicBezTo>
                    <a:pt x="368" y="744"/>
                    <a:pt x="369" y="744"/>
                    <a:pt x="369" y="744"/>
                  </a:cubicBezTo>
                  <a:cubicBezTo>
                    <a:pt x="370" y="744"/>
                    <a:pt x="370" y="744"/>
                    <a:pt x="371" y="744"/>
                  </a:cubicBezTo>
                  <a:cubicBezTo>
                    <a:pt x="371" y="744"/>
                    <a:pt x="372" y="744"/>
                    <a:pt x="373" y="744"/>
                  </a:cubicBezTo>
                  <a:cubicBezTo>
                    <a:pt x="374" y="743"/>
                    <a:pt x="374" y="743"/>
                    <a:pt x="374" y="743"/>
                  </a:cubicBezTo>
                  <a:cubicBezTo>
                    <a:pt x="374" y="743"/>
                    <a:pt x="375" y="743"/>
                    <a:pt x="375" y="743"/>
                  </a:cubicBezTo>
                  <a:cubicBezTo>
                    <a:pt x="376" y="743"/>
                    <a:pt x="376" y="743"/>
                    <a:pt x="377" y="743"/>
                  </a:cubicBezTo>
                  <a:cubicBezTo>
                    <a:pt x="377" y="743"/>
                    <a:pt x="378" y="742"/>
                    <a:pt x="379" y="742"/>
                  </a:cubicBezTo>
                  <a:cubicBezTo>
                    <a:pt x="379" y="742"/>
                    <a:pt x="380" y="742"/>
                    <a:pt x="380" y="742"/>
                  </a:cubicBezTo>
                  <a:cubicBezTo>
                    <a:pt x="380" y="742"/>
                    <a:pt x="381" y="742"/>
                    <a:pt x="381" y="742"/>
                  </a:cubicBezTo>
                  <a:cubicBezTo>
                    <a:pt x="382" y="741"/>
                    <a:pt x="382" y="741"/>
                    <a:pt x="383" y="741"/>
                  </a:cubicBezTo>
                  <a:cubicBezTo>
                    <a:pt x="383" y="741"/>
                    <a:pt x="384" y="741"/>
                    <a:pt x="385" y="741"/>
                  </a:cubicBezTo>
                  <a:cubicBezTo>
                    <a:pt x="385" y="740"/>
                    <a:pt x="386" y="740"/>
                    <a:pt x="386" y="740"/>
                  </a:cubicBezTo>
                  <a:cubicBezTo>
                    <a:pt x="387" y="740"/>
                    <a:pt x="387" y="740"/>
                    <a:pt x="388" y="740"/>
                  </a:cubicBezTo>
                  <a:cubicBezTo>
                    <a:pt x="388" y="740"/>
                    <a:pt x="389" y="739"/>
                    <a:pt x="389" y="739"/>
                  </a:cubicBezTo>
                  <a:cubicBezTo>
                    <a:pt x="390" y="739"/>
                    <a:pt x="390" y="739"/>
                    <a:pt x="391" y="739"/>
                  </a:cubicBezTo>
                  <a:cubicBezTo>
                    <a:pt x="408" y="733"/>
                    <a:pt x="408" y="733"/>
                    <a:pt x="408" y="733"/>
                  </a:cubicBezTo>
                  <a:cubicBezTo>
                    <a:pt x="409" y="730"/>
                    <a:pt x="409" y="730"/>
                    <a:pt x="409" y="730"/>
                  </a:cubicBezTo>
                  <a:cubicBezTo>
                    <a:pt x="390" y="737"/>
                    <a:pt x="390" y="737"/>
                    <a:pt x="390" y="737"/>
                  </a:cubicBezTo>
                  <a:cubicBezTo>
                    <a:pt x="381" y="740"/>
                    <a:pt x="381" y="740"/>
                    <a:pt x="381" y="740"/>
                  </a:cubicBezTo>
                  <a:cubicBezTo>
                    <a:pt x="364" y="743"/>
                    <a:pt x="364" y="743"/>
                    <a:pt x="364" y="743"/>
                  </a:cubicBezTo>
                  <a:cubicBezTo>
                    <a:pt x="347" y="744"/>
                    <a:pt x="347" y="744"/>
                    <a:pt x="347" y="744"/>
                  </a:cubicBezTo>
                  <a:cubicBezTo>
                    <a:pt x="346" y="744"/>
                    <a:pt x="345" y="744"/>
                    <a:pt x="344" y="744"/>
                  </a:cubicBezTo>
                  <a:cubicBezTo>
                    <a:pt x="337" y="744"/>
                    <a:pt x="330" y="744"/>
                    <a:pt x="323" y="743"/>
                  </a:cubicBezTo>
                  <a:cubicBezTo>
                    <a:pt x="315" y="742"/>
                    <a:pt x="308" y="740"/>
                    <a:pt x="300" y="737"/>
                  </a:cubicBezTo>
                  <a:cubicBezTo>
                    <a:pt x="293" y="735"/>
                    <a:pt x="286" y="732"/>
                    <a:pt x="279" y="728"/>
                  </a:cubicBezTo>
                  <a:cubicBezTo>
                    <a:pt x="272" y="725"/>
                    <a:pt x="266" y="720"/>
                    <a:pt x="261" y="716"/>
                  </a:cubicBezTo>
                  <a:cubicBezTo>
                    <a:pt x="255" y="710"/>
                    <a:pt x="255" y="710"/>
                    <a:pt x="255" y="710"/>
                  </a:cubicBezTo>
                  <a:cubicBezTo>
                    <a:pt x="247" y="701"/>
                    <a:pt x="247" y="701"/>
                    <a:pt x="247" y="701"/>
                  </a:cubicBezTo>
                  <a:cubicBezTo>
                    <a:pt x="247" y="701"/>
                    <a:pt x="246" y="700"/>
                    <a:pt x="246" y="700"/>
                  </a:cubicBezTo>
                  <a:cubicBezTo>
                    <a:pt x="243" y="695"/>
                    <a:pt x="243" y="695"/>
                    <a:pt x="243" y="695"/>
                  </a:cubicBezTo>
                  <a:cubicBezTo>
                    <a:pt x="169" y="563"/>
                    <a:pt x="169" y="563"/>
                    <a:pt x="169" y="563"/>
                  </a:cubicBezTo>
                  <a:cubicBezTo>
                    <a:pt x="165" y="556"/>
                    <a:pt x="162" y="549"/>
                    <a:pt x="160" y="543"/>
                  </a:cubicBezTo>
                  <a:cubicBezTo>
                    <a:pt x="159" y="538"/>
                    <a:pt x="159" y="533"/>
                    <a:pt x="159" y="529"/>
                  </a:cubicBezTo>
                  <a:cubicBezTo>
                    <a:pt x="160" y="526"/>
                    <a:pt x="161" y="523"/>
                    <a:pt x="164" y="521"/>
                  </a:cubicBezTo>
                  <a:cubicBezTo>
                    <a:pt x="166" y="518"/>
                    <a:pt x="169" y="517"/>
                    <a:pt x="173" y="515"/>
                  </a:cubicBezTo>
                  <a:cubicBezTo>
                    <a:pt x="177" y="514"/>
                    <a:pt x="183" y="513"/>
                    <a:pt x="190" y="513"/>
                  </a:cubicBezTo>
                  <a:cubicBezTo>
                    <a:pt x="191" y="513"/>
                    <a:pt x="191" y="513"/>
                    <a:pt x="192" y="513"/>
                  </a:cubicBezTo>
                  <a:cubicBezTo>
                    <a:pt x="198" y="513"/>
                    <a:pt x="204" y="513"/>
                    <a:pt x="210" y="514"/>
                  </a:cubicBezTo>
                  <a:cubicBezTo>
                    <a:pt x="216" y="515"/>
                    <a:pt x="223" y="516"/>
                    <a:pt x="231" y="518"/>
                  </a:cubicBezTo>
                  <a:cubicBezTo>
                    <a:pt x="237" y="519"/>
                    <a:pt x="243" y="521"/>
                    <a:pt x="248" y="522"/>
                  </a:cubicBezTo>
                  <a:cubicBezTo>
                    <a:pt x="257" y="525"/>
                    <a:pt x="266" y="527"/>
                    <a:pt x="274" y="528"/>
                  </a:cubicBezTo>
                  <a:cubicBezTo>
                    <a:pt x="283" y="529"/>
                    <a:pt x="291" y="530"/>
                    <a:pt x="300" y="530"/>
                  </a:cubicBezTo>
                  <a:cubicBezTo>
                    <a:pt x="301" y="530"/>
                    <a:pt x="301" y="530"/>
                    <a:pt x="301" y="530"/>
                  </a:cubicBezTo>
                  <a:cubicBezTo>
                    <a:pt x="311" y="530"/>
                    <a:pt x="320" y="529"/>
                    <a:pt x="329" y="528"/>
                  </a:cubicBezTo>
                  <a:cubicBezTo>
                    <a:pt x="338" y="526"/>
                    <a:pt x="347" y="524"/>
                    <a:pt x="356" y="521"/>
                  </a:cubicBezTo>
                  <a:cubicBezTo>
                    <a:pt x="373" y="515"/>
                    <a:pt x="388" y="507"/>
                    <a:pt x="401" y="496"/>
                  </a:cubicBezTo>
                  <a:cubicBezTo>
                    <a:pt x="413" y="486"/>
                    <a:pt x="423" y="474"/>
                    <a:pt x="429" y="461"/>
                  </a:cubicBezTo>
                  <a:cubicBezTo>
                    <a:pt x="435" y="448"/>
                    <a:pt x="438" y="434"/>
                    <a:pt x="438" y="420"/>
                  </a:cubicBezTo>
                  <a:cubicBezTo>
                    <a:pt x="437" y="406"/>
                    <a:pt x="433" y="392"/>
                    <a:pt x="425" y="379"/>
                  </a:cubicBezTo>
                  <a:cubicBezTo>
                    <a:pt x="421" y="372"/>
                    <a:pt x="421" y="372"/>
                    <a:pt x="421" y="372"/>
                  </a:cubicBezTo>
                  <a:cubicBezTo>
                    <a:pt x="412" y="362"/>
                    <a:pt x="412" y="362"/>
                    <a:pt x="412" y="362"/>
                  </a:cubicBezTo>
                  <a:cubicBezTo>
                    <a:pt x="410" y="360"/>
                    <a:pt x="408" y="358"/>
                    <a:pt x="408" y="357"/>
                  </a:cubicBezTo>
                  <a:cubicBezTo>
                    <a:pt x="407" y="356"/>
                    <a:pt x="406" y="356"/>
                    <a:pt x="406" y="355"/>
                  </a:cubicBezTo>
                  <a:cubicBezTo>
                    <a:pt x="405" y="355"/>
                    <a:pt x="405" y="355"/>
                    <a:pt x="405" y="354"/>
                  </a:cubicBezTo>
                  <a:cubicBezTo>
                    <a:pt x="399" y="350"/>
                    <a:pt x="399" y="350"/>
                    <a:pt x="399" y="350"/>
                  </a:cubicBezTo>
                  <a:cubicBezTo>
                    <a:pt x="391" y="343"/>
                    <a:pt x="391" y="343"/>
                    <a:pt x="391" y="343"/>
                  </a:cubicBezTo>
                  <a:cubicBezTo>
                    <a:pt x="388" y="341"/>
                    <a:pt x="385" y="340"/>
                    <a:pt x="382" y="338"/>
                  </a:cubicBezTo>
                  <a:cubicBezTo>
                    <a:pt x="379" y="336"/>
                    <a:pt x="376" y="335"/>
                    <a:pt x="374" y="333"/>
                  </a:cubicBezTo>
                  <a:cubicBezTo>
                    <a:pt x="371" y="332"/>
                    <a:pt x="368" y="330"/>
                    <a:pt x="365" y="329"/>
                  </a:cubicBezTo>
                  <a:cubicBezTo>
                    <a:pt x="362" y="328"/>
                    <a:pt x="359" y="327"/>
                    <a:pt x="356" y="326"/>
                  </a:cubicBezTo>
                  <a:cubicBezTo>
                    <a:pt x="340" y="321"/>
                    <a:pt x="340" y="321"/>
                    <a:pt x="340" y="321"/>
                  </a:cubicBezTo>
                  <a:cubicBezTo>
                    <a:pt x="336" y="320"/>
                    <a:pt x="331" y="319"/>
                    <a:pt x="326" y="318"/>
                  </a:cubicBezTo>
                  <a:cubicBezTo>
                    <a:pt x="322" y="318"/>
                    <a:pt x="317" y="317"/>
                    <a:pt x="313" y="317"/>
                  </a:cubicBezTo>
                  <a:cubicBezTo>
                    <a:pt x="308" y="316"/>
                    <a:pt x="303" y="316"/>
                    <a:pt x="299" y="316"/>
                  </a:cubicBezTo>
                  <a:cubicBezTo>
                    <a:pt x="298" y="316"/>
                    <a:pt x="298" y="316"/>
                    <a:pt x="298" y="316"/>
                  </a:cubicBezTo>
                  <a:cubicBezTo>
                    <a:pt x="293" y="316"/>
                    <a:pt x="289" y="316"/>
                    <a:pt x="285" y="316"/>
                  </a:cubicBezTo>
                  <a:cubicBezTo>
                    <a:pt x="279" y="317"/>
                    <a:pt x="279" y="317"/>
                    <a:pt x="279" y="317"/>
                  </a:cubicBezTo>
                  <a:cubicBezTo>
                    <a:pt x="273" y="318"/>
                    <a:pt x="268" y="319"/>
                    <a:pt x="265" y="320"/>
                  </a:cubicBezTo>
                  <a:cubicBezTo>
                    <a:pt x="261" y="320"/>
                    <a:pt x="258" y="321"/>
                    <a:pt x="257" y="321"/>
                  </a:cubicBezTo>
                  <a:cubicBezTo>
                    <a:pt x="255" y="321"/>
                    <a:pt x="254" y="322"/>
                    <a:pt x="253" y="322"/>
                  </a:cubicBezTo>
                  <a:cubicBezTo>
                    <a:pt x="252" y="322"/>
                    <a:pt x="252" y="322"/>
                    <a:pt x="252" y="322"/>
                  </a:cubicBezTo>
                  <a:cubicBezTo>
                    <a:pt x="243" y="325"/>
                    <a:pt x="243" y="325"/>
                    <a:pt x="243" y="325"/>
                  </a:cubicBezTo>
                  <a:cubicBezTo>
                    <a:pt x="234" y="327"/>
                    <a:pt x="226" y="331"/>
                    <a:pt x="219" y="335"/>
                  </a:cubicBezTo>
                  <a:cubicBezTo>
                    <a:pt x="211" y="339"/>
                    <a:pt x="204" y="344"/>
                    <a:pt x="198" y="349"/>
                  </a:cubicBezTo>
                  <a:cubicBezTo>
                    <a:pt x="192" y="354"/>
                    <a:pt x="186" y="359"/>
                    <a:pt x="182" y="365"/>
                  </a:cubicBezTo>
                  <a:cubicBezTo>
                    <a:pt x="177" y="370"/>
                    <a:pt x="173" y="377"/>
                    <a:pt x="170" y="383"/>
                  </a:cubicBezTo>
                  <a:cubicBezTo>
                    <a:pt x="167" y="388"/>
                    <a:pt x="167" y="388"/>
                    <a:pt x="167" y="388"/>
                  </a:cubicBezTo>
                  <a:cubicBezTo>
                    <a:pt x="152" y="410"/>
                    <a:pt x="152" y="410"/>
                    <a:pt x="152" y="410"/>
                  </a:cubicBezTo>
                  <a:cubicBezTo>
                    <a:pt x="151" y="410"/>
                    <a:pt x="151" y="411"/>
                    <a:pt x="150" y="411"/>
                  </a:cubicBezTo>
                  <a:cubicBezTo>
                    <a:pt x="143" y="419"/>
                    <a:pt x="143" y="419"/>
                    <a:pt x="143" y="419"/>
                  </a:cubicBezTo>
                  <a:cubicBezTo>
                    <a:pt x="134" y="426"/>
                    <a:pt x="134" y="426"/>
                    <a:pt x="134" y="426"/>
                  </a:cubicBezTo>
                  <a:cubicBezTo>
                    <a:pt x="133" y="426"/>
                    <a:pt x="132" y="426"/>
                    <a:pt x="132" y="427"/>
                  </a:cubicBezTo>
                  <a:cubicBezTo>
                    <a:pt x="131" y="427"/>
                    <a:pt x="131" y="427"/>
                    <a:pt x="131" y="427"/>
                  </a:cubicBezTo>
                  <a:cubicBezTo>
                    <a:pt x="130" y="428"/>
                    <a:pt x="130" y="428"/>
                    <a:pt x="130" y="428"/>
                  </a:cubicBezTo>
                  <a:cubicBezTo>
                    <a:pt x="128" y="428"/>
                    <a:pt x="127" y="429"/>
                    <a:pt x="125" y="429"/>
                  </a:cubicBezTo>
                  <a:cubicBezTo>
                    <a:pt x="124" y="430"/>
                    <a:pt x="123" y="430"/>
                    <a:pt x="122" y="430"/>
                  </a:cubicBezTo>
                  <a:cubicBezTo>
                    <a:pt x="122" y="430"/>
                    <a:pt x="121" y="431"/>
                    <a:pt x="121" y="431"/>
                  </a:cubicBezTo>
                  <a:cubicBezTo>
                    <a:pt x="120" y="431"/>
                    <a:pt x="120" y="431"/>
                    <a:pt x="120" y="431"/>
                  </a:cubicBezTo>
                  <a:cubicBezTo>
                    <a:pt x="119" y="431"/>
                    <a:pt x="119" y="431"/>
                    <a:pt x="119" y="431"/>
                  </a:cubicBezTo>
                  <a:cubicBezTo>
                    <a:pt x="118" y="431"/>
                    <a:pt x="118" y="431"/>
                    <a:pt x="117" y="431"/>
                  </a:cubicBezTo>
                  <a:cubicBezTo>
                    <a:pt x="116" y="431"/>
                    <a:pt x="116" y="431"/>
                    <a:pt x="116" y="431"/>
                  </a:cubicBezTo>
                  <a:cubicBezTo>
                    <a:pt x="116" y="431"/>
                    <a:pt x="116" y="431"/>
                    <a:pt x="116" y="431"/>
                  </a:cubicBezTo>
                  <a:cubicBezTo>
                    <a:pt x="114" y="431"/>
                    <a:pt x="113" y="431"/>
                    <a:pt x="112" y="431"/>
                  </a:cubicBezTo>
                  <a:cubicBezTo>
                    <a:pt x="111" y="431"/>
                    <a:pt x="111" y="431"/>
                    <a:pt x="110" y="430"/>
                  </a:cubicBezTo>
                  <a:cubicBezTo>
                    <a:pt x="110" y="430"/>
                    <a:pt x="109" y="430"/>
                    <a:pt x="109" y="430"/>
                  </a:cubicBezTo>
                  <a:cubicBezTo>
                    <a:pt x="108" y="430"/>
                    <a:pt x="108" y="430"/>
                    <a:pt x="108" y="430"/>
                  </a:cubicBezTo>
                  <a:cubicBezTo>
                    <a:pt x="103" y="428"/>
                    <a:pt x="103" y="428"/>
                    <a:pt x="103" y="428"/>
                  </a:cubicBezTo>
                  <a:cubicBezTo>
                    <a:pt x="98" y="424"/>
                    <a:pt x="98" y="424"/>
                    <a:pt x="98" y="424"/>
                  </a:cubicBezTo>
                  <a:cubicBezTo>
                    <a:pt x="97" y="424"/>
                    <a:pt x="96" y="423"/>
                    <a:pt x="96" y="423"/>
                  </a:cubicBezTo>
                  <a:cubicBezTo>
                    <a:pt x="95" y="422"/>
                    <a:pt x="94" y="422"/>
                    <a:pt x="94" y="421"/>
                  </a:cubicBezTo>
                  <a:cubicBezTo>
                    <a:pt x="93" y="421"/>
                    <a:pt x="92" y="420"/>
                    <a:pt x="92" y="419"/>
                  </a:cubicBezTo>
                  <a:cubicBezTo>
                    <a:pt x="91" y="419"/>
                    <a:pt x="91" y="418"/>
                    <a:pt x="90" y="417"/>
                  </a:cubicBezTo>
                  <a:cubicBezTo>
                    <a:pt x="85" y="411"/>
                    <a:pt x="85" y="411"/>
                    <a:pt x="85" y="411"/>
                  </a:cubicBezTo>
                  <a:cubicBezTo>
                    <a:pt x="81" y="405"/>
                    <a:pt x="81" y="405"/>
                    <a:pt x="81" y="405"/>
                  </a:cubicBezTo>
                  <a:cubicBezTo>
                    <a:pt x="10" y="279"/>
                    <a:pt x="10" y="279"/>
                    <a:pt x="10" y="279"/>
                  </a:cubicBezTo>
                  <a:cubicBezTo>
                    <a:pt x="5" y="269"/>
                    <a:pt x="2" y="258"/>
                    <a:pt x="2" y="248"/>
                  </a:cubicBezTo>
                  <a:cubicBezTo>
                    <a:pt x="2" y="237"/>
                    <a:pt x="5" y="227"/>
                    <a:pt x="10" y="217"/>
                  </a:cubicBezTo>
                  <a:cubicBezTo>
                    <a:pt x="15" y="208"/>
                    <a:pt x="23" y="199"/>
                    <a:pt x="32" y="192"/>
                  </a:cubicBezTo>
                  <a:cubicBezTo>
                    <a:pt x="42" y="184"/>
                    <a:pt x="54" y="178"/>
                    <a:pt x="67" y="173"/>
                  </a:cubicBezTo>
                  <a:cubicBezTo>
                    <a:pt x="577" y="8"/>
                    <a:pt x="577" y="8"/>
                    <a:pt x="577" y="8"/>
                  </a:cubicBezTo>
                  <a:cubicBezTo>
                    <a:pt x="595" y="4"/>
                    <a:pt x="595" y="4"/>
                    <a:pt x="595" y="4"/>
                  </a:cubicBezTo>
                  <a:cubicBezTo>
                    <a:pt x="610" y="2"/>
                    <a:pt x="610" y="2"/>
                    <a:pt x="610" y="2"/>
                  </a:cubicBezTo>
                  <a:cubicBezTo>
                    <a:pt x="613" y="2"/>
                    <a:pt x="616" y="2"/>
                    <a:pt x="619" y="2"/>
                  </a:cubicBezTo>
                  <a:cubicBezTo>
                    <a:pt x="623" y="2"/>
                    <a:pt x="628" y="2"/>
                    <a:pt x="633" y="2"/>
                  </a:cubicBezTo>
                  <a:cubicBezTo>
                    <a:pt x="640" y="3"/>
                    <a:pt x="648" y="4"/>
                    <a:pt x="655" y="6"/>
                  </a:cubicBezTo>
                  <a:cubicBezTo>
                    <a:pt x="662" y="8"/>
                    <a:pt x="669" y="11"/>
                    <a:pt x="675" y="13"/>
                  </a:cubicBezTo>
                  <a:cubicBezTo>
                    <a:pt x="681" y="16"/>
                    <a:pt x="687" y="20"/>
                    <a:pt x="693" y="24"/>
                  </a:cubicBezTo>
                  <a:cubicBezTo>
                    <a:pt x="696" y="26"/>
                    <a:pt x="696" y="26"/>
                    <a:pt x="696" y="26"/>
                  </a:cubicBezTo>
                  <a:cubicBezTo>
                    <a:pt x="697" y="24"/>
                    <a:pt x="697" y="24"/>
                    <a:pt x="697" y="24"/>
                  </a:cubicBezTo>
                  <a:cubicBezTo>
                    <a:pt x="696" y="23"/>
                    <a:pt x="696" y="23"/>
                    <a:pt x="696" y="23"/>
                  </a:cubicBezTo>
                  <a:cubicBezTo>
                    <a:pt x="695" y="23"/>
                    <a:pt x="695" y="23"/>
                    <a:pt x="695" y="23"/>
                  </a:cubicBezTo>
                  <a:cubicBezTo>
                    <a:pt x="695" y="22"/>
                    <a:pt x="695" y="22"/>
                    <a:pt x="694" y="22"/>
                  </a:cubicBezTo>
                  <a:cubicBezTo>
                    <a:pt x="688" y="18"/>
                    <a:pt x="682" y="15"/>
                    <a:pt x="676" y="12"/>
                  </a:cubicBezTo>
                  <a:cubicBezTo>
                    <a:pt x="669" y="9"/>
                    <a:pt x="662" y="6"/>
                    <a:pt x="655" y="4"/>
                  </a:cubicBezTo>
                  <a:cubicBezTo>
                    <a:pt x="648" y="3"/>
                    <a:pt x="641" y="1"/>
                    <a:pt x="633" y="1"/>
                  </a:cubicBezTo>
                  <a:cubicBezTo>
                    <a:pt x="628" y="0"/>
                    <a:pt x="624" y="0"/>
                    <a:pt x="619" y="0"/>
                  </a:cubicBezTo>
                </a:path>
              </a:pathLst>
            </a:custGeom>
            <a:solidFill>
              <a:srgbClr val="D3D2E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0" name="Freeform 180"/>
            <p:cNvSpPr/>
            <p:nvPr/>
          </p:nvSpPr>
          <p:spPr bwMode="auto">
            <a:xfrm>
              <a:off x="3175" y="2764"/>
              <a:ext cx="36" cy="220"/>
            </a:xfrm>
            <a:custGeom>
              <a:avLst/>
              <a:gdLst>
                <a:gd name="T0" fmla="*/ 34 w 22"/>
                <a:gd name="T1" fmla="*/ 7 h 134"/>
                <a:gd name="T2" fmla="*/ 34 w 22"/>
                <a:gd name="T3" fmla="*/ 13 h 134"/>
                <a:gd name="T4" fmla="*/ 33 w 22"/>
                <a:gd name="T5" fmla="*/ 18 h 134"/>
                <a:gd name="T6" fmla="*/ 31 w 22"/>
                <a:gd name="T7" fmla="*/ 25 h 134"/>
                <a:gd name="T8" fmla="*/ 29 w 22"/>
                <a:gd name="T9" fmla="*/ 34 h 134"/>
                <a:gd name="T10" fmla="*/ 26 w 22"/>
                <a:gd name="T11" fmla="*/ 43 h 134"/>
                <a:gd name="T12" fmla="*/ 15 w 22"/>
                <a:gd name="T13" fmla="*/ 71 h 134"/>
                <a:gd name="T14" fmla="*/ 8 w 22"/>
                <a:gd name="T15" fmla="*/ 87 h 134"/>
                <a:gd name="T16" fmla="*/ 7 w 22"/>
                <a:gd name="T17" fmla="*/ 94 h 134"/>
                <a:gd name="T18" fmla="*/ 7 w 22"/>
                <a:gd name="T19" fmla="*/ 97 h 134"/>
                <a:gd name="T20" fmla="*/ 7 w 22"/>
                <a:gd name="T21" fmla="*/ 100 h 134"/>
                <a:gd name="T22" fmla="*/ 7 w 22"/>
                <a:gd name="T23" fmla="*/ 100 h 134"/>
                <a:gd name="T24" fmla="*/ 5 w 22"/>
                <a:gd name="T25" fmla="*/ 102 h 134"/>
                <a:gd name="T26" fmla="*/ 5 w 22"/>
                <a:gd name="T27" fmla="*/ 102 h 134"/>
                <a:gd name="T28" fmla="*/ 5 w 22"/>
                <a:gd name="T29" fmla="*/ 102 h 134"/>
                <a:gd name="T30" fmla="*/ 5 w 22"/>
                <a:gd name="T31" fmla="*/ 103 h 134"/>
                <a:gd name="T32" fmla="*/ 5 w 22"/>
                <a:gd name="T33" fmla="*/ 103 h 134"/>
                <a:gd name="T34" fmla="*/ 5 w 22"/>
                <a:gd name="T35" fmla="*/ 107 h 134"/>
                <a:gd name="T36" fmla="*/ 5 w 22"/>
                <a:gd name="T37" fmla="*/ 110 h 134"/>
                <a:gd name="T38" fmla="*/ 0 w 22"/>
                <a:gd name="T39" fmla="*/ 220 h 134"/>
                <a:gd name="T40" fmla="*/ 0 w 22"/>
                <a:gd name="T41" fmla="*/ 217 h 134"/>
                <a:gd name="T42" fmla="*/ 2 w 22"/>
                <a:gd name="T43" fmla="*/ 213 h 134"/>
                <a:gd name="T44" fmla="*/ 2 w 22"/>
                <a:gd name="T45" fmla="*/ 212 h 134"/>
                <a:gd name="T46" fmla="*/ 2 w 22"/>
                <a:gd name="T47" fmla="*/ 210 h 134"/>
                <a:gd name="T48" fmla="*/ 2 w 22"/>
                <a:gd name="T49" fmla="*/ 209 h 134"/>
                <a:gd name="T50" fmla="*/ 2 w 22"/>
                <a:gd name="T51" fmla="*/ 207 h 134"/>
                <a:gd name="T52" fmla="*/ 3 w 22"/>
                <a:gd name="T53" fmla="*/ 204 h 134"/>
                <a:gd name="T54" fmla="*/ 5 w 22"/>
                <a:gd name="T55" fmla="*/ 197 h 134"/>
                <a:gd name="T56" fmla="*/ 10 w 22"/>
                <a:gd name="T57" fmla="*/ 181 h 134"/>
                <a:gd name="T58" fmla="*/ 21 w 22"/>
                <a:gd name="T59" fmla="*/ 153 h 134"/>
                <a:gd name="T60" fmla="*/ 23 w 22"/>
                <a:gd name="T61" fmla="*/ 149 h 134"/>
                <a:gd name="T62" fmla="*/ 25 w 22"/>
                <a:gd name="T63" fmla="*/ 144 h 134"/>
                <a:gd name="T64" fmla="*/ 25 w 22"/>
                <a:gd name="T65" fmla="*/ 143 h 134"/>
                <a:gd name="T66" fmla="*/ 28 w 22"/>
                <a:gd name="T67" fmla="*/ 135 h 134"/>
                <a:gd name="T68" fmla="*/ 28 w 22"/>
                <a:gd name="T69" fmla="*/ 135 h 134"/>
                <a:gd name="T70" fmla="*/ 29 w 22"/>
                <a:gd name="T71" fmla="*/ 126 h 134"/>
                <a:gd name="T72" fmla="*/ 29 w 22"/>
                <a:gd name="T73" fmla="*/ 121 h 134"/>
                <a:gd name="T74" fmla="*/ 31 w 22"/>
                <a:gd name="T75" fmla="*/ 118 h 134"/>
                <a:gd name="T76" fmla="*/ 31 w 22"/>
                <a:gd name="T77" fmla="*/ 115 h 134"/>
                <a:gd name="T78" fmla="*/ 31 w 22"/>
                <a:gd name="T79" fmla="*/ 108 h 134"/>
                <a:gd name="T80" fmla="*/ 36 w 22"/>
                <a:gd name="T81" fmla="*/ 5 h 1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2" h="134">
                  <a:moveTo>
                    <a:pt x="22" y="3"/>
                  </a:moveTo>
                  <a:cubicBezTo>
                    <a:pt x="21" y="4"/>
                    <a:pt x="21" y="4"/>
                    <a:pt x="21" y="4"/>
                  </a:cubicBezTo>
                  <a:cubicBezTo>
                    <a:pt x="21" y="5"/>
                    <a:pt x="21" y="6"/>
                    <a:pt x="21" y="7"/>
                  </a:cubicBezTo>
                  <a:cubicBezTo>
                    <a:pt x="21" y="8"/>
                    <a:pt x="21" y="8"/>
                    <a:pt x="21" y="8"/>
                  </a:cubicBezTo>
                  <a:cubicBezTo>
                    <a:pt x="21" y="8"/>
                    <a:pt x="21" y="8"/>
                    <a:pt x="21" y="8"/>
                  </a:cubicBezTo>
                  <a:cubicBezTo>
                    <a:pt x="21" y="9"/>
                    <a:pt x="21" y="10"/>
                    <a:pt x="20" y="11"/>
                  </a:cubicBezTo>
                  <a:cubicBezTo>
                    <a:pt x="20" y="12"/>
                    <a:pt x="20" y="14"/>
                    <a:pt x="19" y="15"/>
                  </a:cubicBezTo>
                  <a:cubicBezTo>
                    <a:pt x="19" y="15"/>
                    <a:pt x="19" y="15"/>
                    <a:pt x="19" y="15"/>
                  </a:cubicBezTo>
                  <a:cubicBezTo>
                    <a:pt x="19" y="17"/>
                    <a:pt x="19" y="19"/>
                    <a:pt x="18" y="20"/>
                  </a:cubicBezTo>
                  <a:cubicBezTo>
                    <a:pt x="18" y="20"/>
                    <a:pt x="18" y="21"/>
                    <a:pt x="18" y="21"/>
                  </a:cubicBezTo>
                  <a:cubicBezTo>
                    <a:pt x="17" y="23"/>
                    <a:pt x="17" y="24"/>
                    <a:pt x="16" y="25"/>
                  </a:cubicBezTo>
                  <a:cubicBezTo>
                    <a:pt x="16" y="25"/>
                    <a:pt x="16" y="26"/>
                    <a:pt x="16" y="26"/>
                  </a:cubicBezTo>
                  <a:cubicBezTo>
                    <a:pt x="15" y="28"/>
                    <a:pt x="14" y="29"/>
                    <a:pt x="14" y="31"/>
                  </a:cubicBezTo>
                  <a:cubicBezTo>
                    <a:pt x="12" y="36"/>
                    <a:pt x="10" y="40"/>
                    <a:pt x="9" y="43"/>
                  </a:cubicBezTo>
                  <a:cubicBezTo>
                    <a:pt x="8" y="46"/>
                    <a:pt x="7" y="48"/>
                    <a:pt x="6" y="50"/>
                  </a:cubicBezTo>
                  <a:cubicBezTo>
                    <a:pt x="6" y="52"/>
                    <a:pt x="5" y="53"/>
                    <a:pt x="5" y="53"/>
                  </a:cubicBezTo>
                  <a:cubicBezTo>
                    <a:pt x="5" y="54"/>
                    <a:pt x="5" y="54"/>
                    <a:pt x="5" y="55"/>
                  </a:cubicBezTo>
                  <a:cubicBezTo>
                    <a:pt x="5" y="56"/>
                    <a:pt x="4" y="56"/>
                    <a:pt x="4" y="57"/>
                  </a:cubicBezTo>
                  <a:cubicBezTo>
                    <a:pt x="4" y="58"/>
                    <a:pt x="4" y="58"/>
                    <a:pt x="4" y="58"/>
                  </a:cubicBezTo>
                  <a:cubicBezTo>
                    <a:pt x="4" y="59"/>
                    <a:pt x="4" y="59"/>
                    <a:pt x="4" y="59"/>
                  </a:cubicBezTo>
                  <a:cubicBezTo>
                    <a:pt x="4" y="59"/>
                    <a:pt x="4" y="60"/>
                    <a:pt x="4" y="60"/>
                  </a:cubicBezTo>
                  <a:cubicBezTo>
                    <a:pt x="4" y="61"/>
                    <a:pt x="4" y="61"/>
                    <a:pt x="4" y="61"/>
                  </a:cubicBezTo>
                  <a:cubicBezTo>
                    <a:pt x="4" y="61"/>
                    <a:pt x="4" y="61"/>
                    <a:pt x="4" y="61"/>
                  </a:cubicBezTo>
                  <a:cubicBezTo>
                    <a:pt x="4" y="61"/>
                    <a:pt x="4" y="61"/>
                    <a:pt x="4" y="61"/>
                  </a:cubicBezTo>
                  <a:cubicBezTo>
                    <a:pt x="3" y="61"/>
                    <a:pt x="3" y="61"/>
                    <a:pt x="3" y="61"/>
                  </a:cubicBezTo>
                  <a:cubicBezTo>
                    <a:pt x="3" y="62"/>
                    <a:pt x="3" y="62"/>
                    <a:pt x="3" y="62"/>
                  </a:cubicBezTo>
                  <a:cubicBezTo>
                    <a:pt x="3" y="62"/>
                    <a:pt x="3" y="62"/>
                    <a:pt x="3" y="62"/>
                  </a:cubicBezTo>
                  <a:cubicBezTo>
                    <a:pt x="3" y="62"/>
                    <a:pt x="3" y="62"/>
                    <a:pt x="3" y="62"/>
                  </a:cubicBezTo>
                  <a:cubicBezTo>
                    <a:pt x="3" y="62"/>
                    <a:pt x="3" y="62"/>
                    <a:pt x="3" y="62"/>
                  </a:cubicBezTo>
                  <a:cubicBezTo>
                    <a:pt x="3" y="62"/>
                    <a:pt x="3" y="62"/>
                    <a:pt x="3" y="62"/>
                  </a:cubicBezTo>
                  <a:cubicBezTo>
                    <a:pt x="3" y="62"/>
                    <a:pt x="3" y="62"/>
                    <a:pt x="3" y="62"/>
                  </a:cubicBezTo>
                  <a:cubicBezTo>
                    <a:pt x="3" y="63"/>
                    <a:pt x="3" y="63"/>
                    <a:pt x="3" y="63"/>
                  </a:cubicBezTo>
                  <a:cubicBezTo>
                    <a:pt x="3" y="63"/>
                    <a:pt x="3" y="63"/>
                    <a:pt x="3" y="63"/>
                  </a:cubicBezTo>
                  <a:cubicBezTo>
                    <a:pt x="3" y="63"/>
                    <a:pt x="3" y="63"/>
                    <a:pt x="3" y="63"/>
                  </a:cubicBezTo>
                  <a:cubicBezTo>
                    <a:pt x="3" y="63"/>
                    <a:pt x="3" y="63"/>
                    <a:pt x="3" y="63"/>
                  </a:cubicBezTo>
                  <a:cubicBezTo>
                    <a:pt x="3" y="64"/>
                    <a:pt x="3" y="64"/>
                    <a:pt x="3" y="65"/>
                  </a:cubicBezTo>
                  <a:cubicBezTo>
                    <a:pt x="3" y="65"/>
                    <a:pt x="3" y="66"/>
                    <a:pt x="3" y="66"/>
                  </a:cubicBezTo>
                  <a:cubicBezTo>
                    <a:pt x="3" y="67"/>
                    <a:pt x="3" y="67"/>
                    <a:pt x="3" y="67"/>
                  </a:cubicBezTo>
                  <a:cubicBezTo>
                    <a:pt x="3" y="67"/>
                    <a:pt x="3" y="67"/>
                    <a:pt x="3" y="67"/>
                  </a:cubicBezTo>
                  <a:cubicBezTo>
                    <a:pt x="2" y="90"/>
                    <a:pt x="1" y="112"/>
                    <a:pt x="0" y="134"/>
                  </a:cubicBezTo>
                  <a:cubicBezTo>
                    <a:pt x="0" y="133"/>
                    <a:pt x="0" y="133"/>
                    <a:pt x="0" y="133"/>
                  </a:cubicBezTo>
                  <a:cubicBezTo>
                    <a:pt x="0" y="132"/>
                    <a:pt x="0" y="132"/>
                    <a:pt x="0" y="132"/>
                  </a:cubicBezTo>
                  <a:cubicBezTo>
                    <a:pt x="0" y="132"/>
                    <a:pt x="0" y="132"/>
                    <a:pt x="0" y="131"/>
                  </a:cubicBezTo>
                  <a:cubicBezTo>
                    <a:pt x="0" y="131"/>
                    <a:pt x="0" y="130"/>
                    <a:pt x="1" y="130"/>
                  </a:cubicBezTo>
                  <a:cubicBezTo>
                    <a:pt x="1" y="129"/>
                    <a:pt x="1" y="129"/>
                    <a:pt x="1" y="129"/>
                  </a:cubicBezTo>
                  <a:cubicBezTo>
                    <a:pt x="1" y="129"/>
                    <a:pt x="1" y="129"/>
                    <a:pt x="1" y="129"/>
                  </a:cubicBezTo>
                  <a:cubicBezTo>
                    <a:pt x="1" y="129"/>
                    <a:pt x="1" y="129"/>
                    <a:pt x="1" y="129"/>
                  </a:cubicBezTo>
                  <a:cubicBezTo>
                    <a:pt x="1" y="128"/>
                    <a:pt x="1" y="128"/>
                    <a:pt x="1" y="128"/>
                  </a:cubicBezTo>
                  <a:cubicBezTo>
                    <a:pt x="1" y="128"/>
                    <a:pt x="1" y="128"/>
                    <a:pt x="1" y="128"/>
                  </a:cubicBezTo>
                  <a:cubicBezTo>
                    <a:pt x="1" y="128"/>
                    <a:pt x="1" y="127"/>
                    <a:pt x="1" y="127"/>
                  </a:cubicBezTo>
                  <a:cubicBezTo>
                    <a:pt x="1" y="127"/>
                    <a:pt x="1" y="127"/>
                    <a:pt x="1" y="127"/>
                  </a:cubicBezTo>
                  <a:cubicBezTo>
                    <a:pt x="1" y="127"/>
                    <a:pt x="1" y="126"/>
                    <a:pt x="1" y="126"/>
                  </a:cubicBezTo>
                  <a:cubicBezTo>
                    <a:pt x="1" y="126"/>
                    <a:pt x="1" y="126"/>
                    <a:pt x="1" y="126"/>
                  </a:cubicBezTo>
                  <a:cubicBezTo>
                    <a:pt x="1" y="125"/>
                    <a:pt x="2" y="124"/>
                    <a:pt x="2" y="124"/>
                  </a:cubicBezTo>
                  <a:cubicBezTo>
                    <a:pt x="2" y="123"/>
                    <a:pt x="2" y="122"/>
                    <a:pt x="2" y="121"/>
                  </a:cubicBezTo>
                  <a:cubicBezTo>
                    <a:pt x="2" y="121"/>
                    <a:pt x="2" y="120"/>
                    <a:pt x="3" y="120"/>
                  </a:cubicBezTo>
                  <a:cubicBezTo>
                    <a:pt x="3" y="119"/>
                    <a:pt x="3" y="118"/>
                    <a:pt x="4" y="117"/>
                  </a:cubicBezTo>
                  <a:cubicBezTo>
                    <a:pt x="4" y="115"/>
                    <a:pt x="5" y="113"/>
                    <a:pt x="6" y="110"/>
                  </a:cubicBezTo>
                  <a:cubicBezTo>
                    <a:pt x="7" y="107"/>
                    <a:pt x="9" y="102"/>
                    <a:pt x="11" y="97"/>
                  </a:cubicBezTo>
                  <a:cubicBezTo>
                    <a:pt x="12" y="96"/>
                    <a:pt x="12" y="94"/>
                    <a:pt x="13" y="93"/>
                  </a:cubicBezTo>
                  <a:cubicBezTo>
                    <a:pt x="13" y="92"/>
                    <a:pt x="13" y="92"/>
                    <a:pt x="13" y="92"/>
                  </a:cubicBezTo>
                  <a:cubicBezTo>
                    <a:pt x="14" y="91"/>
                    <a:pt x="14" y="91"/>
                    <a:pt x="14" y="91"/>
                  </a:cubicBezTo>
                  <a:cubicBezTo>
                    <a:pt x="14" y="91"/>
                    <a:pt x="14" y="90"/>
                    <a:pt x="14" y="90"/>
                  </a:cubicBezTo>
                  <a:cubicBezTo>
                    <a:pt x="14" y="89"/>
                    <a:pt x="15" y="89"/>
                    <a:pt x="15" y="88"/>
                  </a:cubicBezTo>
                  <a:cubicBezTo>
                    <a:pt x="15" y="87"/>
                    <a:pt x="15" y="87"/>
                    <a:pt x="15" y="87"/>
                  </a:cubicBezTo>
                  <a:cubicBezTo>
                    <a:pt x="15" y="87"/>
                    <a:pt x="15" y="87"/>
                    <a:pt x="15" y="87"/>
                  </a:cubicBezTo>
                  <a:cubicBezTo>
                    <a:pt x="16" y="85"/>
                    <a:pt x="16" y="84"/>
                    <a:pt x="17" y="82"/>
                  </a:cubicBezTo>
                  <a:cubicBezTo>
                    <a:pt x="17" y="82"/>
                    <a:pt x="17" y="82"/>
                    <a:pt x="17" y="82"/>
                  </a:cubicBezTo>
                  <a:cubicBezTo>
                    <a:pt x="17" y="82"/>
                    <a:pt x="17" y="82"/>
                    <a:pt x="17" y="82"/>
                  </a:cubicBezTo>
                  <a:cubicBezTo>
                    <a:pt x="17" y="82"/>
                    <a:pt x="17" y="82"/>
                    <a:pt x="17" y="82"/>
                  </a:cubicBezTo>
                  <a:cubicBezTo>
                    <a:pt x="17" y="80"/>
                    <a:pt x="17" y="79"/>
                    <a:pt x="18" y="77"/>
                  </a:cubicBezTo>
                  <a:cubicBezTo>
                    <a:pt x="18" y="77"/>
                    <a:pt x="18" y="77"/>
                    <a:pt x="18" y="77"/>
                  </a:cubicBezTo>
                  <a:cubicBezTo>
                    <a:pt x="18" y="76"/>
                    <a:pt x="18" y="75"/>
                    <a:pt x="18" y="74"/>
                  </a:cubicBezTo>
                  <a:cubicBezTo>
                    <a:pt x="18" y="74"/>
                    <a:pt x="18" y="74"/>
                    <a:pt x="18" y="74"/>
                  </a:cubicBezTo>
                  <a:cubicBezTo>
                    <a:pt x="18" y="74"/>
                    <a:pt x="18" y="74"/>
                    <a:pt x="18" y="74"/>
                  </a:cubicBezTo>
                  <a:cubicBezTo>
                    <a:pt x="18" y="73"/>
                    <a:pt x="18" y="72"/>
                    <a:pt x="19" y="72"/>
                  </a:cubicBezTo>
                  <a:cubicBezTo>
                    <a:pt x="19" y="71"/>
                    <a:pt x="19" y="71"/>
                    <a:pt x="19" y="71"/>
                  </a:cubicBezTo>
                  <a:cubicBezTo>
                    <a:pt x="19" y="70"/>
                    <a:pt x="19" y="70"/>
                    <a:pt x="19" y="70"/>
                  </a:cubicBezTo>
                  <a:cubicBezTo>
                    <a:pt x="19" y="69"/>
                    <a:pt x="19" y="69"/>
                    <a:pt x="19" y="69"/>
                  </a:cubicBezTo>
                  <a:cubicBezTo>
                    <a:pt x="19" y="68"/>
                    <a:pt x="19" y="67"/>
                    <a:pt x="19" y="66"/>
                  </a:cubicBezTo>
                  <a:cubicBezTo>
                    <a:pt x="20" y="44"/>
                    <a:pt x="21" y="22"/>
                    <a:pt x="22" y="0"/>
                  </a:cubicBezTo>
                  <a:cubicBezTo>
                    <a:pt x="22" y="1"/>
                    <a:pt x="22" y="2"/>
                    <a:pt x="22" y="3"/>
                  </a:cubicBezTo>
                </a:path>
              </a:pathLst>
            </a:custGeom>
            <a:solidFill>
              <a:srgbClr val="C2B4B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1" name="Freeform 181"/>
            <p:cNvSpPr/>
            <p:nvPr/>
          </p:nvSpPr>
          <p:spPr bwMode="auto">
            <a:xfrm>
              <a:off x="2773" y="2753"/>
              <a:ext cx="248" cy="333"/>
            </a:xfrm>
            <a:custGeom>
              <a:avLst/>
              <a:gdLst>
                <a:gd name="T0" fmla="*/ 246 w 151"/>
                <a:gd name="T1" fmla="*/ 220 h 203"/>
                <a:gd name="T2" fmla="*/ 246 w 151"/>
                <a:gd name="T3" fmla="*/ 217 h 203"/>
                <a:gd name="T4" fmla="*/ 245 w 151"/>
                <a:gd name="T5" fmla="*/ 213 h 203"/>
                <a:gd name="T6" fmla="*/ 243 w 151"/>
                <a:gd name="T7" fmla="*/ 210 h 203"/>
                <a:gd name="T8" fmla="*/ 227 w 151"/>
                <a:gd name="T9" fmla="*/ 194 h 203"/>
                <a:gd name="T10" fmla="*/ 200 w 151"/>
                <a:gd name="T11" fmla="*/ 177 h 203"/>
                <a:gd name="T12" fmla="*/ 171 w 151"/>
                <a:gd name="T13" fmla="*/ 164 h 203"/>
                <a:gd name="T14" fmla="*/ 141 w 151"/>
                <a:gd name="T15" fmla="*/ 156 h 203"/>
                <a:gd name="T16" fmla="*/ 113 w 151"/>
                <a:gd name="T17" fmla="*/ 144 h 203"/>
                <a:gd name="T18" fmla="*/ 85 w 151"/>
                <a:gd name="T19" fmla="*/ 131 h 203"/>
                <a:gd name="T20" fmla="*/ 62 w 151"/>
                <a:gd name="T21" fmla="*/ 115 h 203"/>
                <a:gd name="T22" fmla="*/ 41 w 151"/>
                <a:gd name="T23" fmla="*/ 97 h 203"/>
                <a:gd name="T24" fmla="*/ 34 w 151"/>
                <a:gd name="T25" fmla="*/ 90 h 203"/>
                <a:gd name="T26" fmla="*/ 30 w 151"/>
                <a:gd name="T27" fmla="*/ 82 h 203"/>
                <a:gd name="T28" fmla="*/ 25 w 151"/>
                <a:gd name="T29" fmla="*/ 75 h 203"/>
                <a:gd name="T30" fmla="*/ 20 w 151"/>
                <a:gd name="T31" fmla="*/ 67 h 203"/>
                <a:gd name="T32" fmla="*/ 10 w 151"/>
                <a:gd name="T33" fmla="*/ 51 h 203"/>
                <a:gd name="T34" fmla="*/ 5 w 151"/>
                <a:gd name="T35" fmla="*/ 34 h 203"/>
                <a:gd name="T36" fmla="*/ 2 w 151"/>
                <a:gd name="T37" fmla="*/ 18 h 203"/>
                <a:gd name="T38" fmla="*/ 0 w 151"/>
                <a:gd name="T39" fmla="*/ 0 h 203"/>
                <a:gd name="T40" fmla="*/ 0 w 151"/>
                <a:gd name="T41" fmla="*/ 110 h 203"/>
                <a:gd name="T42" fmla="*/ 2 w 151"/>
                <a:gd name="T43" fmla="*/ 126 h 203"/>
                <a:gd name="T44" fmla="*/ 5 w 151"/>
                <a:gd name="T45" fmla="*/ 143 h 203"/>
                <a:gd name="T46" fmla="*/ 10 w 151"/>
                <a:gd name="T47" fmla="*/ 161 h 203"/>
                <a:gd name="T48" fmla="*/ 18 w 151"/>
                <a:gd name="T49" fmla="*/ 177 h 203"/>
                <a:gd name="T50" fmla="*/ 23 w 151"/>
                <a:gd name="T51" fmla="*/ 184 h 203"/>
                <a:gd name="T52" fmla="*/ 28 w 151"/>
                <a:gd name="T53" fmla="*/ 192 h 203"/>
                <a:gd name="T54" fmla="*/ 34 w 151"/>
                <a:gd name="T55" fmla="*/ 198 h 203"/>
                <a:gd name="T56" fmla="*/ 41 w 151"/>
                <a:gd name="T57" fmla="*/ 205 h 203"/>
                <a:gd name="T58" fmla="*/ 61 w 151"/>
                <a:gd name="T59" fmla="*/ 225 h 203"/>
                <a:gd name="T60" fmla="*/ 85 w 151"/>
                <a:gd name="T61" fmla="*/ 241 h 203"/>
                <a:gd name="T62" fmla="*/ 112 w 151"/>
                <a:gd name="T63" fmla="*/ 254 h 203"/>
                <a:gd name="T64" fmla="*/ 140 w 151"/>
                <a:gd name="T65" fmla="*/ 264 h 203"/>
                <a:gd name="T66" fmla="*/ 168 w 151"/>
                <a:gd name="T67" fmla="*/ 274 h 203"/>
                <a:gd name="T68" fmla="*/ 197 w 151"/>
                <a:gd name="T69" fmla="*/ 287 h 203"/>
                <a:gd name="T70" fmla="*/ 223 w 151"/>
                <a:gd name="T71" fmla="*/ 302 h 203"/>
                <a:gd name="T72" fmla="*/ 241 w 151"/>
                <a:gd name="T73" fmla="*/ 320 h 203"/>
                <a:gd name="T74" fmla="*/ 243 w 151"/>
                <a:gd name="T75" fmla="*/ 323 h 203"/>
                <a:gd name="T76" fmla="*/ 243 w 151"/>
                <a:gd name="T77" fmla="*/ 326 h 203"/>
                <a:gd name="T78" fmla="*/ 245 w 151"/>
                <a:gd name="T79" fmla="*/ 330 h 203"/>
                <a:gd name="T80" fmla="*/ 245 w 151"/>
                <a:gd name="T81" fmla="*/ 333 h 203"/>
                <a:gd name="T82" fmla="*/ 248 w 151"/>
                <a:gd name="T83" fmla="*/ 223 h 203"/>
                <a:gd name="T84" fmla="*/ 246 w 151"/>
                <a:gd name="T85" fmla="*/ 220 h 20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1" h="203">
                  <a:moveTo>
                    <a:pt x="150" y="134"/>
                  </a:moveTo>
                  <a:cubicBezTo>
                    <a:pt x="150" y="134"/>
                    <a:pt x="150" y="133"/>
                    <a:pt x="150" y="132"/>
                  </a:cubicBezTo>
                  <a:cubicBezTo>
                    <a:pt x="150" y="132"/>
                    <a:pt x="150" y="131"/>
                    <a:pt x="149" y="130"/>
                  </a:cubicBezTo>
                  <a:cubicBezTo>
                    <a:pt x="149" y="130"/>
                    <a:pt x="149" y="129"/>
                    <a:pt x="148" y="128"/>
                  </a:cubicBezTo>
                  <a:cubicBezTo>
                    <a:pt x="146" y="125"/>
                    <a:pt x="142" y="121"/>
                    <a:pt x="138" y="118"/>
                  </a:cubicBezTo>
                  <a:cubicBezTo>
                    <a:pt x="133" y="114"/>
                    <a:pt x="128" y="111"/>
                    <a:pt x="122" y="108"/>
                  </a:cubicBezTo>
                  <a:cubicBezTo>
                    <a:pt x="116" y="105"/>
                    <a:pt x="110" y="103"/>
                    <a:pt x="104" y="100"/>
                  </a:cubicBezTo>
                  <a:cubicBezTo>
                    <a:pt x="97" y="98"/>
                    <a:pt x="92" y="96"/>
                    <a:pt x="86" y="95"/>
                  </a:cubicBezTo>
                  <a:cubicBezTo>
                    <a:pt x="80" y="93"/>
                    <a:pt x="74" y="91"/>
                    <a:pt x="69" y="88"/>
                  </a:cubicBezTo>
                  <a:cubicBezTo>
                    <a:pt x="63" y="86"/>
                    <a:pt x="58" y="83"/>
                    <a:pt x="52" y="80"/>
                  </a:cubicBezTo>
                  <a:cubicBezTo>
                    <a:pt x="47" y="77"/>
                    <a:pt x="42" y="74"/>
                    <a:pt x="38" y="70"/>
                  </a:cubicBezTo>
                  <a:cubicBezTo>
                    <a:pt x="33" y="67"/>
                    <a:pt x="29" y="63"/>
                    <a:pt x="25" y="59"/>
                  </a:cubicBezTo>
                  <a:cubicBezTo>
                    <a:pt x="24" y="57"/>
                    <a:pt x="22" y="56"/>
                    <a:pt x="21" y="55"/>
                  </a:cubicBezTo>
                  <a:cubicBezTo>
                    <a:pt x="20" y="53"/>
                    <a:pt x="19" y="52"/>
                    <a:pt x="18" y="50"/>
                  </a:cubicBezTo>
                  <a:cubicBezTo>
                    <a:pt x="17" y="49"/>
                    <a:pt x="16" y="47"/>
                    <a:pt x="15" y="46"/>
                  </a:cubicBezTo>
                  <a:cubicBezTo>
                    <a:pt x="13" y="44"/>
                    <a:pt x="13" y="43"/>
                    <a:pt x="12" y="41"/>
                  </a:cubicBezTo>
                  <a:cubicBezTo>
                    <a:pt x="10" y="38"/>
                    <a:pt x="8" y="34"/>
                    <a:pt x="6" y="31"/>
                  </a:cubicBezTo>
                  <a:cubicBezTo>
                    <a:pt x="5" y="28"/>
                    <a:pt x="4" y="24"/>
                    <a:pt x="3" y="21"/>
                  </a:cubicBezTo>
                  <a:cubicBezTo>
                    <a:pt x="2" y="17"/>
                    <a:pt x="1" y="14"/>
                    <a:pt x="1" y="11"/>
                  </a:cubicBezTo>
                  <a:cubicBezTo>
                    <a:pt x="0" y="7"/>
                    <a:pt x="0" y="4"/>
                    <a:pt x="0" y="0"/>
                  </a:cubicBezTo>
                  <a:cubicBezTo>
                    <a:pt x="0" y="23"/>
                    <a:pt x="0" y="45"/>
                    <a:pt x="0" y="67"/>
                  </a:cubicBezTo>
                  <a:cubicBezTo>
                    <a:pt x="0" y="70"/>
                    <a:pt x="0" y="74"/>
                    <a:pt x="1" y="77"/>
                  </a:cubicBezTo>
                  <a:cubicBezTo>
                    <a:pt x="1" y="81"/>
                    <a:pt x="2" y="84"/>
                    <a:pt x="3" y="87"/>
                  </a:cubicBezTo>
                  <a:cubicBezTo>
                    <a:pt x="4" y="91"/>
                    <a:pt x="5" y="94"/>
                    <a:pt x="6" y="98"/>
                  </a:cubicBezTo>
                  <a:cubicBezTo>
                    <a:pt x="8" y="101"/>
                    <a:pt x="9" y="104"/>
                    <a:pt x="11" y="108"/>
                  </a:cubicBezTo>
                  <a:cubicBezTo>
                    <a:pt x="12" y="109"/>
                    <a:pt x="13" y="111"/>
                    <a:pt x="14" y="112"/>
                  </a:cubicBezTo>
                  <a:cubicBezTo>
                    <a:pt x="15" y="114"/>
                    <a:pt x="16" y="115"/>
                    <a:pt x="17" y="117"/>
                  </a:cubicBezTo>
                  <a:cubicBezTo>
                    <a:pt x="19" y="118"/>
                    <a:pt x="20" y="120"/>
                    <a:pt x="21" y="121"/>
                  </a:cubicBezTo>
                  <a:cubicBezTo>
                    <a:pt x="22" y="123"/>
                    <a:pt x="23" y="124"/>
                    <a:pt x="25" y="125"/>
                  </a:cubicBezTo>
                  <a:cubicBezTo>
                    <a:pt x="28" y="130"/>
                    <a:pt x="33" y="133"/>
                    <a:pt x="37" y="137"/>
                  </a:cubicBezTo>
                  <a:cubicBezTo>
                    <a:pt x="42" y="141"/>
                    <a:pt x="47" y="144"/>
                    <a:pt x="52" y="147"/>
                  </a:cubicBezTo>
                  <a:cubicBezTo>
                    <a:pt x="57" y="150"/>
                    <a:pt x="62" y="153"/>
                    <a:pt x="68" y="155"/>
                  </a:cubicBezTo>
                  <a:cubicBezTo>
                    <a:pt x="74" y="157"/>
                    <a:pt x="79" y="159"/>
                    <a:pt x="85" y="161"/>
                  </a:cubicBezTo>
                  <a:cubicBezTo>
                    <a:pt x="90" y="163"/>
                    <a:pt x="96" y="165"/>
                    <a:pt x="102" y="167"/>
                  </a:cubicBezTo>
                  <a:cubicBezTo>
                    <a:pt x="108" y="169"/>
                    <a:pt x="114" y="172"/>
                    <a:pt x="120" y="175"/>
                  </a:cubicBezTo>
                  <a:cubicBezTo>
                    <a:pt x="126" y="177"/>
                    <a:pt x="132" y="181"/>
                    <a:pt x="136" y="184"/>
                  </a:cubicBezTo>
                  <a:cubicBezTo>
                    <a:pt x="141" y="187"/>
                    <a:pt x="144" y="191"/>
                    <a:pt x="147" y="195"/>
                  </a:cubicBezTo>
                  <a:cubicBezTo>
                    <a:pt x="147" y="195"/>
                    <a:pt x="147" y="196"/>
                    <a:pt x="148" y="197"/>
                  </a:cubicBezTo>
                  <a:cubicBezTo>
                    <a:pt x="148" y="197"/>
                    <a:pt x="148" y="198"/>
                    <a:pt x="148" y="199"/>
                  </a:cubicBezTo>
                  <a:cubicBezTo>
                    <a:pt x="148" y="199"/>
                    <a:pt x="149" y="200"/>
                    <a:pt x="149" y="201"/>
                  </a:cubicBezTo>
                  <a:cubicBezTo>
                    <a:pt x="149" y="201"/>
                    <a:pt x="149" y="202"/>
                    <a:pt x="149" y="203"/>
                  </a:cubicBezTo>
                  <a:cubicBezTo>
                    <a:pt x="149" y="181"/>
                    <a:pt x="150" y="158"/>
                    <a:pt x="151" y="136"/>
                  </a:cubicBezTo>
                  <a:cubicBezTo>
                    <a:pt x="151" y="136"/>
                    <a:pt x="151" y="135"/>
                    <a:pt x="150" y="134"/>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2" name="Freeform 182"/>
            <p:cNvSpPr/>
            <p:nvPr/>
          </p:nvSpPr>
          <p:spPr bwMode="auto">
            <a:xfrm>
              <a:off x="3478" y="3150"/>
              <a:ext cx="451" cy="267"/>
            </a:xfrm>
            <a:custGeom>
              <a:avLst/>
              <a:gdLst>
                <a:gd name="T0" fmla="*/ 449 w 275"/>
                <a:gd name="T1" fmla="*/ 8 h 163"/>
                <a:gd name="T2" fmla="*/ 444 w 275"/>
                <a:gd name="T3" fmla="*/ 16 h 163"/>
                <a:gd name="T4" fmla="*/ 435 w 275"/>
                <a:gd name="T5" fmla="*/ 23 h 163"/>
                <a:gd name="T6" fmla="*/ 417 w 275"/>
                <a:gd name="T7" fmla="*/ 28 h 163"/>
                <a:gd name="T8" fmla="*/ 400 w 275"/>
                <a:gd name="T9" fmla="*/ 29 h 163"/>
                <a:gd name="T10" fmla="*/ 380 w 275"/>
                <a:gd name="T11" fmla="*/ 28 h 163"/>
                <a:gd name="T12" fmla="*/ 349 w 275"/>
                <a:gd name="T13" fmla="*/ 25 h 163"/>
                <a:gd name="T14" fmla="*/ 313 w 275"/>
                <a:gd name="T15" fmla="*/ 15 h 163"/>
                <a:gd name="T16" fmla="*/ 290 w 275"/>
                <a:gd name="T17" fmla="*/ 10 h 163"/>
                <a:gd name="T18" fmla="*/ 274 w 275"/>
                <a:gd name="T19" fmla="*/ 7 h 163"/>
                <a:gd name="T20" fmla="*/ 256 w 275"/>
                <a:gd name="T21" fmla="*/ 3 h 163"/>
                <a:gd name="T22" fmla="*/ 241 w 275"/>
                <a:gd name="T23" fmla="*/ 2 h 163"/>
                <a:gd name="T24" fmla="*/ 218 w 275"/>
                <a:gd name="T25" fmla="*/ 2 h 163"/>
                <a:gd name="T26" fmla="*/ 198 w 275"/>
                <a:gd name="T27" fmla="*/ 2 h 163"/>
                <a:gd name="T28" fmla="*/ 182 w 275"/>
                <a:gd name="T29" fmla="*/ 3 h 163"/>
                <a:gd name="T30" fmla="*/ 167 w 275"/>
                <a:gd name="T31" fmla="*/ 7 h 163"/>
                <a:gd name="T32" fmla="*/ 151 w 275"/>
                <a:gd name="T33" fmla="*/ 10 h 163"/>
                <a:gd name="T34" fmla="*/ 139 w 275"/>
                <a:gd name="T35" fmla="*/ 13 h 163"/>
                <a:gd name="T36" fmla="*/ 116 w 275"/>
                <a:gd name="T37" fmla="*/ 21 h 163"/>
                <a:gd name="T38" fmla="*/ 93 w 275"/>
                <a:gd name="T39" fmla="*/ 33 h 163"/>
                <a:gd name="T40" fmla="*/ 71 w 275"/>
                <a:gd name="T41" fmla="*/ 48 h 163"/>
                <a:gd name="T42" fmla="*/ 52 w 275"/>
                <a:gd name="T43" fmla="*/ 64 h 163"/>
                <a:gd name="T44" fmla="*/ 36 w 275"/>
                <a:gd name="T45" fmla="*/ 82 h 163"/>
                <a:gd name="T46" fmla="*/ 25 w 275"/>
                <a:gd name="T47" fmla="*/ 102 h 163"/>
                <a:gd name="T48" fmla="*/ 18 w 275"/>
                <a:gd name="T49" fmla="*/ 115 h 163"/>
                <a:gd name="T50" fmla="*/ 11 w 275"/>
                <a:gd name="T51" fmla="*/ 134 h 163"/>
                <a:gd name="T52" fmla="*/ 8 w 275"/>
                <a:gd name="T53" fmla="*/ 147 h 163"/>
                <a:gd name="T54" fmla="*/ 0 w 275"/>
                <a:gd name="T55" fmla="*/ 267 h 163"/>
                <a:gd name="T56" fmla="*/ 5 w 275"/>
                <a:gd name="T57" fmla="*/ 238 h 163"/>
                <a:gd name="T58" fmla="*/ 16 w 275"/>
                <a:gd name="T59" fmla="*/ 210 h 163"/>
                <a:gd name="T60" fmla="*/ 33 w 275"/>
                <a:gd name="T61" fmla="*/ 185 h 163"/>
                <a:gd name="T62" fmla="*/ 52 w 275"/>
                <a:gd name="T63" fmla="*/ 164 h 163"/>
                <a:gd name="T64" fmla="*/ 85 w 275"/>
                <a:gd name="T65" fmla="*/ 141 h 163"/>
                <a:gd name="T66" fmla="*/ 108 w 275"/>
                <a:gd name="T67" fmla="*/ 129 h 163"/>
                <a:gd name="T68" fmla="*/ 141 w 275"/>
                <a:gd name="T69" fmla="*/ 118 h 163"/>
                <a:gd name="T70" fmla="*/ 167 w 275"/>
                <a:gd name="T71" fmla="*/ 113 h 163"/>
                <a:gd name="T72" fmla="*/ 194 w 275"/>
                <a:gd name="T73" fmla="*/ 110 h 163"/>
                <a:gd name="T74" fmla="*/ 220 w 275"/>
                <a:gd name="T75" fmla="*/ 110 h 163"/>
                <a:gd name="T76" fmla="*/ 253 w 275"/>
                <a:gd name="T77" fmla="*/ 111 h 163"/>
                <a:gd name="T78" fmla="*/ 282 w 275"/>
                <a:gd name="T79" fmla="*/ 118 h 163"/>
                <a:gd name="T80" fmla="*/ 305 w 275"/>
                <a:gd name="T81" fmla="*/ 124 h 163"/>
                <a:gd name="T82" fmla="*/ 323 w 275"/>
                <a:gd name="T83" fmla="*/ 128 h 163"/>
                <a:gd name="T84" fmla="*/ 348 w 275"/>
                <a:gd name="T85" fmla="*/ 133 h 163"/>
                <a:gd name="T86" fmla="*/ 361 w 275"/>
                <a:gd name="T87" fmla="*/ 134 h 163"/>
                <a:gd name="T88" fmla="*/ 382 w 275"/>
                <a:gd name="T89" fmla="*/ 136 h 163"/>
                <a:gd name="T90" fmla="*/ 392 w 275"/>
                <a:gd name="T91" fmla="*/ 136 h 163"/>
                <a:gd name="T92" fmla="*/ 403 w 275"/>
                <a:gd name="T93" fmla="*/ 136 h 163"/>
                <a:gd name="T94" fmla="*/ 412 w 275"/>
                <a:gd name="T95" fmla="*/ 134 h 163"/>
                <a:gd name="T96" fmla="*/ 417 w 275"/>
                <a:gd name="T97" fmla="*/ 133 h 163"/>
                <a:gd name="T98" fmla="*/ 421 w 275"/>
                <a:gd name="T99" fmla="*/ 131 h 163"/>
                <a:gd name="T100" fmla="*/ 426 w 275"/>
                <a:gd name="T101" fmla="*/ 128 h 163"/>
                <a:gd name="T102" fmla="*/ 431 w 275"/>
                <a:gd name="T103" fmla="*/ 123 h 163"/>
                <a:gd name="T104" fmla="*/ 436 w 275"/>
                <a:gd name="T105" fmla="*/ 120 h 163"/>
                <a:gd name="T106" fmla="*/ 438 w 275"/>
                <a:gd name="T107" fmla="*/ 115 h 163"/>
                <a:gd name="T108" fmla="*/ 440 w 275"/>
                <a:gd name="T109" fmla="*/ 108 h 163"/>
                <a:gd name="T110" fmla="*/ 443 w 275"/>
                <a:gd name="T111" fmla="*/ 74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5" h="163">
                  <a:moveTo>
                    <a:pt x="272" y="25"/>
                  </a:moveTo>
                  <a:cubicBezTo>
                    <a:pt x="275" y="0"/>
                    <a:pt x="275" y="0"/>
                    <a:pt x="275" y="0"/>
                  </a:cubicBezTo>
                  <a:cubicBezTo>
                    <a:pt x="275" y="1"/>
                    <a:pt x="275" y="2"/>
                    <a:pt x="275" y="3"/>
                  </a:cubicBezTo>
                  <a:cubicBezTo>
                    <a:pt x="274" y="3"/>
                    <a:pt x="274" y="3"/>
                    <a:pt x="274" y="3"/>
                  </a:cubicBezTo>
                  <a:cubicBezTo>
                    <a:pt x="274" y="4"/>
                    <a:pt x="274" y="4"/>
                    <a:pt x="274" y="5"/>
                  </a:cubicBezTo>
                  <a:cubicBezTo>
                    <a:pt x="274" y="5"/>
                    <a:pt x="274" y="5"/>
                    <a:pt x="274" y="5"/>
                  </a:cubicBezTo>
                  <a:cubicBezTo>
                    <a:pt x="273" y="6"/>
                    <a:pt x="273" y="6"/>
                    <a:pt x="273" y="7"/>
                  </a:cubicBezTo>
                  <a:cubicBezTo>
                    <a:pt x="272" y="8"/>
                    <a:pt x="272" y="8"/>
                    <a:pt x="272" y="8"/>
                  </a:cubicBezTo>
                  <a:cubicBezTo>
                    <a:pt x="271" y="9"/>
                    <a:pt x="271" y="9"/>
                    <a:pt x="271" y="9"/>
                  </a:cubicBezTo>
                  <a:cubicBezTo>
                    <a:pt x="271" y="10"/>
                    <a:pt x="271" y="10"/>
                    <a:pt x="271" y="10"/>
                  </a:cubicBezTo>
                  <a:cubicBezTo>
                    <a:pt x="270" y="10"/>
                    <a:pt x="270" y="10"/>
                    <a:pt x="270" y="11"/>
                  </a:cubicBezTo>
                  <a:cubicBezTo>
                    <a:pt x="269" y="11"/>
                    <a:pt x="269" y="11"/>
                    <a:pt x="269" y="11"/>
                  </a:cubicBezTo>
                  <a:cubicBezTo>
                    <a:pt x="268" y="12"/>
                    <a:pt x="268" y="12"/>
                    <a:pt x="268" y="12"/>
                  </a:cubicBezTo>
                  <a:cubicBezTo>
                    <a:pt x="267" y="13"/>
                    <a:pt x="267" y="13"/>
                    <a:pt x="267" y="13"/>
                  </a:cubicBezTo>
                  <a:cubicBezTo>
                    <a:pt x="266" y="13"/>
                    <a:pt x="265" y="13"/>
                    <a:pt x="265" y="14"/>
                  </a:cubicBezTo>
                  <a:cubicBezTo>
                    <a:pt x="264" y="14"/>
                    <a:pt x="264" y="14"/>
                    <a:pt x="264" y="14"/>
                  </a:cubicBezTo>
                  <a:cubicBezTo>
                    <a:pt x="264" y="14"/>
                    <a:pt x="263" y="15"/>
                    <a:pt x="262" y="15"/>
                  </a:cubicBezTo>
                  <a:cubicBezTo>
                    <a:pt x="261" y="15"/>
                    <a:pt x="259" y="16"/>
                    <a:pt x="258" y="16"/>
                  </a:cubicBezTo>
                  <a:cubicBezTo>
                    <a:pt x="258" y="16"/>
                    <a:pt x="258" y="16"/>
                    <a:pt x="258" y="16"/>
                  </a:cubicBezTo>
                  <a:cubicBezTo>
                    <a:pt x="257" y="16"/>
                    <a:pt x="255" y="17"/>
                    <a:pt x="254" y="17"/>
                  </a:cubicBezTo>
                  <a:cubicBezTo>
                    <a:pt x="254" y="17"/>
                    <a:pt x="254" y="17"/>
                    <a:pt x="254" y="17"/>
                  </a:cubicBezTo>
                  <a:cubicBezTo>
                    <a:pt x="252" y="17"/>
                    <a:pt x="251" y="17"/>
                    <a:pt x="249" y="17"/>
                  </a:cubicBezTo>
                  <a:cubicBezTo>
                    <a:pt x="249" y="17"/>
                    <a:pt x="249" y="17"/>
                    <a:pt x="249" y="17"/>
                  </a:cubicBezTo>
                  <a:cubicBezTo>
                    <a:pt x="248" y="17"/>
                    <a:pt x="247" y="18"/>
                    <a:pt x="245" y="18"/>
                  </a:cubicBezTo>
                  <a:cubicBezTo>
                    <a:pt x="244" y="18"/>
                    <a:pt x="244" y="18"/>
                    <a:pt x="244" y="18"/>
                  </a:cubicBezTo>
                  <a:cubicBezTo>
                    <a:pt x="243" y="18"/>
                    <a:pt x="241" y="18"/>
                    <a:pt x="240" y="18"/>
                  </a:cubicBezTo>
                  <a:cubicBezTo>
                    <a:pt x="240" y="18"/>
                    <a:pt x="240" y="18"/>
                    <a:pt x="240" y="18"/>
                  </a:cubicBezTo>
                  <a:cubicBezTo>
                    <a:pt x="240" y="18"/>
                    <a:pt x="240" y="18"/>
                    <a:pt x="240" y="18"/>
                  </a:cubicBezTo>
                  <a:cubicBezTo>
                    <a:pt x="238" y="17"/>
                    <a:pt x="236" y="17"/>
                    <a:pt x="234" y="17"/>
                  </a:cubicBezTo>
                  <a:cubicBezTo>
                    <a:pt x="233" y="17"/>
                    <a:pt x="232" y="17"/>
                    <a:pt x="232" y="17"/>
                  </a:cubicBezTo>
                  <a:cubicBezTo>
                    <a:pt x="230" y="17"/>
                    <a:pt x="229" y="17"/>
                    <a:pt x="227" y="17"/>
                  </a:cubicBezTo>
                  <a:cubicBezTo>
                    <a:pt x="226" y="17"/>
                    <a:pt x="226" y="16"/>
                    <a:pt x="225" y="16"/>
                  </a:cubicBezTo>
                  <a:cubicBezTo>
                    <a:pt x="224" y="16"/>
                    <a:pt x="224" y="16"/>
                    <a:pt x="223" y="16"/>
                  </a:cubicBezTo>
                  <a:cubicBezTo>
                    <a:pt x="220" y="16"/>
                    <a:pt x="218" y="15"/>
                    <a:pt x="215" y="15"/>
                  </a:cubicBezTo>
                  <a:cubicBezTo>
                    <a:pt x="214" y="15"/>
                    <a:pt x="214" y="15"/>
                    <a:pt x="213" y="15"/>
                  </a:cubicBezTo>
                  <a:cubicBezTo>
                    <a:pt x="210" y="14"/>
                    <a:pt x="207" y="13"/>
                    <a:pt x="204" y="13"/>
                  </a:cubicBezTo>
                  <a:cubicBezTo>
                    <a:pt x="202" y="12"/>
                    <a:pt x="200" y="12"/>
                    <a:pt x="198" y="11"/>
                  </a:cubicBezTo>
                  <a:cubicBezTo>
                    <a:pt x="198" y="11"/>
                    <a:pt x="197" y="11"/>
                    <a:pt x="197" y="11"/>
                  </a:cubicBezTo>
                  <a:cubicBezTo>
                    <a:pt x="195" y="11"/>
                    <a:pt x="194" y="10"/>
                    <a:pt x="192" y="10"/>
                  </a:cubicBezTo>
                  <a:cubicBezTo>
                    <a:pt x="192" y="10"/>
                    <a:pt x="191" y="10"/>
                    <a:pt x="191" y="9"/>
                  </a:cubicBezTo>
                  <a:cubicBezTo>
                    <a:pt x="189" y="9"/>
                    <a:pt x="187" y="8"/>
                    <a:pt x="186" y="8"/>
                  </a:cubicBezTo>
                  <a:cubicBezTo>
                    <a:pt x="184" y="8"/>
                    <a:pt x="183" y="7"/>
                    <a:pt x="181" y="7"/>
                  </a:cubicBezTo>
                  <a:cubicBezTo>
                    <a:pt x="181" y="7"/>
                    <a:pt x="180" y="7"/>
                    <a:pt x="180" y="6"/>
                  </a:cubicBezTo>
                  <a:cubicBezTo>
                    <a:pt x="179" y="6"/>
                    <a:pt x="179" y="6"/>
                    <a:pt x="179" y="6"/>
                  </a:cubicBezTo>
                  <a:cubicBezTo>
                    <a:pt x="178" y="6"/>
                    <a:pt x="177" y="6"/>
                    <a:pt x="177" y="6"/>
                  </a:cubicBezTo>
                  <a:cubicBezTo>
                    <a:pt x="176" y="5"/>
                    <a:pt x="175" y="5"/>
                    <a:pt x="173" y="5"/>
                  </a:cubicBezTo>
                  <a:cubicBezTo>
                    <a:pt x="173" y="5"/>
                    <a:pt x="173" y="5"/>
                    <a:pt x="173" y="5"/>
                  </a:cubicBezTo>
                  <a:cubicBezTo>
                    <a:pt x="173" y="5"/>
                    <a:pt x="173" y="5"/>
                    <a:pt x="173" y="5"/>
                  </a:cubicBezTo>
                  <a:cubicBezTo>
                    <a:pt x="171" y="4"/>
                    <a:pt x="170" y="4"/>
                    <a:pt x="168" y="4"/>
                  </a:cubicBezTo>
                  <a:cubicBezTo>
                    <a:pt x="167" y="4"/>
                    <a:pt x="167" y="4"/>
                    <a:pt x="167" y="4"/>
                  </a:cubicBezTo>
                  <a:cubicBezTo>
                    <a:pt x="166" y="3"/>
                    <a:pt x="165" y="3"/>
                    <a:pt x="163" y="3"/>
                  </a:cubicBezTo>
                  <a:cubicBezTo>
                    <a:pt x="163" y="3"/>
                    <a:pt x="162" y="3"/>
                    <a:pt x="161" y="3"/>
                  </a:cubicBezTo>
                  <a:cubicBezTo>
                    <a:pt x="161" y="3"/>
                    <a:pt x="161" y="3"/>
                    <a:pt x="161" y="3"/>
                  </a:cubicBezTo>
                  <a:cubicBezTo>
                    <a:pt x="160" y="2"/>
                    <a:pt x="160" y="2"/>
                    <a:pt x="160" y="2"/>
                  </a:cubicBezTo>
                  <a:cubicBezTo>
                    <a:pt x="159" y="2"/>
                    <a:pt x="157" y="2"/>
                    <a:pt x="156" y="2"/>
                  </a:cubicBezTo>
                  <a:cubicBezTo>
                    <a:pt x="155" y="2"/>
                    <a:pt x="155" y="2"/>
                    <a:pt x="154" y="2"/>
                  </a:cubicBezTo>
                  <a:cubicBezTo>
                    <a:pt x="154" y="2"/>
                    <a:pt x="154" y="2"/>
                    <a:pt x="154" y="2"/>
                  </a:cubicBezTo>
                  <a:cubicBezTo>
                    <a:pt x="152" y="1"/>
                    <a:pt x="149" y="1"/>
                    <a:pt x="147" y="1"/>
                  </a:cubicBezTo>
                  <a:cubicBezTo>
                    <a:pt x="147" y="1"/>
                    <a:pt x="147" y="1"/>
                    <a:pt x="147" y="1"/>
                  </a:cubicBezTo>
                  <a:cubicBezTo>
                    <a:pt x="147" y="1"/>
                    <a:pt x="147" y="1"/>
                    <a:pt x="147" y="1"/>
                  </a:cubicBezTo>
                  <a:cubicBezTo>
                    <a:pt x="145" y="1"/>
                    <a:pt x="142" y="1"/>
                    <a:pt x="140" y="1"/>
                  </a:cubicBezTo>
                  <a:cubicBezTo>
                    <a:pt x="140" y="1"/>
                    <a:pt x="140" y="1"/>
                    <a:pt x="140" y="1"/>
                  </a:cubicBezTo>
                  <a:cubicBezTo>
                    <a:pt x="138" y="1"/>
                    <a:pt x="137" y="1"/>
                    <a:pt x="136" y="1"/>
                  </a:cubicBezTo>
                  <a:cubicBezTo>
                    <a:pt x="135" y="1"/>
                    <a:pt x="134" y="1"/>
                    <a:pt x="134" y="1"/>
                  </a:cubicBezTo>
                  <a:cubicBezTo>
                    <a:pt x="133" y="1"/>
                    <a:pt x="133" y="1"/>
                    <a:pt x="133" y="1"/>
                  </a:cubicBezTo>
                  <a:cubicBezTo>
                    <a:pt x="133" y="1"/>
                    <a:pt x="133" y="1"/>
                    <a:pt x="133" y="1"/>
                  </a:cubicBezTo>
                  <a:cubicBezTo>
                    <a:pt x="131" y="1"/>
                    <a:pt x="129" y="1"/>
                    <a:pt x="127" y="1"/>
                  </a:cubicBezTo>
                  <a:cubicBezTo>
                    <a:pt x="127" y="1"/>
                    <a:pt x="127" y="1"/>
                    <a:pt x="127" y="1"/>
                  </a:cubicBezTo>
                  <a:cubicBezTo>
                    <a:pt x="126" y="1"/>
                    <a:pt x="126" y="1"/>
                    <a:pt x="125" y="1"/>
                  </a:cubicBezTo>
                  <a:cubicBezTo>
                    <a:pt x="124" y="1"/>
                    <a:pt x="122" y="1"/>
                    <a:pt x="121" y="1"/>
                  </a:cubicBezTo>
                  <a:cubicBezTo>
                    <a:pt x="121" y="1"/>
                    <a:pt x="121" y="1"/>
                    <a:pt x="121" y="1"/>
                  </a:cubicBezTo>
                  <a:cubicBezTo>
                    <a:pt x="120" y="1"/>
                    <a:pt x="119" y="1"/>
                    <a:pt x="118" y="2"/>
                  </a:cubicBezTo>
                  <a:cubicBezTo>
                    <a:pt x="117" y="2"/>
                    <a:pt x="116" y="2"/>
                    <a:pt x="114" y="2"/>
                  </a:cubicBezTo>
                  <a:cubicBezTo>
                    <a:pt x="114" y="2"/>
                    <a:pt x="114" y="2"/>
                    <a:pt x="114" y="2"/>
                  </a:cubicBezTo>
                  <a:cubicBezTo>
                    <a:pt x="113" y="2"/>
                    <a:pt x="112" y="2"/>
                    <a:pt x="111" y="2"/>
                  </a:cubicBezTo>
                  <a:cubicBezTo>
                    <a:pt x="110" y="3"/>
                    <a:pt x="109" y="3"/>
                    <a:pt x="108" y="3"/>
                  </a:cubicBezTo>
                  <a:cubicBezTo>
                    <a:pt x="108" y="3"/>
                    <a:pt x="108" y="3"/>
                    <a:pt x="108" y="3"/>
                  </a:cubicBezTo>
                  <a:cubicBezTo>
                    <a:pt x="107" y="3"/>
                    <a:pt x="107" y="3"/>
                    <a:pt x="107" y="3"/>
                  </a:cubicBezTo>
                  <a:cubicBezTo>
                    <a:pt x="106" y="3"/>
                    <a:pt x="105" y="3"/>
                    <a:pt x="104" y="3"/>
                  </a:cubicBezTo>
                  <a:cubicBezTo>
                    <a:pt x="103" y="4"/>
                    <a:pt x="102" y="4"/>
                    <a:pt x="102" y="4"/>
                  </a:cubicBezTo>
                  <a:cubicBezTo>
                    <a:pt x="101" y="4"/>
                    <a:pt x="101" y="4"/>
                    <a:pt x="101" y="4"/>
                  </a:cubicBezTo>
                  <a:cubicBezTo>
                    <a:pt x="100" y="4"/>
                    <a:pt x="99" y="5"/>
                    <a:pt x="98" y="5"/>
                  </a:cubicBezTo>
                  <a:cubicBezTo>
                    <a:pt x="97" y="5"/>
                    <a:pt x="96" y="5"/>
                    <a:pt x="95" y="5"/>
                  </a:cubicBezTo>
                  <a:cubicBezTo>
                    <a:pt x="95" y="6"/>
                    <a:pt x="95" y="6"/>
                    <a:pt x="95" y="6"/>
                  </a:cubicBezTo>
                  <a:cubicBezTo>
                    <a:pt x="94" y="6"/>
                    <a:pt x="93" y="6"/>
                    <a:pt x="92" y="6"/>
                  </a:cubicBezTo>
                  <a:cubicBezTo>
                    <a:pt x="91" y="7"/>
                    <a:pt x="90" y="7"/>
                    <a:pt x="89" y="7"/>
                  </a:cubicBezTo>
                  <a:cubicBezTo>
                    <a:pt x="88" y="7"/>
                    <a:pt x="88" y="7"/>
                    <a:pt x="88" y="7"/>
                  </a:cubicBezTo>
                  <a:cubicBezTo>
                    <a:pt x="87" y="8"/>
                    <a:pt x="87" y="8"/>
                    <a:pt x="87" y="8"/>
                  </a:cubicBezTo>
                  <a:cubicBezTo>
                    <a:pt x="87" y="8"/>
                    <a:pt x="87" y="8"/>
                    <a:pt x="87" y="8"/>
                  </a:cubicBezTo>
                  <a:cubicBezTo>
                    <a:pt x="86" y="8"/>
                    <a:pt x="86" y="8"/>
                    <a:pt x="85" y="8"/>
                  </a:cubicBezTo>
                  <a:cubicBezTo>
                    <a:pt x="84" y="8"/>
                    <a:pt x="84" y="9"/>
                    <a:pt x="83" y="9"/>
                  </a:cubicBezTo>
                  <a:cubicBezTo>
                    <a:pt x="82" y="9"/>
                    <a:pt x="82" y="9"/>
                    <a:pt x="81" y="10"/>
                  </a:cubicBezTo>
                  <a:cubicBezTo>
                    <a:pt x="79" y="10"/>
                    <a:pt x="77" y="11"/>
                    <a:pt x="75" y="12"/>
                  </a:cubicBezTo>
                  <a:cubicBezTo>
                    <a:pt x="74" y="12"/>
                    <a:pt x="74" y="12"/>
                    <a:pt x="74" y="12"/>
                  </a:cubicBezTo>
                  <a:cubicBezTo>
                    <a:pt x="73" y="13"/>
                    <a:pt x="72" y="13"/>
                    <a:pt x="71" y="13"/>
                  </a:cubicBezTo>
                  <a:cubicBezTo>
                    <a:pt x="70" y="14"/>
                    <a:pt x="69" y="14"/>
                    <a:pt x="69" y="14"/>
                  </a:cubicBezTo>
                  <a:cubicBezTo>
                    <a:pt x="68" y="15"/>
                    <a:pt x="67" y="15"/>
                    <a:pt x="66" y="16"/>
                  </a:cubicBezTo>
                  <a:cubicBezTo>
                    <a:pt x="65" y="16"/>
                    <a:pt x="65" y="16"/>
                    <a:pt x="64" y="17"/>
                  </a:cubicBezTo>
                  <a:cubicBezTo>
                    <a:pt x="64" y="17"/>
                    <a:pt x="63" y="17"/>
                    <a:pt x="63" y="17"/>
                  </a:cubicBezTo>
                  <a:cubicBezTo>
                    <a:pt x="61" y="18"/>
                    <a:pt x="59" y="19"/>
                    <a:pt x="57" y="20"/>
                  </a:cubicBezTo>
                  <a:cubicBezTo>
                    <a:pt x="55" y="22"/>
                    <a:pt x="52" y="23"/>
                    <a:pt x="50" y="25"/>
                  </a:cubicBezTo>
                  <a:cubicBezTo>
                    <a:pt x="50" y="25"/>
                    <a:pt x="50" y="25"/>
                    <a:pt x="50" y="25"/>
                  </a:cubicBezTo>
                  <a:cubicBezTo>
                    <a:pt x="49" y="25"/>
                    <a:pt x="49" y="25"/>
                    <a:pt x="48" y="26"/>
                  </a:cubicBezTo>
                  <a:cubicBezTo>
                    <a:pt x="47" y="27"/>
                    <a:pt x="45" y="28"/>
                    <a:pt x="44" y="29"/>
                  </a:cubicBezTo>
                  <a:cubicBezTo>
                    <a:pt x="43" y="29"/>
                    <a:pt x="43" y="29"/>
                    <a:pt x="43" y="29"/>
                  </a:cubicBezTo>
                  <a:cubicBezTo>
                    <a:pt x="43" y="30"/>
                    <a:pt x="42" y="30"/>
                    <a:pt x="41" y="31"/>
                  </a:cubicBezTo>
                  <a:cubicBezTo>
                    <a:pt x="40" y="32"/>
                    <a:pt x="39" y="33"/>
                    <a:pt x="37" y="34"/>
                  </a:cubicBezTo>
                  <a:cubicBezTo>
                    <a:pt x="37" y="35"/>
                    <a:pt x="36" y="36"/>
                    <a:pt x="35" y="36"/>
                  </a:cubicBezTo>
                  <a:cubicBezTo>
                    <a:pt x="34" y="37"/>
                    <a:pt x="33" y="38"/>
                    <a:pt x="32" y="39"/>
                  </a:cubicBezTo>
                  <a:cubicBezTo>
                    <a:pt x="32" y="39"/>
                    <a:pt x="32" y="39"/>
                    <a:pt x="32" y="39"/>
                  </a:cubicBezTo>
                  <a:cubicBezTo>
                    <a:pt x="31" y="40"/>
                    <a:pt x="30" y="41"/>
                    <a:pt x="30" y="42"/>
                  </a:cubicBezTo>
                  <a:cubicBezTo>
                    <a:pt x="29" y="43"/>
                    <a:pt x="28" y="44"/>
                    <a:pt x="27" y="45"/>
                  </a:cubicBezTo>
                  <a:cubicBezTo>
                    <a:pt x="26" y="45"/>
                    <a:pt x="26" y="45"/>
                    <a:pt x="26" y="45"/>
                  </a:cubicBezTo>
                  <a:cubicBezTo>
                    <a:pt x="26" y="46"/>
                    <a:pt x="25" y="47"/>
                    <a:pt x="25" y="47"/>
                  </a:cubicBezTo>
                  <a:cubicBezTo>
                    <a:pt x="24" y="48"/>
                    <a:pt x="23" y="49"/>
                    <a:pt x="22" y="50"/>
                  </a:cubicBezTo>
                  <a:cubicBezTo>
                    <a:pt x="22" y="51"/>
                    <a:pt x="22" y="51"/>
                    <a:pt x="22" y="51"/>
                  </a:cubicBezTo>
                  <a:cubicBezTo>
                    <a:pt x="21" y="52"/>
                    <a:pt x="21" y="52"/>
                    <a:pt x="20" y="53"/>
                  </a:cubicBezTo>
                  <a:cubicBezTo>
                    <a:pt x="19" y="54"/>
                    <a:pt x="19" y="55"/>
                    <a:pt x="18" y="57"/>
                  </a:cubicBezTo>
                  <a:cubicBezTo>
                    <a:pt x="17" y="58"/>
                    <a:pt x="17" y="58"/>
                    <a:pt x="16" y="59"/>
                  </a:cubicBezTo>
                  <a:cubicBezTo>
                    <a:pt x="16" y="60"/>
                    <a:pt x="15" y="61"/>
                    <a:pt x="15" y="62"/>
                  </a:cubicBezTo>
                  <a:cubicBezTo>
                    <a:pt x="14" y="63"/>
                    <a:pt x="14" y="63"/>
                    <a:pt x="14" y="63"/>
                  </a:cubicBezTo>
                  <a:cubicBezTo>
                    <a:pt x="14" y="64"/>
                    <a:pt x="13" y="65"/>
                    <a:pt x="13" y="66"/>
                  </a:cubicBezTo>
                  <a:cubicBezTo>
                    <a:pt x="12" y="67"/>
                    <a:pt x="12" y="68"/>
                    <a:pt x="11" y="69"/>
                  </a:cubicBezTo>
                  <a:cubicBezTo>
                    <a:pt x="11" y="69"/>
                    <a:pt x="11" y="69"/>
                    <a:pt x="11" y="69"/>
                  </a:cubicBezTo>
                  <a:cubicBezTo>
                    <a:pt x="11" y="70"/>
                    <a:pt x="11" y="70"/>
                    <a:pt x="11" y="70"/>
                  </a:cubicBezTo>
                  <a:cubicBezTo>
                    <a:pt x="10" y="71"/>
                    <a:pt x="10" y="72"/>
                    <a:pt x="10" y="73"/>
                  </a:cubicBezTo>
                  <a:cubicBezTo>
                    <a:pt x="9" y="74"/>
                    <a:pt x="9" y="75"/>
                    <a:pt x="9" y="76"/>
                  </a:cubicBezTo>
                  <a:cubicBezTo>
                    <a:pt x="9" y="76"/>
                    <a:pt x="9" y="76"/>
                    <a:pt x="9" y="76"/>
                  </a:cubicBezTo>
                  <a:cubicBezTo>
                    <a:pt x="8" y="77"/>
                    <a:pt x="8" y="78"/>
                    <a:pt x="7" y="80"/>
                  </a:cubicBezTo>
                  <a:cubicBezTo>
                    <a:pt x="7" y="81"/>
                    <a:pt x="7" y="81"/>
                    <a:pt x="7" y="82"/>
                  </a:cubicBezTo>
                  <a:cubicBezTo>
                    <a:pt x="7" y="83"/>
                    <a:pt x="7" y="83"/>
                    <a:pt x="7" y="83"/>
                  </a:cubicBezTo>
                  <a:cubicBezTo>
                    <a:pt x="6" y="84"/>
                    <a:pt x="6" y="85"/>
                    <a:pt x="6" y="87"/>
                  </a:cubicBezTo>
                  <a:cubicBezTo>
                    <a:pt x="6" y="88"/>
                    <a:pt x="5" y="88"/>
                    <a:pt x="5" y="89"/>
                  </a:cubicBezTo>
                  <a:cubicBezTo>
                    <a:pt x="5" y="90"/>
                    <a:pt x="5" y="90"/>
                    <a:pt x="5" y="90"/>
                  </a:cubicBezTo>
                  <a:cubicBezTo>
                    <a:pt x="5" y="90"/>
                    <a:pt x="5" y="90"/>
                    <a:pt x="5" y="90"/>
                  </a:cubicBezTo>
                  <a:cubicBezTo>
                    <a:pt x="5" y="91"/>
                    <a:pt x="5" y="91"/>
                    <a:pt x="5" y="91"/>
                  </a:cubicBezTo>
                  <a:cubicBezTo>
                    <a:pt x="5" y="92"/>
                    <a:pt x="5" y="93"/>
                    <a:pt x="5" y="93"/>
                  </a:cubicBezTo>
                  <a:cubicBezTo>
                    <a:pt x="5" y="94"/>
                    <a:pt x="4" y="94"/>
                    <a:pt x="4" y="95"/>
                  </a:cubicBezTo>
                  <a:cubicBezTo>
                    <a:pt x="4" y="96"/>
                    <a:pt x="4" y="96"/>
                    <a:pt x="4" y="97"/>
                  </a:cubicBezTo>
                  <a:cubicBezTo>
                    <a:pt x="3" y="119"/>
                    <a:pt x="1" y="141"/>
                    <a:pt x="0" y="163"/>
                  </a:cubicBezTo>
                  <a:cubicBezTo>
                    <a:pt x="0" y="160"/>
                    <a:pt x="0" y="158"/>
                    <a:pt x="0" y="156"/>
                  </a:cubicBezTo>
                  <a:cubicBezTo>
                    <a:pt x="0" y="155"/>
                    <a:pt x="0" y="155"/>
                    <a:pt x="0" y="155"/>
                  </a:cubicBezTo>
                  <a:cubicBezTo>
                    <a:pt x="1" y="154"/>
                    <a:pt x="1" y="153"/>
                    <a:pt x="1" y="152"/>
                  </a:cubicBezTo>
                  <a:cubicBezTo>
                    <a:pt x="1" y="151"/>
                    <a:pt x="2" y="150"/>
                    <a:pt x="2" y="148"/>
                  </a:cubicBezTo>
                  <a:cubicBezTo>
                    <a:pt x="2" y="147"/>
                    <a:pt x="2" y="146"/>
                    <a:pt x="3" y="145"/>
                  </a:cubicBezTo>
                  <a:cubicBezTo>
                    <a:pt x="3" y="144"/>
                    <a:pt x="3" y="143"/>
                    <a:pt x="4" y="142"/>
                  </a:cubicBezTo>
                  <a:cubicBezTo>
                    <a:pt x="4" y="141"/>
                    <a:pt x="5" y="140"/>
                    <a:pt x="5" y="139"/>
                  </a:cubicBezTo>
                  <a:cubicBezTo>
                    <a:pt x="5" y="137"/>
                    <a:pt x="6" y="136"/>
                    <a:pt x="6" y="135"/>
                  </a:cubicBezTo>
                  <a:cubicBezTo>
                    <a:pt x="7" y="134"/>
                    <a:pt x="7" y="133"/>
                    <a:pt x="8" y="132"/>
                  </a:cubicBezTo>
                  <a:cubicBezTo>
                    <a:pt x="8" y="131"/>
                    <a:pt x="9" y="130"/>
                    <a:pt x="10" y="128"/>
                  </a:cubicBezTo>
                  <a:cubicBezTo>
                    <a:pt x="10" y="127"/>
                    <a:pt x="11" y="126"/>
                    <a:pt x="11" y="125"/>
                  </a:cubicBezTo>
                  <a:cubicBezTo>
                    <a:pt x="12" y="124"/>
                    <a:pt x="13" y="123"/>
                    <a:pt x="13" y="122"/>
                  </a:cubicBezTo>
                  <a:cubicBezTo>
                    <a:pt x="14" y="121"/>
                    <a:pt x="15" y="120"/>
                    <a:pt x="15" y="119"/>
                  </a:cubicBezTo>
                  <a:cubicBezTo>
                    <a:pt x="16" y="118"/>
                    <a:pt x="17" y="117"/>
                    <a:pt x="17" y="116"/>
                  </a:cubicBezTo>
                  <a:cubicBezTo>
                    <a:pt x="18" y="115"/>
                    <a:pt x="19" y="114"/>
                    <a:pt x="20" y="113"/>
                  </a:cubicBezTo>
                  <a:cubicBezTo>
                    <a:pt x="20" y="112"/>
                    <a:pt x="21" y="111"/>
                    <a:pt x="22" y="111"/>
                  </a:cubicBezTo>
                  <a:cubicBezTo>
                    <a:pt x="23" y="110"/>
                    <a:pt x="24" y="108"/>
                    <a:pt x="25" y="107"/>
                  </a:cubicBezTo>
                  <a:cubicBezTo>
                    <a:pt x="25" y="107"/>
                    <a:pt x="26" y="106"/>
                    <a:pt x="27" y="105"/>
                  </a:cubicBezTo>
                  <a:cubicBezTo>
                    <a:pt x="28" y="104"/>
                    <a:pt x="29" y="103"/>
                    <a:pt x="30" y="102"/>
                  </a:cubicBezTo>
                  <a:cubicBezTo>
                    <a:pt x="31" y="101"/>
                    <a:pt x="32" y="101"/>
                    <a:pt x="32" y="100"/>
                  </a:cubicBezTo>
                  <a:cubicBezTo>
                    <a:pt x="34" y="99"/>
                    <a:pt x="35" y="98"/>
                    <a:pt x="36" y="97"/>
                  </a:cubicBezTo>
                  <a:cubicBezTo>
                    <a:pt x="37" y="96"/>
                    <a:pt x="38" y="96"/>
                    <a:pt x="39" y="95"/>
                  </a:cubicBezTo>
                  <a:cubicBezTo>
                    <a:pt x="40" y="94"/>
                    <a:pt x="41" y="93"/>
                    <a:pt x="43" y="92"/>
                  </a:cubicBezTo>
                  <a:cubicBezTo>
                    <a:pt x="44" y="91"/>
                    <a:pt x="44" y="91"/>
                    <a:pt x="45" y="90"/>
                  </a:cubicBezTo>
                  <a:cubicBezTo>
                    <a:pt x="47" y="89"/>
                    <a:pt x="49" y="88"/>
                    <a:pt x="52" y="86"/>
                  </a:cubicBezTo>
                  <a:cubicBezTo>
                    <a:pt x="52" y="86"/>
                    <a:pt x="52" y="86"/>
                    <a:pt x="52" y="86"/>
                  </a:cubicBezTo>
                  <a:cubicBezTo>
                    <a:pt x="52" y="86"/>
                    <a:pt x="52" y="86"/>
                    <a:pt x="52" y="86"/>
                  </a:cubicBezTo>
                  <a:cubicBezTo>
                    <a:pt x="54" y="85"/>
                    <a:pt x="57" y="84"/>
                    <a:pt x="59" y="83"/>
                  </a:cubicBezTo>
                  <a:cubicBezTo>
                    <a:pt x="59" y="82"/>
                    <a:pt x="60" y="82"/>
                    <a:pt x="61" y="82"/>
                  </a:cubicBezTo>
                  <a:cubicBezTo>
                    <a:pt x="63" y="81"/>
                    <a:pt x="64" y="80"/>
                    <a:pt x="66" y="79"/>
                  </a:cubicBezTo>
                  <a:cubicBezTo>
                    <a:pt x="67" y="79"/>
                    <a:pt x="68" y="79"/>
                    <a:pt x="68" y="78"/>
                  </a:cubicBezTo>
                  <a:cubicBezTo>
                    <a:pt x="71" y="77"/>
                    <a:pt x="73" y="76"/>
                    <a:pt x="76" y="75"/>
                  </a:cubicBezTo>
                  <a:cubicBezTo>
                    <a:pt x="78" y="75"/>
                    <a:pt x="80" y="74"/>
                    <a:pt x="82" y="73"/>
                  </a:cubicBezTo>
                  <a:cubicBezTo>
                    <a:pt x="82" y="73"/>
                    <a:pt x="82" y="73"/>
                    <a:pt x="82" y="73"/>
                  </a:cubicBezTo>
                  <a:cubicBezTo>
                    <a:pt x="84" y="73"/>
                    <a:pt x="85" y="73"/>
                    <a:pt x="86" y="72"/>
                  </a:cubicBezTo>
                  <a:cubicBezTo>
                    <a:pt x="87" y="72"/>
                    <a:pt x="88" y="72"/>
                    <a:pt x="89" y="71"/>
                  </a:cubicBezTo>
                  <a:cubicBezTo>
                    <a:pt x="90" y="71"/>
                    <a:pt x="91" y="71"/>
                    <a:pt x="92" y="71"/>
                  </a:cubicBezTo>
                  <a:cubicBezTo>
                    <a:pt x="93" y="70"/>
                    <a:pt x="94" y="70"/>
                    <a:pt x="95" y="70"/>
                  </a:cubicBezTo>
                  <a:cubicBezTo>
                    <a:pt x="97" y="70"/>
                    <a:pt x="98" y="70"/>
                    <a:pt x="99" y="69"/>
                  </a:cubicBezTo>
                  <a:cubicBezTo>
                    <a:pt x="100" y="69"/>
                    <a:pt x="101" y="69"/>
                    <a:pt x="102" y="69"/>
                  </a:cubicBezTo>
                  <a:cubicBezTo>
                    <a:pt x="103" y="69"/>
                    <a:pt x="104" y="68"/>
                    <a:pt x="105" y="68"/>
                  </a:cubicBezTo>
                  <a:cubicBezTo>
                    <a:pt x="106" y="68"/>
                    <a:pt x="107" y="68"/>
                    <a:pt x="108" y="68"/>
                  </a:cubicBezTo>
                  <a:cubicBezTo>
                    <a:pt x="110" y="68"/>
                    <a:pt x="111" y="68"/>
                    <a:pt x="112" y="67"/>
                  </a:cubicBezTo>
                  <a:cubicBezTo>
                    <a:pt x="113" y="67"/>
                    <a:pt x="114" y="67"/>
                    <a:pt x="115" y="67"/>
                  </a:cubicBezTo>
                  <a:cubicBezTo>
                    <a:pt x="116" y="67"/>
                    <a:pt x="117" y="67"/>
                    <a:pt x="118" y="67"/>
                  </a:cubicBezTo>
                  <a:cubicBezTo>
                    <a:pt x="119" y="67"/>
                    <a:pt x="120" y="67"/>
                    <a:pt x="121" y="67"/>
                  </a:cubicBezTo>
                  <a:cubicBezTo>
                    <a:pt x="122" y="67"/>
                    <a:pt x="122" y="67"/>
                    <a:pt x="122" y="67"/>
                  </a:cubicBezTo>
                  <a:cubicBezTo>
                    <a:pt x="124" y="67"/>
                    <a:pt x="126" y="67"/>
                    <a:pt x="128" y="67"/>
                  </a:cubicBezTo>
                  <a:cubicBezTo>
                    <a:pt x="128" y="67"/>
                    <a:pt x="129" y="67"/>
                    <a:pt x="130" y="67"/>
                  </a:cubicBezTo>
                  <a:cubicBezTo>
                    <a:pt x="131" y="67"/>
                    <a:pt x="133" y="67"/>
                    <a:pt x="134" y="67"/>
                  </a:cubicBezTo>
                  <a:cubicBezTo>
                    <a:pt x="136" y="67"/>
                    <a:pt x="139" y="67"/>
                    <a:pt x="141" y="67"/>
                  </a:cubicBezTo>
                  <a:cubicBezTo>
                    <a:pt x="142" y="67"/>
                    <a:pt x="142" y="67"/>
                    <a:pt x="142" y="67"/>
                  </a:cubicBezTo>
                  <a:cubicBezTo>
                    <a:pt x="144" y="67"/>
                    <a:pt x="146" y="67"/>
                    <a:pt x="148" y="68"/>
                  </a:cubicBezTo>
                  <a:cubicBezTo>
                    <a:pt x="149" y="68"/>
                    <a:pt x="149" y="68"/>
                    <a:pt x="150" y="68"/>
                  </a:cubicBezTo>
                  <a:cubicBezTo>
                    <a:pt x="152" y="68"/>
                    <a:pt x="153" y="68"/>
                    <a:pt x="154" y="68"/>
                  </a:cubicBezTo>
                  <a:cubicBezTo>
                    <a:pt x="155" y="68"/>
                    <a:pt x="156" y="69"/>
                    <a:pt x="157" y="69"/>
                  </a:cubicBezTo>
                  <a:cubicBezTo>
                    <a:pt x="159" y="69"/>
                    <a:pt x="160" y="69"/>
                    <a:pt x="161" y="69"/>
                  </a:cubicBezTo>
                  <a:cubicBezTo>
                    <a:pt x="163" y="70"/>
                    <a:pt x="165" y="70"/>
                    <a:pt x="167" y="71"/>
                  </a:cubicBezTo>
                  <a:cubicBezTo>
                    <a:pt x="167" y="71"/>
                    <a:pt x="167" y="71"/>
                    <a:pt x="167" y="71"/>
                  </a:cubicBezTo>
                  <a:cubicBezTo>
                    <a:pt x="169" y="71"/>
                    <a:pt x="170" y="71"/>
                    <a:pt x="172" y="72"/>
                  </a:cubicBezTo>
                  <a:cubicBezTo>
                    <a:pt x="173" y="72"/>
                    <a:pt x="173" y="72"/>
                    <a:pt x="174" y="72"/>
                  </a:cubicBezTo>
                  <a:cubicBezTo>
                    <a:pt x="175" y="73"/>
                    <a:pt x="177" y="73"/>
                    <a:pt x="179" y="74"/>
                  </a:cubicBezTo>
                  <a:cubicBezTo>
                    <a:pt x="181" y="74"/>
                    <a:pt x="183" y="75"/>
                    <a:pt x="184" y="75"/>
                  </a:cubicBezTo>
                  <a:cubicBezTo>
                    <a:pt x="185" y="75"/>
                    <a:pt x="185" y="75"/>
                    <a:pt x="185" y="75"/>
                  </a:cubicBezTo>
                  <a:cubicBezTo>
                    <a:pt x="186" y="76"/>
                    <a:pt x="186" y="76"/>
                    <a:pt x="186" y="76"/>
                  </a:cubicBezTo>
                  <a:cubicBezTo>
                    <a:pt x="187" y="76"/>
                    <a:pt x="189" y="76"/>
                    <a:pt x="191" y="77"/>
                  </a:cubicBezTo>
                  <a:cubicBezTo>
                    <a:pt x="191" y="77"/>
                    <a:pt x="191" y="77"/>
                    <a:pt x="191" y="77"/>
                  </a:cubicBezTo>
                  <a:cubicBezTo>
                    <a:pt x="192" y="77"/>
                    <a:pt x="192" y="77"/>
                    <a:pt x="192" y="77"/>
                  </a:cubicBezTo>
                  <a:cubicBezTo>
                    <a:pt x="193" y="78"/>
                    <a:pt x="195" y="78"/>
                    <a:pt x="197" y="78"/>
                  </a:cubicBezTo>
                  <a:cubicBezTo>
                    <a:pt x="197" y="78"/>
                    <a:pt x="197" y="78"/>
                    <a:pt x="197" y="78"/>
                  </a:cubicBezTo>
                  <a:cubicBezTo>
                    <a:pt x="198" y="79"/>
                    <a:pt x="198" y="79"/>
                    <a:pt x="198" y="79"/>
                  </a:cubicBezTo>
                  <a:cubicBezTo>
                    <a:pt x="200" y="79"/>
                    <a:pt x="203" y="80"/>
                    <a:pt x="205" y="80"/>
                  </a:cubicBezTo>
                  <a:cubicBezTo>
                    <a:pt x="206" y="80"/>
                    <a:pt x="206" y="80"/>
                    <a:pt x="206" y="80"/>
                  </a:cubicBezTo>
                  <a:cubicBezTo>
                    <a:pt x="207" y="80"/>
                    <a:pt x="208" y="81"/>
                    <a:pt x="208" y="81"/>
                  </a:cubicBezTo>
                  <a:cubicBezTo>
                    <a:pt x="210" y="81"/>
                    <a:pt x="211" y="81"/>
                    <a:pt x="212" y="81"/>
                  </a:cubicBezTo>
                  <a:cubicBezTo>
                    <a:pt x="213" y="81"/>
                    <a:pt x="215" y="82"/>
                    <a:pt x="216" y="82"/>
                  </a:cubicBezTo>
                  <a:cubicBezTo>
                    <a:pt x="217" y="82"/>
                    <a:pt x="217" y="82"/>
                    <a:pt x="218" y="82"/>
                  </a:cubicBezTo>
                  <a:cubicBezTo>
                    <a:pt x="218" y="82"/>
                    <a:pt x="218" y="82"/>
                    <a:pt x="218" y="82"/>
                  </a:cubicBezTo>
                  <a:cubicBezTo>
                    <a:pt x="219" y="82"/>
                    <a:pt x="219" y="82"/>
                    <a:pt x="219" y="82"/>
                  </a:cubicBezTo>
                  <a:cubicBezTo>
                    <a:pt x="219" y="82"/>
                    <a:pt x="220" y="82"/>
                    <a:pt x="220" y="82"/>
                  </a:cubicBezTo>
                  <a:cubicBezTo>
                    <a:pt x="222" y="83"/>
                    <a:pt x="223" y="83"/>
                    <a:pt x="225" y="83"/>
                  </a:cubicBezTo>
                  <a:cubicBezTo>
                    <a:pt x="225" y="83"/>
                    <a:pt x="226" y="83"/>
                    <a:pt x="226" y="83"/>
                  </a:cubicBezTo>
                  <a:cubicBezTo>
                    <a:pt x="227" y="83"/>
                    <a:pt x="227" y="83"/>
                    <a:pt x="227" y="83"/>
                  </a:cubicBezTo>
                  <a:cubicBezTo>
                    <a:pt x="229" y="83"/>
                    <a:pt x="230" y="83"/>
                    <a:pt x="232" y="83"/>
                  </a:cubicBezTo>
                  <a:cubicBezTo>
                    <a:pt x="233" y="83"/>
                    <a:pt x="233" y="83"/>
                    <a:pt x="233" y="83"/>
                  </a:cubicBezTo>
                  <a:cubicBezTo>
                    <a:pt x="234" y="83"/>
                    <a:pt x="235" y="83"/>
                    <a:pt x="236" y="83"/>
                  </a:cubicBezTo>
                  <a:cubicBezTo>
                    <a:pt x="236" y="83"/>
                    <a:pt x="237" y="83"/>
                    <a:pt x="237" y="83"/>
                  </a:cubicBezTo>
                  <a:cubicBezTo>
                    <a:pt x="238" y="83"/>
                    <a:pt x="238" y="83"/>
                    <a:pt x="238" y="83"/>
                  </a:cubicBezTo>
                  <a:cubicBezTo>
                    <a:pt x="238" y="83"/>
                    <a:pt x="238" y="83"/>
                    <a:pt x="238" y="83"/>
                  </a:cubicBezTo>
                  <a:cubicBezTo>
                    <a:pt x="239" y="83"/>
                    <a:pt x="239" y="83"/>
                    <a:pt x="239" y="83"/>
                  </a:cubicBezTo>
                  <a:cubicBezTo>
                    <a:pt x="240" y="83"/>
                    <a:pt x="241" y="83"/>
                    <a:pt x="242" y="83"/>
                  </a:cubicBezTo>
                  <a:cubicBezTo>
                    <a:pt x="242" y="83"/>
                    <a:pt x="242" y="83"/>
                    <a:pt x="242" y="83"/>
                  </a:cubicBezTo>
                  <a:cubicBezTo>
                    <a:pt x="242" y="83"/>
                    <a:pt x="242" y="83"/>
                    <a:pt x="242" y="83"/>
                  </a:cubicBezTo>
                  <a:cubicBezTo>
                    <a:pt x="243" y="83"/>
                    <a:pt x="244" y="83"/>
                    <a:pt x="245" y="83"/>
                  </a:cubicBezTo>
                  <a:cubicBezTo>
                    <a:pt x="246" y="83"/>
                    <a:pt x="246" y="83"/>
                    <a:pt x="246" y="83"/>
                  </a:cubicBezTo>
                  <a:cubicBezTo>
                    <a:pt x="247" y="83"/>
                    <a:pt x="247" y="83"/>
                    <a:pt x="247" y="83"/>
                  </a:cubicBezTo>
                  <a:cubicBezTo>
                    <a:pt x="247" y="83"/>
                    <a:pt x="247" y="83"/>
                    <a:pt x="247" y="83"/>
                  </a:cubicBezTo>
                  <a:cubicBezTo>
                    <a:pt x="248" y="82"/>
                    <a:pt x="248" y="82"/>
                    <a:pt x="249" y="82"/>
                  </a:cubicBezTo>
                  <a:cubicBezTo>
                    <a:pt x="250" y="82"/>
                    <a:pt x="250" y="82"/>
                    <a:pt x="251" y="82"/>
                  </a:cubicBezTo>
                  <a:cubicBezTo>
                    <a:pt x="251" y="82"/>
                    <a:pt x="251" y="82"/>
                    <a:pt x="251" y="82"/>
                  </a:cubicBezTo>
                  <a:cubicBezTo>
                    <a:pt x="251" y="82"/>
                    <a:pt x="251" y="82"/>
                    <a:pt x="251" y="82"/>
                  </a:cubicBezTo>
                  <a:cubicBezTo>
                    <a:pt x="252" y="82"/>
                    <a:pt x="252" y="81"/>
                    <a:pt x="253" y="81"/>
                  </a:cubicBezTo>
                  <a:cubicBezTo>
                    <a:pt x="253" y="81"/>
                    <a:pt x="253" y="81"/>
                    <a:pt x="253" y="81"/>
                  </a:cubicBezTo>
                  <a:cubicBezTo>
                    <a:pt x="254" y="81"/>
                    <a:pt x="254" y="81"/>
                    <a:pt x="254" y="81"/>
                  </a:cubicBezTo>
                  <a:cubicBezTo>
                    <a:pt x="254" y="81"/>
                    <a:pt x="254" y="81"/>
                    <a:pt x="254" y="81"/>
                  </a:cubicBezTo>
                  <a:cubicBezTo>
                    <a:pt x="255" y="81"/>
                    <a:pt x="255" y="81"/>
                    <a:pt x="255" y="81"/>
                  </a:cubicBezTo>
                  <a:cubicBezTo>
                    <a:pt x="255" y="81"/>
                    <a:pt x="255" y="80"/>
                    <a:pt x="256" y="80"/>
                  </a:cubicBezTo>
                  <a:cubicBezTo>
                    <a:pt x="256" y="80"/>
                    <a:pt x="257" y="80"/>
                    <a:pt x="257" y="80"/>
                  </a:cubicBezTo>
                  <a:cubicBezTo>
                    <a:pt x="257" y="80"/>
                    <a:pt x="257" y="80"/>
                    <a:pt x="257" y="80"/>
                  </a:cubicBezTo>
                  <a:cubicBezTo>
                    <a:pt x="257" y="80"/>
                    <a:pt x="257" y="80"/>
                    <a:pt x="257" y="80"/>
                  </a:cubicBezTo>
                  <a:cubicBezTo>
                    <a:pt x="258" y="79"/>
                    <a:pt x="258" y="79"/>
                    <a:pt x="258" y="79"/>
                  </a:cubicBezTo>
                  <a:cubicBezTo>
                    <a:pt x="259" y="79"/>
                    <a:pt x="259" y="79"/>
                    <a:pt x="259" y="79"/>
                  </a:cubicBezTo>
                  <a:cubicBezTo>
                    <a:pt x="259" y="78"/>
                    <a:pt x="259" y="78"/>
                    <a:pt x="259" y="78"/>
                  </a:cubicBezTo>
                  <a:cubicBezTo>
                    <a:pt x="260" y="78"/>
                    <a:pt x="260" y="78"/>
                    <a:pt x="260" y="78"/>
                  </a:cubicBezTo>
                  <a:cubicBezTo>
                    <a:pt x="260" y="78"/>
                    <a:pt x="260" y="78"/>
                    <a:pt x="260" y="78"/>
                  </a:cubicBezTo>
                  <a:cubicBezTo>
                    <a:pt x="261" y="77"/>
                    <a:pt x="261" y="77"/>
                    <a:pt x="261" y="77"/>
                  </a:cubicBezTo>
                  <a:cubicBezTo>
                    <a:pt x="262" y="77"/>
                    <a:pt x="262" y="77"/>
                    <a:pt x="262" y="77"/>
                  </a:cubicBezTo>
                  <a:cubicBezTo>
                    <a:pt x="262" y="76"/>
                    <a:pt x="262" y="76"/>
                    <a:pt x="262" y="76"/>
                  </a:cubicBezTo>
                  <a:cubicBezTo>
                    <a:pt x="263" y="76"/>
                    <a:pt x="263" y="76"/>
                    <a:pt x="263" y="76"/>
                  </a:cubicBezTo>
                  <a:cubicBezTo>
                    <a:pt x="263" y="75"/>
                    <a:pt x="263" y="75"/>
                    <a:pt x="263" y="75"/>
                  </a:cubicBezTo>
                  <a:cubicBezTo>
                    <a:pt x="264" y="75"/>
                    <a:pt x="264" y="75"/>
                    <a:pt x="264" y="75"/>
                  </a:cubicBezTo>
                  <a:cubicBezTo>
                    <a:pt x="264" y="75"/>
                    <a:pt x="264" y="75"/>
                    <a:pt x="264" y="75"/>
                  </a:cubicBezTo>
                  <a:cubicBezTo>
                    <a:pt x="265" y="74"/>
                    <a:pt x="265" y="74"/>
                    <a:pt x="265" y="74"/>
                  </a:cubicBezTo>
                  <a:cubicBezTo>
                    <a:pt x="265" y="73"/>
                    <a:pt x="265" y="73"/>
                    <a:pt x="265" y="73"/>
                  </a:cubicBezTo>
                  <a:cubicBezTo>
                    <a:pt x="266" y="73"/>
                    <a:pt x="266" y="73"/>
                    <a:pt x="266" y="73"/>
                  </a:cubicBezTo>
                  <a:cubicBezTo>
                    <a:pt x="266" y="72"/>
                    <a:pt x="266" y="72"/>
                    <a:pt x="266" y="72"/>
                  </a:cubicBezTo>
                  <a:cubicBezTo>
                    <a:pt x="266" y="71"/>
                    <a:pt x="266" y="71"/>
                    <a:pt x="266" y="71"/>
                  </a:cubicBezTo>
                  <a:cubicBezTo>
                    <a:pt x="266" y="71"/>
                    <a:pt x="266" y="71"/>
                    <a:pt x="266" y="71"/>
                  </a:cubicBezTo>
                  <a:cubicBezTo>
                    <a:pt x="266" y="71"/>
                    <a:pt x="266" y="71"/>
                    <a:pt x="266" y="71"/>
                  </a:cubicBezTo>
                  <a:cubicBezTo>
                    <a:pt x="267" y="70"/>
                    <a:pt x="267" y="70"/>
                    <a:pt x="267" y="70"/>
                  </a:cubicBezTo>
                  <a:cubicBezTo>
                    <a:pt x="267" y="70"/>
                    <a:pt x="267" y="70"/>
                    <a:pt x="267" y="69"/>
                  </a:cubicBezTo>
                  <a:cubicBezTo>
                    <a:pt x="267" y="69"/>
                    <a:pt x="267" y="69"/>
                    <a:pt x="267" y="69"/>
                  </a:cubicBezTo>
                  <a:cubicBezTo>
                    <a:pt x="267" y="68"/>
                    <a:pt x="267" y="68"/>
                    <a:pt x="267" y="68"/>
                  </a:cubicBezTo>
                  <a:cubicBezTo>
                    <a:pt x="267" y="68"/>
                    <a:pt x="267" y="68"/>
                    <a:pt x="267" y="68"/>
                  </a:cubicBezTo>
                  <a:cubicBezTo>
                    <a:pt x="268" y="67"/>
                    <a:pt x="268" y="67"/>
                    <a:pt x="268" y="66"/>
                  </a:cubicBezTo>
                  <a:cubicBezTo>
                    <a:pt x="268" y="66"/>
                    <a:pt x="268" y="66"/>
                    <a:pt x="268" y="66"/>
                  </a:cubicBezTo>
                  <a:cubicBezTo>
                    <a:pt x="268" y="66"/>
                    <a:pt x="268" y="66"/>
                    <a:pt x="268" y="66"/>
                  </a:cubicBezTo>
                  <a:cubicBezTo>
                    <a:pt x="268" y="66"/>
                    <a:pt x="268" y="66"/>
                    <a:pt x="268" y="66"/>
                  </a:cubicBezTo>
                  <a:cubicBezTo>
                    <a:pt x="268" y="66"/>
                    <a:pt x="268" y="66"/>
                    <a:pt x="268" y="66"/>
                  </a:cubicBezTo>
                  <a:cubicBezTo>
                    <a:pt x="270" y="45"/>
                    <a:pt x="270" y="45"/>
                    <a:pt x="270" y="45"/>
                  </a:cubicBezTo>
                  <a:cubicBezTo>
                    <a:pt x="270" y="42"/>
                    <a:pt x="271" y="39"/>
                    <a:pt x="271" y="36"/>
                  </a:cubicBezTo>
                  <a:cubicBezTo>
                    <a:pt x="271" y="33"/>
                    <a:pt x="272" y="29"/>
                    <a:pt x="272" y="25"/>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3" name="Freeform 183"/>
            <p:cNvSpPr/>
            <p:nvPr/>
          </p:nvSpPr>
          <p:spPr bwMode="auto">
            <a:xfrm>
              <a:off x="2581" y="2592"/>
              <a:ext cx="1658" cy="1509"/>
            </a:xfrm>
            <a:custGeom>
              <a:avLst/>
              <a:gdLst>
                <a:gd name="T0" fmla="*/ 1483 w 1011"/>
                <a:gd name="T1" fmla="*/ 745 h 920"/>
                <a:gd name="T2" fmla="*/ 1471 w 1011"/>
                <a:gd name="T3" fmla="*/ 733 h 920"/>
                <a:gd name="T4" fmla="*/ 1455 w 1011"/>
                <a:gd name="T5" fmla="*/ 720 h 920"/>
                <a:gd name="T6" fmla="*/ 1425 w 1011"/>
                <a:gd name="T7" fmla="*/ 713 h 920"/>
                <a:gd name="T8" fmla="*/ 1394 w 1011"/>
                <a:gd name="T9" fmla="*/ 727 h 920"/>
                <a:gd name="T10" fmla="*/ 1378 w 1011"/>
                <a:gd name="T11" fmla="*/ 741 h 920"/>
                <a:gd name="T12" fmla="*/ 1364 w 1011"/>
                <a:gd name="T13" fmla="*/ 759 h 920"/>
                <a:gd name="T14" fmla="*/ 1356 w 1011"/>
                <a:gd name="T15" fmla="*/ 773 h 920"/>
                <a:gd name="T16" fmla="*/ 1350 w 1011"/>
                <a:gd name="T17" fmla="*/ 787 h 920"/>
                <a:gd name="T18" fmla="*/ 1271 w 1011"/>
                <a:gd name="T19" fmla="*/ 878 h 920"/>
                <a:gd name="T20" fmla="*/ 1179 w 1011"/>
                <a:gd name="T21" fmla="*/ 907 h 920"/>
                <a:gd name="T22" fmla="*/ 1120 w 1011"/>
                <a:gd name="T23" fmla="*/ 909 h 920"/>
                <a:gd name="T24" fmla="*/ 1056 w 1011"/>
                <a:gd name="T25" fmla="*/ 897 h 920"/>
                <a:gd name="T26" fmla="*/ 1000 w 1011"/>
                <a:gd name="T27" fmla="*/ 874 h 920"/>
                <a:gd name="T28" fmla="*/ 968 w 1011"/>
                <a:gd name="T29" fmla="*/ 851 h 920"/>
                <a:gd name="T30" fmla="*/ 1030 w 1011"/>
                <a:gd name="T31" fmla="*/ 574 h 920"/>
                <a:gd name="T32" fmla="*/ 1341 w 1011"/>
                <a:gd name="T33" fmla="*/ 572 h 920"/>
                <a:gd name="T34" fmla="*/ 1194 w 1011"/>
                <a:gd name="T35" fmla="*/ 295 h 920"/>
                <a:gd name="T36" fmla="*/ 1181 w 1011"/>
                <a:gd name="T37" fmla="*/ 280 h 920"/>
                <a:gd name="T38" fmla="*/ 1166 w 1011"/>
                <a:gd name="T39" fmla="*/ 269 h 920"/>
                <a:gd name="T40" fmla="*/ 1148 w 1011"/>
                <a:gd name="T41" fmla="*/ 256 h 920"/>
                <a:gd name="T42" fmla="*/ 1128 w 1011"/>
                <a:gd name="T43" fmla="*/ 246 h 920"/>
                <a:gd name="T44" fmla="*/ 1107 w 1011"/>
                <a:gd name="T45" fmla="*/ 236 h 920"/>
                <a:gd name="T46" fmla="*/ 1071 w 1011"/>
                <a:gd name="T47" fmla="*/ 228 h 920"/>
                <a:gd name="T48" fmla="*/ 1017 w 1011"/>
                <a:gd name="T49" fmla="*/ 225 h 920"/>
                <a:gd name="T50" fmla="*/ 995 w 1011"/>
                <a:gd name="T51" fmla="*/ 226 h 920"/>
                <a:gd name="T52" fmla="*/ 976 w 1011"/>
                <a:gd name="T53" fmla="*/ 231 h 920"/>
                <a:gd name="T54" fmla="*/ 700 w 1011"/>
                <a:gd name="T55" fmla="*/ 323 h 920"/>
                <a:gd name="T56" fmla="*/ 671 w 1011"/>
                <a:gd name="T57" fmla="*/ 330 h 920"/>
                <a:gd name="T58" fmla="*/ 608 w 1011"/>
                <a:gd name="T59" fmla="*/ 320 h 920"/>
                <a:gd name="T60" fmla="*/ 599 w 1011"/>
                <a:gd name="T61" fmla="*/ 299 h 920"/>
                <a:gd name="T62" fmla="*/ 599 w 1011"/>
                <a:gd name="T63" fmla="*/ 280 h 920"/>
                <a:gd name="T64" fmla="*/ 608 w 1011"/>
                <a:gd name="T65" fmla="*/ 243 h 920"/>
                <a:gd name="T66" fmla="*/ 608 w 1011"/>
                <a:gd name="T67" fmla="*/ 97 h 920"/>
                <a:gd name="T68" fmla="*/ 595 w 1011"/>
                <a:gd name="T69" fmla="*/ 79 h 920"/>
                <a:gd name="T70" fmla="*/ 584 w 1011"/>
                <a:gd name="T71" fmla="*/ 67 h 920"/>
                <a:gd name="T72" fmla="*/ 566 w 1011"/>
                <a:gd name="T73" fmla="*/ 51 h 920"/>
                <a:gd name="T74" fmla="*/ 531 w 1011"/>
                <a:gd name="T75" fmla="*/ 30 h 920"/>
                <a:gd name="T76" fmla="*/ 507 w 1011"/>
                <a:gd name="T77" fmla="*/ 18 h 920"/>
                <a:gd name="T78" fmla="*/ 479 w 1011"/>
                <a:gd name="T79" fmla="*/ 10 h 920"/>
                <a:gd name="T80" fmla="*/ 392 w 1011"/>
                <a:gd name="T81" fmla="*/ 2 h 920"/>
                <a:gd name="T82" fmla="*/ 364 w 1011"/>
                <a:gd name="T83" fmla="*/ 3 h 920"/>
                <a:gd name="T84" fmla="*/ 341 w 1011"/>
                <a:gd name="T85" fmla="*/ 8 h 920"/>
                <a:gd name="T86" fmla="*/ 207 w 1011"/>
                <a:gd name="T87" fmla="*/ 103 h 920"/>
                <a:gd name="T88" fmla="*/ 305 w 1011"/>
                <a:gd name="T89" fmla="*/ 305 h 920"/>
                <a:gd name="T90" fmla="*/ 405 w 1011"/>
                <a:gd name="T91" fmla="*/ 420 h 920"/>
                <a:gd name="T92" fmla="*/ 15 w 1011"/>
                <a:gd name="T93" fmla="*/ 707 h 920"/>
                <a:gd name="T94" fmla="*/ 418 w 1011"/>
                <a:gd name="T95" fmla="*/ 1427 h 920"/>
                <a:gd name="T96" fmla="*/ 430 w 1011"/>
                <a:gd name="T97" fmla="*/ 1443 h 920"/>
                <a:gd name="T98" fmla="*/ 444 w 1011"/>
                <a:gd name="T99" fmla="*/ 1458 h 920"/>
                <a:gd name="T100" fmla="*/ 474 w 1011"/>
                <a:gd name="T101" fmla="*/ 1479 h 920"/>
                <a:gd name="T102" fmla="*/ 540 w 1011"/>
                <a:gd name="T103" fmla="*/ 1504 h 920"/>
                <a:gd name="T104" fmla="*/ 564 w 1011"/>
                <a:gd name="T105" fmla="*/ 1509 h 920"/>
                <a:gd name="T106" fmla="*/ 592 w 1011"/>
                <a:gd name="T107" fmla="*/ 1509 h 920"/>
                <a:gd name="T108" fmla="*/ 617 w 1011"/>
                <a:gd name="T109" fmla="*/ 1507 h 920"/>
                <a:gd name="T110" fmla="*/ 640 w 1011"/>
                <a:gd name="T111" fmla="*/ 1504 h 920"/>
                <a:gd name="T112" fmla="*/ 663 w 1011"/>
                <a:gd name="T113" fmla="*/ 1498 h 920"/>
                <a:gd name="T114" fmla="*/ 1614 w 1011"/>
                <a:gd name="T115" fmla="*/ 1138 h 92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11" h="920">
                  <a:moveTo>
                    <a:pt x="1010" y="630"/>
                  </a:moveTo>
                  <a:cubicBezTo>
                    <a:pt x="1008" y="618"/>
                    <a:pt x="1004" y="607"/>
                    <a:pt x="997" y="595"/>
                  </a:cubicBezTo>
                  <a:cubicBezTo>
                    <a:pt x="914" y="468"/>
                    <a:pt x="914" y="468"/>
                    <a:pt x="914" y="468"/>
                  </a:cubicBezTo>
                  <a:cubicBezTo>
                    <a:pt x="914" y="467"/>
                    <a:pt x="914" y="467"/>
                    <a:pt x="913" y="466"/>
                  </a:cubicBezTo>
                  <a:cubicBezTo>
                    <a:pt x="913" y="466"/>
                    <a:pt x="912" y="465"/>
                    <a:pt x="912" y="464"/>
                  </a:cubicBezTo>
                  <a:cubicBezTo>
                    <a:pt x="911" y="463"/>
                    <a:pt x="910" y="462"/>
                    <a:pt x="909" y="460"/>
                  </a:cubicBezTo>
                  <a:cubicBezTo>
                    <a:pt x="908" y="459"/>
                    <a:pt x="906" y="457"/>
                    <a:pt x="905" y="455"/>
                  </a:cubicBezTo>
                  <a:cubicBezTo>
                    <a:pt x="904" y="454"/>
                    <a:pt x="904" y="454"/>
                    <a:pt x="904" y="454"/>
                  </a:cubicBezTo>
                  <a:cubicBezTo>
                    <a:pt x="904" y="454"/>
                    <a:pt x="904" y="454"/>
                    <a:pt x="904" y="454"/>
                  </a:cubicBezTo>
                  <a:cubicBezTo>
                    <a:pt x="903" y="453"/>
                    <a:pt x="903" y="453"/>
                    <a:pt x="903" y="453"/>
                  </a:cubicBezTo>
                  <a:cubicBezTo>
                    <a:pt x="903" y="453"/>
                    <a:pt x="903" y="453"/>
                    <a:pt x="903" y="453"/>
                  </a:cubicBezTo>
                  <a:cubicBezTo>
                    <a:pt x="902" y="452"/>
                    <a:pt x="902" y="452"/>
                    <a:pt x="902" y="452"/>
                  </a:cubicBezTo>
                  <a:cubicBezTo>
                    <a:pt x="902" y="451"/>
                    <a:pt x="902" y="451"/>
                    <a:pt x="902" y="451"/>
                  </a:cubicBezTo>
                  <a:cubicBezTo>
                    <a:pt x="901" y="451"/>
                    <a:pt x="901" y="451"/>
                    <a:pt x="901" y="450"/>
                  </a:cubicBezTo>
                  <a:cubicBezTo>
                    <a:pt x="900" y="450"/>
                    <a:pt x="900" y="449"/>
                    <a:pt x="899" y="449"/>
                  </a:cubicBezTo>
                  <a:cubicBezTo>
                    <a:pt x="899" y="448"/>
                    <a:pt x="899" y="448"/>
                    <a:pt x="899" y="448"/>
                  </a:cubicBezTo>
                  <a:cubicBezTo>
                    <a:pt x="898" y="448"/>
                    <a:pt x="898" y="448"/>
                    <a:pt x="898" y="448"/>
                  </a:cubicBezTo>
                  <a:cubicBezTo>
                    <a:pt x="897" y="447"/>
                    <a:pt x="897" y="447"/>
                    <a:pt x="897" y="447"/>
                  </a:cubicBezTo>
                  <a:cubicBezTo>
                    <a:pt x="897" y="447"/>
                    <a:pt x="897" y="446"/>
                    <a:pt x="896" y="446"/>
                  </a:cubicBezTo>
                  <a:cubicBezTo>
                    <a:pt x="896" y="446"/>
                    <a:pt x="895" y="445"/>
                    <a:pt x="895" y="445"/>
                  </a:cubicBezTo>
                  <a:cubicBezTo>
                    <a:pt x="895" y="445"/>
                    <a:pt x="894" y="444"/>
                    <a:pt x="894" y="444"/>
                  </a:cubicBezTo>
                  <a:cubicBezTo>
                    <a:pt x="894" y="444"/>
                    <a:pt x="893" y="443"/>
                    <a:pt x="893" y="443"/>
                  </a:cubicBezTo>
                  <a:cubicBezTo>
                    <a:pt x="892" y="443"/>
                    <a:pt x="892" y="443"/>
                    <a:pt x="892" y="442"/>
                  </a:cubicBezTo>
                  <a:cubicBezTo>
                    <a:pt x="891" y="442"/>
                    <a:pt x="891" y="442"/>
                    <a:pt x="890" y="441"/>
                  </a:cubicBezTo>
                  <a:cubicBezTo>
                    <a:pt x="890" y="441"/>
                    <a:pt x="890" y="441"/>
                    <a:pt x="889" y="441"/>
                  </a:cubicBezTo>
                  <a:cubicBezTo>
                    <a:pt x="889" y="441"/>
                    <a:pt x="889" y="440"/>
                    <a:pt x="888" y="440"/>
                  </a:cubicBezTo>
                  <a:cubicBezTo>
                    <a:pt x="888" y="440"/>
                    <a:pt x="888" y="440"/>
                    <a:pt x="887" y="439"/>
                  </a:cubicBezTo>
                  <a:cubicBezTo>
                    <a:pt x="886" y="439"/>
                    <a:pt x="886" y="439"/>
                    <a:pt x="885" y="438"/>
                  </a:cubicBezTo>
                  <a:cubicBezTo>
                    <a:pt x="884" y="438"/>
                    <a:pt x="883" y="438"/>
                    <a:pt x="883" y="437"/>
                  </a:cubicBezTo>
                  <a:cubicBezTo>
                    <a:pt x="882" y="437"/>
                    <a:pt x="880" y="437"/>
                    <a:pt x="879" y="436"/>
                  </a:cubicBezTo>
                  <a:cubicBezTo>
                    <a:pt x="878" y="436"/>
                    <a:pt x="876" y="436"/>
                    <a:pt x="874" y="435"/>
                  </a:cubicBezTo>
                  <a:cubicBezTo>
                    <a:pt x="873" y="435"/>
                    <a:pt x="873" y="435"/>
                    <a:pt x="873" y="435"/>
                  </a:cubicBezTo>
                  <a:cubicBezTo>
                    <a:pt x="872" y="435"/>
                    <a:pt x="872" y="435"/>
                    <a:pt x="872" y="435"/>
                  </a:cubicBezTo>
                  <a:cubicBezTo>
                    <a:pt x="871" y="435"/>
                    <a:pt x="871" y="435"/>
                    <a:pt x="871" y="435"/>
                  </a:cubicBezTo>
                  <a:cubicBezTo>
                    <a:pt x="871" y="435"/>
                    <a:pt x="871" y="435"/>
                    <a:pt x="870" y="435"/>
                  </a:cubicBezTo>
                  <a:cubicBezTo>
                    <a:pt x="870" y="435"/>
                    <a:pt x="870" y="435"/>
                    <a:pt x="869" y="435"/>
                  </a:cubicBezTo>
                  <a:cubicBezTo>
                    <a:pt x="869" y="435"/>
                    <a:pt x="868" y="435"/>
                    <a:pt x="867" y="436"/>
                  </a:cubicBezTo>
                  <a:cubicBezTo>
                    <a:pt x="866" y="436"/>
                    <a:pt x="865" y="436"/>
                    <a:pt x="863" y="437"/>
                  </a:cubicBezTo>
                  <a:cubicBezTo>
                    <a:pt x="862" y="437"/>
                    <a:pt x="859" y="438"/>
                    <a:pt x="857" y="439"/>
                  </a:cubicBezTo>
                  <a:cubicBezTo>
                    <a:pt x="856" y="439"/>
                    <a:pt x="856" y="439"/>
                    <a:pt x="856" y="439"/>
                  </a:cubicBezTo>
                  <a:cubicBezTo>
                    <a:pt x="855" y="439"/>
                    <a:pt x="855" y="440"/>
                    <a:pt x="855" y="440"/>
                  </a:cubicBezTo>
                  <a:cubicBezTo>
                    <a:pt x="854" y="440"/>
                    <a:pt x="854" y="441"/>
                    <a:pt x="853" y="441"/>
                  </a:cubicBezTo>
                  <a:cubicBezTo>
                    <a:pt x="853" y="441"/>
                    <a:pt x="852" y="442"/>
                    <a:pt x="851" y="442"/>
                  </a:cubicBezTo>
                  <a:cubicBezTo>
                    <a:pt x="850" y="443"/>
                    <a:pt x="850" y="443"/>
                    <a:pt x="850" y="443"/>
                  </a:cubicBezTo>
                  <a:cubicBezTo>
                    <a:pt x="850" y="443"/>
                    <a:pt x="850" y="443"/>
                    <a:pt x="850" y="443"/>
                  </a:cubicBezTo>
                  <a:cubicBezTo>
                    <a:pt x="849" y="444"/>
                    <a:pt x="849" y="444"/>
                    <a:pt x="848" y="445"/>
                  </a:cubicBezTo>
                  <a:cubicBezTo>
                    <a:pt x="848" y="445"/>
                    <a:pt x="847" y="446"/>
                    <a:pt x="846" y="446"/>
                  </a:cubicBezTo>
                  <a:cubicBezTo>
                    <a:pt x="845" y="447"/>
                    <a:pt x="845" y="447"/>
                    <a:pt x="845" y="447"/>
                  </a:cubicBezTo>
                  <a:cubicBezTo>
                    <a:pt x="845" y="448"/>
                    <a:pt x="845" y="448"/>
                    <a:pt x="845" y="448"/>
                  </a:cubicBezTo>
                  <a:cubicBezTo>
                    <a:pt x="844" y="449"/>
                    <a:pt x="844" y="449"/>
                    <a:pt x="844" y="449"/>
                  </a:cubicBezTo>
                  <a:cubicBezTo>
                    <a:pt x="843" y="449"/>
                    <a:pt x="843" y="449"/>
                    <a:pt x="842" y="450"/>
                  </a:cubicBezTo>
                  <a:cubicBezTo>
                    <a:pt x="842" y="451"/>
                    <a:pt x="842" y="451"/>
                    <a:pt x="842" y="451"/>
                  </a:cubicBezTo>
                  <a:cubicBezTo>
                    <a:pt x="841" y="451"/>
                    <a:pt x="841" y="451"/>
                    <a:pt x="841" y="451"/>
                  </a:cubicBezTo>
                  <a:cubicBezTo>
                    <a:pt x="840" y="452"/>
                    <a:pt x="840" y="452"/>
                    <a:pt x="840" y="452"/>
                  </a:cubicBezTo>
                  <a:cubicBezTo>
                    <a:pt x="840" y="453"/>
                    <a:pt x="840" y="453"/>
                    <a:pt x="839" y="453"/>
                  </a:cubicBezTo>
                  <a:cubicBezTo>
                    <a:pt x="839" y="454"/>
                    <a:pt x="839" y="454"/>
                    <a:pt x="838" y="455"/>
                  </a:cubicBezTo>
                  <a:cubicBezTo>
                    <a:pt x="838" y="455"/>
                    <a:pt x="837" y="456"/>
                    <a:pt x="837" y="456"/>
                  </a:cubicBezTo>
                  <a:cubicBezTo>
                    <a:pt x="837" y="457"/>
                    <a:pt x="836" y="457"/>
                    <a:pt x="836" y="458"/>
                  </a:cubicBezTo>
                  <a:cubicBezTo>
                    <a:pt x="836" y="458"/>
                    <a:pt x="835" y="459"/>
                    <a:pt x="835" y="459"/>
                  </a:cubicBezTo>
                  <a:cubicBezTo>
                    <a:pt x="834" y="460"/>
                    <a:pt x="834" y="460"/>
                    <a:pt x="834" y="460"/>
                  </a:cubicBezTo>
                  <a:cubicBezTo>
                    <a:pt x="834" y="461"/>
                    <a:pt x="834" y="461"/>
                    <a:pt x="834" y="461"/>
                  </a:cubicBezTo>
                  <a:cubicBezTo>
                    <a:pt x="833" y="462"/>
                    <a:pt x="833" y="462"/>
                    <a:pt x="833" y="462"/>
                  </a:cubicBezTo>
                  <a:cubicBezTo>
                    <a:pt x="832" y="463"/>
                    <a:pt x="832" y="463"/>
                    <a:pt x="832" y="463"/>
                  </a:cubicBezTo>
                  <a:cubicBezTo>
                    <a:pt x="832" y="463"/>
                    <a:pt x="832" y="463"/>
                    <a:pt x="832" y="463"/>
                  </a:cubicBezTo>
                  <a:cubicBezTo>
                    <a:pt x="831" y="464"/>
                    <a:pt x="831" y="464"/>
                    <a:pt x="831" y="464"/>
                  </a:cubicBezTo>
                  <a:cubicBezTo>
                    <a:pt x="831" y="465"/>
                    <a:pt x="831" y="465"/>
                    <a:pt x="831" y="465"/>
                  </a:cubicBezTo>
                  <a:cubicBezTo>
                    <a:pt x="830" y="466"/>
                    <a:pt x="830" y="466"/>
                    <a:pt x="830" y="466"/>
                  </a:cubicBezTo>
                  <a:cubicBezTo>
                    <a:pt x="830" y="467"/>
                    <a:pt x="830" y="467"/>
                    <a:pt x="830" y="467"/>
                  </a:cubicBezTo>
                  <a:cubicBezTo>
                    <a:pt x="829" y="468"/>
                    <a:pt x="829" y="468"/>
                    <a:pt x="829" y="468"/>
                  </a:cubicBezTo>
                  <a:cubicBezTo>
                    <a:pt x="829" y="468"/>
                    <a:pt x="829" y="468"/>
                    <a:pt x="829" y="469"/>
                  </a:cubicBezTo>
                  <a:cubicBezTo>
                    <a:pt x="828" y="469"/>
                    <a:pt x="828" y="469"/>
                    <a:pt x="828" y="470"/>
                  </a:cubicBezTo>
                  <a:cubicBezTo>
                    <a:pt x="827" y="471"/>
                    <a:pt x="827" y="471"/>
                    <a:pt x="827" y="471"/>
                  </a:cubicBezTo>
                  <a:cubicBezTo>
                    <a:pt x="827" y="472"/>
                    <a:pt x="827" y="472"/>
                    <a:pt x="827" y="472"/>
                  </a:cubicBezTo>
                  <a:cubicBezTo>
                    <a:pt x="827" y="472"/>
                    <a:pt x="826" y="473"/>
                    <a:pt x="826" y="473"/>
                  </a:cubicBezTo>
                  <a:cubicBezTo>
                    <a:pt x="826" y="473"/>
                    <a:pt x="826" y="474"/>
                    <a:pt x="825" y="474"/>
                  </a:cubicBezTo>
                  <a:cubicBezTo>
                    <a:pt x="825" y="475"/>
                    <a:pt x="825" y="475"/>
                    <a:pt x="825" y="475"/>
                  </a:cubicBezTo>
                  <a:cubicBezTo>
                    <a:pt x="824" y="476"/>
                    <a:pt x="824" y="476"/>
                    <a:pt x="824" y="476"/>
                  </a:cubicBezTo>
                  <a:cubicBezTo>
                    <a:pt x="824" y="476"/>
                    <a:pt x="824" y="477"/>
                    <a:pt x="824" y="477"/>
                  </a:cubicBezTo>
                  <a:cubicBezTo>
                    <a:pt x="824" y="477"/>
                    <a:pt x="824" y="478"/>
                    <a:pt x="823" y="478"/>
                  </a:cubicBezTo>
                  <a:cubicBezTo>
                    <a:pt x="823" y="479"/>
                    <a:pt x="823" y="479"/>
                    <a:pt x="823" y="479"/>
                  </a:cubicBezTo>
                  <a:cubicBezTo>
                    <a:pt x="823" y="480"/>
                    <a:pt x="823" y="480"/>
                    <a:pt x="823" y="480"/>
                  </a:cubicBezTo>
                  <a:cubicBezTo>
                    <a:pt x="822" y="481"/>
                    <a:pt x="822" y="481"/>
                    <a:pt x="822" y="481"/>
                  </a:cubicBezTo>
                  <a:cubicBezTo>
                    <a:pt x="822" y="481"/>
                    <a:pt x="822" y="482"/>
                    <a:pt x="822" y="482"/>
                  </a:cubicBezTo>
                  <a:cubicBezTo>
                    <a:pt x="821" y="483"/>
                    <a:pt x="821" y="483"/>
                    <a:pt x="821" y="483"/>
                  </a:cubicBezTo>
                  <a:cubicBezTo>
                    <a:pt x="821" y="484"/>
                    <a:pt x="821" y="484"/>
                    <a:pt x="821" y="484"/>
                  </a:cubicBezTo>
                  <a:cubicBezTo>
                    <a:pt x="820" y="485"/>
                    <a:pt x="820" y="485"/>
                    <a:pt x="820" y="485"/>
                  </a:cubicBezTo>
                  <a:cubicBezTo>
                    <a:pt x="820" y="485"/>
                    <a:pt x="820" y="485"/>
                    <a:pt x="820" y="485"/>
                  </a:cubicBezTo>
                  <a:cubicBezTo>
                    <a:pt x="817" y="492"/>
                    <a:pt x="814" y="498"/>
                    <a:pt x="809" y="504"/>
                  </a:cubicBezTo>
                  <a:cubicBezTo>
                    <a:pt x="805" y="510"/>
                    <a:pt x="800" y="515"/>
                    <a:pt x="794" y="521"/>
                  </a:cubicBezTo>
                  <a:cubicBezTo>
                    <a:pt x="788" y="526"/>
                    <a:pt x="782" y="530"/>
                    <a:pt x="775" y="535"/>
                  </a:cubicBezTo>
                  <a:cubicBezTo>
                    <a:pt x="767" y="539"/>
                    <a:pt x="759" y="543"/>
                    <a:pt x="751" y="546"/>
                  </a:cubicBezTo>
                  <a:cubicBezTo>
                    <a:pt x="750" y="546"/>
                    <a:pt x="750" y="546"/>
                    <a:pt x="749" y="546"/>
                  </a:cubicBezTo>
                  <a:cubicBezTo>
                    <a:pt x="749" y="546"/>
                    <a:pt x="748" y="546"/>
                    <a:pt x="747" y="547"/>
                  </a:cubicBezTo>
                  <a:cubicBezTo>
                    <a:pt x="747" y="547"/>
                    <a:pt x="746" y="547"/>
                    <a:pt x="745" y="547"/>
                  </a:cubicBezTo>
                  <a:cubicBezTo>
                    <a:pt x="744" y="548"/>
                    <a:pt x="743" y="548"/>
                    <a:pt x="742" y="548"/>
                  </a:cubicBezTo>
                  <a:cubicBezTo>
                    <a:pt x="742" y="548"/>
                    <a:pt x="741" y="549"/>
                    <a:pt x="741" y="549"/>
                  </a:cubicBezTo>
                  <a:cubicBezTo>
                    <a:pt x="740" y="549"/>
                    <a:pt x="739" y="549"/>
                    <a:pt x="738" y="549"/>
                  </a:cubicBezTo>
                  <a:cubicBezTo>
                    <a:pt x="736" y="550"/>
                    <a:pt x="734" y="550"/>
                    <a:pt x="731" y="551"/>
                  </a:cubicBezTo>
                  <a:cubicBezTo>
                    <a:pt x="728" y="551"/>
                    <a:pt x="724" y="552"/>
                    <a:pt x="719" y="553"/>
                  </a:cubicBezTo>
                  <a:cubicBezTo>
                    <a:pt x="719" y="553"/>
                    <a:pt x="718" y="553"/>
                    <a:pt x="718" y="553"/>
                  </a:cubicBezTo>
                  <a:cubicBezTo>
                    <a:pt x="717" y="553"/>
                    <a:pt x="717" y="553"/>
                    <a:pt x="715" y="554"/>
                  </a:cubicBezTo>
                  <a:cubicBezTo>
                    <a:pt x="714" y="554"/>
                    <a:pt x="713" y="554"/>
                    <a:pt x="711" y="554"/>
                  </a:cubicBezTo>
                  <a:cubicBezTo>
                    <a:pt x="708" y="554"/>
                    <a:pt x="706" y="554"/>
                    <a:pt x="702" y="555"/>
                  </a:cubicBezTo>
                  <a:cubicBezTo>
                    <a:pt x="701" y="555"/>
                    <a:pt x="701" y="555"/>
                    <a:pt x="700" y="555"/>
                  </a:cubicBezTo>
                  <a:cubicBezTo>
                    <a:pt x="699" y="555"/>
                    <a:pt x="699" y="555"/>
                    <a:pt x="698" y="555"/>
                  </a:cubicBezTo>
                  <a:cubicBezTo>
                    <a:pt x="698" y="555"/>
                    <a:pt x="697" y="555"/>
                    <a:pt x="696" y="555"/>
                  </a:cubicBezTo>
                  <a:cubicBezTo>
                    <a:pt x="695" y="555"/>
                    <a:pt x="695" y="555"/>
                    <a:pt x="694" y="555"/>
                  </a:cubicBezTo>
                  <a:cubicBezTo>
                    <a:pt x="690" y="555"/>
                    <a:pt x="687" y="555"/>
                    <a:pt x="683" y="554"/>
                  </a:cubicBezTo>
                  <a:cubicBezTo>
                    <a:pt x="680" y="554"/>
                    <a:pt x="676" y="554"/>
                    <a:pt x="673" y="553"/>
                  </a:cubicBezTo>
                  <a:cubicBezTo>
                    <a:pt x="669" y="553"/>
                    <a:pt x="666" y="552"/>
                    <a:pt x="662" y="552"/>
                  </a:cubicBezTo>
                  <a:cubicBezTo>
                    <a:pt x="659" y="551"/>
                    <a:pt x="655" y="550"/>
                    <a:pt x="651" y="549"/>
                  </a:cubicBezTo>
                  <a:cubicBezTo>
                    <a:pt x="651" y="549"/>
                    <a:pt x="651" y="549"/>
                    <a:pt x="650" y="549"/>
                  </a:cubicBezTo>
                  <a:cubicBezTo>
                    <a:pt x="650" y="549"/>
                    <a:pt x="649" y="549"/>
                    <a:pt x="649" y="549"/>
                  </a:cubicBezTo>
                  <a:cubicBezTo>
                    <a:pt x="648" y="548"/>
                    <a:pt x="648" y="548"/>
                    <a:pt x="647" y="548"/>
                  </a:cubicBezTo>
                  <a:cubicBezTo>
                    <a:pt x="647" y="548"/>
                    <a:pt x="646" y="548"/>
                    <a:pt x="646" y="548"/>
                  </a:cubicBezTo>
                  <a:cubicBezTo>
                    <a:pt x="645" y="548"/>
                    <a:pt x="645" y="548"/>
                    <a:pt x="645" y="548"/>
                  </a:cubicBezTo>
                  <a:cubicBezTo>
                    <a:pt x="644" y="547"/>
                    <a:pt x="644" y="547"/>
                    <a:pt x="644" y="547"/>
                  </a:cubicBezTo>
                  <a:cubicBezTo>
                    <a:pt x="643" y="547"/>
                    <a:pt x="643" y="547"/>
                    <a:pt x="643" y="547"/>
                  </a:cubicBezTo>
                  <a:cubicBezTo>
                    <a:pt x="643" y="547"/>
                    <a:pt x="643" y="547"/>
                    <a:pt x="643" y="547"/>
                  </a:cubicBezTo>
                  <a:cubicBezTo>
                    <a:pt x="642" y="547"/>
                    <a:pt x="642" y="546"/>
                    <a:pt x="641" y="546"/>
                  </a:cubicBezTo>
                  <a:cubicBezTo>
                    <a:pt x="641" y="546"/>
                    <a:pt x="640" y="546"/>
                    <a:pt x="640" y="546"/>
                  </a:cubicBezTo>
                  <a:cubicBezTo>
                    <a:pt x="639" y="546"/>
                    <a:pt x="638" y="545"/>
                    <a:pt x="638" y="545"/>
                  </a:cubicBezTo>
                  <a:cubicBezTo>
                    <a:pt x="637" y="545"/>
                    <a:pt x="636" y="545"/>
                    <a:pt x="635" y="544"/>
                  </a:cubicBezTo>
                  <a:cubicBezTo>
                    <a:pt x="632" y="543"/>
                    <a:pt x="630" y="542"/>
                    <a:pt x="627" y="541"/>
                  </a:cubicBezTo>
                  <a:cubicBezTo>
                    <a:pt x="624" y="540"/>
                    <a:pt x="621" y="538"/>
                    <a:pt x="618" y="537"/>
                  </a:cubicBezTo>
                  <a:cubicBezTo>
                    <a:pt x="616" y="536"/>
                    <a:pt x="613" y="534"/>
                    <a:pt x="610" y="533"/>
                  </a:cubicBezTo>
                  <a:cubicBezTo>
                    <a:pt x="608" y="531"/>
                    <a:pt x="605" y="530"/>
                    <a:pt x="603" y="528"/>
                  </a:cubicBezTo>
                  <a:cubicBezTo>
                    <a:pt x="602" y="528"/>
                    <a:pt x="602" y="527"/>
                    <a:pt x="601" y="527"/>
                  </a:cubicBezTo>
                  <a:cubicBezTo>
                    <a:pt x="601" y="527"/>
                    <a:pt x="600" y="526"/>
                    <a:pt x="600" y="526"/>
                  </a:cubicBezTo>
                  <a:cubicBezTo>
                    <a:pt x="599" y="526"/>
                    <a:pt x="599" y="525"/>
                    <a:pt x="598" y="525"/>
                  </a:cubicBezTo>
                  <a:cubicBezTo>
                    <a:pt x="598" y="525"/>
                    <a:pt x="597" y="524"/>
                    <a:pt x="597" y="524"/>
                  </a:cubicBezTo>
                  <a:cubicBezTo>
                    <a:pt x="596" y="523"/>
                    <a:pt x="596" y="523"/>
                    <a:pt x="595" y="523"/>
                  </a:cubicBezTo>
                  <a:cubicBezTo>
                    <a:pt x="595" y="522"/>
                    <a:pt x="594" y="522"/>
                    <a:pt x="593" y="521"/>
                  </a:cubicBezTo>
                  <a:cubicBezTo>
                    <a:pt x="593" y="521"/>
                    <a:pt x="592" y="521"/>
                    <a:pt x="592" y="520"/>
                  </a:cubicBezTo>
                  <a:cubicBezTo>
                    <a:pt x="591" y="520"/>
                    <a:pt x="591" y="519"/>
                    <a:pt x="590" y="519"/>
                  </a:cubicBezTo>
                  <a:cubicBezTo>
                    <a:pt x="590" y="519"/>
                    <a:pt x="590" y="518"/>
                    <a:pt x="589" y="518"/>
                  </a:cubicBezTo>
                  <a:cubicBezTo>
                    <a:pt x="589" y="517"/>
                    <a:pt x="588" y="517"/>
                    <a:pt x="587" y="516"/>
                  </a:cubicBezTo>
                  <a:cubicBezTo>
                    <a:pt x="586" y="515"/>
                    <a:pt x="584" y="513"/>
                    <a:pt x="582" y="511"/>
                  </a:cubicBezTo>
                  <a:cubicBezTo>
                    <a:pt x="580" y="509"/>
                    <a:pt x="578" y="507"/>
                    <a:pt x="574" y="503"/>
                  </a:cubicBezTo>
                  <a:cubicBezTo>
                    <a:pt x="558" y="476"/>
                    <a:pt x="558" y="476"/>
                    <a:pt x="558" y="476"/>
                  </a:cubicBezTo>
                  <a:cubicBezTo>
                    <a:pt x="552" y="463"/>
                    <a:pt x="550" y="450"/>
                    <a:pt x="551" y="438"/>
                  </a:cubicBezTo>
                  <a:cubicBezTo>
                    <a:pt x="552" y="425"/>
                    <a:pt x="556" y="413"/>
                    <a:pt x="562" y="401"/>
                  </a:cubicBezTo>
                  <a:cubicBezTo>
                    <a:pt x="568" y="390"/>
                    <a:pt x="577" y="380"/>
                    <a:pt x="588" y="371"/>
                  </a:cubicBezTo>
                  <a:cubicBezTo>
                    <a:pt x="599" y="362"/>
                    <a:pt x="613" y="355"/>
                    <a:pt x="628" y="350"/>
                  </a:cubicBezTo>
                  <a:cubicBezTo>
                    <a:pt x="637" y="347"/>
                    <a:pt x="645" y="344"/>
                    <a:pt x="654" y="343"/>
                  </a:cubicBezTo>
                  <a:cubicBezTo>
                    <a:pt x="663" y="342"/>
                    <a:pt x="672" y="341"/>
                    <a:pt x="681" y="341"/>
                  </a:cubicBezTo>
                  <a:cubicBezTo>
                    <a:pt x="689" y="341"/>
                    <a:pt x="698" y="341"/>
                    <a:pt x="707" y="342"/>
                  </a:cubicBezTo>
                  <a:cubicBezTo>
                    <a:pt x="716" y="344"/>
                    <a:pt x="724" y="346"/>
                    <a:pt x="733" y="348"/>
                  </a:cubicBezTo>
                  <a:cubicBezTo>
                    <a:pt x="738" y="350"/>
                    <a:pt x="744" y="351"/>
                    <a:pt x="751" y="353"/>
                  </a:cubicBezTo>
                  <a:cubicBezTo>
                    <a:pt x="757" y="354"/>
                    <a:pt x="764" y="355"/>
                    <a:pt x="771" y="356"/>
                  </a:cubicBezTo>
                  <a:cubicBezTo>
                    <a:pt x="778" y="357"/>
                    <a:pt x="785" y="358"/>
                    <a:pt x="792" y="358"/>
                  </a:cubicBezTo>
                  <a:cubicBezTo>
                    <a:pt x="798" y="357"/>
                    <a:pt x="804" y="357"/>
                    <a:pt x="809" y="355"/>
                  </a:cubicBezTo>
                  <a:cubicBezTo>
                    <a:pt x="812" y="354"/>
                    <a:pt x="816" y="352"/>
                    <a:pt x="818" y="349"/>
                  </a:cubicBezTo>
                  <a:cubicBezTo>
                    <a:pt x="820" y="347"/>
                    <a:pt x="822" y="344"/>
                    <a:pt x="822" y="340"/>
                  </a:cubicBezTo>
                  <a:cubicBezTo>
                    <a:pt x="822" y="336"/>
                    <a:pt x="822" y="331"/>
                    <a:pt x="820" y="326"/>
                  </a:cubicBezTo>
                  <a:cubicBezTo>
                    <a:pt x="818" y="320"/>
                    <a:pt x="815" y="314"/>
                    <a:pt x="810" y="306"/>
                  </a:cubicBezTo>
                  <a:cubicBezTo>
                    <a:pt x="732" y="186"/>
                    <a:pt x="732" y="186"/>
                    <a:pt x="732" y="186"/>
                  </a:cubicBezTo>
                  <a:cubicBezTo>
                    <a:pt x="731" y="185"/>
                    <a:pt x="731" y="185"/>
                    <a:pt x="731" y="185"/>
                  </a:cubicBezTo>
                  <a:cubicBezTo>
                    <a:pt x="731" y="184"/>
                    <a:pt x="731" y="184"/>
                    <a:pt x="730" y="184"/>
                  </a:cubicBezTo>
                  <a:cubicBezTo>
                    <a:pt x="730" y="183"/>
                    <a:pt x="730" y="183"/>
                    <a:pt x="729" y="182"/>
                  </a:cubicBezTo>
                  <a:cubicBezTo>
                    <a:pt x="729" y="182"/>
                    <a:pt x="729" y="181"/>
                    <a:pt x="728" y="181"/>
                  </a:cubicBezTo>
                  <a:cubicBezTo>
                    <a:pt x="728" y="180"/>
                    <a:pt x="728" y="180"/>
                    <a:pt x="728" y="180"/>
                  </a:cubicBezTo>
                  <a:cubicBezTo>
                    <a:pt x="727" y="179"/>
                    <a:pt x="727" y="179"/>
                    <a:pt x="727" y="179"/>
                  </a:cubicBezTo>
                  <a:cubicBezTo>
                    <a:pt x="727" y="179"/>
                    <a:pt x="726" y="178"/>
                    <a:pt x="726" y="178"/>
                  </a:cubicBezTo>
                  <a:cubicBezTo>
                    <a:pt x="726" y="178"/>
                    <a:pt x="725" y="177"/>
                    <a:pt x="725" y="177"/>
                  </a:cubicBezTo>
                  <a:cubicBezTo>
                    <a:pt x="724" y="176"/>
                    <a:pt x="724" y="176"/>
                    <a:pt x="724" y="176"/>
                  </a:cubicBezTo>
                  <a:cubicBezTo>
                    <a:pt x="724" y="175"/>
                    <a:pt x="724" y="175"/>
                    <a:pt x="724" y="175"/>
                  </a:cubicBezTo>
                  <a:cubicBezTo>
                    <a:pt x="723" y="175"/>
                    <a:pt x="723" y="175"/>
                    <a:pt x="723" y="174"/>
                  </a:cubicBezTo>
                  <a:cubicBezTo>
                    <a:pt x="722" y="174"/>
                    <a:pt x="722" y="173"/>
                    <a:pt x="721" y="173"/>
                  </a:cubicBezTo>
                  <a:cubicBezTo>
                    <a:pt x="721" y="172"/>
                    <a:pt x="721" y="172"/>
                    <a:pt x="721" y="172"/>
                  </a:cubicBezTo>
                  <a:cubicBezTo>
                    <a:pt x="720" y="171"/>
                    <a:pt x="720" y="171"/>
                    <a:pt x="720" y="171"/>
                  </a:cubicBezTo>
                  <a:cubicBezTo>
                    <a:pt x="720" y="171"/>
                    <a:pt x="720" y="171"/>
                    <a:pt x="719" y="171"/>
                  </a:cubicBezTo>
                  <a:cubicBezTo>
                    <a:pt x="719" y="170"/>
                    <a:pt x="718" y="170"/>
                    <a:pt x="718" y="169"/>
                  </a:cubicBezTo>
                  <a:cubicBezTo>
                    <a:pt x="717" y="169"/>
                    <a:pt x="717" y="169"/>
                    <a:pt x="717" y="169"/>
                  </a:cubicBezTo>
                  <a:cubicBezTo>
                    <a:pt x="716" y="168"/>
                    <a:pt x="716" y="168"/>
                    <a:pt x="716" y="168"/>
                  </a:cubicBezTo>
                  <a:cubicBezTo>
                    <a:pt x="716" y="168"/>
                    <a:pt x="716" y="167"/>
                    <a:pt x="715" y="167"/>
                  </a:cubicBezTo>
                  <a:cubicBezTo>
                    <a:pt x="715" y="167"/>
                    <a:pt x="715" y="166"/>
                    <a:pt x="714" y="166"/>
                  </a:cubicBezTo>
                  <a:cubicBezTo>
                    <a:pt x="713" y="165"/>
                    <a:pt x="713" y="165"/>
                    <a:pt x="713" y="165"/>
                  </a:cubicBezTo>
                  <a:cubicBezTo>
                    <a:pt x="713" y="165"/>
                    <a:pt x="713" y="165"/>
                    <a:pt x="713" y="165"/>
                  </a:cubicBezTo>
                  <a:cubicBezTo>
                    <a:pt x="712" y="164"/>
                    <a:pt x="712" y="164"/>
                    <a:pt x="711" y="164"/>
                  </a:cubicBezTo>
                  <a:cubicBezTo>
                    <a:pt x="711" y="163"/>
                    <a:pt x="711" y="163"/>
                    <a:pt x="710" y="163"/>
                  </a:cubicBezTo>
                  <a:cubicBezTo>
                    <a:pt x="709" y="162"/>
                    <a:pt x="709" y="162"/>
                    <a:pt x="709" y="162"/>
                  </a:cubicBezTo>
                  <a:cubicBezTo>
                    <a:pt x="708" y="161"/>
                    <a:pt x="708" y="161"/>
                    <a:pt x="708" y="161"/>
                  </a:cubicBezTo>
                  <a:cubicBezTo>
                    <a:pt x="708" y="161"/>
                    <a:pt x="708" y="161"/>
                    <a:pt x="707" y="161"/>
                  </a:cubicBezTo>
                  <a:cubicBezTo>
                    <a:pt x="707" y="160"/>
                    <a:pt x="707" y="160"/>
                    <a:pt x="706" y="160"/>
                  </a:cubicBezTo>
                  <a:cubicBezTo>
                    <a:pt x="706" y="159"/>
                    <a:pt x="705" y="159"/>
                    <a:pt x="705" y="159"/>
                  </a:cubicBezTo>
                  <a:cubicBezTo>
                    <a:pt x="704" y="159"/>
                    <a:pt x="704" y="158"/>
                    <a:pt x="704" y="158"/>
                  </a:cubicBezTo>
                  <a:cubicBezTo>
                    <a:pt x="703" y="158"/>
                    <a:pt x="703" y="157"/>
                    <a:pt x="702" y="157"/>
                  </a:cubicBezTo>
                  <a:cubicBezTo>
                    <a:pt x="701" y="157"/>
                    <a:pt x="701" y="156"/>
                    <a:pt x="700" y="156"/>
                  </a:cubicBezTo>
                  <a:cubicBezTo>
                    <a:pt x="699" y="155"/>
                    <a:pt x="699" y="155"/>
                    <a:pt x="699" y="155"/>
                  </a:cubicBezTo>
                  <a:cubicBezTo>
                    <a:pt x="699" y="155"/>
                    <a:pt x="698" y="155"/>
                    <a:pt x="698" y="155"/>
                  </a:cubicBezTo>
                  <a:cubicBezTo>
                    <a:pt x="698" y="154"/>
                    <a:pt x="697" y="154"/>
                    <a:pt x="697" y="154"/>
                  </a:cubicBezTo>
                  <a:cubicBezTo>
                    <a:pt x="696" y="153"/>
                    <a:pt x="695" y="153"/>
                    <a:pt x="695" y="153"/>
                  </a:cubicBezTo>
                  <a:cubicBezTo>
                    <a:pt x="694" y="152"/>
                    <a:pt x="694" y="152"/>
                    <a:pt x="694" y="152"/>
                  </a:cubicBezTo>
                  <a:cubicBezTo>
                    <a:pt x="693" y="152"/>
                    <a:pt x="693" y="152"/>
                    <a:pt x="693" y="152"/>
                  </a:cubicBezTo>
                  <a:cubicBezTo>
                    <a:pt x="692" y="151"/>
                    <a:pt x="692" y="151"/>
                    <a:pt x="691" y="151"/>
                  </a:cubicBezTo>
                  <a:cubicBezTo>
                    <a:pt x="691" y="151"/>
                    <a:pt x="690" y="150"/>
                    <a:pt x="689" y="150"/>
                  </a:cubicBezTo>
                  <a:cubicBezTo>
                    <a:pt x="689" y="150"/>
                    <a:pt x="689" y="150"/>
                    <a:pt x="688" y="150"/>
                  </a:cubicBezTo>
                  <a:cubicBezTo>
                    <a:pt x="688" y="149"/>
                    <a:pt x="688" y="149"/>
                    <a:pt x="687" y="149"/>
                  </a:cubicBezTo>
                  <a:cubicBezTo>
                    <a:pt x="687" y="149"/>
                    <a:pt x="686" y="149"/>
                    <a:pt x="686" y="148"/>
                  </a:cubicBezTo>
                  <a:cubicBezTo>
                    <a:pt x="685" y="148"/>
                    <a:pt x="685" y="148"/>
                    <a:pt x="684" y="148"/>
                  </a:cubicBezTo>
                  <a:cubicBezTo>
                    <a:pt x="684" y="147"/>
                    <a:pt x="683" y="147"/>
                    <a:pt x="683" y="147"/>
                  </a:cubicBezTo>
                  <a:cubicBezTo>
                    <a:pt x="682" y="147"/>
                    <a:pt x="682" y="147"/>
                    <a:pt x="681" y="147"/>
                  </a:cubicBezTo>
                  <a:cubicBezTo>
                    <a:pt x="681" y="146"/>
                    <a:pt x="680" y="146"/>
                    <a:pt x="680" y="146"/>
                  </a:cubicBezTo>
                  <a:cubicBezTo>
                    <a:pt x="679" y="146"/>
                    <a:pt x="679" y="146"/>
                    <a:pt x="678" y="145"/>
                  </a:cubicBezTo>
                  <a:cubicBezTo>
                    <a:pt x="678" y="145"/>
                    <a:pt x="677" y="145"/>
                    <a:pt x="677" y="145"/>
                  </a:cubicBezTo>
                  <a:cubicBezTo>
                    <a:pt x="676" y="145"/>
                    <a:pt x="676" y="145"/>
                    <a:pt x="675" y="144"/>
                  </a:cubicBezTo>
                  <a:cubicBezTo>
                    <a:pt x="675" y="144"/>
                    <a:pt x="675" y="144"/>
                    <a:pt x="674" y="144"/>
                  </a:cubicBezTo>
                  <a:cubicBezTo>
                    <a:pt x="674" y="144"/>
                    <a:pt x="673" y="144"/>
                    <a:pt x="673" y="143"/>
                  </a:cubicBezTo>
                  <a:cubicBezTo>
                    <a:pt x="672" y="143"/>
                    <a:pt x="671" y="143"/>
                    <a:pt x="670" y="143"/>
                  </a:cubicBezTo>
                  <a:cubicBezTo>
                    <a:pt x="669" y="142"/>
                    <a:pt x="668" y="142"/>
                    <a:pt x="667" y="142"/>
                  </a:cubicBezTo>
                  <a:cubicBezTo>
                    <a:pt x="665" y="141"/>
                    <a:pt x="664" y="141"/>
                    <a:pt x="663" y="141"/>
                  </a:cubicBezTo>
                  <a:cubicBezTo>
                    <a:pt x="662" y="141"/>
                    <a:pt x="661" y="140"/>
                    <a:pt x="660" y="140"/>
                  </a:cubicBezTo>
                  <a:cubicBezTo>
                    <a:pt x="659" y="140"/>
                    <a:pt x="658" y="140"/>
                    <a:pt x="658" y="140"/>
                  </a:cubicBezTo>
                  <a:cubicBezTo>
                    <a:pt x="657" y="139"/>
                    <a:pt x="656" y="139"/>
                    <a:pt x="656" y="139"/>
                  </a:cubicBezTo>
                  <a:cubicBezTo>
                    <a:pt x="655" y="139"/>
                    <a:pt x="654" y="139"/>
                    <a:pt x="653" y="139"/>
                  </a:cubicBezTo>
                  <a:cubicBezTo>
                    <a:pt x="652" y="139"/>
                    <a:pt x="651" y="138"/>
                    <a:pt x="650" y="138"/>
                  </a:cubicBezTo>
                  <a:cubicBezTo>
                    <a:pt x="649" y="138"/>
                    <a:pt x="649" y="138"/>
                    <a:pt x="648" y="138"/>
                  </a:cubicBezTo>
                  <a:cubicBezTo>
                    <a:pt x="647" y="138"/>
                    <a:pt x="646" y="138"/>
                    <a:pt x="645" y="138"/>
                  </a:cubicBezTo>
                  <a:cubicBezTo>
                    <a:pt x="645" y="138"/>
                    <a:pt x="644" y="137"/>
                    <a:pt x="643" y="137"/>
                  </a:cubicBezTo>
                  <a:cubicBezTo>
                    <a:pt x="642" y="137"/>
                    <a:pt x="641" y="137"/>
                    <a:pt x="641" y="137"/>
                  </a:cubicBezTo>
                  <a:cubicBezTo>
                    <a:pt x="639" y="137"/>
                    <a:pt x="637" y="137"/>
                    <a:pt x="636" y="137"/>
                  </a:cubicBezTo>
                  <a:cubicBezTo>
                    <a:pt x="634" y="137"/>
                    <a:pt x="632" y="137"/>
                    <a:pt x="630" y="137"/>
                  </a:cubicBezTo>
                  <a:cubicBezTo>
                    <a:pt x="629" y="137"/>
                    <a:pt x="627" y="137"/>
                    <a:pt x="625" y="137"/>
                  </a:cubicBezTo>
                  <a:cubicBezTo>
                    <a:pt x="623" y="137"/>
                    <a:pt x="622" y="137"/>
                    <a:pt x="620" y="137"/>
                  </a:cubicBezTo>
                  <a:cubicBezTo>
                    <a:pt x="619" y="137"/>
                    <a:pt x="619" y="137"/>
                    <a:pt x="619" y="137"/>
                  </a:cubicBezTo>
                  <a:cubicBezTo>
                    <a:pt x="618" y="137"/>
                    <a:pt x="618" y="137"/>
                    <a:pt x="617" y="137"/>
                  </a:cubicBezTo>
                  <a:cubicBezTo>
                    <a:pt x="617" y="137"/>
                    <a:pt x="616" y="137"/>
                    <a:pt x="616" y="137"/>
                  </a:cubicBezTo>
                  <a:cubicBezTo>
                    <a:pt x="615" y="137"/>
                    <a:pt x="615" y="137"/>
                    <a:pt x="614" y="137"/>
                  </a:cubicBezTo>
                  <a:cubicBezTo>
                    <a:pt x="614" y="138"/>
                    <a:pt x="613" y="138"/>
                    <a:pt x="613" y="138"/>
                  </a:cubicBezTo>
                  <a:cubicBezTo>
                    <a:pt x="612" y="138"/>
                    <a:pt x="612" y="138"/>
                    <a:pt x="612" y="138"/>
                  </a:cubicBezTo>
                  <a:cubicBezTo>
                    <a:pt x="611" y="138"/>
                    <a:pt x="611" y="138"/>
                    <a:pt x="610" y="138"/>
                  </a:cubicBezTo>
                  <a:cubicBezTo>
                    <a:pt x="609" y="138"/>
                    <a:pt x="609" y="138"/>
                    <a:pt x="608" y="138"/>
                  </a:cubicBezTo>
                  <a:cubicBezTo>
                    <a:pt x="607" y="138"/>
                    <a:pt x="607" y="138"/>
                    <a:pt x="607" y="138"/>
                  </a:cubicBezTo>
                  <a:cubicBezTo>
                    <a:pt x="607" y="138"/>
                    <a:pt x="606" y="139"/>
                    <a:pt x="606" y="139"/>
                  </a:cubicBezTo>
                  <a:cubicBezTo>
                    <a:pt x="605" y="139"/>
                    <a:pt x="605" y="139"/>
                    <a:pt x="604" y="139"/>
                  </a:cubicBezTo>
                  <a:cubicBezTo>
                    <a:pt x="604" y="139"/>
                    <a:pt x="603" y="139"/>
                    <a:pt x="602" y="139"/>
                  </a:cubicBezTo>
                  <a:cubicBezTo>
                    <a:pt x="601" y="139"/>
                    <a:pt x="601" y="139"/>
                    <a:pt x="601" y="139"/>
                  </a:cubicBezTo>
                  <a:cubicBezTo>
                    <a:pt x="601" y="140"/>
                    <a:pt x="601" y="140"/>
                    <a:pt x="600" y="140"/>
                  </a:cubicBezTo>
                  <a:cubicBezTo>
                    <a:pt x="600" y="140"/>
                    <a:pt x="599" y="140"/>
                    <a:pt x="599" y="140"/>
                  </a:cubicBezTo>
                  <a:cubicBezTo>
                    <a:pt x="598" y="140"/>
                    <a:pt x="598" y="140"/>
                    <a:pt x="597" y="140"/>
                  </a:cubicBezTo>
                  <a:cubicBezTo>
                    <a:pt x="596" y="141"/>
                    <a:pt x="596" y="141"/>
                    <a:pt x="596" y="141"/>
                  </a:cubicBezTo>
                  <a:cubicBezTo>
                    <a:pt x="596" y="141"/>
                    <a:pt x="595" y="141"/>
                    <a:pt x="595" y="141"/>
                  </a:cubicBezTo>
                  <a:cubicBezTo>
                    <a:pt x="594" y="141"/>
                    <a:pt x="594" y="141"/>
                    <a:pt x="593" y="141"/>
                  </a:cubicBezTo>
                  <a:cubicBezTo>
                    <a:pt x="593" y="141"/>
                    <a:pt x="592" y="142"/>
                    <a:pt x="591" y="142"/>
                  </a:cubicBezTo>
                  <a:cubicBezTo>
                    <a:pt x="591" y="142"/>
                    <a:pt x="591" y="142"/>
                    <a:pt x="590" y="142"/>
                  </a:cubicBezTo>
                  <a:cubicBezTo>
                    <a:pt x="590" y="142"/>
                    <a:pt x="589" y="143"/>
                    <a:pt x="589" y="143"/>
                  </a:cubicBezTo>
                  <a:cubicBezTo>
                    <a:pt x="588" y="143"/>
                    <a:pt x="588" y="143"/>
                    <a:pt x="587" y="143"/>
                  </a:cubicBezTo>
                  <a:cubicBezTo>
                    <a:pt x="587" y="143"/>
                    <a:pt x="587" y="143"/>
                    <a:pt x="586" y="144"/>
                  </a:cubicBezTo>
                  <a:cubicBezTo>
                    <a:pt x="431" y="195"/>
                    <a:pt x="431" y="195"/>
                    <a:pt x="431" y="195"/>
                  </a:cubicBezTo>
                  <a:cubicBezTo>
                    <a:pt x="431" y="196"/>
                    <a:pt x="430" y="196"/>
                    <a:pt x="430" y="196"/>
                  </a:cubicBezTo>
                  <a:cubicBezTo>
                    <a:pt x="429" y="196"/>
                    <a:pt x="428" y="196"/>
                    <a:pt x="427" y="197"/>
                  </a:cubicBezTo>
                  <a:cubicBezTo>
                    <a:pt x="427" y="197"/>
                    <a:pt x="426" y="197"/>
                    <a:pt x="425" y="197"/>
                  </a:cubicBezTo>
                  <a:cubicBezTo>
                    <a:pt x="424" y="198"/>
                    <a:pt x="422" y="198"/>
                    <a:pt x="421" y="199"/>
                  </a:cubicBezTo>
                  <a:cubicBezTo>
                    <a:pt x="420" y="199"/>
                    <a:pt x="420" y="199"/>
                    <a:pt x="420" y="199"/>
                  </a:cubicBezTo>
                  <a:cubicBezTo>
                    <a:pt x="420" y="199"/>
                    <a:pt x="419" y="199"/>
                    <a:pt x="419" y="199"/>
                  </a:cubicBezTo>
                  <a:cubicBezTo>
                    <a:pt x="419" y="199"/>
                    <a:pt x="418" y="199"/>
                    <a:pt x="418" y="199"/>
                  </a:cubicBezTo>
                  <a:cubicBezTo>
                    <a:pt x="417" y="199"/>
                    <a:pt x="417" y="200"/>
                    <a:pt x="416" y="200"/>
                  </a:cubicBezTo>
                  <a:cubicBezTo>
                    <a:pt x="416" y="200"/>
                    <a:pt x="415" y="200"/>
                    <a:pt x="414" y="200"/>
                  </a:cubicBezTo>
                  <a:cubicBezTo>
                    <a:pt x="414" y="200"/>
                    <a:pt x="413" y="200"/>
                    <a:pt x="412" y="201"/>
                  </a:cubicBezTo>
                  <a:cubicBezTo>
                    <a:pt x="411" y="201"/>
                    <a:pt x="410" y="201"/>
                    <a:pt x="409" y="201"/>
                  </a:cubicBezTo>
                  <a:cubicBezTo>
                    <a:pt x="407" y="202"/>
                    <a:pt x="405" y="202"/>
                    <a:pt x="403" y="202"/>
                  </a:cubicBezTo>
                  <a:cubicBezTo>
                    <a:pt x="403" y="202"/>
                    <a:pt x="402" y="202"/>
                    <a:pt x="401" y="202"/>
                  </a:cubicBezTo>
                  <a:cubicBezTo>
                    <a:pt x="401" y="202"/>
                    <a:pt x="400" y="202"/>
                    <a:pt x="398" y="202"/>
                  </a:cubicBezTo>
                  <a:cubicBezTo>
                    <a:pt x="396" y="202"/>
                    <a:pt x="393" y="201"/>
                    <a:pt x="389" y="200"/>
                  </a:cubicBezTo>
                  <a:cubicBezTo>
                    <a:pt x="385" y="200"/>
                    <a:pt x="380" y="199"/>
                    <a:pt x="373" y="197"/>
                  </a:cubicBezTo>
                  <a:cubicBezTo>
                    <a:pt x="373" y="197"/>
                    <a:pt x="373" y="197"/>
                    <a:pt x="373" y="197"/>
                  </a:cubicBezTo>
                  <a:cubicBezTo>
                    <a:pt x="372" y="196"/>
                    <a:pt x="372" y="196"/>
                    <a:pt x="372" y="196"/>
                  </a:cubicBezTo>
                  <a:cubicBezTo>
                    <a:pt x="371" y="196"/>
                    <a:pt x="371" y="196"/>
                    <a:pt x="371" y="196"/>
                  </a:cubicBezTo>
                  <a:cubicBezTo>
                    <a:pt x="371" y="195"/>
                    <a:pt x="371" y="195"/>
                    <a:pt x="371" y="195"/>
                  </a:cubicBezTo>
                  <a:cubicBezTo>
                    <a:pt x="370" y="194"/>
                    <a:pt x="370" y="194"/>
                    <a:pt x="370" y="194"/>
                  </a:cubicBezTo>
                  <a:cubicBezTo>
                    <a:pt x="370" y="194"/>
                    <a:pt x="370" y="194"/>
                    <a:pt x="370" y="194"/>
                  </a:cubicBezTo>
                  <a:cubicBezTo>
                    <a:pt x="369" y="193"/>
                    <a:pt x="369" y="193"/>
                    <a:pt x="369" y="193"/>
                  </a:cubicBezTo>
                  <a:cubicBezTo>
                    <a:pt x="369" y="192"/>
                    <a:pt x="369" y="192"/>
                    <a:pt x="369" y="192"/>
                  </a:cubicBezTo>
                  <a:cubicBezTo>
                    <a:pt x="368" y="191"/>
                    <a:pt x="368" y="191"/>
                    <a:pt x="368" y="191"/>
                  </a:cubicBezTo>
                  <a:cubicBezTo>
                    <a:pt x="368" y="191"/>
                    <a:pt x="368" y="191"/>
                    <a:pt x="368" y="190"/>
                  </a:cubicBezTo>
                  <a:cubicBezTo>
                    <a:pt x="367" y="189"/>
                    <a:pt x="367" y="189"/>
                    <a:pt x="367" y="187"/>
                  </a:cubicBezTo>
                  <a:cubicBezTo>
                    <a:pt x="366" y="186"/>
                    <a:pt x="366" y="185"/>
                    <a:pt x="365" y="183"/>
                  </a:cubicBezTo>
                  <a:cubicBezTo>
                    <a:pt x="365" y="182"/>
                    <a:pt x="365" y="182"/>
                    <a:pt x="365" y="182"/>
                  </a:cubicBezTo>
                  <a:cubicBezTo>
                    <a:pt x="365" y="181"/>
                    <a:pt x="365" y="181"/>
                    <a:pt x="365" y="181"/>
                  </a:cubicBezTo>
                  <a:cubicBezTo>
                    <a:pt x="365" y="181"/>
                    <a:pt x="365" y="181"/>
                    <a:pt x="365" y="180"/>
                  </a:cubicBezTo>
                  <a:cubicBezTo>
                    <a:pt x="365" y="180"/>
                    <a:pt x="365" y="179"/>
                    <a:pt x="365" y="179"/>
                  </a:cubicBezTo>
                  <a:cubicBezTo>
                    <a:pt x="365" y="178"/>
                    <a:pt x="365" y="178"/>
                    <a:pt x="365" y="178"/>
                  </a:cubicBezTo>
                  <a:cubicBezTo>
                    <a:pt x="365" y="178"/>
                    <a:pt x="365" y="177"/>
                    <a:pt x="365" y="177"/>
                  </a:cubicBezTo>
                  <a:cubicBezTo>
                    <a:pt x="365" y="176"/>
                    <a:pt x="365" y="176"/>
                    <a:pt x="365" y="175"/>
                  </a:cubicBezTo>
                  <a:cubicBezTo>
                    <a:pt x="365" y="174"/>
                    <a:pt x="365" y="174"/>
                    <a:pt x="365" y="172"/>
                  </a:cubicBezTo>
                  <a:cubicBezTo>
                    <a:pt x="365" y="172"/>
                    <a:pt x="365" y="172"/>
                    <a:pt x="365" y="172"/>
                  </a:cubicBezTo>
                  <a:cubicBezTo>
                    <a:pt x="365" y="171"/>
                    <a:pt x="365" y="171"/>
                    <a:pt x="365" y="171"/>
                  </a:cubicBezTo>
                  <a:cubicBezTo>
                    <a:pt x="365" y="171"/>
                    <a:pt x="365" y="170"/>
                    <a:pt x="365" y="170"/>
                  </a:cubicBezTo>
                  <a:cubicBezTo>
                    <a:pt x="365" y="169"/>
                    <a:pt x="365" y="169"/>
                    <a:pt x="365" y="168"/>
                  </a:cubicBezTo>
                  <a:cubicBezTo>
                    <a:pt x="365" y="167"/>
                    <a:pt x="365" y="167"/>
                    <a:pt x="365" y="167"/>
                  </a:cubicBezTo>
                  <a:cubicBezTo>
                    <a:pt x="365" y="167"/>
                    <a:pt x="365" y="167"/>
                    <a:pt x="366" y="166"/>
                  </a:cubicBezTo>
                  <a:cubicBezTo>
                    <a:pt x="366" y="166"/>
                    <a:pt x="366" y="165"/>
                    <a:pt x="366" y="164"/>
                  </a:cubicBezTo>
                  <a:cubicBezTo>
                    <a:pt x="366" y="163"/>
                    <a:pt x="367" y="161"/>
                    <a:pt x="367" y="160"/>
                  </a:cubicBezTo>
                  <a:cubicBezTo>
                    <a:pt x="367" y="159"/>
                    <a:pt x="367" y="159"/>
                    <a:pt x="367" y="158"/>
                  </a:cubicBezTo>
                  <a:cubicBezTo>
                    <a:pt x="367" y="158"/>
                    <a:pt x="368" y="157"/>
                    <a:pt x="368" y="155"/>
                  </a:cubicBezTo>
                  <a:cubicBezTo>
                    <a:pt x="369" y="153"/>
                    <a:pt x="370" y="151"/>
                    <a:pt x="371" y="148"/>
                  </a:cubicBezTo>
                  <a:cubicBezTo>
                    <a:pt x="372" y="145"/>
                    <a:pt x="374" y="141"/>
                    <a:pt x="376" y="136"/>
                  </a:cubicBezTo>
                  <a:cubicBezTo>
                    <a:pt x="378" y="131"/>
                    <a:pt x="380" y="127"/>
                    <a:pt x="381" y="122"/>
                  </a:cubicBezTo>
                  <a:cubicBezTo>
                    <a:pt x="382" y="117"/>
                    <a:pt x="383" y="112"/>
                    <a:pt x="384" y="108"/>
                  </a:cubicBezTo>
                  <a:cubicBezTo>
                    <a:pt x="384" y="103"/>
                    <a:pt x="384" y="98"/>
                    <a:pt x="383" y="93"/>
                  </a:cubicBezTo>
                  <a:cubicBezTo>
                    <a:pt x="383" y="88"/>
                    <a:pt x="382" y="83"/>
                    <a:pt x="380" y="78"/>
                  </a:cubicBezTo>
                  <a:cubicBezTo>
                    <a:pt x="380" y="77"/>
                    <a:pt x="379" y="75"/>
                    <a:pt x="379" y="74"/>
                  </a:cubicBezTo>
                  <a:cubicBezTo>
                    <a:pt x="378" y="72"/>
                    <a:pt x="377" y="70"/>
                    <a:pt x="376" y="69"/>
                  </a:cubicBezTo>
                  <a:cubicBezTo>
                    <a:pt x="376" y="67"/>
                    <a:pt x="375" y="66"/>
                    <a:pt x="374" y="64"/>
                  </a:cubicBezTo>
                  <a:cubicBezTo>
                    <a:pt x="373" y="62"/>
                    <a:pt x="372" y="61"/>
                    <a:pt x="371" y="59"/>
                  </a:cubicBezTo>
                  <a:cubicBezTo>
                    <a:pt x="371" y="59"/>
                    <a:pt x="371" y="58"/>
                    <a:pt x="371" y="58"/>
                  </a:cubicBezTo>
                  <a:cubicBezTo>
                    <a:pt x="370" y="58"/>
                    <a:pt x="370" y="57"/>
                    <a:pt x="370" y="57"/>
                  </a:cubicBezTo>
                  <a:cubicBezTo>
                    <a:pt x="369" y="56"/>
                    <a:pt x="369" y="56"/>
                    <a:pt x="369" y="55"/>
                  </a:cubicBezTo>
                  <a:cubicBezTo>
                    <a:pt x="368" y="54"/>
                    <a:pt x="368" y="54"/>
                    <a:pt x="367" y="53"/>
                  </a:cubicBezTo>
                  <a:cubicBezTo>
                    <a:pt x="367" y="52"/>
                    <a:pt x="367" y="52"/>
                    <a:pt x="367" y="52"/>
                  </a:cubicBezTo>
                  <a:cubicBezTo>
                    <a:pt x="366" y="51"/>
                    <a:pt x="366" y="51"/>
                    <a:pt x="366" y="51"/>
                  </a:cubicBezTo>
                  <a:cubicBezTo>
                    <a:pt x="366" y="51"/>
                    <a:pt x="365" y="51"/>
                    <a:pt x="365" y="50"/>
                  </a:cubicBezTo>
                  <a:cubicBezTo>
                    <a:pt x="364" y="50"/>
                    <a:pt x="364" y="49"/>
                    <a:pt x="363" y="48"/>
                  </a:cubicBezTo>
                  <a:cubicBezTo>
                    <a:pt x="363" y="48"/>
                    <a:pt x="363" y="48"/>
                    <a:pt x="363" y="48"/>
                  </a:cubicBezTo>
                  <a:cubicBezTo>
                    <a:pt x="362" y="47"/>
                    <a:pt x="362" y="47"/>
                    <a:pt x="362" y="47"/>
                  </a:cubicBezTo>
                  <a:cubicBezTo>
                    <a:pt x="362" y="46"/>
                    <a:pt x="362" y="46"/>
                    <a:pt x="361" y="46"/>
                  </a:cubicBezTo>
                  <a:cubicBezTo>
                    <a:pt x="361" y="45"/>
                    <a:pt x="360" y="45"/>
                    <a:pt x="360" y="44"/>
                  </a:cubicBezTo>
                  <a:cubicBezTo>
                    <a:pt x="359" y="43"/>
                    <a:pt x="359" y="43"/>
                    <a:pt x="359" y="43"/>
                  </a:cubicBezTo>
                  <a:cubicBezTo>
                    <a:pt x="359" y="43"/>
                    <a:pt x="359" y="43"/>
                    <a:pt x="359" y="43"/>
                  </a:cubicBezTo>
                  <a:cubicBezTo>
                    <a:pt x="358" y="42"/>
                    <a:pt x="358" y="42"/>
                    <a:pt x="358" y="42"/>
                  </a:cubicBezTo>
                  <a:cubicBezTo>
                    <a:pt x="358" y="42"/>
                    <a:pt x="358" y="42"/>
                    <a:pt x="358" y="42"/>
                  </a:cubicBezTo>
                  <a:cubicBezTo>
                    <a:pt x="357" y="41"/>
                    <a:pt x="357" y="41"/>
                    <a:pt x="357" y="41"/>
                  </a:cubicBezTo>
                  <a:cubicBezTo>
                    <a:pt x="356" y="41"/>
                    <a:pt x="356" y="41"/>
                    <a:pt x="356" y="41"/>
                  </a:cubicBezTo>
                  <a:cubicBezTo>
                    <a:pt x="355" y="40"/>
                    <a:pt x="355" y="40"/>
                    <a:pt x="355" y="40"/>
                  </a:cubicBezTo>
                  <a:cubicBezTo>
                    <a:pt x="355" y="39"/>
                    <a:pt x="355" y="39"/>
                    <a:pt x="354" y="39"/>
                  </a:cubicBezTo>
                  <a:cubicBezTo>
                    <a:pt x="353" y="38"/>
                    <a:pt x="353" y="38"/>
                    <a:pt x="353" y="38"/>
                  </a:cubicBezTo>
                  <a:cubicBezTo>
                    <a:pt x="353" y="37"/>
                    <a:pt x="352" y="37"/>
                    <a:pt x="352" y="37"/>
                  </a:cubicBezTo>
                  <a:cubicBezTo>
                    <a:pt x="352" y="36"/>
                    <a:pt x="351" y="36"/>
                    <a:pt x="351" y="35"/>
                  </a:cubicBezTo>
                  <a:cubicBezTo>
                    <a:pt x="350" y="35"/>
                    <a:pt x="350" y="34"/>
                    <a:pt x="349" y="34"/>
                  </a:cubicBezTo>
                  <a:cubicBezTo>
                    <a:pt x="349" y="34"/>
                    <a:pt x="348" y="33"/>
                    <a:pt x="348" y="33"/>
                  </a:cubicBezTo>
                  <a:cubicBezTo>
                    <a:pt x="348" y="33"/>
                    <a:pt x="347" y="32"/>
                    <a:pt x="347" y="32"/>
                  </a:cubicBezTo>
                  <a:cubicBezTo>
                    <a:pt x="346" y="32"/>
                    <a:pt x="346" y="31"/>
                    <a:pt x="345" y="31"/>
                  </a:cubicBezTo>
                  <a:cubicBezTo>
                    <a:pt x="345" y="30"/>
                    <a:pt x="344" y="30"/>
                    <a:pt x="343" y="29"/>
                  </a:cubicBezTo>
                  <a:cubicBezTo>
                    <a:pt x="343" y="29"/>
                    <a:pt x="342" y="29"/>
                    <a:pt x="342" y="29"/>
                  </a:cubicBezTo>
                  <a:cubicBezTo>
                    <a:pt x="342" y="28"/>
                    <a:pt x="341" y="28"/>
                    <a:pt x="341" y="28"/>
                  </a:cubicBezTo>
                  <a:cubicBezTo>
                    <a:pt x="340" y="27"/>
                    <a:pt x="340" y="27"/>
                    <a:pt x="339" y="27"/>
                  </a:cubicBezTo>
                  <a:cubicBezTo>
                    <a:pt x="339" y="26"/>
                    <a:pt x="338" y="26"/>
                    <a:pt x="338" y="25"/>
                  </a:cubicBezTo>
                  <a:cubicBezTo>
                    <a:pt x="337" y="25"/>
                    <a:pt x="336" y="24"/>
                    <a:pt x="335" y="24"/>
                  </a:cubicBezTo>
                  <a:cubicBezTo>
                    <a:pt x="334" y="23"/>
                    <a:pt x="333" y="22"/>
                    <a:pt x="331" y="22"/>
                  </a:cubicBezTo>
                  <a:cubicBezTo>
                    <a:pt x="330" y="21"/>
                    <a:pt x="329" y="20"/>
                    <a:pt x="328" y="20"/>
                  </a:cubicBezTo>
                  <a:cubicBezTo>
                    <a:pt x="327" y="19"/>
                    <a:pt x="325" y="18"/>
                    <a:pt x="324" y="18"/>
                  </a:cubicBezTo>
                  <a:cubicBezTo>
                    <a:pt x="324" y="18"/>
                    <a:pt x="323" y="17"/>
                    <a:pt x="323" y="17"/>
                  </a:cubicBezTo>
                  <a:cubicBezTo>
                    <a:pt x="322" y="17"/>
                    <a:pt x="322" y="17"/>
                    <a:pt x="321" y="16"/>
                  </a:cubicBezTo>
                  <a:cubicBezTo>
                    <a:pt x="321" y="16"/>
                    <a:pt x="320" y="16"/>
                    <a:pt x="320" y="16"/>
                  </a:cubicBezTo>
                  <a:cubicBezTo>
                    <a:pt x="319" y="15"/>
                    <a:pt x="318" y="15"/>
                    <a:pt x="317" y="14"/>
                  </a:cubicBezTo>
                  <a:cubicBezTo>
                    <a:pt x="317" y="14"/>
                    <a:pt x="316" y="14"/>
                    <a:pt x="316" y="14"/>
                  </a:cubicBezTo>
                  <a:cubicBezTo>
                    <a:pt x="316" y="14"/>
                    <a:pt x="315" y="14"/>
                    <a:pt x="315" y="13"/>
                  </a:cubicBezTo>
                  <a:cubicBezTo>
                    <a:pt x="314" y="13"/>
                    <a:pt x="314" y="13"/>
                    <a:pt x="313" y="13"/>
                  </a:cubicBezTo>
                  <a:cubicBezTo>
                    <a:pt x="312" y="12"/>
                    <a:pt x="311" y="12"/>
                    <a:pt x="310" y="12"/>
                  </a:cubicBezTo>
                  <a:cubicBezTo>
                    <a:pt x="310" y="12"/>
                    <a:pt x="310" y="11"/>
                    <a:pt x="309" y="11"/>
                  </a:cubicBezTo>
                  <a:cubicBezTo>
                    <a:pt x="309" y="11"/>
                    <a:pt x="308" y="11"/>
                    <a:pt x="308" y="11"/>
                  </a:cubicBezTo>
                  <a:cubicBezTo>
                    <a:pt x="307" y="11"/>
                    <a:pt x="307" y="10"/>
                    <a:pt x="306" y="10"/>
                  </a:cubicBezTo>
                  <a:cubicBezTo>
                    <a:pt x="306" y="10"/>
                    <a:pt x="305" y="10"/>
                    <a:pt x="304" y="9"/>
                  </a:cubicBezTo>
                  <a:cubicBezTo>
                    <a:pt x="303" y="9"/>
                    <a:pt x="302" y="9"/>
                    <a:pt x="302" y="9"/>
                  </a:cubicBezTo>
                  <a:cubicBezTo>
                    <a:pt x="301" y="9"/>
                    <a:pt x="300" y="8"/>
                    <a:pt x="300" y="8"/>
                  </a:cubicBezTo>
                  <a:cubicBezTo>
                    <a:pt x="299" y="8"/>
                    <a:pt x="298" y="8"/>
                    <a:pt x="297" y="8"/>
                  </a:cubicBezTo>
                  <a:cubicBezTo>
                    <a:pt x="297" y="8"/>
                    <a:pt x="296" y="8"/>
                    <a:pt x="295" y="7"/>
                  </a:cubicBezTo>
                  <a:cubicBezTo>
                    <a:pt x="295" y="7"/>
                    <a:pt x="294" y="7"/>
                    <a:pt x="294" y="7"/>
                  </a:cubicBezTo>
                  <a:cubicBezTo>
                    <a:pt x="293" y="7"/>
                    <a:pt x="292" y="6"/>
                    <a:pt x="292" y="6"/>
                  </a:cubicBezTo>
                  <a:cubicBezTo>
                    <a:pt x="291" y="6"/>
                    <a:pt x="291" y="6"/>
                    <a:pt x="290" y="6"/>
                  </a:cubicBezTo>
                  <a:cubicBezTo>
                    <a:pt x="290" y="5"/>
                    <a:pt x="289" y="5"/>
                    <a:pt x="289" y="5"/>
                  </a:cubicBezTo>
                  <a:cubicBezTo>
                    <a:pt x="285" y="4"/>
                    <a:pt x="282" y="3"/>
                    <a:pt x="278" y="3"/>
                  </a:cubicBezTo>
                  <a:cubicBezTo>
                    <a:pt x="274" y="2"/>
                    <a:pt x="271" y="2"/>
                    <a:pt x="267" y="1"/>
                  </a:cubicBezTo>
                  <a:cubicBezTo>
                    <a:pt x="263" y="1"/>
                    <a:pt x="260" y="1"/>
                    <a:pt x="256" y="0"/>
                  </a:cubicBezTo>
                  <a:cubicBezTo>
                    <a:pt x="252" y="0"/>
                    <a:pt x="248" y="0"/>
                    <a:pt x="244" y="0"/>
                  </a:cubicBezTo>
                  <a:cubicBezTo>
                    <a:pt x="243" y="0"/>
                    <a:pt x="243" y="0"/>
                    <a:pt x="242" y="0"/>
                  </a:cubicBezTo>
                  <a:cubicBezTo>
                    <a:pt x="242" y="0"/>
                    <a:pt x="241" y="0"/>
                    <a:pt x="241" y="0"/>
                  </a:cubicBezTo>
                  <a:cubicBezTo>
                    <a:pt x="240" y="0"/>
                    <a:pt x="239" y="1"/>
                    <a:pt x="239" y="1"/>
                  </a:cubicBezTo>
                  <a:cubicBezTo>
                    <a:pt x="238" y="1"/>
                    <a:pt x="237" y="1"/>
                    <a:pt x="236" y="1"/>
                  </a:cubicBezTo>
                  <a:cubicBezTo>
                    <a:pt x="236" y="1"/>
                    <a:pt x="235" y="1"/>
                    <a:pt x="235" y="1"/>
                  </a:cubicBezTo>
                  <a:cubicBezTo>
                    <a:pt x="234" y="1"/>
                    <a:pt x="234" y="1"/>
                    <a:pt x="233" y="1"/>
                  </a:cubicBezTo>
                  <a:cubicBezTo>
                    <a:pt x="233" y="1"/>
                    <a:pt x="232" y="1"/>
                    <a:pt x="231" y="1"/>
                  </a:cubicBezTo>
                  <a:cubicBezTo>
                    <a:pt x="230" y="1"/>
                    <a:pt x="229" y="1"/>
                    <a:pt x="228" y="1"/>
                  </a:cubicBezTo>
                  <a:cubicBezTo>
                    <a:pt x="228" y="1"/>
                    <a:pt x="228" y="2"/>
                    <a:pt x="227" y="2"/>
                  </a:cubicBezTo>
                  <a:cubicBezTo>
                    <a:pt x="227" y="2"/>
                    <a:pt x="226" y="2"/>
                    <a:pt x="226" y="2"/>
                  </a:cubicBezTo>
                  <a:cubicBezTo>
                    <a:pt x="225" y="2"/>
                    <a:pt x="225" y="2"/>
                    <a:pt x="224" y="2"/>
                  </a:cubicBezTo>
                  <a:cubicBezTo>
                    <a:pt x="223" y="2"/>
                    <a:pt x="223" y="2"/>
                    <a:pt x="222" y="2"/>
                  </a:cubicBezTo>
                  <a:cubicBezTo>
                    <a:pt x="221" y="2"/>
                    <a:pt x="221" y="2"/>
                    <a:pt x="220" y="3"/>
                  </a:cubicBezTo>
                  <a:cubicBezTo>
                    <a:pt x="220" y="3"/>
                    <a:pt x="220" y="3"/>
                    <a:pt x="219" y="3"/>
                  </a:cubicBezTo>
                  <a:cubicBezTo>
                    <a:pt x="219" y="3"/>
                    <a:pt x="218" y="3"/>
                    <a:pt x="217" y="3"/>
                  </a:cubicBezTo>
                  <a:cubicBezTo>
                    <a:pt x="217" y="3"/>
                    <a:pt x="216" y="3"/>
                    <a:pt x="215" y="3"/>
                  </a:cubicBezTo>
                  <a:cubicBezTo>
                    <a:pt x="214" y="4"/>
                    <a:pt x="214" y="4"/>
                    <a:pt x="214" y="4"/>
                  </a:cubicBezTo>
                  <a:cubicBezTo>
                    <a:pt x="214" y="4"/>
                    <a:pt x="213" y="4"/>
                    <a:pt x="213" y="4"/>
                  </a:cubicBezTo>
                  <a:cubicBezTo>
                    <a:pt x="212" y="4"/>
                    <a:pt x="212" y="4"/>
                    <a:pt x="211" y="4"/>
                  </a:cubicBezTo>
                  <a:cubicBezTo>
                    <a:pt x="210" y="4"/>
                    <a:pt x="210" y="5"/>
                    <a:pt x="209" y="5"/>
                  </a:cubicBezTo>
                  <a:cubicBezTo>
                    <a:pt x="208" y="5"/>
                    <a:pt x="208" y="5"/>
                    <a:pt x="208" y="5"/>
                  </a:cubicBezTo>
                  <a:cubicBezTo>
                    <a:pt x="207" y="5"/>
                    <a:pt x="207" y="5"/>
                    <a:pt x="206" y="5"/>
                  </a:cubicBezTo>
                  <a:cubicBezTo>
                    <a:pt x="206" y="6"/>
                    <a:pt x="205" y="6"/>
                    <a:pt x="205" y="6"/>
                  </a:cubicBezTo>
                  <a:cubicBezTo>
                    <a:pt x="204" y="6"/>
                    <a:pt x="203" y="6"/>
                    <a:pt x="202" y="6"/>
                  </a:cubicBezTo>
                  <a:cubicBezTo>
                    <a:pt x="202" y="7"/>
                    <a:pt x="201" y="7"/>
                    <a:pt x="201" y="7"/>
                  </a:cubicBezTo>
                  <a:cubicBezTo>
                    <a:pt x="200" y="7"/>
                    <a:pt x="200" y="7"/>
                    <a:pt x="199" y="7"/>
                  </a:cubicBezTo>
                  <a:cubicBezTo>
                    <a:pt x="199" y="8"/>
                    <a:pt x="198" y="8"/>
                    <a:pt x="198" y="8"/>
                  </a:cubicBezTo>
                  <a:cubicBezTo>
                    <a:pt x="197" y="8"/>
                    <a:pt x="197" y="8"/>
                    <a:pt x="196" y="8"/>
                  </a:cubicBezTo>
                  <a:cubicBezTo>
                    <a:pt x="179" y="14"/>
                    <a:pt x="165" y="21"/>
                    <a:pt x="153" y="31"/>
                  </a:cubicBezTo>
                  <a:cubicBezTo>
                    <a:pt x="141" y="40"/>
                    <a:pt x="132" y="51"/>
                    <a:pt x="126" y="63"/>
                  </a:cubicBezTo>
                  <a:cubicBezTo>
                    <a:pt x="120" y="74"/>
                    <a:pt x="117" y="87"/>
                    <a:pt x="117" y="100"/>
                  </a:cubicBezTo>
                  <a:cubicBezTo>
                    <a:pt x="117" y="113"/>
                    <a:pt x="121" y="126"/>
                    <a:pt x="129" y="139"/>
                  </a:cubicBezTo>
                  <a:cubicBezTo>
                    <a:pt x="130" y="141"/>
                    <a:pt x="130" y="142"/>
                    <a:pt x="132" y="144"/>
                  </a:cubicBezTo>
                  <a:cubicBezTo>
                    <a:pt x="133" y="145"/>
                    <a:pt x="134" y="147"/>
                    <a:pt x="135" y="148"/>
                  </a:cubicBezTo>
                  <a:cubicBezTo>
                    <a:pt x="136" y="150"/>
                    <a:pt x="137" y="151"/>
                    <a:pt x="138" y="153"/>
                  </a:cubicBezTo>
                  <a:cubicBezTo>
                    <a:pt x="139" y="154"/>
                    <a:pt x="141" y="155"/>
                    <a:pt x="142" y="157"/>
                  </a:cubicBezTo>
                  <a:cubicBezTo>
                    <a:pt x="146" y="161"/>
                    <a:pt x="150" y="165"/>
                    <a:pt x="155" y="168"/>
                  </a:cubicBezTo>
                  <a:cubicBezTo>
                    <a:pt x="159" y="172"/>
                    <a:pt x="164" y="175"/>
                    <a:pt x="169" y="178"/>
                  </a:cubicBezTo>
                  <a:cubicBezTo>
                    <a:pt x="175" y="181"/>
                    <a:pt x="180" y="184"/>
                    <a:pt x="186" y="186"/>
                  </a:cubicBezTo>
                  <a:cubicBezTo>
                    <a:pt x="191" y="189"/>
                    <a:pt x="197" y="191"/>
                    <a:pt x="203" y="193"/>
                  </a:cubicBezTo>
                  <a:cubicBezTo>
                    <a:pt x="209" y="194"/>
                    <a:pt x="214" y="196"/>
                    <a:pt x="221" y="198"/>
                  </a:cubicBezTo>
                  <a:cubicBezTo>
                    <a:pt x="227" y="201"/>
                    <a:pt x="233" y="203"/>
                    <a:pt x="239" y="206"/>
                  </a:cubicBezTo>
                  <a:cubicBezTo>
                    <a:pt x="245" y="209"/>
                    <a:pt x="250" y="212"/>
                    <a:pt x="255" y="216"/>
                  </a:cubicBezTo>
                  <a:cubicBezTo>
                    <a:pt x="259" y="219"/>
                    <a:pt x="263" y="223"/>
                    <a:pt x="265" y="226"/>
                  </a:cubicBezTo>
                  <a:cubicBezTo>
                    <a:pt x="267" y="229"/>
                    <a:pt x="267" y="231"/>
                    <a:pt x="268" y="233"/>
                  </a:cubicBezTo>
                  <a:cubicBezTo>
                    <a:pt x="268" y="236"/>
                    <a:pt x="267" y="238"/>
                    <a:pt x="266" y="241"/>
                  </a:cubicBezTo>
                  <a:cubicBezTo>
                    <a:pt x="264" y="243"/>
                    <a:pt x="262" y="246"/>
                    <a:pt x="259" y="248"/>
                  </a:cubicBezTo>
                  <a:cubicBezTo>
                    <a:pt x="256" y="251"/>
                    <a:pt x="252" y="253"/>
                    <a:pt x="247" y="256"/>
                  </a:cubicBezTo>
                  <a:cubicBezTo>
                    <a:pt x="246" y="256"/>
                    <a:pt x="244" y="257"/>
                    <a:pt x="243" y="258"/>
                  </a:cubicBezTo>
                  <a:cubicBezTo>
                    <a:pt x="241" y="258"/>
                    <a:pt x="239" y="259"/>
                    <a:pt x="238" y="260"/>
                  </a:cubicBezTo>
                  <a:cubicBezTo>
                    <a:pt x="236" y="261"/>
                    <a:pt x="234" y="261"/>
                    <a:pt x="232" y="262"/>
                  </a:cubicBezTo>
                  <a:cubicBezTo>
                    <a:pt x="230" y="263"/>
                    <a:pt x="228" y="263"/>
                    <a:pt x="226" y="264"/>
                  </a:cubicBezTo>
                  <a:cubicBezTo>
                    <a:pt x="67" y="317"/>
                    <a:pt x="67" y="317"/>
                    <a:pt x="67" y="317"/>
                  </a:cubicBezTo>
                  <a:cubicBezTo>
                    <a:pt x="53" y="322"/>
                    <a:pt x="41" y="329"/>
                    <a:pt x="31" y="337"/>
                  </a:cubicBezTo>
                  <a:cubicBezTo>
                    <a:pt x="21" y="345"/>
                    <a:pt x="13" y="354"/>
                    <a:pt x="8" y="365"/>
                  </a:cubicBezTo>
                  <a:cubicBezTo>
                    <a:pt x="2" y="375"/>
                    <a:pt x="0" y="386"/>
                    <a:pt x="0" y="397"/>
                  </a:cubicBezTo>
                  <a:cubicBezTo>
                    <a:pt x="0" y="408"/>
                    <a:pt x="3" y="420"/>
                    <a:pt x="9" y="431"/>
                  </a:cubicBezTo>
                  <a:cubicBezTo>
                    <a:pt x="80" y="558"/>
                    <a:pt x="80" y="558"/>
                    <a:pt x="80" y="558"/>
                  </a:cubicBezTo>
                  <a:cubicBezTo>
                    <a:pt x="175" y="729"/>
                    <a:pt x="175" y="729"/>
                    <a:pt x="175" y="729"/>
                  </a:cubicBezTo>
                  <a:cubicBezTo>
                    <a:pt x="223" y="814"/>
                    <a:pt x="223" y="814"/>
                    <a:pt x="223" y="814"/>
                  </a:cubicBezTo>
                  <a:cubicBezTo>
                    <a:pt x="251" y="864"/>
                    <a:pt x="251" y="864"/>
                    <a:pt x="251" y="864"/>
                  </a:cubicBezTo>
                  <a:cubicBezTo>
                    <a:pt x="251" y="864"/>
                    <a:pt x="251" y="864"/>
                    <a:pt x="251" y="865"/>
                  </a:cubicBezTo>
                  <a:cubicBezTo>
                    <a:pt x="252" y="865"/>
                    <a:pt x="252" y="866"/>
                    <a:pt x="252" y="866"/>
                  </a:cubicBezTo>
                  <a:cubicBezTo>
                    <a:pt x="252" y="867"/>
                    <a:pt x="253" y="867"/>
                    <a:pt x="253" y="868"/>
                  </a:cubicBezTo>
                  <a:cubicBezTo>
                    <a:pt x="253" y="868"/>
                    <a:pt x="254" y="869"/>
                    <a:pt x="254" y="870"/>
                  </a:cubicBezTo>
                  <a:cubicBezTo>
                    <a:pt x="255" y="870"/>
                    <a:pt x="255" y="870"/>
                    <a:pt x="255" y="870"/>
                  </a:cubicBezTo>
                  <a:cubicBezTo>
                    <a:pt x="255" y="871"/>
                    <a:pt x="255" y="871"/>
                    <a:pt x="255" y="871"/>
                  </a:cubicBezTo>
                  <a:cubicBezTo>
                    <a:pt x="256" y="872"/>
                    <a:pt x="256" y="872"/>
                    <a:pt x="256" y="873"/>
                  </a:cubicBezTo>
                  <a:cubicBezTo>
                    <a:pt x="257" y="873"/>
                    <a:pt x="257" y="874"/>
                    <a:pt x="257" y="874"/>
                  </a:cubicBezTo>
                  <a:cubicBezTo>
                    <a:pt x="258" y="875"/>
                    <a:pt x="258" y="875"/>
                    <a:pt x="258" y="875"/>
                  </a:cubicBezTo>
                  <a:cubicBezTo>
                    <a:pt x="259" y="876"/>
                    <a:pt x="259" y="876"/>
                    <a:pt x="259" y="876"/>
                  </a:cubicBezTo>
                  <a:cubicBezTo>
                    <a:pt x="259" y="876"/>
                    <a:pt x="259" y="877"/>
                    <a:pt x="260" y="877"/>
                  </a:cubicBezTo>
                  <a:cubicBezTo>
                    <a:pt x="260" y="877"/>
                    <a:pt x="260" y="878"/>
                    <a:pt x="261" y="878"/>
                  </a:cubicBezTo>
                  <a:cubicBezTo>
                    <a:pt x="262" y="879"/>
                    <a:pt x="262" y="879"/>
                    <a:pt x="262" y="879"/>
                  </a:cubicBezTo>
                  <a:cubicBezTo>
                    <a:pt x="262" y="880"/>
                    <a:pt x="262" y="880"/>
                    <a:pt x="262" y="880"/>
                  </a:cubicBezTo>
                  <a:cubicBezTo>
                    <a:pt x="263" y="880"/>
                    <a:pt x="263" y="881"/>
                    <a:pt x="263" y="881"/>
                  </a:cubicBezTo>
                  <a:cubicBezTo>
                    <a:pt x="264" y="881"/>
                    <a:pt x="264" y="882"/>
                    <a:pt x="264" y="882"/>
                  </a:cubicBezTo>
                  <a:cubicBezTo>
                    <a:pt x="265" y="883"/>
                    <a:pt x="265" y="883"/>
                    <a:pt x="265" y="883"/>
                  </a:cubicBezTo>
                  <a:cubicBezTo>
                    <a:pt x="266" y="884"/>
                    <a:pt x="266" y="884"/>
                    <a:pt x="266" y="884"/>
                  </a:cubicBezTo>
                  <a:cubicBezTo>
                    <a:pt x="266" y="884"/>
                    <a:pt x="267" y="885"/>
                    <a:pt x="267" y="885"/>
                  </a:cubicBezTo>
                  <a:cubicBezTo>
                    <a:pt x="267" y="885"/>
                    <a:pt x="268" y="886"/>
                    <a:pt x="268" y="886"/>
                  </a:cubicBezTo>
                  <a:cubicBezTo>
                    <a:pt x="269" y="887"/>
                    <a:pt x="269" y="887"/>
                    <a:pt x="269" y="887"/>
                  </a:cubicBezTo>
                  <a:cubicBezTo>
                    <a:pt x="270" y="888"/>
                    <a:pt x="270" y="888"/>
                    <a:pt x="270" y="888"/>
                  </a:cubicBezTo>
                  <a:cubicBezTo>
                    <a:pt x="271" y="889"/>
                    <a:pt x="271" y="889"/>
                    <a:pt x="271" y="889"/>
                  </a:cubicBezTo>
                  <a:cubicBezTo>
                    <a:pt x="271" y="889"/>
                    <a:pt x="272" y="889"/>
                    <a:pt x="272" y="890"/>
                  </a:cubicBezTo>
                  <a:cubicBezTo>
                    <a:pt x="273" y="890"/>
                    <a:pt x="273" y="891"/>
                    <a:pt x="274" y="891"/>
                  </a:cubicBezTo>
                  <a:cubicBezTo>
                    <a:pt x="275" y="892"/>
                    <a:pt x="275" y="892"/>
                    <a:pt x="276" y="893"/>
                  </a:cubicBezTo>
                  <a:cubicBezTo>
                    <a:pt x="277" y="893"/>
                    <a:pt x="277" y="894"/>
                    <a:pt x="278" y="895"/>
                  </a:cubicBezTo>
                  <a:cubicBezTo>
                    <a:pt x="279" y="895"/>
                    <a:pt x="280" y="896"/>
                    <a:pt x="280" y="896"/>
                  </a:cubicBezTo>
                  <a:cubicBezTo>
                    <a:pt x="281" y="897"/>
                    <a:pt x="282" y="897"/>
                    <a:pt x="282" y="898"/>
                  </a:cubicBezTo>
                  <a:cubicBezTo>
                    <a:pt x="283" y="898"/>
                    <a:pt x="284" y="899"/>
                    <a:pt x="284" y="899"/>
                  </a:cubicBezTo>
                  <a:cubicBezTo>
                    <a:pt x="285" y="899"/>
                    <a:pt x="286" y="900"/>
                    <a:pt x="287" y="900"/>
                  </a:cubicBezTo>
                  <a:cubicBezTo>
                    <a:pt x="287" y="901"/>
                    <a:pt x="288" y="901"/>
                    <a:pt x="289" y="902"/>
                  </a:cubicBezTo>
                  <a:cubicBezTo>
                    <a:pt x="291" y="903"/>
                    <a:pt x="294" y="904"/>
                    <a:pt x="296" y="906"/>
                  </a:cubicBezTo>
                  <a:cubicBezTo>
                    <a:pt x="299" y="907"/>
                    <a:pt x="301" y="908"/>
                    <a:pt x="304" y="909"/>
                  </a:cubicBezTo>
                  <a:cubicBezTo>
                    <a:pt x="307" y="911"/>
                    <a:pt x="309" y="912"/>
                    <a:pt x="312" y="913"/>
                  </a:cubicBezTo>
                  <a:cubicBezTo>
                    <a:pt x="315" y="913"/>
                    <a:pt x="318" y="914"/>
                    <a:pt x="321" y="915"/>
                  </a:cubicBezTo>
                  <a:cubicBezTo>
                    <a:pt x="321" y="915"/>
                    <a:pt x="322" y="915"/>
                    <a:pt x="322" y="916"/>
                  </a:cubicBezTo>
                  <a:cubicBezTo>
                    <a:pt x="323" y="916"/>
                    <a:pt x="323" y="916"/>
                    <a:pt x="324" y="916"/>
                  </a:cubicBezTo>
                  <a:cubicBezTo>
                    <a:pt x="324" y="916"/>
                    <a:pt x="325" y="916"/>
                    <a:pt x="326" y="916"/>
                  </a:cubicBezTo>
                  <a:cubicBezTo>
                    <a:pt x="326" y="917"/>
                    <a:pt x="327" y="917"/>
                    <a:pt x="328" y="917"/>
                  </a:cubicBezTo>
                  <a:cubicBezTo>
                    <a:pt x="328" y="917"/>
                    <a:pt x="329" y="917"/>
                    <a:pt x="329" y="917"/>
                  </a:cubicBezTo>
                  <a:cubicBezTo>
                    <a:pt x="330" y="917"/>
                    <a:pt x="330" y="918"/>
                    <a:pt x="331" y="918"/>
                  </a:cubicBezTo>
                  <a:cubicBezTo>
                    <a:pt x="331" y="918"/>
                    <a:pt x="332" y="918"/>
                    <a:pt x="333" y="918"/>
                  </a:cubicBezTo>
                  <a:cubicBezTo>
                    <a:pt x="333" y="918"/>
                    <a:pt x="334" y="918"/>
                    <a:pt x="335" y="918"/>
                  </a:cubicBezTo>
                  <a:cubicBezTo>
                    <a:pt x="335" y="918"/>
                    <a:pt x="336" y="919"/>
                    <a:pt x="336" y="919"/>
                  </a:cubicBezTo>
                  <a:cubicBezTo>
                    <a:pt x="337" y="919"/>
                    <a:pt x="337" y="919"/>
                    <a:pt x="338" y="919"/>
                  </a:cubicBezTo>
                  <a:cubicBezTo>
                    <a:pt x="338" y="919"/>
                    <a:pt x="339" y="919"/>
                    <a:pt x="339" y="919"/>
                  </a:cubicBezTo>
                  <a:cubicBezTo>
                    <a:pt x="340" y="919"/>
                    <a:pt x="341" y="919"/>
                    <a:pt x="342" y="919"/>
                  </a:cubicBezTo>
                  <a:cubicBezTo>
                    <a:pt x="342" y="919"/>
                    <a:pt x="343" y="919"/>
                    <a:pt x="343" y="920"/>
                  </a:cubicBezTo>
                  <a:cubicBezTo>
                    <a:pt x="343" y="920"/>
                    <a:pt x="344" y="920"/>
                    <a:pt x="344" y="920"/>
                  </a:cubicBezTo>
                  <a:cubicBezTo>
                    <a:pt x="345" y="920"/>
                    <a:pt x="346" y="920"/>
                    <a:pt x="346" y="920"/>
                  </a:cubicBezTo>
                  <a:cubicBezTo>
                    <a:pt x="347" y="920"/>
                    <a:pt x="348" y="920"/>
                    <a:pt x="349" y="920"/>
                  </a:cubicBezTo>
                  <a:cubicBezTo>
                    <a:pt x="349" y="920"/>
                    <a:pt x="349" y="920"/>
                    <a:pt x="350" y="920"/>
                  </a:cubicBezTo>
                  <a:cubicBezTo>
                    <a:pt x="350" y="920"/>
                    <a:pt x="351" y="920"/>
                    <a:pt x="351" y="920"/>
                  </a:cubicBezTo>
                  <a:cubicBezTo>
                    <a:pt x="352" y="920"/>
                    <a:pt x="353" y="920"/>
                    <a:pt x="353" y="920"/>
                  </a:cubicBezTo>
                  <a:cubicBezTo>
                    <a:pt x="354" y="920"/>
                    <a:pt x="355" y="920"/>
                    <a:pt x="355" y="920"/>
                  </a:cubicBezTo>
                  <a:cubicBezTo>
                    <a:pt x="356" y="920"/>
                    <a:pt x="357" y="920"/>
                    <a:pt x="357" y="920"/>
                  </a:cubicBezTo>
                  <a:cubicBezTo>
                    <a:pt x="358" y="920"/>
                    <a:pt x="358" y="920"/>
                    <a:pt x="359" y="920"/>
                  </a:cubicBezTo>
                  <a:cubicBezTo>
                    <a:pt x="360" y="920"/>
                    <a:pt x="360" y="920"/>
                    <a:pt x="361" y="920"/>
                  </a:cubicBezTo>
                  <a:cubicBezTo>
                    <a:pt x="361" y="920"/>
                    <a:pt x="362" y="920"/>
                    <a:pt x="363" y="920"/>
                  </a:cubicBezTo>
                  <a:cubicBezTo>
                    <a:pt x="363" y="920"/>
                    <a:pt x="364" y="920"/>
                    <a:pt x="364" y="920"/>
                  </a:cubicBezTo>
                  <a:cubicBezTo>
                    <a:pt x="365" y="920"/>
                    <a:pt x="365" y="920"/>
                    <a:pt x="366" y="920"/>
                  </a:cubicBezTo>
                  <a:cubicBezTo>
                    <a:pt x="366" y="920"/>
                    <a:pt x="367" y="920"/>
                    <a:pt x="368" y="920"/>
                  </a:cubicBezTo>
                  <a:cubicBezTo>
                    <a:pt x="368" y="920"/>
                    <a:pt x="369" y="920"/>
                    <a:pt x="370" y="920"/>
                  </a:cubicBezTo>
                  <a:cubicBezTo>
                    <a:pt x="370" y="920"/>
                    <a:pt x="370" y="920"/>
                    <a:pt x="371" y="920"/>
                  </a:cubicBezTo>
                  <a:cubicBezTo>
                    <a:pt x="371" y="920"/>
                    <a:pt x="372" y="920"/>
                    <a:pt x="372" y="920"/>
                  </a:cubicBezTo>
                  <a:cubicBezTo>
                    <a:pt x="373" y="920"/>
                    <a:pt x="373" y="920"/>
                    <a:pt x="374" y="920"/>
                  </a:cubicBezTo>
                  <a:cubicBezTo>
                    <a:pt x="375" y="920"/>
                    <a:pt x="375" y="920"/>
                    <a:pt x="376" y="919"/>
                  </a:cubicBezTo>
                  <a:cubicBezTo>
                    <a:pt x="377" y="919"/>
                    <a:pt x="377" y="919"/>
                    <a:pt x="377" y="919"/>
                  </a:cubicBezTo>
                  <a:cubicBezTo>
                    <a:pt x="378" y="919"/>
                    <a:pt x="378" y="919"/>
                    <a:pt x="379" y="919"/>
                  </a:cubicBezTo>
                  <a:cubicBezTo>
                    <a:pt x="379" y="919"/>
                    <a:pt x="380" y="919"/>
                    <a:pt x="380" y="919"/>
                  </a:cubicBezTo>
                  <a:cubicBezTo>
                    <a:pt x="381" y="919"/>
                    <a:pt x="382" y="919"/>
                    <a:pt x="382" y="919"/>
                  </a:cubicBezTo>
                  <a:cubicBezTo>
                    <a:pt x="383" y="918"/>
                    <a:pt x="383" y="918"/>
                    <a:pt x="384" y="918"/>
                  </a:cubicBezTo>
                  <a:cubicBezTo>
                    <a:pt x="384" y="918"/>
                    <a:pt x="384" y="918"/>
                    <a:pt x="385" y="918"/>
                  </a:cubicBezTo>
                  <a:cubicBezTo>
                    <a:pt x="385" y="918"/>
                    <a:pt x="386" y="918"/>
                    <a:pt x="386" y="918"/>
                  </a:cubicBezTo>
                  <a:cubicBezTo>
                    <a:pt x="387" y="918"/>
                    <a:pt x="388" y="918"/>
                    <a:pt x="389" y="917"/>
                  </a:cubicBezTo>
                  <a:cubicBezTo>
                    <a:pt x="389" y="917"/>
                    <a:pt x="389" y="917"/>
                    <a:pt x="390" y="917"/>
                  </a:cubicBezTo>
                  <a:cubicBezTo>
                    <a:pt x="390" y="917"/>
                    <a:pt x="390" y="917"/>
                    <a:pt x="391" y="917"/>
                  </a:cubicBezTo>
                  <a:cubicBezTo>
                    <a:pt x="391" y="917"/>
                    <a:pt x="392" y="917"/>
                    <a:pt x="392" y="916"/>
                  </a:cubicBezTo>
                  <a:cubicBezTo>
                    <a:pt x="393" y="916"/>
                    <a:pt x="394" y="916"/>
                    <a:pt x="395" y="916"/>
                  </a:cubicBezTo>
                  <a:cubicBezTo>
                    <a:pt x="395" y="916"/>
                    <a:pt x="395" y="916"/>
                    <a:pt x="396" y="916"/>
                  </a:cubicBezTo>
                  <a:cubicBezTo>
                    <a:pt x="396" y="916"/>
                    <a:pt x="397" y="915"/>
                    <a:pt x="397" y="915"/>
                  </a:cubicBezTo>
                  <a:cubicBezTo>
                    <a:pt x="397" y="915"/>
                    <a:pt x="398" y="915"/>
                    <a:pt x="399" y="915"/>
                  </a:cubicBezTo>
                  <a:cubicBezTo>
                    <a:pt x="399" y="915"/>
                    <a:pt x="400" y="914"/>
                    <a:pt x="401" y="914"/>
                  </a:cubicBezTo>
                  <a:cubicBezTo>
                    <a:pt x="401" y="914"/>
                    <a:pt x="402" y="914"/>
                    <a:pt x="402" y="914"/>
                  </a:cubicBezTo>
                  <a:cubicBezTo>
                    <a:pt x="403" y="914"/>
                    <a:pt x="403" y="913"/>
                    <a:pt x="404" y="913"/>
                  </a:cubicBezTo>
                  <a:cubicBezTo>
                    <a:pt x="404" y="913"/>
                    <a:pt x="405" y="913"/>
                    <a:pt x="405" y="913"/>
                  </a:cubicBezTo>
                  <a:cubicBezTo>
                    <a:pt x="406" y="913"/>
                    <a:pt x="406" y="912"/>
                    <a:pt x="407" y="912"/>
                  </a:cubicBezTo>
                  <a:cubicBezTo>
                    <a:pt x="439" y="901"/>
                    <a:pt x="439" y="901"/>
                    <a:pt x="439" y="901"/>
                  </a:cubicBezTo>
                  <a:cubicBezTo>
                    <a:pt x="573" y="852"/>
                    <a:pt x="573" y="852"/>
                    <a:pt x="573" y="852"/>
                  </a:cubicBezTo>
                  <a:cubicBezTo>
                    <a:pt x="608" y="839"/>
                    <a:pt x="608" y="839"/>
                    <a:pt x="608" y="839"/>
                  </a:cubicBezTo>
                  <a:cubicBezTo>
                    <a:pt x="728" y="795"/>
                    <a:pt x="728" y="795"/>
                    <a:pt x="728" y="795"/>
                  </a:cubicBezTo>
                  <a:cubicBezTo>
                    <a:pt x="787" y="774"/>
                    <a:pt x="787" y="774"/>
                    <a:pt x="787" y="774"/>
                  </a:cubicBezTo>
                  <a:cubicBezTo>
                    <a:pt x="949" y="715"/>
                    <a:pt x="949" y="715"/>
                    <a:pt x="949" y="715"/>
                  </a:cubicBezTo>
                  <a:cubicBezTo>
                    <a:pt x="963" y="710"/>
                    <a:pt x="975" y="703"/>
                    <a:pt x="984" y="694"/>
                  </a:cubicBezTo>
                  <a:cubicBezTo>
                    <a:pt x="994" y="685"/>
                    <a:pt x="1001" y="675"/>
                    <a:pt x="1005" y="664"/>
                  </a:cubicBezTo>
                  <a:cubicBezTo>
                    <a:pt x="1009" y="654"/>
                    <a:pt x="1011" y="642"/>
                    <a:pt x="1010" y="630"/>
                  </a:cubicBezTo>
                </a:path>
              </a:pathLst>
            </a:custGeom>
            <a:solidFill>
              <a:srgbClr val="F39C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4" name="Freeform 184"/>
            <p:cNvSpPr>
              <a:spLocks noEditPoints="true"/>
            </p:cNvSpPr>
            <p:nvPr/>
          </p:nvSpPr>
          <p:spPr bwMode="auto">
            <a:xfrm>
              <a:off x="2578" y="2589"/>
              <a:ext cx="1665" cy="1515"/>
            </a:xfrm>
            <a:custGeom>
              <a:avLst/>
              <a:gdLst>
                <a:gd name="T0" fmla="*/ 487 w 1015"/>
                <a:gd name="T1" fmla="*/ 1492 h 924"/>
                <a:gd name="T2" fmla="*/ 454 w 1015"/>
                <a:gd name="T3" fmla="*/ 1469 h 924"/>
                <a:gd name="T4" fmla="*/ 0 w 1015"/>
                <a:gd name="T5" fmla="*/ 654 h 924"/>
                <a:gd name="T6" fmla="*/ 400 w 1015"/>
                <a:gd name="T7" fmla="*/ 423 h 924"/>
                <a:gd name="T8" fmla="*/ 394 w 1015"/>
                <a:gd name="T9" fmla="*/ 344 h 924"/>
                <a:gd name="T10" fmla="*/ 228 w 1015"/>
                <a:gd name="T11" fmla="*/ 256 h 924"/>
                <a:gd name="T12" fmla="*/ 323 w 1015"/>
                <a:gd name="T13" fmla="*/ 15 h 924"/>
                <a:gd name="T14" fmla="*/ 477 w 1015"/>
                <a:gd name="T15" fmla="*/ 8 h 924"/>
                <a:gd name="T16" fmla="*/ 554 w 1015"/>
                <a:gd name="T17" fmla="*/ 39 h 924"/>
                <a:gd name="T18" fmla="*/ 592 w 1015"/>
                <a:gd name="T19" fmla="*/ 69 h 924"/>
                <a:gd name="T20" fmla="*/ 635 w 1015"/>
                <a:gd name="T21" fmla="*/ 156 h 924"/>
                <a:gd name="T22" fmla="*/ 609 w 1015"/>
                <a:gd name="T23" fmla="*/ 266 h 924"/>
                <a:gd name="T24" fmla="*/ 610 w 1015"/>
                <a:gd name="T25" fmla="*/ 316 h 924"/>
                <a:gd name="T26" fmla="*/ 663 w 1015"/>
                <a:gd name="T27" fmla="*/ 331 h 924"/>
                <a:gd name="T28" fmla="*/ 710 w 1015"/>
                <a:gd name="T29" fmla="*/ 320 h 924"/>
                <a:gd name="T30" fmla="*/ 1047 w 1015"/>
                <a:gd name="T31" fmla="*/ 225 h 924"/>
                <a:gd name="T32" fmla="*/ 1086 w 1015"/>
                <a:gd name="T33" fmla="*/ 230 h 924"/>
                <a:gd name="T34" fmla="*/ 1156 w 1015"/>
                <a:gd name="T35" fmla="*/ 257 h 924"/>
                <a:gd name="T36" fmla="*/ 1352 w 1015"/>
                <a:gd name="T37" fmla="*/ 536 h 924"/>
                <a:gd name="T38" fmla="*/ 1204 w 1015"/>
                <a:gd name="T39" fmla="*/ 577 h 924"/>
                <a:gd name="T40" fmla="*/ 928 w 1015"/>
                <a:gd name="T41" fmla="*/ 662 h 924"/>
                <a:gd name="T42" fmla="*/ 974 w 1015"/>
                <a:gd name="T43" fmla="*/ 851 h 924"/>
                <a:gd name="T44" fmla="*/ 1091 w 1015"/>
                <a:gd name="T45" fmla="*/ 905 h 924"/>
                <a:gd name="T46" fmla="*/ 1176 w 1015"/>
                <a:gd name="T47" fmla="*/ 908 h 924"/>
                <a:gd name="T48" fmla="*/ 1273 w 1015"/>
                <a:gd name="T49" fmla="*/ 877 h 924"/>
                <a:gd name="T50" fmla="*/ 1388 w 1015"/>
                <a:gd name="T51" fmla="*/ 735 h 924"/>
                <a:gd name="T52" fmla="*/ 1426 w 1015"/>
                <a:gd name="T53" fmla="*/ 715 h 924"/>
                <a:gd name="T54" fmla="*/ 1457 w 1015"/>
                <a:gd name="T55" fmla="*/ 720 h 924"/>
                <a:gd name="T56" fmla="*/ 1476 w 1015"/>
                <a:gd name="T57" fmla="*/ 731 h 924"/>
                <a:gd name="T58" fmla="*/ 1663 w 1015"/>
                <a:gd name="T59" fmla="*/ 1036 h 924"/>
                <a:gd name="T60" fmla="*/ 591 w 1015"/>
                <a:gd name="T61" fmla="*/ 1515 h 924"/>
                <a:gd name="T62" fmla="*/ 213 w 1015"/>
                <a:gd name="T63" fmla="*/ 107 h 924"/>
                <a:gd name="T64" fmla="*/ 259 w 1015"/>
                <a:gd name="T65" fmla="*/ 277 h 924"/>
                <a:gd name="T66" fmla="*/ 441 w 1015"/>
                <a:gd name="T67" fmla="*/ 372 h 924"/>
                <a:gd name="T68" fmla="*/ 385 w 1015"/>
                <a:gd name="T69" fmla="*/ 436 h 924"/>
                <a:gd name="T70" fmla="*/ 422 w 1015"/>
                <a:gd name="T71" fmla="*/ 1425 h 924"/>
                <a:gd name="T72" fmla="*/ 464 w 1015"/>
                <a:gd name="T73" fmla="*/ 1471 h 924"/>
                <a:gd name="T74" fmla="*/ 517 w 1015"/>
                <a:gd name="T75" fmla="*/ 1497 h 924"/>
                <a:gd name="T76" fmla="*/ 669 w 1015"/>
                <a:gd name="T77" fmla="*/ 1497 h 924"/>
                <a:gd name="T78" fmla="*/ 1499 w 1015"/>
                <a:gd name="T79" fmla="*/ 769 h 924"/>
                <a:gd name="T80" fmla="*/ 1483 w 1015"/>
                <a:gd name="T81" fmla="*/ 749 h 924"/>
                <a:gd name="T82" fmla="*/ 1462 w 1015"/>
                <a:gd name="T83" fmla="*/ 730 h 924"/>
                <a:gd name="T84" fmla="*/ 1430 w 1015"/>
                <a:gd name="T85" fmla="*/ 720 h 924"/>
                <a:gd name="T86" fmla="*/ 1404 w 1015"/>
                <a:gd name="T87" fmla="*/ 730 h 924"/>
                <a:gd name="T88" fmla="*/ 1371 w 1015"/>
                <a:gd name="T89" fmla="*/ 762 h 924"/>
                <a:gd name="T90" fmla="*/ 1276 w 1015"/>
                <a:gd name="T91" fmla="*/ 882 h 924"/>
                <a:gd name="T92" fmla="*/ 1170 w 1015"/>
                <a:gd name="T93" fmla="*/ 915 h 924"/>
                <a:gd name="T94" fmla="*/ 1048 w 1015"/>
                <a:gd name="T95" fmla="*/ 900 h 924"/>
                <a:gd name="T96" fmla="*/ 969 w 1015"/>
                <a:gd name="T97" fmla="*/ 856 h 924"/>
                <a:gd name="T98" fmla="*/ 904 w 1015"/>
                <a:gd name="T99" fmla="*/ 720 h 924"/>
                <a:gd name="T100" fmla="*/ 1163 w 1015"/>
                <a:gd name="T101" fmla="*/ 561 h 924"/>
                <a:gd name="T102" fmla="*/ 1348 w 1015"/>
                <a:gd name="T103" fmla="*/ 561 h 924"/>
                <a:gd name="T104" fmla="*/ 1153 w 1015"/>
                <a:gd name="T105" fmla="*/ 264 h 924"/>
                <a:gd name="T106" fmla="*/ 1081 w 1015"/>
                <a:gd name="T107" fmla="*/ 236 h 924"/>
                <a:gd name="T108" fmla="*/ 1037 w 1015"/>
                <a:gd name="T109" fmla="*/ 231 h 924"/>
                <a:gd name="T110" fmla="*/ 700 w 1015"/>
                <a:gd name="T111" fmla="*/ 330 h 924"/>
                <a:gd name="T112" fmla="*/ 655 w 1015"/>
                <a:gd name="T113" fmla="*/ 338 h 924"/>
                <a:gd name="T114" fmla="*/ 609 w 1015"/>
                <a:gd name="T115" fmla="*/ 325 h 924"/>
                <a:gd name="T116" fmla="*/ 599 w 1015"/>
                <a:gd name="T117" fmla="*/ 293 h 924"/>
                <a:gd name="T118" fmla="*/ 625 w 1015"/>
                <a:gd name="T119" fmla="*/ 202 h 924"/>
                <a:gd name="T120" fmla="*/ 610 w 1015"/>
                <a:gd name="T121" fmla="*/ 102 h 924"/>
                <a:gd name="T122" fmla="*/ 558 w 1015"/>
                <a:gd name="T123" fmla="*/ 49 h 924"/>
                <a:gd name="T124" fmla="*/ 500 w 1015"/>
                <a:gd name="T125" fmla="*/ 21 h 9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15" h="924">
                  <a:moveTo>
                    <a:pt x="360" y="924"/>
                  </a:moveTo>
                  <a:cubicBezTo>
                    <a:pt x="343" y="923"/>
                    <a:pt x="343" y="923"/>
                    <a:pt x="343" y="923"/>
                  </a:cubicBezTo>
                  <a:cubicBezTo>
                    <a:pt x="329" y="921"/>
                    <a:pt x="329" y="921"/>
                    <a:pt x="329" y="921"/>
                  </a:cubicBezTo>
                  <a:cubicBezTo>
                    <a:pt x="322" y="919"/>
                    <a:pt x="322" y="919"/>
                    <a:pt x="322" y="919"/>
                  </a:cubicBezTo>
                  <a:cubicBezTo>
                    <a:pt x="319" y="918"/>
                    <a:pt x="316" y="917"/>
                    <a:pt x="313" y="916"/>
                  </a:cubicBezTo>
                  <a:cubicBezTo>
                    <a:pt x="311" y="915"/>
                    <a:pt x="308" y="914"/>
                    <a:pt x="305" y="913"/>
                  </a:cubicBezTo>
                  <a:cubicBezTo>
                    <a:pt x="303" y="912"/>
                    <a:pt x="300" y="911"/>
                    <a:pt x="297" y="910"/>
                  </a:cubicBezTo>
                  <a:cubicBezTo>
                    <a:pt x="295" y="908"/>
                    <a:pt x="292" y="907"/>
                    <a:pt x="290" y="905"/>
                  </a:cubicBezTo>
                  <a:cubicBezTo>
                    <a:pt x="289" y="905"/>
                    <a:pt x="288" y="904"/>
                    <a:pt x="288" y="904"/>
                  </a:cubicBezTo>
                  <a:cubicBezTo>
                    <a:pt x="287" y="904"/>
                    <a:pt x="286" y="903"/>
                    <a:pt x="285" y="903"/>
                  </a:cubicBezTo>
                  <a:cubicBezTo>
                    <a:pt x="285" y="902"/>
                    <a:pt x="284" y="902"/>
                    <a:pt x="283" y="901"/>
                  </a:cubicBezTo>
                  <a:cubicBezTo>
                    <a:pt x="283" y="901"/>
                    <a:pt x="282" y="900"/>
                    <a:pt x="281" y="900"/>
                  </a:cubicBezTo>
                  <a:cubicBezTo>
                    <a:pt x="280" y="899"/>
                    <a:pt x="280" y="899"/>
                    <a:pt x="279" y="898"/>
                  </a:cubicBezTo>
                  <a:cubicBezTo>
                    <a:pt x="278" y="898"/>
                    <a:pt x="277" y="897"/>
                    <a:pt x="277" y="896"/>
                  </a:cubicBezTo>
                  <a:cubicBezTo>
                    <a:pt x="276" y="896"/>
                    <a:pt x="275" y="895"/>
                    <a:pt x="275" y="895"/>
                  </a:cubicBezTo>
                  <a:cubicBezTo>
                    <a:pt x="274" y="894"/>
                    <a:pt x="274" y="894"/>
                    <a:pt x="273" y="893"/>
                  </a:cubicBezTo>
                  <a:cubicBezTo>
                    <a:pt x="261" y="882"/>
                    <a:pt x="261" y="882"/>
                    <a:pt x="261" y="882"/>
                  </a:cubicBezTo>
                  <a:cubicBezTo>
                    <a:pt x="255" y="873"/>
                    <a:pt x="255" y="873"/>
                    <a:pt x="255" y="873"/>
                  </a:cubicBezTo>
                  <a:cubicBezTo>
                    <a:pt x="251" y="867"/>
                    <a:pt x="251" y="867"/>
                    <a:pt x="251" y="867"/>
                  </a:cubicBezTo>
                  <a:cubicBezTo>
                    <a:pt x="9" y="434"/>
                    <a:pt x="9" y="434"/>
                    <a:pt x="9" y="434"/>
                  </a:cubicBezTo>
                  <a:cubicBezTo>
                    <a:pt x="3" y="423"/>
                    <a:pt x="0" y="411"/>
                    <a:pt x="0" y="399"/>
                  </a:cubicBezTo>
                  <a:cubicBezTo>
                    <a:pt x="0" y="388"/>
                    <a:pt x="2" y="376"/>
                    <a:pt x="8" y="366"/>
                  </a:cubicBezTo>
                  <a:cubicBezTo>
                    <a:pt x="13" y="355"/>
                    <a:pt x="21" y="345"/>
                    <a:pt x="32" y="337"/>
                  </a:cubicBezTo>
                  <a:cubicBezTo>
                    <a:pt x="42" y="329"/>
                    <a:pt x="54" y="322"/>
                    <a:pt x="68" y="317"/>
                  </a:cubicBezTo>
                  <a:cubicBezTo>
                    <a:pt x="228" y="264"/>
                    <a:pt x="228" y="264"/>
                    <a:pt x="228" y="264"/>
                  </a:cubicBezTo>
                  <a:cubicBezTo>
                    <a:pt x="230" y="263"/>
                    <a:pt x="232" y="263"/>
                    <a:pt x="234" y="262"/>
                  </a:cubicBezTo>
                  <a:cubicBezTo>
                    <a:pt x="235" y="261"/>
                    <a:pt x="237" y="261"/>
                    <a:pt x="239" y="260"/>
                  </a:cubicBezTo>
                  <a:cubicBezTo>
                    <a:pt x="241" y="259"/>
                    <a:pt x="242" y="259"/>
                    <a:pt x="244" y="258"/>
                  </a:cubicBezTo>
                  <a:cubicBezTo>
                    <a:pt x="245" y="257"/>
                    <a:pt x="247" y="257"/>
                    <a:pt x="248" y="256"/>
                  </a:cubicBezTo>
                  <a:cubicBezTo>
                    <a:pt x="253" y="254"/>
                    <a:pt x="257" y="251"/>
                    <a:pt x="260" y="249"/>
                  </a:cubicBezTo>
                  <a:cubicBezTo>
                    <a:pt x="263" y="246"/>
                    <a:pt x="265" y="244"/>
                    <a:pt x="266" y="242"/>
                  </a:cubicBezTo>
                  <a:cubicBezTo>
                    <a:pt x="267" y="240"/>
                    <a:pt x="268" y="238"/>
                    <a:pt x="268" y="235"/>
                  </a:cubicBezTo>
                  <a:cubicBezTo>
                    <a:pt x="267" y="233"/>
                    <a:pt x="267" y="231"/>
                    <a:pt x="266" y="229"/>
                  </a:cubicBezTo>
                  <a:cubicBezTo>
                    <a:pt x="264" y="226"/>
                    <a:pt x="260" y="223"/>
                    <a:pt x="256" y="219"/>
                  </a:cubicBezTo>
                  <a:cubicBezTo>
                    <a:pt x="251" y="216"/>
                    <a:pt x="246" y="213"/>
                    <a:pt x="240" y="210"/>
                  </a:cubicBezTo>
                  <a:cubicBezTo>
                    <a:pt x="234" y="207"/>
                    <a:pt x="228" y="205"/>
                    <a:pt x="222" y="202"/>
                  </a:cubicBezTo>
                  <a:cubicBezTo>
                    <a:pt x="216" y="200"/>
                    <a:pt x="211" y="198"/>
                    <a:pt x="205" y="197"/>
                  </a:cubicBezTo>
                  <a:cubicBezTo>
                    <a:pt x="199" y="195"/>
                    <a:pt x="193" y="193"/>
                    <a:pt x="187" y="190"/>
                  </a:cubicBezTo>
                  <a:cubicBezTo>
                    <a:pt x="181" y="188"/>
                    <a:pt x="176" y="185"/>
                    <a:pt x="170" y="182"/>
                  </a:cubicBezTo>
                  <a:cubicBezTo>
                    <a:pt x="165" y="179"/>
                    <a:pt x="160" y="176"/>
                    <a:pt x="156" y="172"/>
                  </a:cubicBezTo>
                  <a:cubicBezTo>
                    <a:pt x="151" y="168"/>
                    <a:pt x="147" y="164"/>
                    <a:pt x="143" y="160"/>
                  </a:cubicBezTo>
                  <a:cubicBezTo>
                    <a:pt x="141" y="159"/>
                    <a:pt x="140" y="157"/>
                    <a:pt x="139" y="156"/>
                  </a:cubicBezTo>
                  <a:cubicBezTo>
                    <a:pt x="138" y="154"/>
                    <a:pt x="136" y="153"/>
                    <a:pt x="135" y="151"/>
                  </a:cubicBezTo>
                  <a:cubicBezTo>
                    <a:pt x="134" y="150"/>
                    <a:pt x="133" y="148"/>
                    <a:pt x="132" y="147"/>
                  </a:cubicBezTo>
                  <a:cubicBezTo>
                    <a:pt x="131" y="145"/>
                    <a:pt x="130" y="144"/>
                    <a:pt x="129" y="142"/>
                  </a:cubicBezTo>
                  <a:cubicBezTo>
                    <a:pt x="121" y="129"/>
                    <a:pt x="117" y="116"/>
                    <a:pt x="117" y="102"/>
                  </a:cubicBezTo>
                  <a:cubicBezTo>
                    <a:pt x="117" y="89"/>
                    <a:pt x="120" y="76"/>
                    <a:pt x="126" y="64"/>
                  </a:cubicBezTo>
                  <a:cubicBezTo>
                    <a:pt x="133" y="51"/>
                    <a:pt x="142" y="41"/>
                    <a:pt x="154" y="31"/>
                  </a:cubicBezTo>
                  <a:cubicBezTo>
                    <a:pt x="166" y="21"/>
                    <a:pt x="181" y="14"/>
                    <a:pt x="197" y="9"/>
                  </a:cubicBezTo>
                  <a:cubicBezTo>
                    <a:pt x="217" y="4"/>
                    <a:pt x="217" y="4"/>
                    <a:pt x="217" y="4"/>
                  </a:cubicBezTo>
                  <a:cubicBezTo>
                    <a:pt x="230" y="1"/>
                    <a:pt x="230" y="1"/>
                    <a:pt x="230" y="1"/>
                  </a:cubicBezTo>
                  <a:cubicBezTo>
                    <a:pt x="246" y="0"/>
                    <a:pt x="246" y="0"/>
                    <a:pt x="246" y="0"/>
                  </a:cubicBezTo>
                  <a:cubicBezTo>
                    <a:pt x="250" y="0"/>
                    <a:pt x="254" y="0"/>
                    <a:pt x="258" y="1"/>
                  </a:cubicBezTo>
                  <a:cubicBezTo>
                    <a:pt x="262" y="1"/>
                    <a:pt x="266" y="1"/>
                    <a:pt x="269" y="1"/>
                  </a:cubicBezTo>
                  <a:cubicBezTo>
                    <a:pt x="273" y="2"/>
                    <a:pt x="277" y="2"/>
                    <a:pt x="280" y="3"/>
                  </a:cubicBezTo>
                  <a:cubicBezTo>
                    <a:pt x="284" y="3"/>
                    <a:pt x="287" y="4"/>
                    <a:pt x="291" y="5"/>
                  </a:cubicBezTo>
                  <a:cubicBezTo>
                    <a:pt x="298" y="8"/>
                    <a:pt x="298" y="8"/>
                    <a:pt x="298" y="8"/>
                  </a:cubicBezTo>
                  <a:cubicBezTo>
                    <a:pt x="306" y="9"/>
                    <a:pt x="306" y="9"/>
                    <a:pt x="306" y="9"/>
                  </a:cubicBezTo>
                  <a:cubicBezTo>
                    <a:pt x="320" y="15"/>
                    <a:pt x="320" y="15"/>
                    <a:pt x="320" y="15"/>
                  </a:cubicBezTo>
                  <a:cubicBezTo>
                    <a:pt x="327" y="18"/>
                    <a:pt x="327" y="18"/>
                    <a:pt x="327" y="18"/>
                  </a:cubicBezTo>
                  <a:cubicBezTo>
                    <a:pt x="328" y="19"/>
                    <a:pt x="330" y="19"/>
                    <a:pt x="331" y="20"/>
                  </a:cubicBezTo>
                  <a:cubicBezTo>
                    <a:pt x="332" y="21"/>
                    <a:pt x="333" y="21"/>
                    <a:pt x="334" y="22"/>
                  </a:cubicBezTo>
                  <a:cubicBezTo>
                    <a:pt x="336" y="23"/>
                    <a:pt x="337" y="23"/>
                    <a:pt x="338" y="24"/>
                  </a:cubicBezTo>
                  <a:cubicBezTo>
                    <a:pt x="339" y="25"/>
                    <a:pt x="340" y="25"/>
                    <a:pt x="341" y="26"/>
                  </a:cubicBezTo>
                  <a:cubicBezTo>
                    <a:pt x="352" y="34"/>
                    <a:pt x="352" y="34"/>
                    <a:pt x="352" y="34"/>
                  </a:cubicBezTo>
                  <a:cubicBezTo>
                    <a:pt x="354" y="36"/>
                    <a:pt x="354" y="36"/>
                    <a:pt x="354" y="36"/>
                  </a:cubicBezTo>
                  <a:cubicBezTo>
                    <a:pt x="354" y="36"/>
                    <a:pt x="355" y="37"/>
                    <a:pt x="355" y="37"/>
                  </a:cubicBezTo>
                  <a:cubicBezTo>
                    <a:pt x="360" y="42"/>
                    <a:pt x="360" y="42"/>
                    <a:pt x="360" y="42"/>
                  </a:cubicBezTo>
                  <a:cubicBezTo>
                    <a:pt x="359" y="43"/>
                    <a:pt x="359" y="43"/>
                    <a:pt x="359" y="43"/>
                  </a:cubicBezTo>
                  <a:cubicBezTo>
                    <a:pt x="361" y="42"/>
                    <a:pt x="361" y="42"/>
                    <a:pt x="361" y="42"/>
                  </a:cubicBezTo>
                  <a:cubicBezTo>
                    <a:pt x="367" y="49"/>
                    <a:pt x="367" y="49"/>
                    <a:pt x="367" y="49"/>
                  </a:cubicBezTo>
                  <a:cubicBezTo>
                    <a:pt x="375" y="60"/>
                    <a:pt x="375" y="60"/>
                    <a:pt x="375" y="60"/>
                  </a:cubicBezTo>
                  <a:cubicBezTo>
                    <a:pt x="376" y="62"/>
                    <a:pt x="377" y="63"/>
                    <a:pt x="378" y="65"/>
                  </a:cubicBezTo>
                  <a:cubicBezTo>
                    <a:pt x="379" y="67"/>
                    <a:pt x="380" y="68"/>
                    <a:pt x="380" y="70"/>
                  </a:cubicBezTo>
                  <a:cubicBezTo>
                    <a:pt x="381" y="72"/>
                    <a:pt x="382" y="73"/>
                    <a:pt x="382" y="75"/>
                  </a:cubicBezTo>
                  <a:cubicBezTo>
                    <a:pt x="383" y="76"/>
                    <a:pt x="384" y="78"/>
                    <a:pt x="384" y="80"/>
                  </a:cubicBezTo>
                  <a:cubicBezTo>
                    <a:pt x="386" y="85"/>
                    <a:pt x="387" y="90"/>
                    <a:pt x="387" y="95"/>
                  </a:cubicBezTo>
                  <a:cubicBezTo>
                    <a:pt x="388" y="100"/>
                    <a:pt x="388" y="105"/>
                    <a:pt x="388" y="110"/>
                  </a:cubicBezTo>
                  <a:cubicBezTo>
                    <a:pt x="387" y="115"/>
                    <a:pt x="386" y="120"/>
                    <a:pt x="385" y="124"/>
                  </a:cubicBezTo>
                  <a:cubicBezTo>
                    <a:pt x="384" y="129"/>
                    <a:pt x="382" y="134"/>
                    <a:pt x="379" y="138"/>
                  </a:cubicBezTo>
                  <a:cubicBezTo>
                    <a:pt x="378" y="144"/>
                    <a:pt x="376" y="148"/>
                    <a:pt x="375" y="151"/>
                  </a:cubicBezTo>
                  <a:cubicBezTo>
                    <a:pt x="374" y="154"/>
                    <a:pt x="373" y="156"/>
                    <a:pt x="372" y="158"/>
                  </a:cubicBezTo>
                  <a:cubicBezTo>
                    <a:pt x="372" y="159"/>
                    <a:pt x="371" y="160"/>
                    <a:pt x="371" y="161"/>
                  </a:cubicBezTo>
                  <a:cubicBezTo>
                    <a:pt x="371" y="161"/>
                    <a:pt x="371" y="162"/>
                    <a:pt x="371" y="162"/>
                  </a:cubicBezTo>
                  <a:cubicBezTo>
                    <a:pt x="369" y="175"/>
                    <a:pt x="369" y="175"/>
                    <a:pt x="369" y="175"/>
                  </a:cubicBezTo>
                  <a:cubicBezTo>
                    <a:pt x="369" y="179"/>
                    <a:pt x="369" y="179"/>
                    <a:pt x="369" y="179"/>
                  </a:cubicBezTo>
                  <a:cubicBezTo>
                    <a:pt x="369" y="185"/>
                    <a:pt x="369" y="185"/>
                    <a:pt x="369" y="185"/>
                  </a:cubicBezTo>
                  <a:cubicBezTo>
                    <a:pt x="370" y="186"/>
                    <a:pt x="370" y="188"/>
                    <a:pt x="371" y="189"/>
                  </a:cubicBezTo>
                  <a:cubicBezTo>
                    <a:pt x="371" y="190"/>
                    <a:pt x="371" y="191"/>
                    <a:pt x="372" y="191"/>
                  </a:cubicBezTo>
                  <a:cubicBezTo>
                    <a:pt x="372" y="192"/>
                    <a:pt x="372" y="192"/>
                    <a:pt x="372" y="192"/>
                  </a:cubicBezTo>
                  <a:cubicBezTo>
                    <a:pt x="372" y="193"/>
                    <a:pt x="372" y="193"/>
                    <a:pt x="372" y="193"/>
                  </a:cubicBezTo>
                  <a:cubicBezTo>
                    <a:pt x="375" y="197"/>
                    <a:pt x="375" y="197"/>
                    <a:pt x="375" y="197"/>
                  </a:cubicBezTo>
                  <a:cubicBezTo>
                    <a:pt x="376" y="197"/>
                    <a:pt x="376" y="197"/>
                    <a:pt x="376" y="197"/>
                  </a:cubicBezTo>
                  <a:cubicBezTo>
                    <a:pt x="376" y="197"/>
                    <a:pt x="376" y="197"/>
                    <a:pt x="376" y="197"/>
                  </a:cubicBezTo>
                  <a:cubicBezTo>
                    <a:pt x="383" y="199"/>
                    <a:pt x="388" y="200"/>
                    <a:pt x="391" y="200"/>
                  </a:cubicBezTo>
                  <a:cubicBezTo>
                    <a:pt x="395" y="201"/>
                    <a:pt x="398" y="202"/>
                    <a:pt x="400" y="202"/>
                  </a:cubicBezTo>
                  <a:cubicBezTo>
                    <a:pt x="402" y="202"/>
                    <a:pt x="403" y="202"/>
                    <a:pt x="404" y="202"/>
                  </a:cubicBezTo>
                  <a:cubicBezTo>
                    <a:pt x="404" y="202"/>
                    <a:pt x="404" y="202"/>
                    <a:pt x="404" y="202"/>
                  </a:cubicBezTo>
                  <a:cubicBezTo>
                    <a:pt x="405" y="202"/>
                    <a:pt x="405" y="202"/>
                    <a:pt x="405" y="202"/>
                  </a:cubicBezTo>
                  <a:cubicBezTo>
                    <a:pt x="410" y="201"/>
                    <a:pt x="410" y="201"/>
                    <a:pt x="410" y="201"/>
                  </a:cubicBezTo>
                  <a:cubicBezTo>
                    <a:pt x="412" y="201"/>
                    <a:pt x="413" y="201"/>
                    <a:pt x="414" y="201"/>
                  </a:cubicBezTo>
                  <a:cubicBezTo>
                    <a:pt x="415" y="200"/>
                    <a:pt x="415" y="200"/>
                    <a:pt x="416" y="200"/>
                  </a:cubicBezTo>
                  <a:cubicBezTo>
                    <a:pt x="426" y="198"/>
                    <a:pt x="426" y="198"/>
                    <a:pt x="426" y="198"/>
                  </a:cubicBezTo>
                  <a:cubicBezTo>
                    <a:pt x="427" y="197"/>
                    <a:pt x="428" y="197"/>
                    <a:pt x="429" y="197"/>
                  </a:cubicBezTo>
                  <a:cubicBezTo>
                    <a:pt x="433" y="195"/>
                    <a:pt x="433" y="195"/>
                    <a:pt x="433" y="195"/>
                  </a:cubicBezTo>
                  <a:cubicBezTo>
                    <a:pt x="593" y="142"/>
                    <a:pt x="593" y="142"/>
                    <a:pt x="593" y="142"/>
                  </a:cubicBezTo>
                  <a:cubicBezTo>
                    <a:pt x="610" y="138"/>
                    <a:pt x="610" y="138"/>
                    <a:pt x="610" y="138"/>
                  </a:cubicBezTo>
                  <a:cubicBezTo>
                    <a:pt x="622" y="137"/>
                    <a:pt x="622" y="137"/>
                    <a:pt x="622" y="137"/>
                  </a:cubicBezTo>
                  <a:cubicBezTo>
                    <a:pt x="624" y="137"/>
                    <a:pt x="625" y="137"/>
                    <a:pt x="627" y="137"/>
                  </a:cubicBezTo>
                  <a:cubicBezTo>
                    <a:pt x="628" y="137"/>
                    <a:pt x="630" y="137"/>
                    <a:pt x="631" y="137"/>
                  </a:cubicBezTo>
                  <a:cubicBezTo>
                    <a:pt x="632" y="137"/>
                    <a:pt x="632" y="137"/>
                    <a:pt x="632" y="137"/>
                  </a:cubicBezTo>
                  <a:cubicBezTo>
                    <a:pt x="634" y="137"/>
                    <a:pt x="636" y="137"/>
                    <a:pt x="638" y="137"/>
                  </a:cubicBezTo>
                  <a:cubicBezTo>
                    <a:pt x="639" y="137"/>
                    <a:pt x="641" y="137"/>
                    <a:pt x="643" y="137"/>
                  </a:cubicBezTo>
                  <a:cubicBezTo>
                    <a:pt x="644" y="137"/>
                    <a:pt x="644" y="137"/>
                    <a:pt x="645" y="137"/>
                  </a:cubicBezTo>
                  <a:cubicBezTo>
                    <a:pt x="646" y="138"/>
                    <a:pt x="647" y="138"/>
                    <a:pt x="648" y="138"/>
                  </a:cubicBezTo>
                  <a:cubicBezTo>
                    <a:pt x="650" y="138"/>
                    <a:pt x="650" y="138"/>
                    <a:pt x="650" y="138"/>
                  </a:cubicBezTo>
                  <a:cubicBezTo>
                    <a:pt x="651" y="138"/>
                    <a:pt x="652" y="138"/>
                    <a:pt x="652" y="138"/>
                  </a:cubicBezTo>
                  <a:cubicBezTo>
                    <a:pt x="660" y="140"/>
                    <a:pt x="660" y="140"/>
                    <a:pt x="660" y="140"/>
                  </a:cubicBezTo>
                  <a:cubicBezTo>
                    <a:pt x="661" y="140"/>
                    <a:pt x="661" y="140"/>
                    <a:pt x="662" y="140"/>
                  </a:cubicBezTo>
                  <a:cubicBezTo>
                    <a:pt x="663" y="140"/>
                    <a:pt x="665" y="141"/>
                    <a:pt x="666" y="141"/>
                  </a:cubicBezTo>
                  <a:cubicBezTo>
                    <a:pt x="667" y="141"/>
                    <a:pt x="668" y="141"/>
                    <a:pt x="669" y="142"/>
                  </a:cubicBezTo>
                  <a:cubicBezTo>
                    <a:pt x="670" y="142"/>
                    <a:pt x="671" y="142"/>
                    <a:pt x="672" y="143"/>
                  </a:cubicBezTo>
                  <a:cubicBezTo>
                    <a:pt x="673" y="143"/>
                    <a:pt x="674" y="143"/>
                    <a:pt x="675" y="144"/>
                  </a:cubicBezTo>
                  <a:cubicBezTo>
                    <a:pt x="688" y="148"/>
                    <a:pt x="688" y="148"/>
                    <a:pt x="688" y="148"/>
                  </a:cubicBezTo>
                  <a:cubicBezTo>
                    <a:pt x="703" y="156"/>
                    <a:pt x="703" y="156"/>
                    <a:pt x="703" y="156"/>
                  </a:cubicBezTo>
                  <a:cubicBezTo>
                    <a:pt x="705" y="157"/>
                    <a:pt x="705" y="157"/>
                    <a:pt x="705" y="157"/>
                  </a:cubicBezTo>
                  <a:cubicBezTo>
                    <a:pt x="706" y="158"/>
                    <a:pt x="706" y="158"/>
                    <a:pt x="707" y="158"/>
                  </a:cubicBezTo>
                  <a:cubicBezTo>
                    <a:pt x="717" y="166"/>
                    <a:pt x="717" y="166"/>
                    <a:pt x="717" y="166"/>
                  </a:cubicBezTo>
                  <a:cubicBezTo>
                    <a:pt x="725" y="173"/>
                    <a:pt x="725" y="173"/>
                    <a:pt x="725" y="173"/>
                  </a:cubicBezTo>
                  <a:cubicBezTo>
                    <a:pt x="733" y="183"/>
                    <a:pt x="733" y="183"/>
                    <a:pt x="733" y="183"/>
                  </a:cubicBezTo>
                  <a:cubicBezTo>
                    <a:pt x="736" y="187"/>
                    <a:pt x="736" y="187"/>
                    <a:pt x="736" y="187"/>
                  </a:cubicBezTo>
                  <a:cubicBezTo>
                    <a:pt x="813" y="307"/>
                    <a:pt x="813" y="307"/>
                    <a:pt x="813" y="307"/>
                  </a:cubicBezTo>
                  <a:cubicBezTo>
                    <a:pt x="818" y="314"/>
                    <a:pt x="822" y="321"/>
                    <a:pt x="824" y="327"/>
                  </a:cubicBezTo>
                  <a:cubicBezTo>
                    <a:pt x="826" y="333"/>
                    <a:pt x="826" y="338"/>
                    <a:pt x="826" y="342"/>
                  </a:cubicBezTo>
                  <a:cubicBezTo>
                    <a:pt x="826" y="346"/>
                    <a:pt x="824" y="350"/>
                    <a:pt x="821" y="353"/>
                  </a:cubicBezTo>
                  <a:cubicBezTo>
                    <a:pt x="819" y="355"/>
                    <a:pt x="816" y="357"/>
                    <a:pt x="811" y="359"/>
                  </a:cubicBezTo>
                  <a:cubicBezTo>
                    <a:pt x="807" y="360"/>
                    <a:pt x="801" y="361"/>
                    <a:pt x="794" y="362"/>
                  </a:cubicBezTo>
                  <a:cubicBezTo>
                    <a:pt x="788" y="362"/>
                    <a:pt x="781" y="361"/>
                    <a:pt x="773" y="360"/>
                  </a:cubicBezTo>
                  <a:cubicBezTo>
                    <a:pt x="767" y="359"/>
                    <a:pt x="760" y="358"/>
                    <a:pt x="752" y="357"/>
                  </a:cubicBezTo>
                  <a:cubicBezTo>
                    <a:pt x="746" y="355"/>
                    <a:pt x="740" y="354"/>
                    <a:pt x="734" y="352"/>
                  </a:cubicBezTo>
                  <a:cubicBezTo>
                    <a:pt x="726" y="349"/>
                    <a:pt x="717" y="348"/>
                    <a:pt x="709" y="346"/>
                  </a:cubicBezTo>
                  <a:cubicBezTo>
                    <a:pt x="701" y="345"/>
                    <a:pt x="692" y="345"/>
                    <a:pt x="684" y="345"/>
                  </a:cubicBezTo>
                  <a:cubicBezTo>
                    <a:pt x="683" y="345"/>
                    <a:pt x="683" y="345"/>
                    <a:pt x="683" y="345"/>
                  </a:cubicBezTo>
                  <a:cubicBezTo>
                    <a:pt x="674" y="345"/>
                    <a:pt x="665" y="346"/>
                    <a:pt x="656" y="347"/>
                  </a:cubicBezTo>
                  <a:cubicBezTo>
                    <a:pt x="648" y="348"/>
                    <a:pt x="639" y="351"/>
                    <a:pt x="631" y="353"/>
                  </a:cubicBezTo>
                  <a:cubicBezTo>
                    <a:pt x="616" y="359"/>
                    <a:pt x="603" y="366"/>
                    <a:pt x="591" y="375"/>
                  </a:cubicBezTo>
                  <a:cubicBezTo>
                    <a:pt x="580" y="383"/>
                    <a:pt x="572" y="393"/>
                    <a:pt x="566" y="404"/>
                  </a:cubicBezTo>
                  <a:cubicBezTo>
                    <a:pt x="559" y="416"/>
                    <a:pt x="556" y="427"/>
                    <a:pt x="555" y="440"/>
                  </a:cubicBezTo>
                  <a:cubicBezTo>
                    <a:pt x="554" y="452"/>
                    <a:pt x="556" y="465"/>
                    <a:pt x="562" y="477"/>
                  </a:cubicBezTo>
                  <a:cubicBezTo>
                    <a:pt x="578" y="504"/>
                    <a:pt x="578" y="504"/>
                    <a:pt x="578" y="504"/>
                  </a:cubicBezTo>
                  <a:cubicBezTo>
                    <a:pt x="581" y="507"/>
                    <a:pt x="584" y="510"/>
                    <a:pt x="586" y="512"/>
                  </a:cubicBezTo>
                  <a:cubicBezTo>
                    <a:pt x="588" y="514"/>
                    <a:pt x="589" y="515"/>
                    <a:pt x="590" y="516"/>
                  </a:cubicBezTo>
                  <a:cubicBezTo>
                    <a:pt x="591" y="517"/>
                    <a:pt x="592" y="518"/>
                    <a:pt x="592" y="518"/>
                  </a:cubicBezTo>
                  <a:cubicBezTo>
                    <a:pt x="593" y="519"/>
                    <a:pt x="593" y="519"/>
                    <a:pt x="594" y="519"/>
                  </a:cubicBezTo>
                  <a:cubicBezTo>
                    <a:pt x="606" y="528"/>
                    <a:pt x="606" y="528"/>
                    <a:pt x="606" y="528"/>
                  </a:cubicBezTo>
                  <a:cubicBezTo>
                    <a:pt x="608" y="530"/>
                    <a:pt x="611" y="532"/>
                    <a:pt x="613" y="533"/>
                  </a:cubicBezTo>
                  <a:cubicBezTo>
                    <a:pt x="616" y="535"/>
                    <a:pt x="619" y="536"/>
                    <a:pt x="621" y="537"/>
                  </a:cubicBezTo>
                  <a:cubicBezTo>
                    <a:pt x="624" y="539"/>
                    <a:pt x="627" y="540"/>
                    <a:pt x="630" y="541"/>
                  </a:cubicBezTo>
                  <a:cubicBezTo>
                    <a:pt x="632" y="542"/>
                    <a:pt x="635" y="543"/>
                    <a:pt x="638" y="544"/>
                  </a:cubicBezTo>
                  <a:cubicBezTo>
                    <a:pt x="654" y="549"/>
                    <a:pt x="654" y="549"/>
                    <a:pt x="654" y="549"/>
                  </a:cubicBezTo>
                  <a:cubicBezTo>
                    <a:pt x="658" y="550"/>
                    <a:pt x="661" y="551"/>
                    <a:pt x="665" y="552"/>
                  </a:cubicBezTo>
                  <a:cubicBezTo>
                    <a:pt x="668" y="552"/>
                    <a:pt x="672" y="553"/>
                    <a:pt x="675" y="553"/>
                  </a:cubicBezTo>
                  <a:cubicBezTo>
                    <a:pt x="679" y="554"/>
                    <a:pt x="682" y="554"/>
                    <a:pt x="686" y="554"/>
                  </a:cubicBezTo>
                  <a:cubicBezTo>
                    <a:pt x="689" y="555"/>
                    <a:pt x="692" y="555"/>
                    <a:pt x="696" y="555"/>
                  </a:cubicBezTo>
                  <a:cubicBezTo>
                    <a:pt x="698" y="555"/>
                    <a:pt x="698" y="555"/>
                    <a:pt x="698" y="555"/>
                  </a:cubicBezTo>
                  <a:cubicBezTo>
                    <a:pt x="704" y="555"/>
                    <a:pt x="704" y="555"/>
                    <a:pt x="704" y="555"/>
                  </a:cubicBezTo>
                  <a:cubicBezTo>
                    <a:pt x="712" y="554"/>
                    <a:pt x="712" y="554"/>
                    <a:pt x="712" y="554"/>
                  </a:cubicBezTo>
                  <a:cubicBezTo>
                    <a:pt x="715" y="554"/>
                    <a:pt x="716" y="554"/>
                    <a:pt x="717" y="554"/>
                  </a:cubicBezTo>
                  <a:cubicBezTo>
                    <a:pt x="718" y="554"/>
                    <a:pt x="719" y="553"/>
                    <a:pt x="720" y="553"/>
                  </a:cubicBezTo>
                  <a:cubicBezTo>
                    <a:pt x="721" y="553"/>
                    <a:pt x="721" y="553"/>
                    <a:pt x="721" y="553"/>
                  </a:cubicBezTo>
                  <a:cubicBezTo>
                    <a:pt x="733" y="551"/>
                    <a:pt x="733" y="551"/>
                    <a:pt x="733" y="551"/>
                  </a:cubicBezTo>
                  <a:cubicBezTo>
                    <a:pt x="736" y="550"/>
                    <a:pt x="738" y="550"/>
                    <a:pt x="739" y="549"/>
                  </a:cubicBezTo>
                  <a:cubicBezTo>
                    <a:pt x="741" y="549"/>
                    <a:pt x="742" y="549"/>
                    <a:pt x="742" y="549"/>
                  </a:cubicBezTo>
                  <a:cubicBezTo>
                    <a:pt x="752" y="546"/>
                    <a:pt x="752" y="546"/>
                    <a:pt x="752" y="546"/>
                  </a:cubicBezTo>
                  <a:cubicBezTo>
                    <a:pt x="761" y="543"/>
                    <a:pt x="768" y="539"/>
                    <a:pt x="776" y="535"/>
                  </a:cubicBezTo>
                  <a:cubicBezTo>
                    <a:pt x="783" y="531"/>
                    <a:pt x="789" y="526"/>
                    <a:pt x="795" y="521"/>
                  </a:cubicBezTo>
                  <a:cubicBezTo>
                    <a:pt x="801" y="516"/>
                    <a:pt x="806" y="511"/>
                    <a:pt x="810" y="505"/>
                  </a:cubicBezTo>
                  <a:cubicBezTo>
                    <a:pt x="814" y="499"/>
                    <a:pt x="818" y="493"/>
                    <a:pt x="820" y="487"/>
                  </a:cubicBezTo>
                  <a:cubicBezTo>
                    <a:pt x="831" y="466"/>
                    <a:pt x="831" y="466"/>
                    <a:pt x="831" y="466"/>
                  </a:cubicBezTo>
                  <a:cubicBezTo>
                    <a:pt x="841" y="453"/>
                    <a:pt x="841" y="453"/>
                    <a:pt x="841" y="453"/>
                  </a:cubicBezTo>
                  <a:cubicBezTo>
                    <a:pt x="845" y="448"/>
                    <a:pt x="845" y="448"/>
                    <a:pt x="845" y="448"/>
                  </a:cubicBezTo>
                  <a:cubicBezTo>
                    <a:pt x="846" y="448"/>
                    <a:pt x="846" y="448"/>
                    <a:pt x="846" y="448"/>
                  </a:cubicBezTo>
                  <a:cubicBezTo>
                    <a:pt x="852" y="443"/>
                    <a:pt x="852" y="443"/>
                    <a:pt x="852" y="443"/>
                  </a:cubicBezTo>
                  <a:cubicBezTo>
                    <a:pt x="854" y="441"/>
                    <a:pt x="854" y="441"/>
                    <a:pt x="854" y="441"/>
                  </a:cubicBezTo>
                  <a:cubicBezTo>
                    <a:pt x="855" y="441"/>
                    <a:pt x="855" y="441"/>
                    <a:pt x="855" y="440"/>
                  </a:cubicBezTo>
                  <a:cubicBezTo>
                    <a:pt x="856" y="440"/>
                    <a:pt x="856" y="440"/>
                    <a:pt x="857" y="440"/>
                  </a:cubicBezTo>
                  <a:cubicBezTo>
                    <a:pt x="857" y="439"/>
                    <a:pt x="857" y="439"/>
                    <a:pt x="858" y="439"/>
                  </a:cubicBezTo>
                  <a:cubicBezTo>
                    <a:pt x="861" y="438"/>
                    <a:pt x="863" y="437"/>
                    <a:pt x="865" y="437"/>
                  </a:cubicBezTo>
                  <a:cubicBezTo>
                    <a:pt x="866" y="436"/>
                    <a:pt x="868" y="436"/>
                    <a:pt x="869" y="436"/>
                  </a:cubicBezTo>
                  <a:cubicBezTo>
                    <a:pt x="870" y="435"/>
                    <a:pt x="870" y="435"/>
                    <a:pt x="871" y="435"/>
                  </a:cubicBezTo>
                  <a:cubicBezTo>
                    <a:pt x="871" y="435"/>
                    <a:pt x="872" y="435"/>
                    <a:pt x="872" y="435"/>
                  </a:cubicBezTo>
                  <a:cubicBezTo>
                    <a:pt x="873" y="435"/>
                    <a:pt x="873" y="435"/>
                    <a:pt x="873" y="435"/>
                  </a:cubicBezTo>
                  <a:cubicBezTo>
                    <a:pt x="876" y="435"/>
                    <a:pt x="876" y="435"/>
                    <a:pt x="876" y="435"/>
                  </a:cubicBezTo>
                  <a:cubicBezTo>
                    <a:pt x="878" y="436"/>
                    <a:pt x="880" y="436"/>
                    <a:pt x="881" y="436"/>
                  </a:cubicBezTo>
                  <a:cubicBezTo>
                    <a:pt x="883" y="437"/>
                    <a:pt x="884" y="437"/>
                    <a:pt x="885" y="437"/>
                  </a:cubicBezTo>
                  <a:cubicBezTo>
                    <a:pt x="886" y="438"/>
                    <a:pt x="887" y="438"/>
                    <a:pt x="888" y="439"/>
                  </a:cubicBezTo>
                  <a:cubicBezTo>
                    <a:pt x="889" y="439"/>
                    <a:pt x="889" y="439"/>
                    <a:pt x="890" y="440"/>
                  </a:cubicBezTo>
                  <a:cubicBezTo>
                    <a:pt x="894" y="442"/>
                    <a:pt x="894" y="442"/>
                    <a:pt x="894" y="442"/>
                  </a:cubicBezTo>
                  <a:cubicBezTo>
                    <a:pt x="894" y="442"/>
                    <a:pt x="894" y="442"/>
                    <a:pt x="895" y="443"/>
                  </a:cubicBezTo>
                  <a:cubicBezTo>
                    <a:pt x="895" y="443"/>
                    <a:pt x="896" y="443"/>
                    <a:pt x="896" y="444"/>
                  </a:cubicBezTo>
                  <a:cubicBezTo>
                    <a:pt x="897" y="444"/>
                    <a:pt x="897" y="444"/>
                    <a:pt x="897" y="444"/>
                  </a:cubicBezTo>
                  <a:cubicBezTo>
                    <a:pt x="898" y="445"/>
                    <a:pt x="898" y="445"/>
                    <a:pt x="898" y="445"/>
                  </a:cubicBezTo>
                  <a:cubicBezTo>
                    <a:pt x="899" y="446"/>
                    <a:pt x="899" y="446"/>
                    <a:pt x="900" y="446"/>
                  </a:cubicBezTo>
                  <a:cubicBezTo>
                    <a:pt x="908" y="456"/>
                    <a:pt x="908" y="456"/>
                    <a:pt x="908" y="456"/>
                  </a:cubicBezTo>
                  <a:cubicBezTo>
                    <a:pt x="910" y="458"/>
                    <a:pt x="911" y="460"/>
                    <a:pt x="913" y="461"/>
                  </a:cubicBezTo>
                  <a:cubicBezTo>
                    <a:pt x="914" y="463"/>
                    <a:pt x="915" y="464"/>
                    <a:pt x="915" y="465"/>
                  </a:cubicBezTo>
                  <a:cubicBezTo>
                    <a:pt x="916" y="466"/>
                    <a:pt x="917" y="467"/>
                    <a:pt x="917" y="467"/>
                  </a:cubicBezTo>
                  <a:cubicBezTo>
                    <a:pt x="917" y="468"/>
                    <a:pt x="918" y="468"/>
                    <a:pt x="918" y="469"/>
                  </a:cubicBezTo>
                  <a:cubicBezTo>
                    <a:pt x="1000" y="596"/>
                    <a:pt x="1000" y="596"/>
                    <a:pt x="1000" y="596"/>
                  </a:cubicBezTo>
                  <a:cubicBezTo>
                    <a:pt x="1008" y="608"/>
                    <a:pt x="1012" y="620"/>
                    <a:pt x="1014" y="632"/>
                  </a:cubicBezTo>
                  <a:cubicBezTo>
                    <a:pt x="1015" y="644"/>
                    <a:pt x="1013" y="656"/>
                    <a:pt x="1009" y="667"/>
                  </a:cubicBezTo>
                  <a:cubicBezTo>
                    <a:pt x="1004" y="678"/>
                    <a:pt x="997" y="689"/>
                    <a:pt x="988" y="697"/>
                  </a:cubicBezTo>
                  <a:cubicBezTo>
                    <a:pt x="978" y="706"/>
                    <a:pt x="965" y="714"/>
                    <a:pt x="952" y="719"/>
                  </a:cubicBezTo>
                  <a:cubicBezTo>
                    <a:pt x="401" y="919"/>
                    <a:pt x="401" y="919"/>
                    <a:pt x="401" y="919"/>
                  </a:cubicBezTo>
                  <a:cubicBezTo>
                    <a:pt x="391" y="921"/>
                    <a:pt x="391" y="921"/>
                    <a:pt x="391" y="921"/>
                  </a:cubicBezTo>
                  <a:cubicBezTo>
                    <a:pt x="372" y="924"/>
                    <a:pt x="372" y="924"/>
                    <a:pt x="372" y="924"/>
                  </a:cubicBezTo>
                  <a:cubicBezTo>
                    <a:pt x="360" y="924"/>
                    <a:pt x="360" y="924"/>
                    <a:pt x="360" y="924"/>
                  </a:cubicBezTo>
                  <a:moveTo>
                    <a:pt x="250" y="4"/>
                  </a:moveTo>
                  <a:cubicBezTo>
                    <a:pt x="248" y="4"/>
                    <a:pt x="247" y="4"/>
                    <a:pt x="246" y="4"/>
                  </a:cubicBezTo>
                  <a:cubicBezTo>
                    <a:pt x="233" y="5"/>
                    <a:pt x="233" y="5"/>
                    <a:pt x="233" y="5"/>
                  </a:cubicBezTo>
                  <a:cubicBezTo>
                    <a:pt x="213" y="8"/>
                    <a:pt x="213" y="8"/>
                    <a:pt x="213" y="8"/>
                  </a:cubicBezTo>
                  <a:cubicBezTo>
                    <a:pt x="199" y="12"/>
                    <a:pt x="199" y="12"/>
                    <a:pt x="199" y="12"/>
                  </a:cubicBezTo>
                  <a:cubicBezTo>
                    <a:pt x="183" y="17"/>
                    <a:pt x="168" y="25"/>
                    <a:pt x="156" y="34"/>
                  </a:cubicBezTo>
                  <a:cubicBezTo>
                    <a:pt x="145" y="43"/>
                    <a:pt x="136" y="54"/>
                    <a:pt x="130" y="65"/>
                  </a:cubicBezTo>
                  <a:cubicBezTo>
                    <a:pt x="124" y="77"/>
                    <a:pt x="121" y="89"/>
                    <a:pt x="121" y="102"/>
                  </a:cubicBezTo>
                  <a:cubicBezTo>
                    <a:pt x="121" y="115"/>
                    <a:pt x="125" y="128"/>
                    <a:pt x="132" y="140"/>
                  </a:cubicBezTo>
                  <a:cubicBezTo>
                    <a:pt x="133" y="142"/>
                    <a:pt x="134" y="143"/>
                    <a:pt x="135" y="145"/>
                  </a:cubicBezTo>
                  <a:cubicBezTo>
                    <a:pt x="136" y="146"/>
                    <a:pt x="137" y="148"/>
                    <a:pt x="138" y="149"/>
                  </a:cubicBezTo>
                  <a:cubicBezTo>
                    <a:pt x="139" y="151"/>
                    <a:pt x="141" y="152"/>
                    <a:pt x="142" y="153"/>
                  </a:cubicBezTo>
                  <a:cubicBezTo>
                    <a:pt x="143" y="155"/>
                    <a:pt x="144" y="156"/>
                    <a:pt x="145" y="157"/>
                  </a:cubicBezTo>
                  <a:cubicBezTo>
                    <a:pt x="149" y="161"/>
                    <a:pt x="153" y="165"/>
                    <a:pt x="158" y="169"/>
                  </a:cubicBezTo>
                  <a:cubicBezTo>
                    <a:pt x="162" y="172"/>
                    <a:pt x="167" y="176"/>
                    <a:pt x="172" y="179"/>
                  </a:cubicBezTo>
                  <a:cubicBezTo>
                    <a:pt x="178" y="182"/>
                    <a:pt x="183" y="184"/>
                    <a:pt x="189" y="187"/>
                  </a:cubicBezTo>
                  <a:cubicBezTo>
                    <a:pt x="194" y="189"/>
                    <a:pt x="200" y="191"/>
                    <a:pt x="206" y="193"/>
                  </a:cubicBezTo>
                  <a:cubicBezTo>
                    <a:pt x="212" y="195"/>
                    <a:pt x="218" y="197"/>
                    <a:pt x="223" y="199"/>
                  </a:cubicBezTo>
                  <a:cubicBezTo>
                    <a:pt x="230" y="201"/>
                    <a:pt x="236" y="204"/>
                    <a:pt x="242" y="206"/>
                  </a:cubicBezTo>
                  <a:cubicBezTo>
                    <a:pt x="248" y="210"/>
                    <a:pt x="254" y="213"/>
                    <a:pt x="258" y="216"/>
                  </a:cubicBezTo>
                  <a:cubicBezTo>
                    <a:pt x="263" y="220"/>
                    <a:pt x="267" y="224"/>
                    <a:pt x="269" y="227"/>
                  </a:cubicBezTo>
                  <a:cubicBezTo>
                    <a:pt x="270" y="230"/>
                    <a:pt x="271" y="233"/>
                    <a:pt x="271" y="235"/>
                  </a:cubicBezTo>
                  <a:cubicBezTo>
                    <a:pt x="272" y="238"/>
                    <a:pt x="271" y="241"/>
                    <a:pt x="269" y="244"/>
                  </a:cubicBezTo>
                  <a:cubicBezTo>
                    <a:pt x="268" y="246"/>
                    <a:pt x="266" y="249"/>
                    <a:pt x="262" y="252"/>
                  </a:cubicBezTo>
                  <a:cubicBezTo>
                    <a:pt x="259" y="254"/>
                    <a:pt x="255" y="257"/>
                    <a:pt x="250" y="259"/>
                  </a:cubicBezTo>
                  <a:cubicBezTo>
                    <a:pt x="248" y="260"/>
                    <a:pt x="247" y="261"/>
                    <a:pt x="245" y="262"/>
                  </a:cubicBezTo>
                  <a:cubicBezTo>
                    <a:pt x="244" y="262"/>
                    <a:pt x="242" y="263"/>
                    <a:pt x="240" y="264"/>
                  </a:cubicBezTo>
                  <a:cubicBezTo>
                    <a:pt x="239" y="264"/>
                    <a:pt x="237" y="265"/>
                    <a:pt x="235" y="266"/>
                  </a:cubicBezTo>
                  <a:cubicBezTo>
                    <a:pt x="233" y="266"/>
                    <a:pt x="231" y="267"/>
                    <a:pt x="229" y="268"/>
                  </a:cubicBezTo>
                  <a:cubicBezTo>
                    <a:pt x="70" y="321"/>
                    <a:pt x="70" y="321"/>
                    <a:pt x="70" y="321"/>
                  </a:cubicBezTo>
                  <a:cubicBezTo>
                    <a:pt x="56" y="326"/>
                    <a:pt x="44" y="332"/>
                    <a:pt x="34" y="340"/>
                  </a:cubicBezTo>
                  <a:cubicBezTo>
                    <a:pt x="24" y="348"/>
                    <a:pt x="17" y="357"/>
                    <a:pt x="11" y="367"/>
                  </a:cubicBezTo>
                  <a:cubicBezTo>
                    <a:pt x="6" y="378"/>
                    <a:pt x="4" y="388"/>
                    <a:pt x="4" y="399"/>
                  </a:cubicBezTo>
                  <a:cubicBezTo>
                    <a:pt x="4" y="410"/>
                    <a:pt x="7" y="421"/>
                    <a:pt x="13" y="432"/>
                  </a:cubicBezTo>
                  <a:cubicBezTo>
                    <a:pt x="257" y="869"/>
                    <a:pt x="257" y="869"/>
                    <a:pt x="257" y="869"/>
                  </a:cubicBezTo>
                  <a:cubicBezTo>
                    <a:pt x="263" y="878"/>
                    <a:pt x="263" y="878"/>
                    <a:pt x="263" y="878"/>
                  </a:cubicBezTo>
                  <a:cubicBezTo>
                    <a:pt x="273" y="888"/>
                    <a:pt x="273" y="888"/>
                    <a:pt x="273" y="888"/>
                  </a:cubicBezTo>
                  <a:cubicBezTo>
                    <a:pt x="275" y="890"/>
                    <a:pt x="275" y="890"/>
                    <a:pt x="275" y="890"/>
                  </a:cubicBezTo>
                  <a:cubicBezTo>
                    <a:pt x="276" y="891"/>
                    <a:pt x="277" y="891"/>
                    <a:pt x="277" y="892"/>
                  </a:cubicBezTo>
                  <a:cubicBezTo>
                    <a:pt x="278" y="892"/>
                    <a:pt x="279" y="893"/>
                    <a:pt x="279" y="893"/>
                  </a:cubicBezTo>
                  <a:cubicBezTo>
                    <a:pt x="280" y="894"/>
                    <a:pt x="281" y="894"/>
                    <a:pt x="281" y="895"/>
                  </a:cubicBezTo>
                  <a:cubicBezTo>
                    <a:pt x="282" y="895"/>
                    <a:pt x="283" y="896"/>
                    <a:pt x="283" y="897"/>
                  </a:cubicBezTo>
                  <a:cubicBezTo>
                    <a:pt x="284" y="897"/>
                    <a:pt x="285" y="898"/>
                    <a:pt x="285" y="898"/>
                  </a:cubicBezTo>
                  <a:cubicBezTo>
                    <a:pt x="286" y="898"/>
                    <a:pt x="287" y="899"/>
                    <a:pt x="288" y="899"/>
                  </a:cubicBezTo>
                  <a:cubicBezTo>
                    <a:pt x="288" y="900"/>
                    <a:pt x="289" y="900"/>
                    <a:pt x="290" y="901"/>
                  </a:cubicBezTo>
                  <a:cubicBezTo>
                    <a:pt x="290" y="901"/>
                    <a:pt x="291" y="902"/>
                    <a:pt x="292" y="902"/>
                  </a:cubicBezTo>
                  <a:cubicBezTo>
                    <a:pt x="294" y="903"/>
                    <a:pt x="297" y="905"/>
                    <a:pt x="299" y="906"/>
                  </a:cubicBezTo>
                  <a:cubicBezTo>
                    <a:pt x="302" y="907"/>
                    <a:pt x="304" y="908"/>
                    <a:pt x="307" y="910"/>
                  </a:cubicBezTo>
                  <a:cubicBezTo>
                    <a:pt x="309" y="911"/>
                    <a:pt x="312" y="912"/>
                    <a:pt x="315" y="913"/>
                  </a:cubicBezTo>
                  <a:cubicBezTo>
                    <a:pt x="317" y="914"/>
                    <a:pt x="320" y="915"/>
                    <a:pt x="323" y="915"/>
                  </a:cubicBezTo>
                  <a:cubicBezTo>
                    <a:pt x="340" y="919"/>
                    <a:pt x="340" y="919"/>
                    <a:pt x="340" y="919"/>
                  </a:cubicBezTo>
                  <a:cubicBezTo>
                    <a:pt x="355" y="920"/>
                    <a:pt x="355" y="920"/>
                    <a:pt x="355" y="920"/>
                  </a:cubicBezTo>
                  <a:cubicBezTo>
                    <a:pt x="361" y="920"/>
                    <a:pt x="361" y="920"/>
                    <a:pt x="361" y="920"/>
                  </a:cubicBezTo>
                  <a:cubicBezTo>
                    <a:pt x="380" y="919"/>
                    <a:pt x="380" y="919"/>
                    <a:pt x="380" y="919"/>
                  </a:cubicBezTo>
                  <a:cubicBezTo>
                    <a:pt x="398" y="915"/>
                    <a:pt x="398" y="915"/>
                    <a:pt x="398" y="915"/>
                  </a:cubicBezTo>
                  <a:cubicBezTo>
                    <a:pt x="408" y="913"/>
                    <a:pt x="408" y="913"/>
                    <a:pt x="408" y="913"/>
                  </a:cubicBezTo>
                  <a:cubicBezTo>
                    <a:pt x="950" y="715"/>
                    <a:pt x="950" y="715"/>
                    <a:pt x="950" y="715"/>
                  </a:cubicBezTo>
                  <a:cubicBezTo>
                    <a:pt x="964" y="710"/>
                    <a:pt x="975" y="703"/>
                    <a:pt x="985" y="694"/>
                  </a:cubicBezTo>
                  <a:cubicBezTo>
                    <a:pt x="994" y="686"/>
                    <a:pt x="1001" y="676"/>
                    <a:pt x="1005" y="666"/>
                  </a:cubicBezTo>
                  <a:cubicBezTo>
                    <a:pt x="1009" y="655"/>
                    <a:pt x="1011" y="644"/>
                    <a:pt x="1010" y="632"/>
                  </a:cubicBezTo>
                  <a:cubicBezTo>
                    <a:pt x="1008" y="621"/>
                    <a:pt x="1004" y="609"/>
                    <a:pt x="997" y="598"/>
                  </a:cubicBezTo>
                  <a:cubicBezTo>
                    <a:pt x="915" y="471"/>
                    <a:pt x="915" y="471"/>
                    <a:pt x="915" y="471"/>
                  </a:cubicBezTo>
                  <a:cubicBezTo>
                    <a:pt x="914" y="470"/>
                    <a:pt x="914" y="470"/>
                    <a:pt x="914" y="469"/>
                  </a:cubicBezTo>
                  <a:cubicBezTo>
                    <a:pt x="913" y="469"/>
                    <a:pt x="913" y="468"/>
                    <a:pt x="912" y="467"/>
                  </a:cubicBezTo>
                  <a:cubicBezTo>
                    <a:pt x="911" y="466"/>
                    <a:pt x="911" y="465"/>
                    <a:pt x="909" y="464"/>
                  </a:cubicBezTo>
                  <a:cubicBezTo>
                    <a:pt x="908" y="462"/>
                    <a:pt x="907" y="460"/>
                    <a:pt x="905" y="458"/>
                  </a:cubicBezTo>
                  <a:cubicBezTo>
                    <a:pt x="906" y="456"/>
                    <a:pt x="906" y="456"/>
                    <a:pt x="906" y="456"/>
                  </a:cubicBezTo>
                  <a:cubicBezTo>
                    <a:pt x="905" y="457"/>
                    <a:pt x="905" y="457"/>
                    <a:pt x="905" y="457"/>
                  </a:cubicBezTo>
                  <a:cubicBezTo>
                    <a:pt x="906" y="456"/>
                    <a:pt x="906" y="456"/>
                    <a:pt x="906" y="456"/>
                  </a:cubicBezTo>
                  <a:cubicBezTo>
                    <a:pt x="904" y="457"/>
                    <a:pt x="904" y="457"/>
                    <a:pt x="904" y="457"/>
                  </a:cubicBezTo>
                  <a:cubicBezTo>
                    <a:pt x="905" y="455"/>
                    <a:pt x="905" y="455"/>
                    <a:pt x="905" y="455"/>
                  </a:cubicBezTo>
                  <a:cubicBezTo>
                    <a:pt x="904" y="456"/>
                    <a:pt x="904" y="456"/>
                    <a:pt x="904" y="456"/>
                  </a:cubicBezTo>
                  <a:cubicBezTo>
                    <a:pt x="897" y="449"/>
                    <a:pt x="897" y="449"/>
                    <a:pt x="897" y="449"/>
                  </a:cubicBezTo>
                  <a:cubicBezTo>
                    <a:pt x="897" y="449"/>
                    <a:pt x="896" y="449"/>
                    <a:pt x="896" y="448"/>
                  </a:cubicBezTo>
                  <a:cubicBezTo>
                    <a:pt x="894" y="447"/>
                    <a:pt x="894" y="447"/>
                    <a:pt x="894" y="447"/>
                  </a:cubicBezTo>
                  <a:cubicBezTo>
                    <a:pt x="893" y="446"/>
                    <a:pt x="893" y="446"/>
                    <a:pt x="892" y="446"/>
                  </a:cubicBezTo>
                  <a:cubicBezTo>
                    <a:pt x="891" y="445"/>
                    <a:pt x="891" y="445"/>
                    <a:pt x="891" y="445"/>
                  </a:cubicBezTo>
                  <a:cubicBezTo>
                    <a:pt x="888" y="443"/>
                    <a:pt x="888" y="443"/>
                    <a:pt x="888" y="443"/>
                  </a:cubicBezTo>
                  <a:cubicBezTo>
                    <a:pt x="888" y="443"/>
                    <a:pt x="887" y="442"/>
                    <a:pt x="886" y="442"/>
                  </a:cubicBezTo>
                  <a:cubicBezTo>
                    <a:pt x="886" y="442"/>
                    <a:pt x="885" y="442"/>
                    <a:pt x="884" y="441"/>
                  </a:cubicBezTo>
                  <a:cubicBezTo>
                    <a:pt x="883" y="441"/>
                    <a:pt x="882" y="441"/>
                    <a:pt x="880" y="440"/>
                  </a:cubicBezTo>
                  <a:cubicBezTo>
                    <a:pt x="879" y="440"/>
                    <a:pt x="878" y="439"/>
                    <a:pt x="876" y="439"/>
                  </a:cubicBezTo>
                  <a:cubicBezTo>
                    <a:pt x="873" y="439"/>
                    <a:pt x="873" y="439"/>
                    <a:pt x="873" y="439"/>
                  </a:cubicBezTo>
                  <a:cubicBezTo>
                    <a:pt x="872" y="439"/>
                    <a:pt x="872" y="439"/>
                    <a:pt x="872" y="439"/>
                  </a:cubicBezTo>
                  <a:cubicBezTo>
                    <a:pt x="872" y="439"/>
                    <a:pt x="872" y="439"/>
                    <a:pt x="871" y="439"/>
                  </a:cubicBezTo>
                  <a:cubicBezTo>
                    <a:pt x="871" y="439"/>
                    <a:pt x="870" y="439"/>
                    <a:pt x="870" y="439"/>
                  </a:cubicBezTo>
                  <a:cubicBezTo>
                    <a:pt x="869" y="440"/>
                    <a:pt x="867" y="440"/>
                    <a:pt x="866" y="441"/>
                  </a:cubicBezTo>
                  <a:cubicBezTo>
                    <a:pt x="864" y="441"/>
                    <a:pt x="862" y="442"/>
                    <a:pt x="859" y="443"/>
                  </a:cubicBezTo>
                  <a:cubicBezTo>
                    <a:pt x="859" y="443"/>
                    <a:pt x="859" y="443"/>
                    <a:pt x="859" y="443"/>
                  </a:cubicBezTo>
                  <a:cubicBezTo>
                    <a:pt x="858" y="443"/>
                    <a:pt x="858" y="443"/>
                    <a:pt x="858" y="444"/>
                  </a:cubicBezTo>
                  <a:cubicBezTo>
                    <a:pt x="857" y="444"/>
                    <a:pt x="857" y="444"/>
                    <a:pt x="856" y="445"/>
                  </a:cubicBezTo>
                  <a:cubicBezTo>
                    <a:pt x="851" y="448"/>
                    <a:pt x="851" y="448"/>
                    <a:pt x="851" y="448"/>
                  </a:cubicBezTo>
                  <a:cubicBezTo>
                    <a:pt x="849" y="450"/>
                    <a:pt x="849" y="450"/>
                    <a:pt x="849" y="450"/>
                  </a:cubicBezTo>
                  <a:cubicBezTo>
                    <a:pt x="848" y="451"/>
                    <a:pt x="848" y="451"/>
                    <a:pt x="848" y="451"/>
                  </a:cubicBezTo>
                  <a:cubicBezTo>
                    <a:pt x="842" y="458"/>
                    <a:pt x="842" y="458"/>
                    <a:pt x="842" y="458"/>
                  </a:cubicBezTo>
                  <a:cubicBezTo>
                    <a:pt x="837" y="465"/>
                    <a:pt x="837" y="465"/>
                    <a:pt x="837" y="465"/>
                  </a:cubicBezTo>
                  <a:cubicBezTo>
                    <a:pt x="835" y="464"/>
                    <a:pt x="835" y="464"/>
                    <a:pt x="835" y="464"/>
                  </a:cubicBezTo>
                  <a:cubicBezTo>
                    <a:pt x="836" y="465"/>
                    <a:pt x="836" y="465"/>
                    <a:pt x="836" y="465"/>
                  </a:cubicBezTo>
                  <a:cubicBezTo>
                    <a:pt x="829" y="477"/>
                    <a:pt x="829" y="477"/>
                    <a:pt x="829" y="477"/>
                  </a:cubicBezTo>
                  <a:cubicBezTo>
                    <a:pt x="827" y="477"/>
                    <a:pt x="827" y="477"/>
                    <a:pt x="827" y="477"/>
                  </a:cubicBezTo>
                  <a:cubicBezTo>
                    <a:pt x="829" y="477"/>
                    <a:pt x="829" y="477"/>
                    <a:pt x="829" y="477"/>
                  </a:cubicBezTo>
                  <a:cubicBezTo>
                    <a:pt x="824" y="488"/>
                    <a:pt x="824" y="488"/>
                    <a:pt x="824" y="488"/>
                  </a:cubicBezTo>
                  <a:cubicBezTo>
                    <a:pt x="821" y="495"/>
                    <a:pt x="817" y="501"/>
                    <a:pt x="813" y="507"/>
                  </a:cubicBezTo>
                  <a:cubicBezTo>
                    <a:pt x="809" y="513"/>
                    <a:pt x="803" y="519"/>
                    <a:pt x="798" y="524"/>
                  </a:cubicBezTo>
                  <a:cubicBezTo>
                    <a:pt x="792" y="529"/>
                    <a:pt x="785" y="534"/>
                    <a:pt x="778" y="538"/>
                  </a:cubicBezTo>
                  <a:cubicBezTo>
                    <a:pt x="770" y="543"/>
                    <a:pt x="762" y="546"/>
                    <a:pt x="753" y="549"/>
                  </a:cubicBezTo>
                  <a:cubicBezTo>
                    <a:pt x="743" y="553"/>
                    <a:pt x="743" y="553"/>
                    <a:pt x="743" y="553"/>
                  </a:cubicBezTo>
                  <a:cubicBezTo>
                    <a:pt x="743" y="553"/>
                    <a:pt x="742" y="553"/>
                    <a:pt x="740" y="553"/>
                  </a:cubicBezTo>
                  <a:cubicBezTo>
                    <a:pt x="739" y="554"/>
                    <a:pt x="736" y="554"/>
                    <a:pt x="733" y="555"/>
                  </a:cubicBezTo>
                  <a:cubicBezTo>
                    <a:pt x="720" y="557"/>
                    <a:pt x="720" y="557"/>
                    <a:pt x="720" y="557"/>
                  </a:cubicBezTo>
                  <a:cubicBezTo>
                    <a:pt x="720" y="557"/>
                    <a:pt x="719" y="557"/>
                    <a:pt x="718" y="558"/>
                  </a:cubicBezTo>
                  <a:cubicBezTo>
                    <a:pt x="716" y="558"/>
                    <a:pt x="715" y="558"/>
                    <a:pt x="713" y="558"/>
                  </a:cubicBezTo>
                  <a:cubicBezTo>
                    <a:pt x="698" y="559"/>
                    <a:pt x="698" y="559"/>
                    <a:pt x="698" y="559"/>
                  </a:cubicBezTo>
                  <a:cubicBezTo>
                    <a:pt x="696" y="559"/>
                    <a:pt x="696" y="559"/>
                    <a:pt x="696" y="559"/>
                  </a:cubicBezTo>
                  <a:cubicBezTo>
                    <a:pt x="692" y="559"/>
                    <a:pt x="689" y="559"/>
                    <a:pt x="685" y="558"/>
                  </a:cubicBezTo>
                  <a:cubicBezTo>
                    <a:pt x="682" y="558"/>
                    <a:pt x="678" y="558"/>
                    <a:pt x="675" y="557"/>
                  </a:cubicBezTo>
                  <a:cubicBezTo>
                    <a:pt x="671" y="557"/>
                    <a:pt x="667" y="556"/>
                    <a:pt x="664" y="556"/>
                  </a:cubicBezTo>
                  <a:cubicBezTo>
                    <a:pt x="660" y="555"/>
                    <a:pt x="657" y="554"/>
                    <a:pt x="653" y="553"/>
                  </a:cubicBezTo>
                  <a:cubicBezTo>
                    <a:pt x="639" y="549"/>
                    <a:pt x="639" y="549"/>
                    <a:pt x="639" y="549"/>
                  </a:cubicBezTo>
                  <a:cubicBezTo>
                    <a:pt x="637" y="548"/>
                    <a:pt x="637" y="548"/>
                    <a:pt x="637" y="548"/>
                  </a:cubicBezTo>
                  <a:cubicBezTo>
                    <a:pt x="634" y="547"/>
                    <a:pt x="631" y="546"/>
                    <a:pt x="628" y="545"/>
                  </a:cubicBezTo>
                  <a:cubicBezTo>
                    <a:pt x="625" y="543"/>
                    <a:pt x="622" y="542"/>
                    <a:pt x="620" y="541"/>
                  </a:cubicBezTo>
                  <a:cubicBezTo>
                    <a:pt x="617" y="539"/>
                    <a:pt x="614" y="538"/>
                    <a:pt x="612" y="537"/>
                  </a:cubicBezTo>
                  <a:cubicBezTo>
                    <a:pt x="609" y="535"/>
                    <a:pt x="606" y="533"/>
                    <a:pt x="604" y="532"/>
                  </a:cubicBezTo>
                  <a:cubicBezTo>
                    <a:pt x="593" y="524"/>
                    <a:pt x="593" y="524"/>
                    <a:pt x="593" y="524"/>
                  </a:cubicBezTo>
                  <a:cubicBezTo>
                    <a:pt x="591" y="522"/>
                    <a:pt x="591" y="522"/>
                    <a:pt x="591" y="522"/>
                  </a:cubicBezTo>
                  <a:cubicBezTo>
                    <a:pt x="591" y="522"/>
                    <a:pt x="590" y="522"/>
                    <a:pt x="590" y="521"/>
                  </a:cubicBezTo>
                  <a:cubicBezTo>
                    <a:pt x="589" y="521"/>
                    <a:pt x="588" y="520"/>
                    <a:pt x="587" y="519"/>
                  </a:cubicBezTo>
                  <a:cubicBezTo>
                    <a:pt x="586" y="518"/>
                    <a:pt x="585" y="517"/>
                    <a:pt x="583" y="514"/>
                  </a:cubicBezTo>
                  <a:cubicBezTo>
                    <a:pt x="581" y="512"/>
                    <a:pt x="578" y="510"/>
                    <a:pt x="575" y="507"/>
                  </a:cubicBezTo>
                  <a:cubicBezTo>
                    <a:pt x="575" y="506"/>
                    <a:pt x="575" y="506"/>
                    <a:pt x="575" y="506"/>
                  </a:cubicBezTo>
                  <a:cubicBezTo>
                    <a:pt x="558" y="479"/>
                    <a:pt x="558" y="479"/>
                    <a:pt x="558" y="479"/>
                  </a:cubicBezTo>
                  <a:cubicBezTo>
                    <a:pt x="553" y="466"/>
                    <a:pt x="550" y="453"/>
                    <a:pt x="551" y="439"/>
                  </a:cubicBezTo>
                  <a:cubicBezTo>
                    <a:pt x="552" y="427"/>
                    <a:pt x="556" y="414"/>
                    <a:pt x="562" y="403"/>
                  </a:cubicBezTo>
                  <a:cubicBezTo>
                    <a:pt x="569" y="391"/>
                    <a:pt x="578" y="380"/>
                    <a:pt x="589" y="372"/>
                  </a:cubicBezTo>
                  <a:cubicBezTo>
                    <a:pt x="600" y="362"/>
                    <a:pt x="614" y="355"/>
                    <a:pt x="630" y="350"/>
                  </a:cubicBezTo>
                  <a:cubicBezTo>
                    <a:pt x="638" y="347"/>
                    <a:pt x="647" y="345"/>
                    <a:pt x="656" y="343"/>
                  </a:cubicBezTo>
                  <a:cubicBezTo>
                    <a:pt x="665" y="342"/>
                    <a:pt x="674" y="341"/>
                    <a:pt x="683" y="341"/>
                  </a:cubicBezTo>
                  <a:cubicBezTo>
                    <a:pt x="684" y="341"/>
                    <a:pt x="684" y="341"/>
                    <a:pt x="684" y="341"/>
                  </a:cubicBezTo>
                  <a:cubicBezTo>
                    <a:pt x="693" y="341"/>
                    <a:pt x="701" y="341"/>
                    <a:pt x="709" y="342"/>
                  </a:cubicBezTo>
                  <a:cubicBezTo>
                    <a:pt x="718" y="344"/>
                    <a:pt x="727" y="346"/>
                    <a:pt x="735" y="348"/>
                  </a:cubicBezTo>
                  <a:cubicBezTo>
                    <a:pt x="741" y="350"/>
                    <a:pt x="747" y="351"/>
                    <a:pt x="753" y="353"/>
                  </a:cubicBezTo>
                  <a:cubicBezTo>
                    <a:pt x="760" y="354"/>
                    <a:pt x="767" y="356"/>
                    <a:pt x="774" y="356"/>
                  </a:cubicBezTo>
                  <a:cubicBezTo>
                    <a:pt x="781" y="357"/>
                    <a:pt x="788" y="358"/>
                    <a:pt x="794" y="358"/>
                  </a:cubicBezTo>
                  <a:cubicBezTo>
                    <a:pt x="800" y="357"/>
                    <a:pt x="806" y="357"/>
                    <a:pt x="810" y="355"/>
                  </a:cubicBezTo>
                  <a:cubicBezTo>
                    <a:pt x="814" y="354"/>
                    <a:pt x="817" y="352"/>
                    <a:pt x="819" y="350"/>
                  </a:cubicBezTo>
                  <a:cubicBezTo>
                    <a:pt x="821" y="348"/>
                    <a:pt x="822" y="345"/>
                    <a:pt x="822" y="342"/>
                  </a:cubicBezTo>
                  <a:cubicBezTo>
                    <a:pt x="822" y="338"/>
                    <a:pt x="822" y="333"/>
                    <a:pt x="820" y="328"/>
                  </a:cubicBezTo>
                  <a:cubicBezTo>
                    <a:pt x="818" y="323"/>
                    <a:pt x="815" y="316"/>
                    <a:pt x="810" y="309"/>
                  </a:cubicBezTo>
                  <a:cubicBezTo>
                    <a:pt x="727" y="182"/>
                    <a:pt x="727" y="182"/>
                    <a:pt x="727" y="182"/>
                  </a:cubicBezTo>
                  <a:cubicBezTo>
                    <a:pt x="720" y="174"/>
                    <a:pt x="720" y="174"/>
                    <a:pt x="720" y="174"/>
                  </a:cubicBezTo>
                  <a:cubicBezTo>
                    <a:pt x="707" y="164"/>
                    <a:pt x="707" y="164"/>
                    <a:pt x="707" y="164"/>
                  </a:cubicBezTo>
                  <a:cubicBezTo>
                    <a:pt x="704" y="162"/>
                    <a:pt x="704" y="162"/>
                    <a:pt x="704" y="162"/>
                  </a:cubicBezTo>
                  <a:cubicBezTo>
                    <a:pt x="704" y="161"/>
                    <a:pt x="703" y="161"/>
                    <a:pt x="703" y="161"/>
                  </a:cubicBezTo>
                  <a:cubicBezTo>
                    <a:pt x="688" y="153"/>
                    <a:pt x="688" y="153"/>
                    <a:pt x="688" y="153"/>
                  </a:cubicBezTo>
                  <a:cubicBezTo>
                    <a:pt x="674" y="147"/>
                    <a:pt x="674" y="147"/>
                    <a:pt x="674" y="147"/>
                  </a:cubicBezTo>
                  <a:cubicBezTo>
                    <a:pt x="673" y="147"/>
                    <a:pt x="672" y="147"/>
                    <a:pt x="671" y="146"/>
                  </a:cubicBezTo>
                  <a:cubicBezTo>
                    <a:pt x="670" y="146"/>
                    <a:pt x="669" y="146"/>
                    <a:pt x="668" y="146"/>
                  </a:cubicBezTo>
                  <a:cubicBezTo>
                    <a:pt x="667" y="145"/>
                    <a:pt x="666" y="145"/>
                    <a:pt x="665" y="145"/>
                  </a:cubicBezTo>
                  <a:cubicBezTo>
                    <a:pt x="664" y="144"/>
                    <a:pt x="662" y="144"/>
                    <a:pt x="661" y="144"/>
                  </a:cubicBezTo>
                  <a:cubicBezTo>
                    <a:pt x="661" y="144"/>
                    <a:pt x="660" y="144"/>
                    <a:pt x="659" y="144"/>
                  </a:cubicBezTo>
                  <a:cubicBezTo>
                    <a:pt x="652" y="142"/>
                    <a:pt x="652" y="142"/>
                    <a:pt x="652" y="142"/>
                  </a:cubicBezTo>
                  <a:cubicBezTo>
                    <a:pt x="651" y="142"/>
                    <a:pt x="650" y="142"/>
                    <a:pt x="649" y="142"/>
                  </a:cubicBezTo>
                  <a:cubicBezTo>
                    <a:pt x="647" y="142"/>
                    <a:pt x="647" y="142"/>
                    <a:pt x="647" y="142"/>
                  </a:cubicBezTo>
                  <a:cubicBezTo>
                    <a:pt x="646" y="142"/>
                    <a:pt x="646" y="141"/>
                    <a:pt x="645" y="141"/>
                  </a:cubicBezTo>
                  <a:cubicBezTo>
                    <a:pt x="644" y="141"/>
                    <a:pt x="643" y="141"/>
                    <a:pt x="642" y="141"/>
                  </a:cubicBezTo>
                  <a:cubicBezTo>
                    <a:pt x="641" y="141"/>
                    <a:pt x="639" y="141"/>
                    <a:pt x="637" y="141"/>
                  </a:cubicBezTo>
                  <a:cubicBezTo>
                    <a:pt x="636" y="141"/>
                    <a:pt x="634" y="141"/>
                    <a:pt x="632" y="141"/>
                  </a:cubicBezTo>
                  <a:cubicBezTo>
                    <a:pt x="631" y="141"/>
                    <a:pt x="631" y="141"/>
                    <a:pt x="631" y="141"/>
                  </a:cubicBezTo>
                  <a:cubicBezTo>
                    <a:pt x="630" y="141"/>
                    <a:pt x="628" y="141"/>
                    <a:pt x="627" y="141"/>
                  </a:cubicBezTo>
                  <a:cubicBezTo>
                    <a:pt x="626" y="141"/>
                    <a:pt x="624" y="141"/>
                    <a:pt x="622" y="141"/>
                  </a:cubicBezTo>
                  <a:cubicBezTo>
                    <a:pt x="601" y="144"/>
                    <a:pt x="601" y="144"/>
                    <a:pt x="601" y="144"/>
                  </a:cubicBezTo>
                  <a:cubicBezTo>
                    <a:pt x="589" y="147"/>
                    <a:pt x="589" y="147"/>
                    <a:pt x="589" y="147"/>
                  </a:cubicBezTo>
                  <a:cubicBezTo>
                    <a:pt x="430" y="200"/>
                    <a:pt x="430" y="200"/>
                    <a:pt x="430" y="200"/>
                  </a:cubicBezTo>
                  <a:cubicBezTo>
                    <a:pt x="429" y="201"/>
                    <a:pt x="428" y="201"/>
                    <a:pt x="427" y="201"/>
                  </a:cubicBezTo>
                  <a:cubicBezTo>
                    <a:pt x="417" y="204"/>
                    <a:pt x="417" y="204"/>
                    <a:pt x="417" y="204"/>
                  </a:cubicBezTo>
                  <a:cubicBezTo>
                    <a:pt x="416" y="204"/>
                    <a:pt x="416" y="204"/>
                    <a:pt x="415" y="205"/>
                  </a:cubicBezTo>
                  <a:cubicBezTo>
                    <a:pt x="414" y="205"/>
                    <a:pt x="413" y="205"/>
                    <a:pt x="411" y="205"/>
                  </a:cubicBezTo>
                  <a:cubicBezTo>
                    <a:pt x="405" y="206"/>
                    <a:pt x="405" y="206"/>
                    <a:pt x="405" y="206"/>
                  </a:cubicBezTo>
                  <a:cubicBezTo>
                    <a:pt x="405" y="206"/>
                    <a:pt x="405" y="206"/>
                    <a:pt x="404" y="206"/>
                  </a:cubicBezTo>
                  <a:cubicBezTo>
                    <a:pt x="403" y="206"/>
                    <a:pt x="403" y="206"/>
                    <a:pt x="403" y="206"/>
                  </a:cubicBezTo>
                  <a:cubicBezTo>
                    <a:pt x="403" y="206"/>
                    <a:pt x="401" y="206"/>
                    <a:pt x="399" y="206"/>
                  </a:cubicBezTo>
                  <a:cubicBezTo>
                    <a:pt x="397" y="205"/>
                    <a:pt x="395" y="205"/>
                    <a:pt x="391" y="204"/>
                  </a:cubicBezTo>
                  <a:cubicBezTo>
                    <a:pt x="387" y="203"/>
                    <a:pt x="382" y="202"/>
                    <a:pt x="375" y="201"/>
                  </a:cubicBezTo>
                  <a:cubicBezTo>
                    <a:pt x="374" y="201"/>
                    <a:pt x="374" y="201"/>
                    <a:pt x="374" y="201"/>
                  </a:cubicBezTo>
                  <a:cubicBezTo>
                    <a:pt x="373" y="200"/>
                    <a:pt x="373" y="200"/>
                    <a:pt x="373" y="200"/>
                  </a:cubicBezTo>
                  <a:cubicBezTo>
                    <a:pt x="373" y="200"/>
                    <a:pt x="373" y="200"/>
                    <a:pt x="373" y="200"/>
                  </a:cubicBezTo>
                  <a:cubicBezTo>
                    <a:pt x="372" y="199"/>
                    <a:pt x="372" y="199"/>
                    <a:pt x="372" y="199"/>
                  </a:cubicBezTo>
                  <a:cubicBezTo>
                    <a:pt x="371" y="198"/>
                    <a:pt x="371" y="198"/>
                    <a:pt x="371" y="198"/>
                  </a:cubicBezTo>
                  <a:cubicBezTo>
                    <a:pt x="369" y="195"/>
                    <a:pt x="369" y="195"/>
                    <a:pt x="369" y="195"/>
                  </a:cubicBezTo>
                  <a:cubicBezTo>
                    <a:pt x="369" y="195"/>
                    <a:pt x="369" y="195"/>
                    <a:pt x="369" y="194"/>
                  </a:cubicBezTo>
                  <a:cubicBezTo>
                    <a:pt x="368" y="194"/>
                    <a:pt x="368" y="193"/>
                    <a:pt x="368" y="193"/>
                  </a:cubicBezTo>
                  <a:cubicBezTo>
                    <a:pt x="368" y="192"/>
                    <a:pt x="367" y="191"/>
                    <a:pt x="367" y="190"/>
                  </a:cubicBezTo>
                  <a:cubicBezTo>
                    <a:pt x="367" y="189"/>
                    <a:pt x="366" y="188"/>
                    <a:pt x="365" y="186"/>
                  </a:cubicBezTo>
                  <a:cubicBezTo>
                    <a:pt x="365" y="180"/>
                    <a:pt x="365" y="180"/>
                    <a:pt x="365" y="180"/>
                  </a:cubicBezTo>
                  <a:cubicBezTo>
                    <a:pt x="365" y="179"/>
                    <a:pt x="365" y="179"/>
                    <a:pt x="365" y="179"/>
                  </a:cubicBezTo>
                  <a:cubicBezTo>
                    <a:pt x="365" y="169"/>
                    <a:pt x="365" y="169"/>
                    <a:pt x="365" y="169"/>
                  </a:cubicBezTo>
                  <a:cubicBezTo>
                    <a:pt x="367" y="161"/>
                    <a:pt x="367" y="161"/>
                    <a:pt x="367" y="161"/>
                  </a:cubicBezTo>
                  <a:cubicBezTo>
                    <a:pt x="367" y="161"/>
                    <a:pt x="367" y="160"/>
                    <a:pt x="367" y="160"/>
                  </a:cubicBezTo>
                  <a:cubicBezTo>
                    <a:pt x="368" y="159"/>
                    <a:pt x="368" y="158"/>
                    <a:pt x="369" y="156"/>
                  </a:cubicBezTo>
                  <a:cubicBezTo>
                    <a:pt x="369" y="155"/>
                    <a:pt x="370" y="153"/>
                    <a:pt x="371" y="149"/>
                  </a:cubicBezTo>
                  <a:cubicBezTo>
                    <a:pt x="372" y="146"/>
                    <a:pt x="374" y="142"/>
                    <a:pt x="376" y="137"/>
                  </a:cubicBezTo>
                  <a:cubicBezTo>
                    <a:pt x="378" y="132"/>
                    <a:pt x="380" y="128"/>
                    <a:pt x="381" y="123"/>
                  </a:cubicBezTo>
                  <a:cubicBezTo>
                    <a:pt x="382" y="119"/>
                    <a:pt x="383" y="114"/>
                    <a:pt x="384" y="109"/>
                  </a:cubicBezTo>
                  <a:cubicBezTo>
                    <a:pt x="384" y="105"/>
                    <a:pt x="384" y="100"/>
                    <a:pt x="383" y="95"/>
                  </a:cubicBezTo>
                  <a:cubicBezTo>
                    <a:pt x="383" y="90"/>
                    <a:pt x="382" y="86"/>
                    <a:pt x="380" y="81"/>
                  </a:cubicBezTo>
                  <a:cubicBezTo>
                    <a:pt x="380" y="79"/>
                    <a:pt x="379" y="78"/>
                    <a:pt x="379" y="76"/>
                  </a:cubicBezTo>
                  <a:cubicBezTo>
                    <a:pt x="378" y="75"/>
                    <a:pt x="377" y="73"/>
                    <a:pt x="377" y="72"/>
                  </a:cubicBezTo>
                  <a:cubicBezTo>
                    <a:pt x="376" y="70"/>
                    <a:pt x="375" y="68"/>
                    <a:pt x="374" y="67"/>
                  </a:cubicBezTo>
                  <a:cubicBezTo>
                    <a:pt x="374" y="65"/>
                    <a:pt x="373" y="64"/>
                    <a:pt x="372" y="62"/>
                  </a:cubicBezTo>
                  <a:cubicBezTo>
                    <a:pt x="365" y="53"/>
                    <a:pt x="365" y="53"/>
                    <a:pt x="365" y="53"/>
                  </a:cubicBezTo>
                  <a:cubicBezTo>
                    <a:pt x="360" y="47"/>
                    <a:pt x="360" y="47"/>
                    <a:pt x="360" y="47"/>
                  </a:cubicBezTo>
                  <a:cubicBezTo>
                    <a:pt x="361" y="45"/>
                    <a:pt x="361" y="45"/>
                    <a:pt x="361" y="45"/>
                  </a:cubicBezTo>
                  <a:cubicBezTo>
                    <a:pt x="359" y="46"/>
                    <a:pt x="359" y="46"/>
                    <a:pt x="359" y="46"/>
                  </a:cubicBezTo>
                  <a:cubicBezTo>
                    <a:pt x="353" y="40"/>
                    <a:pt x="353" y="40"/>
                    <a:pt x="353" y="40"/>
                  </a:cubicBezTo>
                  <a:cubicBezTo>
                    <a:pt x="352" y="40"/>
                    <a:pt x="352" y="39"/>
                    <a:pt x="351" y="39"/>
                  </a:cubicBezTo>
                  <a:cubicBezTo>
                    <a:pt x="340" y="30"/>
                    <a:pt x="340" y="30"/>
                    <a:pt x="340" y="30"/>
                  </a:cubicBezTo>
                  <a:cubicBezTo>
                    <a:pt x="339" y="29"/>
                    <a:pt x="339" y="29"/>
                    <a:pt x="339" y="29"/>
                  </a:cubicBezTo>
                  <a:cubicBezTo>
                    <a:pt x="338" y="29"/>
                    <a:pt x="337" y="28"/>
                    <a:pt x="336" y="27"/>
                  </a:cubicBezTo>
                  <a:cubicBezTo>
                    <a:pt x="335" y="27"/>
                    <a:pt x="334" y="26"/>
                    <a:pt x="333" y="25"/>
                  </a:cubicBezTo>
                  <a:cubicBezTo>
                    <a:pt x="331" y="25"/>
                    <a:pt x="330" y="24"/>
                    <a:pt x="329" y="24"/>
                  </a:cubicBezTo>
                  <a:cubicBezTo>
                    <a:pt x="328" y="23"/>
                    <a:pt x="327" y="22"/>
                    <a:pt x="325" y="21"/>
                  </a:cubicBezTo>
                  <a:cubicBezTo>
                    <a:pt x="308" y="14"/>
                    <a:pt x="308" y="14"/>
                    <a:pt x="308" y="14"/>
                  </a:cubicBezTo>
                  <a:cubicBezTo>
                    <a:pt x="305" y="13"/>
                    <a:pt x="305" y="13"/>
                    <a:pt x="305" y="13"/>
                  </a:cubicBezTo>
                  <a:cubicBezTo>
                    <a:pt x="297" y="11"/>
                    <a:pt x="297" y="11"/>
                    <a:pt x="297" y="11"/>
                  </a:cubicBezTo>
                  <a:cubicBezTo>
                    <a:pt x="290" y="9"/>
                    <a:pt x="290" y="9"/>
                    <a:pt x="290" y="9"/>
                  </a:cubicBezTo>
                  <a:cubicBezTo>
                    <a:pt x="287" y="8"/>
                    <a:pt x="283" y="7"/>
                    <a:pt x="280" y="7"/>
                  </a:cubicBezTo>
                  <a:cubicBezTo>
                    <a:pt x="276" y="6"/>
                    <a:pt x="272" y="6"/>
                    <a:pt x="269" y="5"/>
                  </a:cubicBezTo>
                  <a:cubicBezTo>
                    <a:pt x="265" y="5"/>
                    <a:pt x="261" y="5"/>
                    <a:pt x="258" y="4"/>
                  </a:cubicBezTo>
                  <a:cubicBezTo>
                    <a:pt x="255" y="4"/>
                    <a:pt x="252" y="4"/>
                    <a:pt x="250" y="4"/>
                  </a:cubicBezTo>
                </a:path>
              </a:pathLst>
            </a:custGeom>
            <a:solidFill>
              <a:srgbClr val="C2B4B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5" name="Freeform 185"/>
            <p:cNvSpPr/>
            <p:nvPr/>
          </p:nvSpPr>
          <p:spPr bwMode="auto">
            <a:xfrm>
              <a:off x="2581" y="3245"/>
              <a:ext cx="1655" cy="961"/>
            </a:xfrm>
            <a:custGeom>
              <a:avLst/>
              <a:gdLst>
                <a:gd name="T0" fmla="*/ 1648 w 1009"/>
                <a:gd name="T1" fmla="*/ 436 h 586"/>
                <a:gd name="T2" fmla="*/ 1639 w 1009"/>
                <a:gd name="T3" fmla="*/ 456 h 586"/>
                <a:gd name="T4" fmla="*/ 1624 w 1009"/>
                <a:gd name="T5" fmla="*/ 476 h 586"/>
                <a:gd name="T6" fmla="*/ 1606 w 1009"/>
                <a:gd name="T7" fmla="*/ 494 h 586"/>
                <a:gd name="T8" fmla="*/ 1584 w 1009"/>
                <a:gd name="T9" fmla="*/ 507 h 586"/>
                <a:gd name="T10" fmla="*/ 1557 w 1009"/>
                <a:gd name="T11" fmla="*/ 520 h 586"/>
                <a:gd name="T12" fmla="*/ 720 w 1009"/>
                <a:gd name="T13" fmla="*/ 825 h 586"/>
                <a:gd name="T14" fmla="*/ 661 w 1009"/>
                <a:gd name="T15" fmla="*/ 846 h 586"/>
                <a:gd name="T16" fmla="*/ 658 w 1009"/>
                <a:gd name="T17" fmla="*/ 846 h 586"/>
                <a:gd name="T18" fmla="*/ 643 w 1009"/>
                <a:gd name="T19" fmla="*/ 849 h 586"/>
                <a:gd name="T20" fmla="*/ 631 w 1009"/>
                <a:gd name="T21" fmla="*/ 853 h 586"/>
                <a:gd name="T22" fmla="*/ 622 w 1009"/>
                <a:gd name="T23" fmla="*/ 854 h 586"/>
                <a:gd name="T24" fmla="*/ 617 w 1009"/>
                <a:gd name="T25" fmla="*/ 854 h 586"/>
                <a:gd name="T26" fmla="*/ 604 w 1009"/>
                <a:gd name="T27" fmla="*/ 856 h 586"/>
                <a:gd name="T28" fmla="*/ 589 w 1009"/>
                <a:gd name="T29" fmla="*/ 856 h 586"/>
                <a:gd name="T30" fmla="*/ 574 w 1009"/>
                <a:gd name="T31" fmla="*/ 856 h 586"/>
                <a:gd name="T32" fmla="*/ 561 w 1009"/>
                <a:gd name="T33" fmla="*/ 854 h 586"/>
                <a:gd name="T34" fmla="*/ 546 w 1009"/>
                <a:gd name="T35" fmla="*/ 853 h 586"/>
                <a:gd name="T36" fmla="*/ 540 w 1009"/>
                <a:gd name="T37" fmla="*/ 851 h 586"/>
                <a:gd name="T38" fmla="*/ 527 w 1009"/>
                <a:gd name="T39" fmla="*/ 848 h 586"/>
                <a:gd name="T40" fmla="*/ 471 w 1009"/>
                <a:gd name="T41" fmla="*/ 823 h 586"/>
                <a:gd name="T42" fmla="*/ 453 w 1009"/>
                <a:gd name="T43" fmla="*/ 812 h 586"/>
                <a:gd name="T44" fmla="*/ 441 w 1009"/>
                <a:gd name="T45" fmla="*/ 802 h 586"/>
                <a:gd name="T46" fmla="*/ 433 w 1009"/>
                <a:gd name="T47" fmla="*/ 794 h 586"/>
                <a:gd name="T48" fmla="*/ 426 w 1009"/>
                <a:gd name="T49" fmla="*/ 786 h 586"/>
                <a:gd name="T50" fmla="*/ 418 w 1009"/>
                <a:gd name="T51" fmla="*/ 776 h 586"/>
                <a:gd name="T52" fmla="*/ 412 w 1009"/>
                <a:gd name="T53" fmla="*/ 766 h 586"/>
                <a:gd name="T54" fmla="*/ 15 w 1009"/>
                <a:gd name="T55" fmla="*/ 54 h 586"/>
                <a:gd name="T56" fmla="*/ 2 w 1009"/>
                <a:gd name="T57" fmla="*/ 107 h 586"/>
                <a:gd name="T58" fmla="*/ 131 w 1009"/>
                <a:gd name="T59" fmla="*/ 369 h 586"/>
                <a:gd name="T60" fmla="*/ 410 w 1009"/>
                <a:gd name="T61" fmla="*/ 872 h 586"/>
                <a:gd name="T62" fmla="*/ 418 w 1009"/>
                <a:gd name="T63" fmla="*/ 884 h 586"/>
                <a:gd name="T64" fmla="*/ 425 w 1009"/>
                <a:gd name="T65" fmla="*/ 892 h 586"/>
                <a:gd name="T66" fmla="*/ 431 w 1009"/>
                <a:gd name="T67" fmla="*/ 900 h 586"/>
                <a:gd name="T68" fmla="*/ 440 w 1009"/>
                <a:gd name="T69" fmla="*/ 909 h 586"/>
                <a:gd name="T70" fmla="*/ 453 w 1009"/>
                <a:gd name="T71" fmla="*/ 918 h 586"/>
                <a:gd name="T72" fmla="*/ 471 w 1009"/>
                <a:gd name="T73" fmla="*/ 931 h 586"/>
                <a:gd name="T74" fmla="*/ 525 w 1009"/>
                <a:gd name="T75" fmla="*/ 953 h 586"/>
                <a:gd name="T76" fmla="*/ 536 w 1009"/>
                <a:gd name="T77" fmla="*/ 956 h 586"/>
                <a:gd name="T78" fmla="*/ 541 w 1009"/>
                <a:gd name="T79" fmla="*/ 958 h 586"/>
                <a:gd name="T80" fmla="*/ 548 w 1009"/>
                <a:gd name="T81" fmla="*/ 958 h 586"/>
                <a:gd name="T82" fmla="*/ 561 w 1009"/>
                <a:gd name="T83" fmla="*/ 959 h 586"/>
                <a:gd name="T84" fmla="*/ 574 w 1009"/>
                <a:gd name="T85" fmla="*/ 961 h 586"/>
                <a:gd name="T86" fmla="*/ 590 w 1009"/>
                <a:gd name="T87" fmla="*/ 961 h 586"/>
                <a:gd name="T88" fmla="*/ 604 w 1009"/>
                <a:gd name="T89" fmla="*/ 961 h 586"/>
                <a:gd name="T90" fmla="*/ 613 w 1009"/>
                <a:gd name="T91" fmla="*/ 959 h 586"/>
                <a:gd name="T92" fmla="*/ 615 w 1009"/>
                <a:gd name="T93" fmla="*/ 959 h 586"/>
                <a:gd name="T94" fmla="*/ 622 w 1009"/>
                <a:gd name="T95" fmla="*/ 958 h 586"/>
                <a:gd name="T96" fmla="*/ 635 w 1009"/>
                <a:gd name="T97" fmla="*/ 956 h 586"/>
                <a:gd name="T98" fmla="*/ 646 w 1009"/>
                <a:gd name="T99" fmla="*/ 953 h 586"/>
                <a:gd name="T100" fmla="*/ 654 w 1009"/>
                <a:gd name="T101" fmla="*/ 950 h 586"/>
                <a:gd name="T102" fmla="*/ 656 w 1009"/>
                <a:gd name="T103" fmla="*/ 950 h 586"/>
                <a:gd name="T104" fmla="*/ 932 w 1009"/>
                <a:gd name="T105" fmla="*/ 849 h 586"/>
                <a:gd name="T106" fmla="*/ 1550 w 1009"/>
                <a:gd name="T107" fmla="*/ 622 h 586"/>
                <a:gd name="T108" fmla="*/ 1563 w 1009"/>
                <a:gd name="T109" fmla="*/ 615 h 586"/>
                <a:gd name="T110" fmla="*/ 1576 w 1009"/>
                <a:gd name="T111" fmla="*/ 608 h 586"/>
                <a:gd name="T112" fmla="*/ 1593 w 1009"/>
                <a:gd name="T113" fmla="*/ 597 h 586"/>
                <a:gd name="T114" fmla="*/ 1607 w 1009"/>
                <a:gd name="T115" fmla="*/ 584 h 586"/>
                <a:gd name="T116" fmla="*/ 1617 w 1009"/>
                <a:gd name="T117" fmla="*/ 571 h 586"/>
                <a:gd name="T118" fmla="*/ 1629 w 1009"/>
                <a:gd name="T119" fmla="*/ 553 h 586"/>
                <a:gd name="T120" fmla="*/ 1632 w 1009"/>
                <a:gd name="T121" fmla="*/ 546 h 586"/>
                <a:gd name="T122" fmla="*/ 1635 w 1009"/>
                <a:gd name="T123" fmla="*/ 533 h 586"/>
                <a:gd name="T124" fmla="*/ 1655 w 1009"/>
                <a:gd name="T125" fmla="*/ 410 h 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9" h="586">
                  <a:moveTo>
                    <a:pt x="1008" y="256"/>
                  </a:moveTo>
                  <a:cubicBezTo>
                    <a:pt x="1008" y="256"/>
                    <a:pt x="1008" y="257"/>
                    <a:pt x="1008" y="257"/>
                  </a:cubicBezTo>
                  <a:cubicBezTo>
                    <a:pt x="1008" y="259"/>
                    <a:pt x="1007" y="260"/>
                    <a:pt x="1007" y="261"/>
                  </a:cubicBezTo>
                  <a:cubicBezTo>
                    <a:pt x="1007" y="261"/>
                    <a:pt x="1006" y="262"/>
                    <a:pt x="1006" y="263"/>
                  </a:cubicBezTo>
                  <a:cubicBezTo>
                    <a:pt x="1006" y="264"/>
                    <a:pt x="1006" y="265"/>
                    <a:pt x="1005" y="266"/>
                  </a:cubicBezTo>
                  <a:cubicBezTo>
                    <a:pt x="1005" y="267"/>
                    <a:pt x="1004" y="267"/>
                    <a:pt x="1004" y="268"/>
                  </a:cubicBezTo>
                  <a:cubicBezTo>
                    <a:pt x="1004" y="269"/>
                    <a:pt x="1003" y="270"/>
                    <a:pt x="1003" y="271"/>
                  </a:cubicBezTo>
                  <a:cubicBezTo>
                    <a:pt x="1003" y="272"/>
                    <a:pt x="1002" y="272"/>
                    <a:pt x="1002" y="273"/>
                  </a:cubicBezTo>
                  <a:cubicBezTo>
                    <a:pt x="1001" y="274"/>
                    <a:pt x="1001" y="275"/>
                    <a:pt x="1000" y="276"/>
                  </a:cubicBezTo>
                  <a:cubicBezTo>
                    <a:pt x="1000" y="277"/>
                    <a:pt x="999" y="277"/>
                    <a:pt x="999" y="278"/>
                  </a:cubicBezTo>
                  <a:cubicBezTo>
                    <a:pt x="998" y="279"/>
                    <a:pt x="998" y="280"/>
                    <a:pt x="997" y="281"/>
                  </a:cubicBezTo>
                  <a:cubicBezTo>
                    <a:pt x="997" y="282"/>
                    <a:pt x="996" y="282"/>
                    <a:pt x="996" y="283"/>
                  </a:cubicBezTo>
                  <a:cubicBezTo>
                    <a:pt x="995" y="284"/>
                    <a:pt x="994" y="285"/>
                    <a:pt x="994" y="286"/>
                  </a:cubicBezTo>
                  <a:cubicBezTo>
                    <a:pt x="993" y="286"/>
                    <a:pt x="993" y="287"/>
                    <a:pt x="992" y="288"/>
                  </a:cubicBezTo>
                  <a:cubicBezTo>
                    <a:pt x="991" y="289"/>
                    <a:pt x="991" y="289"/>
                    <a:pt x="990" y="290"/>
                  </a:cubicBezTo>
                  <a:cubicBezTo>
                    <a:pt x="989" y="291"/>
                    <a:pt x="989" y="292"/>
                    <a:pt x="988" y="292"/>
                  </a:cubicBezTo>
                  <a:cubicBezTo>
                    <a:pt x="987" y="293"/>
                    <a:pt x="986" y="294"/>
                    <a:pt x="986" y="295"/>
                  </a:cubicBezTo>
                  <a:cubicBezTo>
                    <a:pt x="985" y="295"/>
                    <a:pt x="984" y="296"/>
                    <a:pt x="984" y="296"/>
                  </a:cubicBezTo>
                  <a:cubicBezTo>
                    <a:pt x="983" y="297"/>
                    <a:pt x="982" y="298"/>
                    <a:pt x="981" y="299"/>
                  </a:cubicBezTo>
                  <a:cubicBezTo>
                    <a:pt x="980" y="299"/>
                    <a:pt x="979" y="300"/>
                    <a:pt x="979" y="301"/>
                  </a:cubicBezTo>
                  <a:cubicBezTo>
                    <a:pt x="978" y="301"/>
                    <a:pt x="977" y="302"/>
                    <a:pt x="976" y="303"/>
                  </a:cubicBezTo>
                  <a:cubicBezTo>
                    <a:pt x="975" y="303"/>
                    <a:pt x="974" y="304"/>
                    <a:pt x="974" y="304"/>
                  </a:cubicBezTo>
                  <a:cubicBezTo>
                    <a:pt x="973" y="305"/>
                    <a:pt x="971" y="306"/>
                    <a:pt x="970" y="306"/>
                  </a:cubicBezTo>
                  <a:cubicBezTo>
                    <a:pt x="970" y="307"/>
                    <a:pt x="969" y="307"/>
                    <a:pt x="968" y="308"/>
                  </a:cubicBezTo>
                  <a:cubicBezTo>
                    <a:pt x="967" y="308"/>
                    <a:pt x="967" y="309"/>
                    <a:pt x="966" y="309"/>
                  </a:cubicBezTo>
                  <a:cubicBezTo>
                    <a:pt x="965" y="310"/>
                    <a:pt x="964" y="310"/>
                    <a:pt x="962" y="311"/>
                  </a:cubicBezTo>
                  <a:cubicBezTo>
                    <a:pt x="962" y="311"/>
                    <a:pt x="961" y="312"/>
                    <a:pt x="960" y="312"/>
                  </a:cubicBezTo>
                  <a:cubicBezTo>
                    <a:pt x="959" y="313"/>
                    <a:pt x="958" y="313"/>
                    <a:pt x="957" y="314"/>
                  </a:cubicBezTo>
                  <a:cubicBezTo>
                    <a:pt x="956" y="314"/>
                    <a:pt x="955" y="314"/>
                    <a:pt x="955" y="315"/>
                  </a:cubicBezTo>
                  <a:cubicBezTo>
                    <a:pt x="953" y="315"/>
                    <a:pt x="951" y="316"/>
                    <a:pt x="949" y="317"/>
                  </a:cubicBezTo>
                  <a:cubicBezTo>
                    <a:pt x="787" y="376"/>
                    <a:pt x="787" y="376"/>
                    <a:pt x="787" y="376"/>
                  </a:cubicBezTo>
                  <a:cubicBezTo>
                    <a:pt x="728" y="397"/>
                    <a:pt x="728" y="397"/>
                    <a:pt x="728" y="397"/>
                  </a:cubicBezTo>
                  <a:cubicBezTo>
                    <a:pt x="608" y="441"/>
                    <a:pt x="608" y="441"/>
                    <a:pt x="608" y="441"/>
                  </a:cubicBezTo>
                  <a:cubicBezTo>
                    <a:pt x="573" y="454"/>
                    <a:pt x="573" y="454"/>
                    <a:pt x="573" y="454"/>
                  </a:cubicBezTo>
                  <a:cubicBezTo>
                    <a:pt x="439" y="503"/>
                    <a:pt x="439" y="503"/>
                    <a:pt x="439" y="503"/>
                  </a:cubicBezTo>
                  <a:cubicBezTo>
                    <a:pt x="407" y="514"/>
                    <a:pt x="407" y="514"/>
                    <a:pt x="407" y="514"/>
                  </a:cubicBezTo>
                  <a:cubicBezTo>
                    <a:pt x="406" y="514"/>
                    <a:pt x="406" y="515"/>
                    <a:pt x="405" y="515"/>
                  </a:cubicBezTo>
                  <a:cubicBezTo>
                    <a:pt x="404" y="515"/>
                    <a:pt x="404" y="515"/>
                    <a:pt x="404" y="515"/>
                  </a:cubicBezTo>
                  <a:cubicBezTo>
                    <a:pt x="404" y="515"/>
                    <a:pt x="404" y="515"/>
                    <a:pt x="404" y="515"/>
                  </a:cubicBezTo>
                  <a:cubicBezTo>
                    <a:pt x="403" y="516"/>
                    <a:pt x="403" y="516"/>
                    <a:pt x="403" y="516"/>
                  </a:cubicBezTo>
                  <a:cubicBezTo>
                    <a:pt x="402" y="516"/>
                    <a:pt x="402" y="516"/>
                    <a:pt x="402" y="516"/>
                  </a:cubicBezTo>
                  <a:cubicBezTo>
                    <a:pt x="402" y="516"/>
                    <a:pt x="401" y="516"/>
                    <a:pt x="401" y="516"/>
                  </a:cubicBezTo>
                  <a:cubicBezTo>
                    <a:pt x="401" y="516"/>
                    <a:pt x="401" y="516"/>
                    <a:pt x="401" y="516"/>
                  </a:cubicBezTo>
                  <a:cubicBezTo>
                    <a:pt x="401" y="516"/>
                    <a:pt x="401" y="516"/>
                    <a:pt x="401" y="516"/>
                  </a:cubicBezTo>
                  <a:cubicBezTo>
                    <a:pt x="401" y="516"/>
                    <a:pt x="401" y="516"/>
                    <a:pt x="401" y="516"/>
                  </a:cubicBezTo>
                  <a:cubicBezTo>
                    <a:pt x="400" y="516"/>
                    <a:pt x="399" y="517"/>
                    <a:pt x="399" y="517"/>
                  </a:cubicBezTo>
                  <a:cubicBezTo>
                    <a:pt x="398" y="517"/>
                    <a:pt x="397" y="517"/>
                    <a:pt x="397" y="517"/>
                  </a:cubicBezTo>
                  <a:cubicBezTo>
                    <a:pt x="397" y="517"/>
                    <a:pt x="396" y="518"/>
                    <a:pt x="396" y="518"/>
                  </a:cubicBezTo>
                  <a:cubicBezTo>
                    <a:pt x="395" y="518"/>
                    <a:pt x="395" y="518"/>
                    <a:pt x="395" y="518"/>
                  </a:cubicBezTo>
                  <a:cubicBezTo>
                    <a:pt x="394" y="518"/>
                    <a:pt x="393" y="518"/>
                    <a:pt x="392" y="518"/>
                  </a:cubicBezTo>
                  <a:cubicBezTo>
                    <a:pt x="392" y="519"/>
                    <a:pt x="391" y="519"/>
                    <a:pt x="391" y="519"/>
                  </a:cubicBezTo>
                  <a:cubicBezTo>
                    <a:pt x="390" y="519"/>
                    <a:pt x="390" y="519"/>
                    <a:pt x="390" y="519"/>
                  </a:cubicBezTo>
                  <a:cubicBezTo>
                    <a:pt x="389" y="519"/>
                    <a:pt x="389" y="519"/>
                    <a:pt x="389" y="519"/>
                  </a:cubicBezTo>
                  <a:cubicBezTo>
                    <a:pt x="388" y="520"/>
                    <a:pt x="387" y="520"/>
                    <a:pt x="386" y="520"/>
                  </a:cubicBezTo>
                  <a:cubicBezTo>
                    <a:pt x="386" y="520"/>
                    <a:pt x="385" y="520"/>
                    <a:pt x="385" y="520"/>
                  </a:cubicBezTo>
                  <a:cubicBezTo>
                    <a:pt x="384" y="520"/>
                    <a:pt x="384" y="520"/>
                    <a:pt x="384" y="520"/>
                  </a:cubicBezTo>
                  <a:cubicBezTo>
                    <a:pt x="383" y="520"/>
                    <a:pt x="383" y="520"/>
                    <a:pt x="382" y="521"/>
                  </a:cubicBezTo>
                  <a:cubicBezTo>
                    <a:pt x="382" y="521"/>
                    <a:pt x="381" y="521"/>
                    <a:pt x="380" y="521"/>
                  </a:cubicBezTo>
                  <a:cubicBezTo>
                    <a:pt x="380" y="521"/>
                    <a:pt x="380" y="521"/>
                    <a:pt x="380" y="521"/>
                  </a:cubicBezTo>
                  <a:cubicBezTo>
                    <a:pt x="380" y="521"/>
                    <a:pt x="379" y="521"/>
                    <a:pt x="379" y="521"/>
                  </a:cubicBezTo>
                  <a:cubicBezTo>
                    <a:pt x="379" y="521"/>
                    <a:pt x="379" y="521"/>
                    <a:pt x="379" y="521"/>
                  </a:cubicBezTo>
                  <a:cubicBezTo>
                    <a:pt x="378" y="521"/>
                    <a:pt x="378" y="521"/>
                    <a:pt x="378" y="521"/>
                  </a:cubicBezTo>
                  <a:cubicBezTo>
                    <a:pt x="377" y="521"/>
                    <a:pt x="377" y="521"/>
                    <a:pt x="377" y="521"/>
                  </a:cubicBezTo>
                  <a:cubicBezTo>
                    <a:pt x="377" y="521"/>
                    <a:pt x="377" y="521"/>
                    <a:pt x="377" y="521"/>
                  </a:cubicBezTo>
                  <a:cubicBezTo>
                    <a:pt x="376" y="521"/>
                    <a:pt x="376" y="521"/>
                    <a:pt x="376" y="521"/>
                  </a:cubicBezTo>
                  <a:cubicBezTo>
                    <a:pt x="375" y="522"/>
                    <a:pt x="375" y="522"/>
                    <a:pt x="374" y="522"/>
                  </a:cubicBezTo>
                  <a:cubicBezTo>
                    <a:pt x="373" y="522"/>
                    <a:pt x="373" y="522"/>
                    <a:pt x="372" y="522"/>
                  </a:cubicBezTo>
                  <a:cubicBezTo>
                    <a:pt x="372" y="522"/>
                    <a:pt x="371" y="522"/>
                    <a:pt x="371" y="522"/>
                  </a:cubicBezTo>
                  <a:cubicBezTo>
                    <a:pt x="370" y="522"/>
                    <a:pt x="370" y="522"/>
                    <a:pt x="370" y="522"/>
                  </a:cubicBezTo>
                  <a:cubicBezTo>
                    <a:pt x="369" y="522"/>
                    <a:pt x="368" y="522"/>
                    <a:pt x="368" y="522"/>
                  </a:cubicBezTo>
                  <a:cubicBezTo>
                    <a:pt x="367" y="522"/>
                    <a:pt x="366" y="522"/>
                    <a:pt x="366" y="522"/>
                  </a:cubicBezTo>
                  <a:cubicBezTo>
                    <a:pt x="365" y="522"/>
                    <a:pt x="365" y="522"/>
                    <a:pt x="364" y="522"/>
                  </a:cubicBezTo>
                  <a:cubicBezTo>
                    <a:pt x="364" y="522"/>
                    <a:pt x="363" y="522"/>
                    <a:pt x="363" y="522"/>
                  </a:cubicBezTo>
                  <a:cubicBezTo>
                    <a:pt x="362" y="522"/>
                    <a:pt x="361" y="522"/>
                    <a:pt x="361" y="522"/>
                  </a:cubicBezTo>
                  <a:cubicBezTo>
                    <a:pt x="360" y="522"/>
                    <a:pt x="360" y="522"/>
                    <a:pt x="359" y="522"/>
                  </a:cubicBezTo>
                  <a:cubicBezTo>
                    <a:pt x="358" y="522"/>
                    <a:pt x="358" y="522"/>
                    <a:pt x="357" y="522"/>
                  </a:cubicBezTo>
                  <a:cubicBezTo>
                    <a:pt x="357" y="522"/>
                    <a:pt x="356" y="522"/>
                    <a:pt x="355" y="522"/>
                  </a:cubicBezTo>
                  <a:cubicBezTo>
                    <a:pt x="355" y="522"/>
                    <a:pt x="354" y="522"/>
                    <a:pt x="353" y="522"/>
                  </a:cubicBezTo>
                  <a:cubicBezTo>
                    <a:pt x="353" y="522"/>
                    <a:pt x="352" y="522"/>
                    <a:pt x="351" y="522"/>
                  </a:cubicBezTo>
                  <a:cubicBezTo>
                    <a:pt x="351" y="522"/>
                    <a:pt x="350" y="522"/>
                    <a:pt x="350" y="522"/>
                  </a:cubicBezTo>
                  <a:cubicBezTo>
                    <a:pt x="349" y="522"/>
                    <a:pt x="349" y="522"/>
                    <a:pt x="349" y="522"/>
                  </a:cubicBezTo>
                  <a:cubicBezTo>
                    <a:pt x="348" y="522"/>
                    <a:pt x="347" y="522"/>
                    <a:pt x="346" y="522"/>
                  </a:cubicBezTo>
                  <a:cubicBezTo>
                    <a:pt x="346" y="522"/>
                    <a:pt x="345" y="522"/>
                    <a:pt x="344" y="522"/>
                  </a:cubicBezTo>
                  <a:cubicBezTo>
                    <a:pt x="344" y="522"/>
                    <a:pt x="343" y="522"/>
                    <a:pt x="343" y="522"/>
                  </a:cubicBezTo>
                  <a:cubicBezTo>
                    <a:pt x="343" y="521"/>
                    <a:pt x="342" y="521"/>
                    <a:pt x="342" y="521"/>
                  </a:cubicBezTo>
                  <a:cubicBezTo>
                    <a:pt x="341" y="521"/>
                    <a:pt x="340" y="521"/>
                    <a:pt x="339" y="521"/>
                  </a:cubicBezTo>
                  <a:cubicBezTo>
                    <a:pt x="339" y="521"/>
                    <a:pt x="338" y="521"/>
                    <a:pt x="338" y="521"/>
                  </a:cubicBezTo>
                  <a:cubicBezTo>
                    <a:pt x="337" y="521"/>
                    <a:pt x="337" y="521"/>
                    <a:pt x="336" y="521"/>
                  </a:cubicBezTo>
                  <a:cubicBezTo>
                    <a:pt x="336" y="521"/>
                    <a:pt x="335" y="520"/>
                    <a:pt x="335" y="520"/>
                  </a:cubicBezTo>
                  <a:cubicBezTo>
                    <a:pt x="334" y="520"/>
                    <a:pt x="333" y="520"/>
                    <a:pt x="333" y="520"/>
                  </a:cubicBezTo>
                  <a:cubicBezTo>
                    <a:pt x="332" y="520"/>
                    <a:pt x="332" y="520"/>
                    <a:pt x="332" y="520"/>
                  </a:cubicBezTo>
                  <a:cubicBezTo>
                    <a:pt x="332" y="520"/>
                    <a:pt x="331" y="520"/>
                    <a:pt x="331" y="520"/>
                  </a:cubicBezTo>
                  <a:cubicBezTo>
                    <a:pt x="330" y="519"/>
                    <a:pt x="330" y="519"/>
                    <a:pt x="330" y="519"/>
                  </a:cubicBezTo>
                  <a:cubicBezTo>
                    <a:pt x="330" y="519"/>
                    <a:pt x="330" y="519"/>
                    <a:pt x="330" y="519"/>
                  </a:cubicBezTo>
                  <a:cubicBezTo>
                    <a:pt x="329" y="519"/>
                    <a:pt x="329" y="519"/>
                    <a:pt x="329" y="519"/>
                  </a:cubicBezTo>
                  <a:cubicBezTo>
                    <a:pt x="329" y="519"/>
                    <a:pt x="328" y="519"/>
                    <a:pt x="328" y="519"/>
                  </a:cubicBezTo>
                  <a:cubicBezTo>
                    <a:pt x="327" y="519"/>
                    <a:pt x="326" y="519"/>
                    <a:pt x="326" y="518"/>
                  </a:cubicBezTo>
                  <a:cubicBezTo>
                    <a:pt x="325" y="518"/>
                    <a:pt x="324" y="518"/>
                    <a:pt x="324" y="518"/>
                  </a:cubicBezTo>
                  <a:cubicBezTo>
                    <a:pt x="323" y="518"/>
                    <a:pt x="323" y="518"/>
                    <a:pt x="322" y="518"/>
                  </a:cubicBezTo>
                  <a:cubicBezTo>
                    <a:pt x="322" y="517"/>
                    <a:pt x="321" y="517"/>
                    <a:pt x="321" y="517"/>
                  </a:cubicBezTo>
                  <a:cubicBezTo>
                    <a:pt x="318" y="516"/>
                    <a:pt x="315" y="515"/>
                    <a:pt x="312" y="515"/>
                  </a:cubicBezTo>
                  <a:cubicBezTo>
                    <a:pt x="309" y="514"/>
                    <a:pt x="307" y="513"/>
                    <a:pt x="304" y="511"/>
                  </a:cubicBezTo>
                  <a:cubicBezTo>
                    <a:pt x="301" y="510"/>
                    <a:pt x="299" y="509"/>
                    <a:pt x="296" y="508"/>
                  </a:cubicBezTo>
                  <a:cubicBezTo>
                    <a:pt x="294" y="506"/>
                    <a:pt x="291" y="505"/>
                    <a:pt x="289" y="504"/>
                  </a:cubicBezTo>
                  <a:cubicBezTo>
                    <a:pt x="288" y="503"/>
                    <a:pt x="287" y="503"/>
                    <a:pt x="287" y="502"/>
                  </a:cubicBezTo>
                  <a:cubicBezTo>
                    <a:pt x="286" y="502"/>
                    <a:pt x="285" y="501"/>
                    <a:pt x="284" y="501"/>
                  </a:cubicBezTo>
                  <a:cubicBezTo>
                    <a:pt x="284" y="501"/>
                    <a:pt x="283" y="500"/>
                    <a:pt x="282" y="500"/>
                  </a:cubicBezTo>
                  <a:cubicBezTo>
                    <a:pt x="282" y="499"/>
                    <a:pt x="281" y="499"/>
                    <a:pt x="280" y="498"/>
                  </a:cubicBezTo>
                  <a:cubicBezTo>
                    <a:pt x="280" y="498"/>
                    <a:pt x="279" y="497"/>
                    <a:pt x="278" y="497"/>
                  </a:cubicBezTo>
                  <a:cubicBezTo>
                    <a:pt x="277" y="496"/>
                    <a:pt x="277" y="495"/>
                    <a:pt x="276" y="495"/>
                  </a:cubicBezTo>
                  <a:cubicBezTo>
                    <a:pt x="275" y="494"/>
                    <a:pt x="275" y="494"/>
                    <a:pt x="274" y="493"/>
                  </a:cubicBezTo>
                  <a:cubicBezTo>
                    <a:pt x="273" y="493"/>
                    <a:pt x="273" y="492"/>
                    <a:pt x="272" y="492"/>
                  </a:cubicBezTo>
                  <a:cubicBezTo>
                    <a:pt x="272" y="491"/>
                    <a:pt x="271" y="491"/>
                    <a:pt x="271" y="491"/>
                  </a:cubicBezTo>
                  <a:cubicBezTo>
                    <a:pt x="270" y="490"/>
                    <a:pt x="270" y="490"/>
                    <a:pt x="270" y="490"/>
                  </a:cubicBezTo>
                  <a:cubicBezTo>
                    <a:pt x="269" y="489"/>
                    <a:pt x="269" y="489"/>
                    <a:pt x="269" y="489"/>
                  </a:cubicBezTo>
                  <a:cubicBezTo>
                    <a:pt x="268" y="488"/>
                    <a:pt x="268" y="488"/>
                    <a:pt x="268" y="488"/>
                  </a:cubicBezTo>
                  <a:cubicBezTo>
                    <a:pt x="268" y="488"/>
                    <a:pt x="267" y="487"/>
                    <a:pt x="267" y="487"/>
                  </a:cubicBezTo>
                  <a:cubicBezTo>
                    <a:pt x="267" y="487"/>
                    <a:pt x="266" y="486"/>
                    <a:pt x="266" y="486"/>
                  </a:cubicBezTo>
                  <a:cubicBezTo>
                    <a:pt x="265" y="485"/>
                    <a:pt x="265" y="485"/>
                    <a:pt x="265" y="485"/>
                  </a:cubicBezTo>
                  <a:cubicBezTo>
                    <a:pt x="264" y="484"/>
                    <a:pt x="264" y="484"/>
                    <a:pt x="264" y="484"/>
                  </a:cubicBezTo>
                  <a:cubicBezTo>
                    <a:pt x="264" y="484"/>
                    <a:pt x="264" y="483"/>
                    <a:pt x="263" y="483"/>
                  </a:cubicBezTo>
                  <a:cubicBezTo>
                    <a:pt x="263" y="483"/>
                    <a:pt x="263" y="482"/>
                    <a:pt x="262" y="482"/>
                  </a:cubicBezTo>
                  <a:cubicBezTo>
                    <a:pt x="262" y="481"/>
                    <a:pt x="262" y="481"/>
                    <a:pt x="262" y="481"/>
                  </a:cubicBezTo>
                  <a:cubicBezTo>
                    <a:pt x="261" y="480"/>
                    <a:pt x="261" y="480"/>
                    <a:pt x="261" y="480"/>
                  </a:cubicBezTo>
                  <a:cubicBezTo>
                    <a:pt x="260" y="480"/>
                    <a:pt x="260" y="479"/>
                    <a:pt x="260" y="479"/>
                  </a:cubicBezTo>
                  <a:cubicBezTo>
                    <a:pt x="259" y="479"/>
                    <a:pt x="259" y="478"/>
                    <a:pt x="259" y="478"/>
                  </a:cubicBezTo>
                  <a:cubicBezTo>
                    <a:pt x="258" y="477"/>
                    <a:pt x="258" y="477"/>
                    <a:pt x="258" y="477"/>
                  </a:cubicBezTo>
                  <a:cubicBezTo>
                    <a:pt x="257" y="476"/>
                    <a:pt x="257" y="476"/>
                    <a:pt x="257" y="476"/>
                  </a:cubicBezTo>
                  <a:cubicBezTo>
                    <a:pt x="257" y="476"/>
                    <a:pt x="257" y="475"/>
                    <a:pt x="256" y="475"/>
                  </a:cubicBezTo>
                  <a:cubicBezTo>
                    <a:pt x="256" y="474"/>
                    <a:pt x="256" y="474"/>
                    <a:pt x="255" y="473"/>
                  </a:cubicBezTo>
                  <a:cubicBezTo>
                    <a:pt x="255" y="472"/>
                    <a:pt x="255" y="472"/>
                    <a:pt x="255" y="472"/>
                  </a:cubicBezTo>
                  <a:cubicBezTo>
                    <a:pt x="254" y="472"/>
                    <a:pt x="254" y="472"/>
                    <a:pt x="254" y="472"/>
                  </a:cubicBezTo>
                  <a:cubicBezTo>
                    <a:pt x="254" y="471"/>
                    <a:pt x="253" y="470"/>
                    <a:pt x="253" y="470"/>
                  </a:cubicBezTo>
                  <a:cubicBezTo>
                    <a:pt x="253" y="469"/>
                    <a:pt x="252" y="469"/>
                    <a:pt x="252" y="468"/>
                  </a:cubicBezTo>
                  <a:cubicBezTo>
                    <a:pt x="252" y="468"/>
                    <a:pt x="252" y="467"/>
                    <a:pt x="251" y="467"/>
                  </a:cubicBezTo>
                  <a:cubicBezTo>
                    <a:pt x="251" y="466"/>
                    <a:pt x="251" y="466"/>
                    <a:pt x="251" y="466"/>
                  </a:cubicBezTo>
                  <a:cubicBezTo>
                    <a:pt x="223" y="416"/>
                    <a:pt x="223" y="416"/>
                    <a:pt x="223" y="416"/>
                  </a:cubicBezTo>
                  <a:cubicBezTo>
                    <a:pt x="175" y="331"/>
                    <a:pt x="175" y="331"/>
                    <a:pt x="175" y="331"/>
                  </a:cubicBezTo>
                  <a:cubicBezTo>
                    <a:pt x="80" y="160"/>
                    <a:pt x="80" y="160"/>
                    <a:pt x="80" y="160"/>
                  </a:cubicBezTo>
                  <a:cubicBezTo>
                    <a:pt x="9" y="33"/>
                    <a:pt x="9" y="33"/>
                    <a:pt x="9" y="33"/>
                  </a:cubicBezTo>
                  <a:cubicBezTo>
                    <a:pt x="7" y="30"/>
                    <a:pt x="6" y="27"/>
                    <a:pt x="5" y="25"/>
                  </a:cubicBezTo>
                  <a:cubicBezTo>
                    <a:pt x="4" y="22"/>
                    <a:pt x="3" y="19"/>
                    <a:pt x="2" y="16"/>
                  </a:cubicBezTo>
                  <a:cubicBezTo>
                    <a:pt x="1" y="13"/>
                    <a:pt x="1" y="11"/>
                    <a:pt x="0" y="8"/>
                  </a:cubicBezTo>
                  <a:cubicBezTo>
                    <a:pt x="0" y="5"/>
                    <a:pt x="0" y="2"/>
                    <a:pt x="0" y="0"/>
                  </a:cubicBezTo>
                  <a:cubicBezTo>
                    <a:pt x="0" y="22"/>
                    <a:pt x="0" y="43"/>
                    <a:pt x="1" y="65"/>
                  </a:cubicBezTo>
                  <a:cubicBezTo>
                    <a:pt x="1" y="68"/>
                    <a:pt x="1" y="71"/>
                    <a:pt x="1" y="74"/>
                  </a:cubicBezTo>
                  <a:cubicBezTo>
                    <a:pt x="2" y="77"/>
                    <a:pt x="2" y="79"/>
                    <a:pt x="3" y="82"/>
                  </a:cubicBezTo>
                  <a:cubicBezTo>
                    <a:pt x="4" y="85"/>
                    <a:pt x="5" y="88"/>
                    <a:pt x="6" y="90"/>
                  </a:cubicBezTo>
                  <a:cubicBezTo>
                    <a:pt x="7" y="93"/>
                    <a:pt x="8" y="96"/>
                    <a:pt x="10" y="99"/>
                  </a:cubicBezTo>
                  <a:cubicBezTo>
                    <a:pt x="80" y="225"/>
                    <a:pt x="80" y="225"/>
                    <a:pt x="80" y="225"/>
                  </a:cubicBezTo>
                  <a:cubicBezTo>
                    <a:pt x="174" y="395"/>
                    <a:pt x="174" y="395"/>
                    <a:pt x="174" y="395"/>
                  </a:cubicBezTo>
                  <a:cubicBezTo>
                    <a:pt x="222" y="480"/>
                    <a:pt x="222" y="480"/>
                    <a:pt x="222" y="480"/>
                  </a:cubicBezTo>
                  <a:cubicBezTo>
                    <a:pt x="249" y="530"/>
                    <a:pt x="249" y="530"/>
                    <a:pt x="249" y="530"/>
                  </a:cubicBezTo>
                  <a:cubicBezTo>
                    <a:pt x="249" y="530"/>
                    <a:pt x="249" y="530"/>
                    <a:pt x="250" y="531"/>
                  </a:cubicBezTo>
                  <a:cubicBezTo>
                    <a:pt x="250" y="531"/>
                    <a:pt x="250" y="532"/>
                    <a:pt x="250" y="532"/>
                  </a:cubicBezTo>
                  <a:cubicBezTo>
                    <a:pt x="251" y="533"/>
                    <a:pt x="251" y="533"/>
                    <a:pt x="251" y="534"/>
                  </a:cubicBezTo>
                  <a:cubicBezTo>
                    <a:pt x="252" y="534"/>
                    <a:pt x="252" y="535"/>
                    <a:pt x="253" y="536"/>
                  </a:cubicBezTo>
                  <a:cubicBezTo>
                    <a:pt x="253" y="536"/>
                    <a:pt x="253" y="536"/>
                    <a:pt x="253" y="536"/>
                  </a:cubicBezTo>
                  <a:cubicBezTo>
                    <a:pt x="254" y="537"/>
                    <a:pt x="254" y="537"/>
                    <a:pt x="254" y="537"/>
                  </a:cubicBezTo>
                  <a:cubicBezTo>
                    <a:pt x="254" y="538"/>
                    <a:pt x="254" y="538"/>
                    <a:pt x="255" y="539"/>
                  </a:cubicBezTo>
                  <a:cubicBezTo>
                    <a:pt x="255" y="539"/>
                    <a:pt x="255" y="540"/>
                    <a:pt x="256" y="540"/>
                  </a:cubicBezTo>
                  <a:cubicBezTo>
                    <a:pt x="256" y="541"/>
                    <a:pt x="256" y="541"/>
                    <a:pt x="256" y="541"/>
                  </a:cubicBezTo>
                  <a:cubicBezTo>
                    <a:pt x="257" y="542"/>
                    <a:pt x="257" y="542"/>
                    <a:pt x="257" y="542"/>
                  </a:cubicBezTo>
                  <a:cubicBezTo>
                    <a:pt x="257" y="542"/>
                    <a:pt x="258" y="542"/>
                    <a:pt x="258" y="543"/>
                  </a:cubicBezTo>
                  <a:cubicBezTo>
                    <a:pt x="258" y="543"/>
                    <a:pt x="259" y="544"/>
                    <a:pt x="259" y="544"/>
                  </a:cubicBezTo>
                  <a:cubicBezTo>
                    <a:pt x="260" y="545"/>
                    <a:pt x="260" y="545"/>
                    <a:pt x="260" y="545"/>
                  </a:cubicBezTo>
                  <a:cubicBezTo>
                    <a:pt x="261" y="546"/>
                    <a:pt x="261" y="546"/>
                    <a:pt x="261" y="546"/>
                  </a:cubicBezTo>
                  <a:cubicBezTo>
                    <a:pt x="261" y="546"/>
                    <a:pt x="261" y="547"/>
                    <a:pt x="261" y="547"/>
                  </a:cubicBezTo>
                  <a:cubicBezTo>
                    <a:pt x="262" y="547"/>
                    <a:pt x="262" y="548"/>
                    <a:pt x="263" y="548"/>
                  </a:cubicBezTo>
                  <a:cubicBezTo>
                    <a:pt x="263" y="549"/>
                    <a:pt x="263" y="549"/>
                    <a:pt x="263" y="549"/>
                  </a:cubicBezTo>
                  <a:cubicBezTo>
                    <a:pt x="264" y="550"/>
                    <a:pt x="264" y="550"/>
                    <a:pt x="264" y="550"/>
                  </a:cubicBezTo>
                  <a:cubicBezTo>
                    <a:pt x="265" y="551"/>
                    <a:pt x="265" y="551"/>
                    <a:pt x="265" y="551"/>
                  </a:cubicBezTo>
                  <a:cubicBezTo>
                    <a:pt x="266" y="551"/>
                    <a:pt x="266" y="552"/>
                    <a:pt x="266" y="552"/>
                  </a:cubicBezTo>
                  <a:cubicBezTo>
                    <a:pt x="267" y="553"/>
                    <a:pt x="267" y="553"/>
                    <a:pt x="267" y="553"/>
                  </a:cubicBezTo>
                  <a:cubicBezTo>
                    <a:pt x="268" y="554"/>
                    <a:pt x="268" y="554"/>
                    <a:pt x="268" y="554"/>
                  </a:cubicBezTo>
                  <a:cubicBezTo>
                    <a:pt x="269" y="555"/>
                    <a:pt x="269" y="555"/>
                    <a:pt x="269" y="555"/>
                  </a:cubicBezTo>
                  <a:cubicBezTo>
                    <a:pt x="270" y="555"/>
                    <a:pt x="270" y="555"/>
                    <a:pt x="270" y="556"/>
                  </a:cubicBezTo>
                  <a:cubicBezTo>
                    <a:pt x="271" y="556"/>
                    <a:pt x="272" y="557"/>
                    <a:pt x="272" y="557"/>
                  </a:cubicBezTo>
                  <a:cubicBezTo>
                    <a:pt x="273" y="558"/>
                    <a:pt x="273" y="558"/>
                    <a:pt x="274" y="559"/>
                  </a:cubicBezTo>
                  <a:cubicBezTo>
                    <a:pt x="275" y="559"/>
                    <a:pt x="275" y="560"/>
                    <a:pt x="276" y="560"/>
                  </a:cubicBezTo>
                  <a:cubicBezTo>
                    <a:pt x="277" y="561"/>
                    <a:pt x="278" y="561"/>
                    <a:pt x="278" y="562"/>
                  </a:cubicBezTo>
                  <a:cubicBezTo>
                    <a:pt x="279" y="563"/>
                    <a:pt x="280" y="563"/>
                    <a:pt x="280" y="563"/>
                  </a:cubicBezTo>
                  <a:cubicBezTo>
                    <a:pt x="281" y="564"/>
                    <a:pt x="282" y="564"/>
                    <a:pt x="282" y="565"/>
                  </a:cubicBezTo>
                  <a:cubicBezTo>
                    <a:pt x="283" y="565"/>
                    <a:pt x="284" y="566"/>
                    <a:pt x="285" y="566"/>
                  </a:cubicBezTo>
                  <a:cubicBezTo>
                    <a:pt x="285" y="567"/>
                    <a:pt x="286" y="567"/>
                    <a:pt x="287" y="568"/>
                  </a:cubicBezTo>
                  <a:cubicBezTo>
                    <a:pt x="289" y="569"/>
                    <a:pt x="292" y="570"/>
                    <a:pt x="294" y="572"/>
                  </a:cubicBezTo>
                  <a:cubicBezTo>
                    <a:pt x="297" y="573"/>
                    <a:pt x="299" y="574"/>
                    <a:pt x="302" y="575"/>
                  </a:cubicBezTo>
                  <a:cubicBezTo>
                    <a:pt x="304" y="576"/>
                    <a:pt x="307" y="577"/>
                    <a:pt x="310" y="578"/>
                  </a:cubicBezTo>
                  <a:cubicBezTo>
                    <a:pt x="313" y="579"/>
                    <a:pt x="315" y="580"/>
                    <a:pt x="318" y="581"/>
                  </a:cubicBezTo>
                  <a:cubicBezTo>
                    <a:pt x="319" y="581"/>
                    <a:pt x="319" y="581"/>
                    <a:pt x="320" y="581"/>
                  </a:cubicBezTo>
                  <a:cubicBezTo>
                    <a:pt x="320" y="582"/>
                    <a:pt x="321" y="582"/>
                    <a:pt x="321" y="582"/>
                  </a:cubicBezTo>
                  <a:cubicBezTo>
                    <a:pt x="322" y="582"/>
                    <a:pt x="323" y="582"/>
                    <a:pt x="323" y="582"/>
                  </a:cubicBezTo>
                  <a:cubicBezTo>
                    <a:pt x="324" y="582"/>
                    <a:pt x="325" y="583"/>
                    <a:pt x="325" y="583"/>
                  </a:cubicBezTo>
                  <a:cubicBezTo>
                    <a:pt x="326" y="583"/>
                    <a:pt x="326" y="583"/>
                    <a:pt x="327" y="583"/>
                  </a:cubicBezTo>
                  <a:cubicBezTo>
                    <a:pt x="327" y="583"/>
                    <a:pt x="327" y="583"/>
                    <a:pt x="327" y="583"/>
                  </a:cubicBezTo>
                  <a:cubicBezTo>
                    <a:pt x="328" y="583"/>
                    <a:pt x="328" y="583"/>
                    <a:pt x="328" y="583"/>
                  </a:cubicBezTo>
                  <a:cubicBezTo>
                    <a:pt x="329" y="583"/>
                    <a:pt x="329" y="583"/>
                    <a:pt x="329" y="583"/>
                  </a:cubicBezTo>
                  <a:cubicBezTo>
                    <a:pt x="329" y="584"/>
                    <a:pt x="329" y="584"/>
                    <a:pt x="329" y="584"/>
                  </a:cubicBezTo>
                  <a:cubicBezTo>
                    <a:pt x="330" y="584"/>
                    <a:pt x="330" y="584"/>
                    <a:pt x="330" y="584"/>
                  </a:cubicBezTo>
                  <a:cubicBezTo>
                    <a:pt x="330" y="584"/>
                    <a:pt x="330" y="584"/>
                    <a:pt x="330" y="584"/>
                  </a:cubicBezTo>
                  <a:cubicBezTo>
                    <a:pt x="330" y="584"/>
                    <a:pt x="330" y="584"/>
                    <a:pt x="330" y="584"/>
                  </a:cubicBezTo>
                  <a:cubicBezTo>
                    <a:pt x="330" y="584"/>
                    <a:pt x="330" y="584"/>
                    <a:pt x="330" y="584"/>
                  </a:cubicBezTo>
                  <a:cubicBezTo>
                    <a:pt x="331" y="584"/>
                    <a:pt x="331" y="584"/>
                    <a:pt x="331" y="584"/>
                  </a:cubicBezTo>
                  <a:cubicBezTo>
                    <a:pt x="332" y="584"/>
                    <a:pt x="332" y="584"/>
                    <a:pt x="332" y="584"/>
                  </a:cubicBezTo>
                  <a:cubicBezTo>
                    <a:pt x="333" y="584"/>
                    <a:pt x="333" y="584"/>
                    <a:pt x="334" y="584"/>
                  </a:cubicBezTo>
                  <a:cubicBezTo>
                    <a:pt x="334" y="584"/>
                    <a:pt x="335" y="584"/>
                    <a:pt x="335" y="585"/>
                  </a:cubicBezTo>
                  <a:cubicBezTo>
                    <a:pt x="336" y="585"/>
                    <a:pt x="336" y="585"/>
                    <a:pt x="337" y="585"/>
                  </a:cubicBezTo>
                  <a:cubicBezTo>
                    <a:pt x="337" y="585"/>
                    <a:pt x="338" y="585"/>
                    <a:pt x="339" y="585"/>
                  </a:cubicBezTo>
                  <a:cubicBezTo>
                    <a:pt x="339" y="585"/>
                    <a:pt x="340" y="585"/>
                    <a:pt x="340" y="585"/>
                  </a:cubicBezTo>
                  <a:cubicBezTo>
                    <a:pt x="341" y="585"/>
                    <a:pt x="341" y="585"/>
                    <a:pt x="342" y="585"/>
                  </a:cubicBezTo>
                  <a:cubicBezTo>
                    <a:pt x="342" y="585"/>
                    <a:pt x="343" y="586"/>
                    <a:pt x="344" y="586"/>
                  </a:cubicBezTo>
                  <a:cubicBezTo>
                    <a:pt x="344" y="586"/>
                    <a:pt x="345" y="586"/>
                    <a:pt x="346" y="586"/>
                  </a:cubicBezTo>
                  <a:cubicBezTo>
                    <a:pt x="346" y="586"/>
                    <a:pt x="347" y="586"/>
                    <a:pt x="347" y="586"/>
                  </a:cubicBezTo>
                  <a:cubicBezTo>
                    <a:pt x="348" y="586"/>
                    <a:pt x="348" y="586"/>
                    <a:pt x="349" y="586"/>
                  </a:cubicBezTo>
                  <a:cubicBezTo>
                    <a:pt x="349" y="586"/>
                    <a:pt x="350" y="586"/>
                    <a:pt x="350" y="586"/>
                  </a:cubicBezTo>
                  <a:cubicBezTo>
                    <a:pt x="351" y="586"/>
                    <a:pt x="352" y="586"/>
                    <a:pt x="353" y="586"/>
                  </a:cubicBezTo>
                  <a:cubicBezTo>
                    <a:pt x="353" y="586"/>
                    <a:pt x="354" y="586"/>
                    <a:pt x="354" y="586"/>
                  </a:cubicBezTo>
                  <a:cubicBezTo>
                    <a:pt x="355" y="586"/>
                    <a:pt x="356" y="586"/>
                    <a:pt x="356" y="586"/>
                  </a:cubicBezTo>
                  <a:cubicBezTo>
                    <a:pt x="357" y="586"/>
                    <a:pt x="357" y="586"/>
                    <a:pt x="358" y="586"/>
                  </a:cubicBezTo>
                  <a:cubicBezTo>
                    <a:pt x="359" y="586"/>
                    <a:pt x="359" y="586"/>
                    <a:pt x="360" y="586"/>
                  </a:cubicBezTo>
                  <a:cubicBezTo>
                    <a:pt x="360" y="586"/>
                    <a:pt x="361" y="586"/>
                    <a:pt x="361" y="586"/>
                  </a:cubicBezTo>
                  <a:cubicBezTo>
                    <a:pt x="362" y="586"/>
                    <a:pt x="362" y="586"/>
                    <a:pt x="363" y="586"/>
                  </a:cubicBezTo>
                  <a:cubicBezTo>
                    <a:pt x="363" y="586"/>
                    <a:pt x="364" y="586"/>
                    <a:pt x="365" y="586"/>
                  </a:cubicBezTo>
                  <a:cubicBezTo>
                    <a:pt x="365" y="586"/>
                    <a:pt x="366" y="586"/>
                    <a:pt x="367" y="586"/>
                  </a:cubicBezTo>
                  <a:cubicBezTo>
                    <a:pt x="367" y="586"/>
                    <a:pt x="368" y="586"/>
                    <a:pt x="368" y="586"/>
                  </a:cubicBezTo>
                  <a:cubicBezTo>
                    <a:pt x="368" y="586"/>
                    <a:pt x="369" y="586"/>
                    <a:pt x="369" y="586"/>
                  </a:cubicBezTo>
                  <a:cubicBezTo>
                    <a:pt x="370" y="586"/>
                    <a:pt x="370" y="585"/>
                    <a:pt x="371" y="585"/>
                  </a:cubicBezTo>
                  <a:cubicBezTo>
                    <a:pt x="372" y="585"/>
                    <a:pt x="372" y="585"/>
                    <a:pt x="373" y="585"/>
                  </a:cubicBezTo>
                  <a:cubicBezTo>
                    <a:pt x="374" y="585"/>
                    <a:pt x="374" y="585"/>
                    <a:pt x="374" y="585"/>
                  </a:cubicBezTo>
                  <a:cubicBezTo>
                    <a:pt x="374" y="585"/>
                    <a:pt x="374" y="585"/>
                    <a:pt x="374" y="585"/>
                  </a:cubicBezTo>
                  <a:cubicBezTo>
                    <a:pt x="374" y="585"/>
                    <a:pt x="374" y="585"/>
                    <a:pt x="374" y="585"/>
                  </a:cubicBezTo>
                  <a:cubicBezTo>
                    <a:pt x="374" y="585"/>
                    <a:pt x="374" y="585"/>
                    <a:pt x="374" y="585"/>
                  </a:cubicBezTo>
                  <a:cubicBezTo>
                    <a:pt x="374" y="585"/>
                    <a:pt x="374" y="585"/>
                    <a:pt x="374" y="585"/>
                  </a:cubicBezTo>
                  <a:cubicBezTo>
                    <a:pt x="375" y="585"/>
                    <a:pt x="375" y="585"/>
                    <a:pt x="375" y="585"/>
                  </a:cubicBezTo>
                  <a:cubicBezTo>
                    <a:pt x="375" y="585"/>
                    <a:pt x="375" y="585"/>
                    <a:pt x="375" y="585"/>
                  </a:cubicBezTo>
                  <a:cubicBezTo>
                    <a:pt x="376" y="585"/>
                    <a:pt x="376" y="585"/>
                    <a:pt x="376" y="585"/>
                  </a:cubicBezTo>
                  <a:cubicBezTo>
                    <a:pt x="376" y="585"/>
                    <a:pt x="377" y="585"/>
                    <a:pt x="377" y="585"/>
                  </a:cubicBezTo>
                  <a:cubicBezTo>
                    <a:pt x="378" y="585"/>
                    <a:pt x="378" y="585"/>
                    <a:pt x="378" y="585"/>
                  </a:cubicBezTo>
                  <a:cubicBezTo>
                    <a:pt x="378" y="584"/>
                    <a:pt x="378" y="584"/>
                    <a:pt x="378" y="584"/>
                  </a:cubicBezTo>
                  <a:cubicBezTo>
                    <a:pt x="378" y="584"/>
                    <a:pt x="379" y="584"/>
                    <a:pt x="379" y="584"/>
                  </a:cubicBezTo>
                  <a:cubicBezTo>
                    <a:pt x="380" y="584"/>
                    <a:pt x="380" y="584"/>
                    <a:pt x="380" y="584"/>
                  </a:cubicBezTo>
                  <a:cubicBezTo>
                    <a:pt x="381" y="584"/>
                    <a:pt x="381" y="584"/>
                    <a:pt x="382" y="584"/>
                  </a:cubicBezTo>
                  <a:cubicBezTo>
                    <a:pt x="382" y="584"/>
                    <a:pt x="383" y="584"/>
                    <a:pt x="383" y="584"/>
                  </a:cubicBezTo>
                  <a:cubicBezTo>
                    <a:pt x="384" y="583"/>
                    <a:pt x="385" y="583"/>
                    <a:pt x="386" y="583"/>
                  </a:cubicBezTo>
                  <a:cubicBezTo>
                    <a:pt x="387" y="583"/>
                    <a:pt x="387" y="583"/>
                    <a:pt x="387" y="583"/>
                  </a:cubicBezTo>
                  <a:cubicBezTo>
                    <a:pt x="387" y="583"/>
                    <a:pt x="387" y="583"/>
                    <a:pt x="388" y="583"/>
                  </a:cubicBezTo>
                  <a:cubicBezTo>
                    <a:pt x="388" y="582"/>
                    <a:pt x="389" y="582"/>
                    <a:pt x="389" y="582"/>
                  </a:cubicBezTo>
                  <a:cubicBezTo>
                    <a:pt x="390" y="582"/>
                    <a:pt x="391" y="582"/>
                    <a:pt x="392" y="582"/>
                  </a:cubicBezTo>
                  <a:cubicBezTo>
                    <a:pt x="392" y="582"/>
                    <a:pt x="392" y="581"/>
                    <a:pt x="393" y="581"/>
                  </a:cubicBezTo>
                  <a:cubicBezTo>
                    <a:pt x="393" y="581"/>
                    <a:pt x="393" y="581"/>
                    <a:pt x="394" y="581"/>
                  </a:cubicBezTo>
                  <a:cubicBezTo>
                    <a:pt x="394" y="581"/>
                    <a:pt x="395" y="581"/>
                    <a:pt x="395" y="581"/>
                  </a:cubicBezTo>
                  <a:cubicBezTo>
                    <a:pt x="396" y="580"/>
                    <a:pt x="397" y="580"/>
                    <a:pt x="397" y="580"/>
                  </a:cubicBezTo>
                  <a:cubicBezTo>
                    <a:pt x="397" y="580"/>
                    <a:pt x="397" y="580"/>
                    <a:pt x="397" y="580"/>
                  </a:cubicBezTo>
                  <a:cubicBezTo>
                    <a:pt x="398" y="580"/>
                    <a:pt x="398" y="580"/>
                    <a:pt x="398" y="580"/>
                  </a:cubicBezTo>
                  <a:cubicBezTo>
                    <a:pt x="398" y="580"/>
                    <a:pt x="398" y="580"/>
                    <a:pt x="399" y="579"/>
                  </a:cubicBezTo>
                  <a:cubicBezTo>
                    <a:pt x="399" y="579"/>
                    <a:pt x="399" y="579"/>
                    <a:pt x="399" y="579"/>
                  </a:cubicBezTo>
                  <a:cubicBezTo>
                    <a:pt x="399" y="579"/>
                    <a:pt x="399" y="579"/>
                    <a:pt x="399" y="579"/>
                  </a:cubicBezTo>
                  <a:cubicBezTo>
                    <a:pt x="400" y="579"/>
                    <a:pt x="400" y="579"/>
                    <a:pt x="400" y="579"/>
                  </a:cubicBezTo>
                  <a:cubicBezTo>
                    <a:pt x="400" y="579"/>
                    <a:pt x="400" y="579"/>
                    <a:pt x="400" y="579"/>
                  </a:cubicBezTo>
                  <a:cubicBezTo>
                    <a:pt x="400" y="579"/>
                    <a:pt x="400" y="579"/>
                    <a:pt x="400" y="579"/>
                  </a:cubicBezTo>
                  <a:cubicBezTo>
                    <a:pt x="400" y="579"/>
                    <a:pt x="400" y="579"/>
                    <a:pt x="400" y="579"/>
                  </a:cubicBezTo>
                  <a:cubicBezTo>
                    <a:pt x="401" y="579"/>
                    <a:pt x="401" y="579"/>
                    <a:pt x="402" y="578"/>
                  </a:cubicBezTo>
                  <a:cubicBezTo>
                    <a:pt x="402" y="578"/>
                    <a:pt x="403" y="578"/>
                    <a:pt x="403" y="578"/>
                  </a:cubicBezTo>
                  <a:cubicBezTo>
                    <a:pt x="435" y="566"/>
                    <a:pt x="435" y="566"/>
                    <a:pt x="435" y="566"/>
                  </a:cubicBezTo>
                  <a:cubicBezTo>
                    <a:pt x="568" y="518"/>
                    <a:pt x="568" y="518"/>
                    <a:pt x="568" y="518"/>
                  </a:cubicBezTo>
                  <a:cubicBezTo>
                    <a:pt x="603" y="505"/>
                    <a:pt x="603" y="505"/>
                    <a:pt x="603" y="505"/>
                  </a:cubicBezTo>
                  <a:cubicBezTo>
                    <a:pt x="722" y="461"/>
                    <a:pt x="722" y="461"/>
                    <a:pt x="722" y="461"/>
                  </a:cubicBezTo>
                  <a:cubicBezTo>
                    <a:pt x="780" y="440"/>
                    <a:pt x="780" y="440"/>
                    <a:pt x="780" y="440"/>
                  </a:cubicBezTo>
                  <a:cubicBezTo>
                    <a:pt x="940" y="381"/>
                    <a:pt x="940" y="381"/>
                    <a:pt x="940" y="381"/>
                  </a:cubicBezTo>
                  <a:cubicBezTo>
                    <a:pt x="942" y="381"/>
                    <a:pt x="943" y="380"/>
                    <a:pt x="945" y="379"/>
                  </a:cubicBezTo>
                  <a:cubicBezTo>
                    <a:pt x="946" y="379"/>
                    <a:pt x="946" y="379"/>
                    <a:pt x="946" y="379"/>
                  </a:cubicBezTo>
                  <a:cubicBezTo>
                    <a:pt x="946" y="379"/>
                    <a:pt x="947" y="378"/>
                    <a:pt x="948" y="378"/>
                  </a:cubicBezTo>
                  <a:cubicBezTo>
                    <a:pt x="949" y="378"/>
                    <a:pt x="949" y="377"/>
                    <a:pt x="950" y="377"/>
                  </a:cubicBezTo>
                  <a:cubicBezTo>
                    <a:pt x="951" y="377"/>
                    <a:pt x="951" y="377"/>
                    <a:pt x="951" y="376"/>
                  </a:cubicBezTo>
                  <a:cubicBezTo>
                    <a:pt x="952" y="376"/>
                    <a:pt x="953" y="376"/>
                    <a:pt x="953" y="375"/>
                  </a:cubicBezTo>
                  <a:cubicBezTo>
                    <a:pt x="954" y="375"/>
                    <a:pt x="955" y="375"/>
                    <a:pt x="955" y="374"/>
                  </a:cubicBezTo>
                  <a:cubicBezTo>
                    <a:pt x="956" y="374"/>
                    <a:pt x="956" y="374"/>
                    <a:pt x="957" y="373"/>
                  </a:cubicBezTo>
                  <a:cubicBezTo>
                    <a:pt x="957" y="373"/>
                    <a:pt x="958" y="373"/>
                    <a:pt x="959" y="372"/>
                  </a:cubicBezTo>
                  <a:cubicBezTo>
                    <a:pt x="960" y="372"/>
                    <a:pt x="960" y="372"/>
                    <a:pt x="960" y="372"/>
                  </a:cubicBezTo>
                  <a:cubicBezTo>
                    <a:pt x="960" y="371"/>
                    <a:pt x="961" y="371"/>
                    <a:pt x="961" y="371"/>
                  </a:cubicBezTo>
                  <a:cubicBezTo>
                    <a:pt x="962" y="370"/>
                    <a:pt x="963" y="370"/>
                    <a:pt x="963" y="370"/>
                  </a:cubicBezTo>
                  <a:cubicBezTo>
                    <a:pt x="964" y="369"/>
                    <a:pt x="964" y="369"/>
                    <a:pt x="964" y="369"/>
                  </a:cubicBezTo>
                  <a:cubicBezTo>
                    <a:pt x="965" y="368"/>
                    <a:pt x="966" y="368"/>
                    <a:pt x="967" y="367"/>
                  </a:cubicBezTo>
                  <a:cubicBezTo>
                    <a:pt x="968" y="366"/>
                    <a:pt x="969" y="366"/>
                    <a:pt x="969" y="365"/>
                  </a:cubicBezTo>
                  <a:cubicBezTo>
                    <a:pt x="970" y="365"/>
                    <a:pt x="970" y="364"/>
                    <a:pt x="971" y="364"/>
                  </a:cubicBezTo>
                  <a:cubicBezTo>
                    <a:pt x="971" y="364"/>
                    <a:pt x="971" y="364"/>
                    <a:pt x="972" y="363"/>
                  </a:cubicBezTo>
                  <a:cubicBezTo>
                    <a:pt x="973" y="362"/>
                    <a:pt x="973" y="362"/>
                    <a:pt x="974" y="361"/>
                  </a:cubicBezTo>
                  <a:cubicBezTo>
                    <a:pt x="975" y="360"/>
                    <a:pt x="976" y="360"/>
                    <a:pt x="976" y="359"/>
                  </a:cubicBezTo>
                  <a:cubicBezTo>
                    <a:pt x="977" y="358"/>
                    <a:pt x="978" y="358"/>
                    <a:pt x="979" y="357"/>
                  </a:cubicBezTo>
                  <a:cubicBezTo>
                    <a:pt x="979" y="356"/>
                    <a:pt x="979" y="356"/>
                    <a:pt x="980" y="356"/>
                  </a:cubicBezTo>
                  <a:cubicBezTo>
                    <a:pt x="981" y="355"/>
                    <a:pt x="981" y="355"/>
                    <a:pt x="981" y="355"/>
                  </a:cubicBezTo>
                  <a:cubicBezTo>
                    <a:pt x="981" y="354"/>
                    <a:pt x="981" y="354"/>
                    <a:pt x="981" y="354"/>
                  </a:cubicBezTo>
                  <a:cubicBezTo>
                    <a:pt x="982" y="353"/>
                    <a:pt x="982" y="353"/>
                    <a:pt x="983" y="352"/>
                  </a:cubicBezTo>
                  <a:cubicBezTo>
                    <a:pt x="983" y="352"/>
                    <a:pt x="984" y="351"/>
                    <a:pt x="984" y="350"/>
                  </a:cubicBezTo>
                  <a:cubicBezTo>
                    <a:pt x="985" y="349"/>
                    <a:pt x="986" y="348"/>
                    <a:pt x="986" y="348"/>
                  </a:cubicBezTo>
                  <a:cubicBezTo>
                    <a:pt x="987" y="347"/>
                    <a:pt x="987" y="347"/>
                    <a:pt x="987" y="346"/>
                  </a:cubicBezTo>
                  <a:cubicBezTo>
                    <a:pt x="988" y="346"/>
                    <a:pt x="988" y="346"/>
                    <a:pt x="988" y="346"/>
                  </a:cubicBezTo>
                  <a:cubicBezTo>
                    <a:pt x="988" y="345"/>
                    <a:pt x="989" y="344"/>
                    <a:pt x="990" y="343"/>
                  </a:cubicBezTo>
                  <a:cubicBezTo>
                    <a:pt x="990" y="342"/>
                    <a:pt x="990" y="341"/>
                    <a:pt x="991" y="341"/>
                  </a:cubicBezTo>
                  <a:cubicBezTo>
                    <a:pt x="991" y="340"/>
                    <a:pt x="992" y="339"/>
                    <a:pt x="993" y="337"/>
                  </a:cubicBezTo>
                  <a:cubicBezTo>
                    <a:pt x="993" y="337"/>
                    <a:pt x="993" y="336"/>
                    <a:pt x="993" y="336"/>
                  </a:cubicBezTo>
                  <a:cubicBezTo>
                    <a:pt x="993" y="336"/>
                    <a:pt x="993" y="336"/>
                    <a:pt x="993" y="336"/>
                  </a:cubicBezTo>
                  <a:cubicBezTo>
                    <a:pt x="993" y="336"/>
                    <a:pt x="993" y="336"/>
                    <a:pt x="993" y="336"/>
                  </a:cubicBezTo>
                  <a:cubicBezTo>
                    <a:pt x="994" y="335"/>
                    <a:pt x="994" y="335"/>
                    <a:pt x="994" y="335"/>
                  </a:cubicBezTo>
                  <a:cubicBezTo>
                    <a:pt x="994" y="335"/>
                    <a:pt x="994" y="334"/>
                    <a:pt x="995" y="333"/>
                  </a:cubicBezTo>
                  <a:cubicBezTo>
                    <a:pt x="995" y="332"/>
                    <a:pt x="995" y="331"/>
                    <a:pt x="996" y="331"/>
                  </a:cubicBezTo>
                  <a:cubicBezTo>
                    <a:pt x="996" y="331"/>
                    <a:pt x="996" y="331"/>
                    <a:pt x="996" y="331"/>
                  </a:cubicBezTo>
                  <a:cubicBezTo>
                    <a:pt x="996" y="330"/>
                    <a:pt x="996" y="329"/>
                    <a:pt x="997" y="328"/>
                  </a:cubicBezTo>
                  <a:cubicBezTo>
                    <a:pt x="997" y="327"/>
                    <a:pt x="997" y="326"/>
                    <a:pt x="997" y="326"/>
                  </a:cubicBezTo>
                  <a:cubicBezTo>
                    <a:pt x="997" y="325"/>
                    <a:pt x="997" y="325"/>
                    <a:pt x="997" y="325"/>
                  </a:cubicBezTo>
                  <a:cubicBezTo>
                    <a:pt x="998" y="325"/>
                    <a:pt x="998" y="324"/>
                    <a:pt x="998" y="323"/>
                  </a:cubicBezTo>
                  <a:cubicBezTo>
                    <a:pt x="998" y="322"/>
                    <a:pt x="999" y="321"/>
                    <a:pt x="999" y="320"/>
                  </a:cubicBezTo>
                  <a:cubicBezTo>
                    <a:pt x="999" y="320"/>
                    <a:pt x="999" y="320"/>
                    <a:pt x="999" y="320"/>
                  </a:cubicBezTo>
                  <a:cubicBezTo>
                    <a:pt x="999" y="318"/>
                    <a:pt x="1000" y="317"/>
                    <a:pt x="1000" y="315"/>
                  </a:cubicBezTo>
                  <a:cubicBezTo>
                    <a:pt x="1003" y="293"/>
                    <a:pt x="1006" y="272"/>
                    <a:pt x="1009" y="250"/>
                  </a:cubicBezTo>
                  <a:cubicBezTo>
                    <a:pt x="1009" y="252"/>
                    <a:pt x="1009" y="254"/>
                    <a:pt x="1008" y="256"/>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6" name="Rectangle 187"/>
            <p:cNvSpPr>
              <a:spLocks noChangeArrowheads="true"/>
            </p:cNvSpPr>
            <p:nvPr/>
          </p:nvSpPr>
          <p:spPr bwMode="auto">
            <a:xfrm>
              <a:off x="3167" y="2659"/>
              <a:ext cx="1" cy="1"/>
            </a:xfrm>
            <a:prstGeom prst="rect">
              <a:avLst/>
            </a:prstGeom>
            <a:solidFill>
              <a:srgbClr val="D2C4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147" name="Freeform 188"/>
            <p:cNvSpPr/>
            <p:nvPr/>
          </p:nvSpPr>
          <p:spPr bwMode="auto">
            <a:xfrm>
              <a:off x="3167" y="2659"/>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8" name="Freeform 189"/>
            <p:cNvSpPr/>
            <p:nvPr/>
          </p:nvSpPr>
          <p:spPr bwMode="auto">
            <a:xfrm>
              <a:off x="2581" y="2592"/>
              <a:ext cx="841" cy="1381"/>
            </a:xfrm>
            <a:custGeom>
              <a:avLst/>
              <a:gdLst>
                <a:gd name="T0" fmla="*/ 392 w 513"/>
                <a:gd name="T1" fmla="*/ 2 h 842"/>
                <a:gd name="T2" fmla="*/ 374 w 513"/>
                <a:gd name="T3" fmla="*/ 2 h 842"/>
                <a:gd name="T4" fmla="*/ 361 w 513"/>
                <a:gd name="T5" fmla="*/ 5 h 842"/>
                <a:gd name="T6" fmla="*/ 349 w 513"/>
                <a:gd name="T7" fmla="*/ 7 h 842"/>
                <a:gd name="T8" fmla="*/ 336 w 513"/>
                <a:gd name="T9" fmla="*/ 10 h 842"/>
                <a:gd name="T10" fmla="*/ 321 w 513"/>
                <a:gd name="T11" fmla="*/ 13 h 842"/>
                <a:gd name="T12" fmla="*/ 216 w 513"/>
                <a:gd name="T13" fmla="*/ 236 h 842"/>
                <a:gd name="T14" fmla="*/ 277 w 513"/>
                <a:gd name="T15" fmla="*/ 292 h 842"/>
                <a:gd name="T16" fmla="*/ 418 w 513"/>
                <a:gd name="T17" fmla="*/ 354 h 842"/>
                <a:gd name="T18" fmla="*/ 405 w 513"/>
                <a:gd name="T19" fmla="*/ 420 h 842"/>
                <a:gd name="T20" fmla="*/ 110 w 513"/>
                <a:gd name="T21" fmla="*/ 520 h 842"/>
                <a:gd name="T22" fmla="*/ 0 w 513"/>
                <a:gd name="T23" fmla="*/ 658 h 842"/>
                <a:gd name="T24" fmla="*/ 0 w 513"/>
                <a:gd name="T25" fmla="*/ 658 h 842"/>
                <a:gd name="T26" fmla="*/ 0 w 513"/>
                <a:gd name="T27" fmla="*/ 661 h 842"/>
                <a:gd name="T28" fmla="*/ 8 w 513"/>
                <a:gd name="T29" fmla="*/ 694 h 842"/>
                <a:gd name="T30" fmla="*/ 8 w 513"/>
                <a:gd name="T31" fmla="*/ 694 h 842"/>
                <a:gd name="T32" fmla="*/ 8 w 513"/>
                <a:gd name="T33" fmla="*/ 694 h 842"/>
                <a:gd name="T34" fmla="*/ 15 w 513"/>
                <a:gd name="T35" fmla="*/ 707 h 842"/>
                <a:gd name="T36" fmla="*/ 392 w 513"/>
                <a:gd name="T37" fmla="*/ 1381 h 842"/>
                <a:gd name="T38" fmla="*/ 52 w 513"/>
                <a:gd name="T39" fmla="*/ 554 h 842"/>
                <a:gd name="T40" fmla="*/ 398 w 513"/>
                <a:gd name="T41" fmla="*/ 426 h 842"/>
                <a:gd name="T42" fmla="*/ 438 w 513"/>
                <a:gd name="T43" fmla="*/ 369 h 842"/>
                <a:gd name="T44" fmla="*/ 307 w 513"/>
                <a:gd name="T45" fmla="*/ 303 h 842"/>
                <a:gd name="T46" fmla="*/ 223 w 513"/>
                <a:gd name="T47" fmla="*/ 241 h 842"/>
                <a:gd name="T48" fmla="*/ 252 w 513"/>
                <a:gd name="T49" fmla="*/ 52 h 842"/>
                <a:gd name="T50" fmla="*/ 407 w 513"/>
                <a:gd name="T51" fmla="*/ 3 h 842"/>
                <a:gd name="T52" fmla="*/ 484 w 513"/>
                <a:gd name="T53" fmla="*/ 15 h 842"/>
                <a:gd name="T54" fmla="*/ 543 w 513"/>
                <a:gd name="T55" fmla="*/ 38 h 842"/>
                <a:gd name="T56" fmla="*/ 575 w 513"/>
                <a:gd name="T57" fmla="*/ 62 h 842"/>
                <a:gd name="T58" fmla="*/ 607 w 513"/>
                <a:gd name="T59" fmla="*/ 98 h 842"/>
                <a:gd name="T60" fmla="*/ 625 w 513"/>
                <a:gd name="T61" fmla="*/ 153 h 842"/>
                <a:gd name="T62" fmla="*/ 602 w 513"/>
                <a:gd name="T63" fmla="*/ 253 h 842"/>
                <a:gd name="T64" fmla="*/ 595 w 513"/>
                <a:gd name="T65" fmla="*/ 292 h 842"/>
                <a:gd name="T66" fmla="*/ 602 w 513"/>
                <a:gd name="T67" fmla="*/ 317 h 842"/>
                <a:gd name="T68" fmla="*/ 610 w 513"/>
                <a:gd name="T69" fmla="*/ 326 h 842"/>
                <a:gd name="T70" fmla="*/ 659 w 513"/>
                <a:gd name="T71" fmla="*/ 335 h 842"/>
                <a:gd name="T72" fmla="*/ 697 w 513"/>
                <a:gd name="T73" fmla="*/ 326 h 842"/>
                <a:gd name="T74" fmla="*/ 705 w 513"/>
                <a:gd name="T75" fmla="*/ 321 h 842"/>
                <a:gd name="T76" fmla="*/ 687 w 513"/>
                <a:gd name="T77" fmla="*/ 326 h 842"/>
                <a:gd name="T78" fmla="*/ 671 w 513"/>
                <a:gd name="T79" fmla="*/ 330 h 842"/>
                <a:gd name="T80" fmla="*/ 638 w 513"/>
                <a:gd name="T81" fmla="*/ 328 h 842"/>
                <a:gd name="T82" fmla="*/ 608 w 513"/>
                <a:gd name="T83" fmla="*/ 320 h 842"/>
                <a:gd name="T84" fmla="*/ 603 w 513"/>
                <a:gd name="T85" fmla="*/ 313 h 842"/>
                <a:gd name="T86" fmla="*/ 598 w 513"/>
                <a:gd name="T87" fmla="*/ 297 h 842"/>
                <a:gd name="T88" fmla="*/ 598 w 513"/>
                <a:gd name="T89" fmla="*/ 287 h 842"/>
                <a:gd name="T90" fmla="*/ 598 w 513"/>
                <a:gd name="T91" fmla="*/ 276 h 842"/>
                <a:gd name="T92" fmla="*/ 602 w 513"/>
                <a:gd name="T93" fmla="*/ 259 h 842"/>
                <a:gd name="T94" fmla="*/ 630 w 513"/>
                <a:gd name="T95" fmla="*/ 177 h 842"/>
                <a:gd name="T96" fmla="*/ 613 w 513"/>
                <a:gd name="T97" fmla="*/ 105 h 842"/>
                <a:gd name="T98" fmla="*/ 602 w 513"/>
                <a:gd name="T99" fmla="*/ 87 h 842"/>
                <a:gd name="T100" fmla="*/ 595 w 513"/>
                <a:gd name="T101" fmla="*/ 79 h 842"/>
                <a:gd name="T102" fmla="*/ 589 w 513"/>
                <a:gd name="T103" fmla="*/ 71 h 842"/>
                <a:gd name="T104" fmla="*/ 585 w 513"/>
                <a:gd name="T105" fmla="*/ 67 h 842"/>
                <a:gd name="T106" fmla="*/ 579 w 513"/>
                <a:gd name="T107" fmla="*/ 62 h 842"/>
                <a:gd name="T108" fmla="*/ 569 w 513"/>
                <a:gd name="T109" fmla="*/ 52 h 842"/>
                <a:gd name="T110" fmla="*/ 556 w 513"/>
                <a:gd name="T111" fmla="*/ 44 h 842"/>
                <a:gd name="T112" fmla="*/ 531 w 513"/>
                <a:gd name="T113" fmla="*/ 30 h 842"/>
                <a:gd name="T114" fmla="*/ 518 w 513"/>
                <a:gd name="T115" fmla="*/ 23 h 842"/>
                <a:gd name="T116" fmla="*/ 505 w 513"/>
                <a:gd name="T117" fmla="*/ 18 h 842"/>
                <a:gd name="T118" fmla="*/ 487 w 513"/>
                <a:gd name="T119" fmla="*/ 13 h 842"/>
                <a:gd name="T120" fmla="*/ 474 w 513"/>
                <a:gd name="T121" fmla="*/ 8 h 8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3" h="842">
                  <a:moveTo>
                    <a:pt x="248" y="0"/>
                  </a:moveTo>
                  <a:cubicBezTo>
                    <a:pt x="246" y="0"/>
                    <a:pt x="245" y="0"/>
                    <a:pt x="244" y="0"/>
                  </a:cubicBezTo>
                  <a:cubicBezTo>
                    <a:pt x="243" y="0"/>
                    <a:pt x="243" y="0"/>
                    <a:pt x="242" y="0"/>
                  </a:cubicBezTo>
                  <a:cubicBezTo>
                    <a:pt x="242" y="0"/>
                    <a:pt x="241" y="0"/>
                    <a:pt x="241" y="0"/>
                  </a:cubicBezTo>
                  <a:cubicBezTo>
                    <a:pt x="240" y="0"/>
                    <a:pt x="239" y="1"/>
                    <a:pt x="239" y="1"/>
                  </a:cubicBezTo>
                  <a:cubicBezTo>
                    <a:pt x="238" y="1"/>
                    <a:pt x="237" y="1"/>
                    <a:pt x="236" y="1"/>
                  </a:cubicBezTo>
                  <a:cubicBezTo>
                    <a:pt x="236" y="1"/>
                    <a:pt x="235" y="1"/>
                    <a:pt x="235" y="1"/>
                  </a:cubicBezTo>
                  <a:cubicBezTo>
                    <a:pt x="234" y="1"/>
                    <a:pt x="234" y="1"/>
                    <a:pt x="233" y="1"/>
                  </a:cubicBezTo>
                  <a:cubicBezTo>
                    <a:pt x="233" y="1"/>
                    <a:pt x="232" y="1"/>
                    <a:pt x="231" y="1"/>
                  </a:cubicBezTo>
                  <a:cubicBezTo>
                    <a:pt x="230" y="1"/>
                    <a:pt x="229" y="1"/>
                    <a:pt x="228" y="1"/>
                  </a:cubicBezTo>
                  <a:cubicBezTo>
                    <a:pt x="228" y="1"/>
                    <a:pt x="228" y="2"/>
                    <a:pt x="227" y="2"/>
                  </a:cubicBezTo>
                  <a:cubicBezTo>
                    <a:pt x="227" y="2"/>
                    <a:pt x="226" y="2"/>
                    <a:pt x="226" y="2"/>
                  </a:cubicBezTo>
                  <a:cubicBezTo>
                    <a:pt x="225" y="2"/>
                    <a:pt x="225" y="2"/>
                    <a:pt x="224" y="2"/>
                  </a:cubicBezTo>
                  <a:cubicBezTo>
                    <a:pt x="223" y="2"/>
                    <a:pt x="223" y="2"/>
                    <a:pt x="222" y="2"/>
                  </a:cubicBezTo>
                  <a:cubicBezTo>
                    <a:pt x="221" y="2"/>
                    <a:pt x="221" y="2"/>
                    <a:pt x="220" y="3"/>
                  </a:cubicBezTo>
                  <a:cubicBezTo>
                    <a:pt x="220" y="3"/>
                    <a:pt x="220" y="3"/>
                    <a:pt x="219" y="3"/>
                  </a:cubicBezTo>
                  <a:cubicBezTo>
                    <a:pt x="219" y="3"/>
                    <a:pt x="218" y="3"/>
                    <a:pt x="217" y="3"/>
                  </a:cubicBezTo>
                  <a:cubicBezTo>
                    <a:pt x="217" y="3"/>
                    <a:pt x="216" y="3"/>
                    <a:pt x="215" y="3"/>
                  </a:cubicBezTo>
                  <a:cubicBezTo>
                    <a:pt x="214" y="4"/>
                    <a:pt x="214" y="4"/>
                    <a:pt x="214" y="4"/>
                  </a:cubicBezTo>
                  <a:cubicBezTo>
                    <a:pt x="214" y="4"/>
                    <a:pt x="213" y="4"/>
                    <a:pt x="213" y="4"/>
                  </a:cubicBezTo>
                  <a:cubicBezTo>
                    <a:pt x="212" y="4"/>
                    <a:pt x="212" y="4"/>
                    <a:pt x="211" y="4"/>
                  </a:cubicBezTo>
                  <a:cubicBezTo>
                    <a:pt x="210" y="4"/>
                    <a:pt x="210" y="5"/>
                    <a:pt x="209" y="5"/>
                  </a:cubicBezTo>
                  <a:cubicBezTo>
                    <a:pt x="208" y="5"/>
                    <a:pt x="208" y="5"/>
                    <a:pt x="208" y="5"/>
                  </a:cubicBezTo>
                  <a:cubicBezTo>
                    <a:pt x="207" y="5"/>
                    <a:pt x="207" y="5"/>
                    <a:pt x="206" y="5"/>
                  </a:cubicBezTo>
                  <a:cubicBezTo>
                    <a:pt x="206" y="6"/>
                    <a:pt x="205" y="6"/>
                    <a:pt x="205" y="6"/>
                  </a:cubicBezTo>
                  <a:cubicBezTo>
                    <a:pt x="204" y="6"/>
                    <a:pt x="203" y="6"/>
                    <a:pt x="202" y="6"/>
                  </a:cubicBezTo>
                  <a:cubicBezTo>
                    <a:pt x="202" y="7"/>
                    <a:pt x="201" y="7"/>
                    <a:pt x="201" y="7"/>
                  </a:cubicBezTo>
                  <a:cubicBezTo>
                    <a:pt x="200" y="7"/>
                    <a:pt x="200" y="7"/>
                    <a:pt x="199" y="7"/>
                  </a:cubicBezTo>
                  <a:cubicBezTo>
                    <a:pt x="199" y="8"/>
                    <a:pt x="198" y="8"/>
                    <a:pt x="198" y="8"/>
                  </a:cubicBezTo>
                  <a:cubicBezTo>
                    <a:pt x="197" y="8"/>
                    <a:pt x="197" y="8"/>
                    <a:pt x="196" y="8"/>
                  </a:cubicBezTo>
                  <a:cubicBezTo>
                    <a:pt x="179" y="14"/>
                    <a:pt x="165" y="21"/>
                    <a:pt x="153" y="31"/>
                  </a:cubicBezTo>
                  <a:cubicBezTo>
                    <a:pt x="141" y="40"/>
                    <a:pt x="132" y="51"/>
                    <a:pt x="126" y="63"/>
                  </a:cubicBezTo>
                  <a:cubicBezTo>
                    <a:pt x="120" y="74"/>
                    <a:pt x="117" y="87"/>
                    <a:pt x="117" y="100"/>
                  </a:cubicBezTo>
                  <a:cubicBezTo>
                    <a:pt x="117" y="113"/>
                    <a:pt x="121" y="126"/>
                    <a:pt x="129" y="139"/>
                  </a:cubicBezTo>
                  <a:cubicBezTo>
                    <a:pt x="130" y="141"/>
                    <a:pt x="130" y="142"/>
                    <a:pt x="132" y="144"/>
                  </a:cubicBezTo>
                  <a:cubicBezTo>
                    <a:pt x="133" y="145"/>
                    <a:pt x="134" y="147"/>
                    <a:pt x="135" y="148"/>
                  </a:cubicBezTo>
                  <a:cubicBezTo>
                    <a:pt x="136" y="150"/>
                    <a:pt x="137" y="151"/>
                    <a:pt x="138" y="153"/>
                  </a:cubicBezTo>
                  <a:cubicBezTo>
                    <a:pt x="139" y="154"/>
                    <a:pt x="141" y="155"/>
                    <a:pt x="142" y="157"/>
                  </a:cubicBezTo>
                  <a:cubicBezTo>
                    <a:pt x="146" y="161"/>
                    <a:pt x="150" y="165"/>
                    <a:pt x="155" y="168"/>
                  </a:cubicBezTo>
                  <a:cubicBezTo>
                    <a:pt x="159" y="172"/>
                    <a:pt x="164" y="175"/>
                    <a:pt x="169" y="178"/>
                  </a:cubicBezTo>
                  <a:cubicBezTo>
                    <a:pt x="175" y="181"/>
                    <a:pt x="180" y="184"/>
                    <a:pt x="186" y="186"/>
                  </a:cubicBezTo>
                  <a:cubicBezTo>
                    <a:pt x="191" y="189"/>
                    <a:pt x="197" y="191"/>
                    <a:pt x="203" y="193"/>
                  </a:cubicBezTo>
                  <a:cubicBezTo>
                    <a:pt x="209" y="194"/>
                    <a:pt x="214" y="196"/>
                    <a:pt x="221" y="198"/>
                  </a:cubicBezTo>
                  <a:cubicBezTo>
                    <a:pt x="227" y="201"/>
                    <a:pt x="233" y="203"/>
                    <a:pt x="239" y="206"/>
                  </a:cubicBezTo>
                  <a:cubicBezTo>
                    <a:pt x="245" y="209"/>
                    <a:pt x="250" y="212"/>
                    <a:pt x="255" y="216"/>
                  </a:cubicBezTo>
                  <a:cubicBezTo>
                    <a:pt x="259" y="219"/>
                    <a:pt x="263" y="223"/>
                    <a:pt x="265" y="226"/>
                  </a:cubicBezTo>
                  <a:cubicBezTo>
                    <a:pt x="267" y="229"/>
                    <a:pt x="267" y="231"/>
                    <a:pt x="268" y="233"/>
                  </a:cubicBezTo>
                  <a:cubicBezTo>
                    <a:pt x="268" y="236"/>
                    <a:pt x="267" y="238"/>
                    <a:pt x="266" y="241"/>
                  </a:cubicBezTo>
                  <a:cubicBezTo>
                    <a:pt x="264" y="243"/>
                    <a:pt x="262" y="246"/>
                    <a:pt x="259" y="248"/>
                  </a:cubicBezTo>
                  <a:cubicBezTo>
                    <a:pt x="256" y="251"/>
                    <a:pt x="252" y="253"/>
                    <a:pt x="247" y="256"/>
                  </a:cubicBezTo>
                  <a:cubicBezTo>
                    <a:pt x="246" y="256"/>
                    <a:pt x="244" y="257"/>
                    <a:pt x="243" y="258"/>
                  </a:cubicBezTo>
                  <a:cubicBezTo>
                    <a:pt x="241" y="258"/>
                    <a:pt x="239" y="259"/>
                    <a:pt x="238" y="260"/>
                  </a:cubicBezTo>
                  <a:cubicBezTo>
                    <a:pt x="236" y="261"/>
                    <a:pt x="234" y="261"/>
                    <a:pt x="232" y="262"/>
                  </a:cubicBezTo>
                  <a:cubicBezTo>
                    <a:pt x="230" y="263"/>
                    <a:pt x="228" y="263"/>
                    <a:pt x="226" y="264"/>
                  </a:cubicBezTo>
                  <a:cubicBezTo>
                    <a:pt x="67" y="317"/>
                    <a:pt x="67" y="317"/>
                    <a:pt x="67" y="317"/>
                  </a:cubicBezTo>
                  <a:cubicBezTo>
                    <a:pt x="53" y="322"/>
                    <a:pt x="41" y="329"/>
                    <a:pt x="31" y="337"/>
                  </a:cubicBezTo>
                  <a:cubicBezTo>
                    <a:pt x="21" y="345"/>
                    <a:pt x="13" y="354"/>
                    <a:pt x="8" y="365"/>
                  </a:cubicBezTo>
                  <a:cubicBezTo>
                    <a:pt x="2" y="375"/>
                    <a:pt x="0" y="386"/>
                    <a:pt x="0" y="397"/>
                  </a:cubicBezTo>
                  <a:cubicBezTo>
                    <a:pt x="0" y="398"/>
                    <a:pt x="0" y="400"/>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2"/>
                    <a:pt x="0" y="403"/>
                    <a:pt x="0" y="403"/>
                  </a:cubicBezTo>
                  <a:cubicBezTo>
                    <a:pt x="0" y="403"/>
                    <a:pt x="0" y="403"/>
                    <a:pt x="0" y="403"/>
                  </a:cubicBezTo>
                  <a:cubicBezTo>
                    <a:pt x="0" y="403"/>
                    <a:pt x="0" y="403"/>
                    <a:pt x="0" y="403"/>
                  </a:cubicBezTo>
                  <a:cubicBezTo>
                    <a:pt x="0" y="403"/>
                    <a:pt x="0" y="403"/>
                    <a:pt x="0" y="403"/>
                  </a:cubicBezTo>
                  <a:cubicBezTo>
                    <a:pt x="0" y="403"/>
                    <a:pt x="0" y="403"/>
                    <a:pt x="0" y="403"/>
                  </a:cubicBezTo>
                  <a:cubicBezTo>
                    <a:pt x="0" y="403"/>
                    <a:pt x="0" y="403"/>
                    <a:pt x="0" y="404"/>
                  </a:cubicBezTo>
                  <a:cubicBezTo>
                    <a:pt x="0" y="404"/>
                    <a:pt x="0" y="404"/>
                    <a:pt x="0" y="404"/>
                  </a:cubicBezTo>
                  <a:cubicBezTo>
                    <a:pt x="0" y="404"/>
                    <a:pt x="0" y="405"/>
                    <a:pt x="0" y="406"/>
                  </a:cubicBezTo>
                  <a:cubicBezTo>
                    <a:pt x="1" y="409"/>
                    <a:pt x="1" y="412"/>
                    <a:pt x="2" y="414"/>
                  </a:cubicBezTo>
                  <a:cubicBezTo>
                    <a:pt x="3" y="417"/>
                    <a:pt x="4" y="420"/>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6" y="426"/>
                    <a:pt x="8" y="428"/>
                    <a:pt x="9" y="431"/>
                  </a:cubicBezTo>
                  <a:cubicBezTo>
                    <a:pt x="9" y="431"/>
                    <a:pt x="9" y="431"/>
                    <a:pt x="9" y="431"/>
                  </a:cubicBezTo>
                  <a:cubicBezTo>
                    <a:pt x="80" y="558"/>
                    <a:pt x="80" y="558"/>
                    <a:pt x="80" y="558"/>
                  </a:cubicBezTo>
                  <a:cubicBezTo>
                    <a:pt x="175" y="729"/>
                    <a:pt x="175" y="729"/>
                    <a:pt x="175" y="729"/>
                  </a:cubicBezTo>
                  <a:cubicBezTo>
                    <a:pt x="223" y="814"/>
                    <a:pt x="223" y="814"/>
                    <a:pt x="223" y="814"/>
                  </a:cubicBezTo>
                  <a:cubicBezTo>
                    <a:pt x="239" y="842"/>
                    <a:pt x="239" y="842"/>
                    <a:pt x="239" y="842"/>
                  </a:cubicBezTo>
                  <a:cubicBezTo>
                    <a:pt x="240" y="840"/>
                    <a:pt x="240" y="840"/>
                    <a:pt x="240" y="840"/>
                  </a:cubicBezTo>
                  <a:cubicBezTo>
                    <a:pt x="11" y="430"/>
                    <a:pt x="11" y="430"/>
                    <a:pt x="11" y="430"/>
                  </a:cubicBezTo>
                  <a:cubicBezTo>
                    <a:pt x="5" y="419"/>
                    <a:pt x="2" y="408"/>
                    <a:pt x="2" y="397"/>
                  </a:cubicBezTo>
                  <a:cubicBezTo>
                    <a:pt x="2" y="386"/>
                    <a:pt x="4" y="376"/>
                    <a:pt x="9" y="365"/>
                  </a:cubicBezTo>
                  <a:cubicBezTo>
                    <a:pt x="15" y="355"/>
                    <a:pt x="22" y="346"/>
                    <a:pt x="32" y="338"/>
                  </a:cubicBezTo>
                  <a:cubicBezTo>
                    <a:pt x="42" y="330"/>
                    <a:pt x="54" y="324"/>
                    <a:pt x="68" y="319"/>
                  </a:cubicBezTo>
                  <a:cubicBezTo>
                    <a:pt x="227" y="266"/>
                    <a:pt x="227" y="266"/>
                    <a:pt x="227" y="266"/>
                  </a:cubicBezTo>
                  <a:cubicBezTo>
                    <a:pt x="229" y="265"/>
                    <a:pt x="231" y="264"/>
                    <a:pt x="233" y="264"/>
                  </a:cubicBezTo>
                  <a:cubicBezTo>
                    <a:pt x="235" y="263"/>
                    <a:pt x="237" y="262"/>
                    <a:pt x="238" y="262"/>
                  </a:cubicBezTo>
                  <a:cubicBezTo>
                    <a:pt x="240" y="261"/>
                    <a:pt x="242" y="260"/>
                    <a:pt x="243" y="260"/>
                  </a:cubicBezTo>
                  <a:cubicBezTo>
                    <a:pt x="245" y="259"/>
                    <a:pt x="246" y="258"/>
                    <a:pt x="248" y="257"/>
                  </a:cubicBezTo>
                  <a:cubicBezTo>
                    <a:pt x="253" y="255"/>
                    <a:pt x="257" y="252"/>
                    <a:pt x="260" y="250"/>
                  </a:cubicBezTo>
                  <a:cubicBezTo>
                    <a:pt x="264" y="247"/>
                    <a:pt x="266" y="244"/>
                    <a:pt x="267" y="242"/>
                  </a:cubicBezTo>
                  <a:cubicBezTo>
                    <a:pt x="269" y="239"/>
                    <a:pt x="270" y="236"/>
                    <a:pt x="269" y="233"/>
                  </a:cubicBezTo>
                  <a:cubicBezTo>
                    <a:pt x="269" y="231"/>
                    <a:pt x="268" y="228"/>
                    <a:pt x="267" y="225"/>
                  </a:cubicBezTo>
                  <a:cubicBezTo>
                    <a:pt x="265" y="222"/>
                    <a:pt x="261" y="218"/>
                    <a:pt x="256" y="214"/>
                  </a:cubicBezTo>
                  <a:cubicBezTo>
                    <a:pt x="252" y="211"/>
                    <a:pt x="246" y="208"/>
                    <a:pt x="240" y="204"/>
                  </a:cubicBezTo>
                  <a:cubicBezTo>
                    <a:pt x="234" y="202"/>
                    <a:pt x="228" y="199"/>
                    <a:pt x="221" y="197"/>
                  </a:cubicBezTo>
                  <a:cubicBezTo>
                    <a:pt x="216" y="195"/>
                    <a:pt x="210" y="193"/>
                    <a:pt x="204" y="191"/>
                  </a:cubicBezTo>
                  <a:cubicBezTo>
                    <a:pt x="198" y="189"/>
                    <a:pt x="192" y="187"/>
                    <a:pt x="187" y="185"/>
                  </a:cubicBezTo>
                  <a:cubicBezTo>
                    <a:pt x="181" y="182"/>
                    <a:pt x="176" y="180"/>
                    <a:pt x="170" y="177"/>
                  </a:cubicBezTo>
                  <a:cubicBezTo>
                    <a:pt x="165" y="174"/>
                    <a:pt x="160" y="170"/>
                    <a:pt x="156" y="167"/>
                  </a:cubicBezTo>
                  <a:cubicBezTo>
                    <a:pt x="151" y="163"/>
                    <a:pt x="147" y="159"/>
                    <a:pt x="143" y="155"/>
                  </a:cubicBezTo>
                  <a:cubicBezTo>
                    <a:pt x="142" y="154"/>
                    <a:pt x="141" y="153"/>
                    <a:pt x="140" y="151"/>
                  </a:cubicBezTo>
                  <a:cubicBezTo>
                    <a:pt x="139" y="150"/>
                    <a:pt x="137" y="149"/>
                    <a:pt x="136" y="147"/>
                  </a:cubicBezTo>
                  <a:cubicBezTo>
                    <a:pt x="135" y="146"/>
                    <a:pt x="134" y="144"/>
                    <a:pt x="133" y="143"/>
                  </a:cubicBezTo>
                  <a:cubicBezTo>
                    <a:pt x="132" y="141"/>
                    <a:pt x="131" y="140"/>
                    <a:pt x="130" y="138"/>
                  </a:cubicBezTo>
                  <a:cubicBezTo>
                    <a:pt x="123" y="126"/>
                    <a:pt x="119" y="113"/>
                    <a:pt x="119" y="100"/>
                  </a:cubicBezTo>
                  <a:cubicBezTo>
                    <a:pt x="119" y="87"/>
                    <a:pt x="122" y="75"/>
                    <a:pt x="128" y="63"/>
                  </a:cubicBezTo>
                  <a:cubicBezTo>
                    <a:pt x="134" y="52"/>
                    <a:pt x="143" y="41"/>
                    <a:pt x="154" y="32"/>
                  </a:cubicBezTo>
                  <a:cubicBezTo>
                    <a:pt x="166" y="23"/>
                    <a:pt x="181" y="15"/>
                    <a:pt x="197" y="10"/>
                  </a:cubicBezTo>
                  <a:cubicBezTo>
                    <a:pt x="211" y="6"/>
                    <a:pt x="211" y="6"/>
                    <a:pt x="211" y="6"/>
                  </a:cubicBezTo>
                  <a:cubicBezTo>
                    <a:pt x="231" y="3"/>
                    <a:pt x="231" y="3"/>
                    <a:pt x="231" y="3"/>
                  </a:cubicBezTo>
                  <a:cubicBezTo>
                    <a:pt x="244" y="2"/>
                    <a:pt x="244" y="2"/>
                    <a:pt x="244" y="2"/>
                  </a:cubicBezTo>
                  <a:cubicBezTo>
                    <a:pt x="245" y="2"/>
                    <a:pt x="246" y="2"/>
                    <a:pt x="248" y="2"/>
                  </a:cubicBezTo>
                  <a:cubicBezTo>
                    <a:pt x="250" y="2"/>
                    <a:pt x="253" y="2"/>
                    <a:pt x="256" y="2"/>
                  </a:cubicBezTo>
                  <a:cubicBezTo>
                    <a:pt x="259" y="3"/>
                    <a:pt x="263" y="3"/>
                    <a:pt x="267" y="3"/>
                  </a:cubicBezTo>
                  <a:cubicBezTo>
                    <a:pt x="270" y="4"/>
                    <a:pt x="274" y="4"/>
                    <a:pt x="278" y="5"/>
                  </a:cubicBezTo>
                  <a:cubicBezTo>
                    <a:pt x="281" y="5"/>
                    <a:pt x="285" y="6"/>
                    <a:pt x="288" y="7"/>
                  </a:cubicBezTo>
                  <a:cubicBezTo>
                    <a:pt x="295" y="9"/>
                    <a:pt x="295" y="9"/>
                    <a:pt x="295" y="9"/>
                  </a:cubicBezTo>
                  <a:cubicBezTo>
                    <a:pt x="303" y="11"/>
                    <a:pt x="303" y="11"/>
                    <a:pt x="303" y="11"/>
                  </a:cubicBezTo>
                  <a:cubicBezTo>
                    <a:pt x="306" y="12"/>
                    <a:pt x="306" y="12"/>
                    <a:pt x="306" y="12"/>
                  </a:cubicBezTo>
                  <a:cubicBezTo>
                    <a:pt x="323" y="19"/>
                    <a:pt x="323" y="19"/>
                    <a:pt x="323" y="19"/>
                  </a:cubicBezTo>
                  <a:cubicBezTo>
                    <a:pt x="325" y="20"/>
                    <a:pt x="326" y="21"/>
                    <a:pt x="327" y="22"/>
                  </a:cubicBezTo>
                  <a:cubicBezTo>
                    <a:pt x="328" y="22"/>
                    <a:pt x="329" y="23"/>
                    <a:pt x="331" y="23"/>
                  </a:cubicBezTo>
                  <a:cubicBezTo>
                    <a:pt x="332" y="24"/>
                    <a:pt x="333" y="25"/>
                    <a:pt x="334" y="25"/>
                  </a:cubicBezTo>
                  <a:cubicBezTo>
                    <a:pt x="335" y="26"/>
                    <a:pt x="336" y="27"/>
                    <a:pt x="337" y="27"/>
                  </a:cubicBezTo>
                  <a:cubicBezTo>
                    <a:pt x="338" y="28"/>
                    <a:pt x="338" y="28"/>
                    <a:pt x="338" y="28"/>
                  </a:cubicBezTo>
                  <a:cubicBezTo>
                    <a:pt x="349" y="37"/>
                    <a:pt x="349" y="37"/>
                    <a:pt x="349" y="37"/>
                  </a:cubicBezTo>
                  <a:cubicBezTo>
                    <a:pt x="350" y="37"/>
                    <a:pt x="350" y="38"/>
                    <a:pt x="351" y="38"/>
                  </a:cubicBezTo>
                  <a:cubicBezTo>
                    <a:pt x="357" y="44"/>
                    <a:pt x="357" y="44"/>
                    <a:pt x="357" y="44"/>
                  </a:cubicBezTo>
                  <a:cubicBezTo>
                    <a:pt x="359" y="43"/>
                    <a:pt x="359" y="43"/>
                    <a:pt x="359" y="43"/>
                  </a:cubicBezTo>
                  <a:cubicBezTo>
                    <a:pt x="358" y="45"/>
                    <a:pt x="358" y="45"/>
                    <a:pt x="358" y="45"/>
                  </a:cubicBezTo>
                  <a:cubicBezTo>
                    <a:pt x="363" y="51"/>
                    <a:pt x="363" y="51"/>
                    <a:pt x="363" y="51"/>
                  </a:cubicBezTo>
                  <a:cubicBezTo>
                    <a:pt x="370" y="60"/>
                    <a:pt x="370" y="60"/>
                    <a:pt x="370" y="60"/>
                  </a:cubicBezTo>
                  <a:cubicBezTo>
                    <a:pt x="371" y="62"/>
                    <a:pt x="372" y="63"/>
                    <a:pt x="372" y="65"/>
                  </a:cubicBezTo>
                  <a:cubicBezTo>
                    <a:pt x="373" y="66"/>
                    <a:pt x="374" y="68"/>
                    <a:pt x="375" y="70"/>
                  </a:cubicBezTo>
                  <a:cubicBezTo>
                    <a:pt x="375" y="71"/>
                    <a:pt x="376" y="73"/>
                    <a:pt x="377" y="74"/>
                  </a:cubicBezTo>
                  <a:cubicBezTo>
                    <a:pt x="377" y="76"/>
                    <a:pt x="378" y="77"/>
                    <a:pt x="378" y="79"/>
                  </a:cubicBezTo>
                  <a:cubicBezTo>
                    <a:pt x="380" y="84"/>
                    <a:pt x="381" y="88"/>
                    <a:pt x="381" y="93"/>
                  </a:cubicBezTo>
                  <a:cubicBezTo>
                    <a:pt x="382" y="98"/>
                    <a:pt x="382" y="103"/>
                    <a:pt x="382" y="107"/>
                  </a:cubicBezTo>
                  <a:cubicBezTo>
                    <a:pt x="381" y="112"/>
                    <a:pt x="380" y="117"/>
                    <a:pt x="379" y="121"/>
                  </a:cubicBezTo>
                  <a:cubicBezTo>
                    <a:pt x="378" y="126"/>
                    <a:pt x="376" y="130"/>
                    <a:pt x="374" y="135"/>
                  </a:cubicBezTo>
                  <a:cubicBezTo>
                    <a:pt x="372" y="140"/>
                    <a:pt x="370" y="144"/>
                    <a:pt x="369" y="147"/>
                  </a:cubicBezTo>
                  <a:cubicBezTo>
                    <a:pt x="368" y="151"/>
                    <a:pt x="367" y="153"/>
                    <a:pt x="367" y="154"/>
                  </a:cubicBezTo>
                  <a:cubicBezTo>
                    <a:pt x="366" y="156"/>
                    <a:pt x="366" y="157"/>
                    <a:pt x="365" y="158"/>
                  </a:cubicBezTo>
                  <a:cubicBezTo>
                    <a:pt x="365" y="158"/>
                    <a:pt x="365" y="159"/>
                    <a:pt x="365" y="159"/>
                  </a:cubicBezTo>
                  <a:cubicBezTo>
                    <a:pt x="363" y="167"/>
                    <a:pt x="363" y="167"/>
                    <a:pt x="363" y="167"/>
                  </a:cubicBezTo>
                  <a:cubicBezTo>
                    <a:pt x="363" y="177"/>
                    <a:pt x="363" y="177"/>
                    <a:pt x="363" y="177"/>
                  </a:cubicBezTo>
                  <a:cubicBezTo>
                    <a:pt x="363" y="178"/>
                    <a:pt x="363" y="178"/>
                    <a:pt x="363" y="178"/>
                  </a:cubicBezTo>
                  <a:cubicBezTo>
                    <a:pt x="363" y="184"/>
                    <a:pt x="363" y="184"/>
                    <a:pt x="363" y="184"/>
                  </a:cubicBezTo>
                  <a:cubicBezTo>
                    <a:pt x="364" y="186"/>
                    <a:pt x="365" y="187"/>
                    <a:pt x="365" y="188"/>
                  </a:cubicBezTo>
                  <a:cubicBezTo>
                    <a:pt x="365" y="189"/>
                    <a:pt x="366" y="190"/>
                    <a:pt x="366" y="191"/>
                  </a:cubicBezTo>
                  <a:cubicBezTo>
                    <a:pt x="366" y="191"/>
                    <a:pt x="366" y="192"/>
                    <a:pt x="367" y="192"/>
                  </a:cubicBezTo>
                  <a:cubicBezTo>
                    <a:pt x="367" y="193"/>
                    <a:pt x="367" y="193"/>
                    <a:pt x="367" y="193"/>
                  </a:cubicBezTo>
                  <a:cubicBezTo>
                    <a:pt x="369" y="196"/>
                    <a:pt x="369" y="196"/>
                    <a:pt x="369" y="196"/>
                  </a:cubicBezTo>
                  <a:cubicBezTo>
                    <a:pt x="370" y="197"/>
                    <a:pt x="370" y="197"/>
                    <a:pt x="370" y="197"/>
                  </a:cubicBezTo>
                  <a:cubicBezTo>
                    <a:pt x="371" y="198"/>
                    <a:pt x="371" y="198"/>
                    <a:pt x="371" y="198"/>
                  </a:cubicBezTo>
                  <a:cubicBezTo>
                    <a:pt x="371" y="198"/>
                    <a:pt x="371" y="198"/>
                    <a:pt x="371" y="198"/>
                  </a:cubicBezTo>
                  <a:cubicBezTo>
                    <a:pt x="372" y="199"/>
                    <a:pt x="372" y="199"/>
                    <a:pt x="372" y="199"/>
                  </a:cubicBezTo>
                  <a:cubicBezTo>
                    <a:pt x="373" y="199"/>
                    <a:pt x="373" y="199"/>
                    <a:pt x="373" y="199"/>
                  </a:cubicBezTo>
                  <a:cubicBezTo>
                    <a:pt x="380" y="200"/>
                    <a:pt x="385" y="201"/>
                    <a:pt x="389" y="202"/>
                  </a:cubicBezTo>
                  <a:cubicBezTo>
                    <a:pt x="393" y="203"/>
                    <a:pt x="395" y="203"/>
                    <a:pt x="397" y="204"/>
                  </a:cubicBezTo>
                  <a:cubicBezTo>
                    <a:pt x="399" y="204"/>
                    <a:pt x="401" y="204"/>
                    <a:pt x="401" y="204"/>
                  </a:cubicBezTo>
                  <a:cubicBezTo>
                    <a:pt x="402" y="204"/>
                    <a:pt x="402" y="204"/>
                    <a:pt x="402" y="204"/>
                  </a:cubicBezTo>
                  <a:cubicBezTo>
                    <a:pt x="403" y="204"/>
                    <a:pt x="403" y="204"/>
                    <a:pt x="403" y="204"/>
                  </a:cubicBezTo>
                  <a:cubicBezTo>
                    <a:pt x="409" y="203"/>
                    <a:pt x="409" y="203"/>
                    <a:pt x="409" y="203"/>
                  </a:cubicBezTo>
                  <a:cubicBezTo>
                    <a:pt x="411" y="203"/>
                    <a:pt x="412" y="203"/>
                    <a:pt x="413" y="203"/>
                  </a:cubicBezTo>
                  <a:cubicBezTo>
                    <a:pt x="414" y="202"/>
                    <a:pt x="414" y="202"/>
                    <a:pt x="415" y="202"/>
                  </a:cubicBezTo>
                  <a:cubicBezTo>
                    <a:pt x="425" y="199"/>
                    <a:pt x="425" y="199"/>
                    <a:pt x="425" y="199"/>
                  </a:cubicBezTo>
                  <a:cubicBezTo>
                    <a:pt x="426" y="199"/>
                    <a:pt x="427" y="199"/>
                    <a:pt x="428" y="198"/>
                  </a:cubicBezTo>
                  <a:cubicBezTo>
                    <a:pt x="513" y="170"/>
                    <a:pt x="513" y="170"/>
                    <a:pt x="513" y="170"/>
                  </a:cubicBezTo>
                  <a:cubicBezTo>
                    <a:pt x="513" y="168"/>
                    <a:pt x="513" y="168"/>
                    <a:pt x="513" y="168"/>
                  </a:cubicBezTo>
                  <a:cubicBezTo>
                    <a:pt x="431" y="195"/>
                    <a:pt x="431" y="195"/>
                    <a:pt x="431" y="195"/>
                  </a:cubicBezTo>
                  <a:cubicBezTo>
                    <a:pt x="431" y="196"/>
                    <a:pt x="430" y="196"/>
                    <a:pt x="430" y="196"/>
                  </a:cubicBezTo>
                  <a:cubicBezTo>
                    <a:pt x="429" y="196"/>
                    <a:pt x="428" y="196"/>
                    <a:pt x="427" y="197"/>
                  </a:cubicBezTo>
                  <a:cubicBezTo>
                    <a:pt x="427" y="197"/>
                    <a:pt x="426" y="197"/>
                    <a:pt x="425" y="197"/>
                  </a:cubicBezTo>
                  <a:cubicBezTo>
                    <a:pt x="424" y="198"/>
                    <a:pt x="422" y="198"/>
                    <a:pt x="421" y="199"/>
                  </a:cubicBezTo>
                  <a:cubicBezTo>
                    <a:pt x="420" y="199"/>
                    <a:pt x="420" y="199"/>
                    <a:pt x="420" y="199"/>
                  </a:cubicBezTo>
                  <a:cubicBezTo>
                    <a:pt x="420" y="199"/>
                    <a:pt x="419" y="199"/>
                    <a:pt x="419" y="199"/>
                  </a:cubicBezTo>
                  <a:cubicBezTo>
                    <a:pt x="419" y="199"/>
                    <a:pt x="418" y="199"/>
                    <a:pt x="418" y="199"/>
                  </a:cubicBezTo>
                  <a:cubicBezTo>
                    <a:pt x="417" y="199"/>
                    <a:pt x="417" y="200"/>
                    <a:pt x="416" y="200"/>
                  </a:cubicBezTo>
                  <a:cubicBezTo>
                    <a:pt x="416" y="200"/>
                    <a:pt x="415" y="200"/>
                    <a:pt x="414" y="200"/>
                  </a:cubicBezTo>
                  <a:cubicBezTo>
                    <a:pt x="414" y="200"/>
                    <a:pt x="413" y="200"/>
                    <a:pt x="412" y="201"/>
                  </a:cubicBezTo>
                  <a:cubicBezTo>
                    <a:pt x="411" y="201"/>
                    <a:pt x="410" y="201"/>
                    <a:pt x="409" y="201"/>
                  </a:cubicBezTo>
                  <a:cubicBezTo>
                    <a:pt x="407" y="202"/>
                    <a:pt x="405" y="202"/>
                    <a:pt x="403" y="202"/>
                  </a:cubicBezTo>
                  <a:cubicBezTo>
                    <a:pt x="403" y="202"/>
                    <a:pt x="402" y="202"/>
                    <a:pt x="402" y="202"/>
                  </a:cubicBezTo>
                  <a:cubicBezTo>
                    <a:pt x="402" y="202"/>
                    <a:pt x="402" y="202"/>
                    <a:pt x="401" y="202"/>
                  </a:cubicBezTo>
                  <a:cubicBezTo>
                    <a:pt x="401" y="202"/>
                    <a:pt x="400" y="202"/>
                    <a:pt x="398" y="202"/>
                  </a:cubicBezTo>
                  <a:cubicBezTo>
                    <a:pt x="396" y="202"/>
                    <a:pt x="393" y="201"/>
                    <a:pt x="389" y="200"/>
                  </a:cubicBezTo>
                  <a:cubicBezTo>
                    <a:pt x="385" y="200"/>
                    <a:pt x="380" y="199"/>
                    <a:pt x="373" y="197"/>
                  </a:cubicBezTo>
                  <a:cubicBezTo>
                    <a:pt x="373" y="197"/>
                    <a:pt x="373" y="197"/>
                    <a:pt x="373" y="197"/>
                  </a:cubicBezTo>
                  <a:cubicBezTo>
                    <a:pt x="372" y="196"/>
                    <a:pt x="372" y="196"/>
                    <a:pt x="372" y="196"/>
                  </a:cubicBezTo>
                  <a:cubicBezTo>
                    <a:pt x="371" y="196"/>
                    <a:pt x="371" y="196"/>
                    <a:pt x="371" y="196"/>
                  </a:cubicBezTo>
                  <a:cubicBezTo>
                    <a:pt x="371" y="195"/>
                    <a:pt x="371" y="195"/>
                    <a:pt x="371" y="195"/>
                  </a:cubicBezTo>
                  <a:cubicBezTo>
                    <a:pt x="370" y="194"/>
                    <a:pt x="370" y="194"/>
                    <a:pt x="370" y="194"/>
                  </a:cubicBezTo>
                  <a:cubicBezTo>
                    <a:pt x="370" y="194"/>
                    <a:pt x="370" y="194"/>
                    <a:pt x="370" y="194"/>
                  </a:cubicBezTo>
                  <a:cubicBezTo>
                    <a:pt x="369" y="193"/>
                    <a:pt x="369" y="193"/>
                    <a:pt x="369" y="193"/>
                  </a:cubicBezTo>
                  <a:cubicBezTo>
                    <a:pt x="369" y="192"/>
                    <a:pt x="369" y="192"/>
                    <a:pt x="369" y="192"/>
                  </a:cubicBezTo>
                  <a:cubicBezTo>
                    <a:pt x="368" y="191"/>
                    <a:pt x="368" y="191"/>
                    <a:pt x="368" y="191"/>
                  </a:cubicBezTo>
                  <a:cubicBezTo>
                    <a:pt x="368" y="191"/>
                    <a:pt x="368" y="191"/>
                    <a:pt x="368" y="190"/>
                  </a:cubicBezTo>
                  <a:cubicBezTo>
                    <a:pt x="367" y="189"/>
                    <a:pt x="367" y="189"/>
                    <a:pt x="367" y="187"/>
                  </a:cubicBezTo>
                  <a:cubicBezTo>
                    <a:pt x="366" y="186"/>
                    <a:pt x="366" y="185"/>
                    <a:pt x="365" y="183"/>
                  </a:cubicBezTo>
                  <a:cubicBezTo>
                    <a:pt x="365" y="182"/>
                    <a:pt x="365" y="182"/>
                    <a:pt x="365" y="182"/>
                  </a:cubicBezTo>
                  <a:cubicBezTo>
                    <a:pt x="365" y="181"/>
                    <a:pt x="365" y="181"/>
                    <a:pt x="365" y="181"/>
                  </a:cubicBezTo>
                  <a:cubicBezTo>
                    <a:pt x="365" y="181"/>
                    <a:pt x="365" y="181"/>
                    <a:pt x="365" y="180"/>
                  </a:cubicBezTo>
                  <a:cubicBezTo>
                    <a:pt x="365" y="180"/>
                    <a:pt x="365" y="179"/>
                    <a:pt x="365" y="179"/>
                  </a:cubicBezTo>
                  <a:cubicBezTo>
                    <a:pt x="365" y="178"/>
                    <a:pt x="365" y="178"/>
                    <a:pt x="365" y="178"/>
                  </a:cubicBezTo>
                  <a:cubicBezTo>
                    <a:pt x="365" y="178"/>
                    <a:pt x="365" y="177"/>
                    <a:pt x="365" y="177"/>
                  </a:cubicBezTo>
                  <a:cubicBezTo>
                    <a:pt x="365" y="176"/>
                    <a:pt x="365" y="176"/>
                    <a:pt x="365" y="175"/>
                  </a:cubicBezTo>
                  <a:cubicBezTo>
                    <a:pt x="365" y="174"/>
                    <a:pt x="365" y="174"/>
                    <a:pt x="365" y="172"/>
                  </a:cubicBezTo>
                  <a:cubicBezTo>
                    <a:pt x="365" y="172"/>
                    <a:pt x="365" y="172"/>
                    <a:pt x="365" y="172"/>
                  </a:cubicBezTo>
                  <a:cubicBezTo>
                    <a:pt x="365" y="171"/>
                    <a:pt x="365" y="171"/>
                    <a:pt x="365" y="171"/>
                  </a:cubicBezTo>
                  <a:cubicBezTo>
                    <a:pt x="365" y="171"/>
                    <a:pt x="365" y="170"/>
                    <a:pt x="365" y="170"/>
                  </a:cubicBezTo>
                  <a:cubicBezTo>
                    <a:pt x="365" y="169"/>
                    <a:pt x="365" y="169"/>
                    <a:pt x="365" y="168"/>
                  </a:cubicBezTo>
                  <a:cubicBezTo>
                    <a:pt x="365" y="167"/>
                    <a:pt x="365" y="167"/>
                    <a:pt x="365" y="167"/>
                  </a:cubicBezTo>
                  <a:cubicBezTo>
                    <a:pt x="365" y="167"/>
                    <a:pt x="365" y="167"/>
                    <a:pt x="366" y="166"/>
                  </a:cubicBezTo>
                  <a:cubicBezTo>
                    <a:pt x="366" y="166"/>
                    <a:pt x="366" y="165"/>
                    <a:pt x="366" y="164"/>
                  </a:cubicBezTo>
                  <a:cubicBezTo>
                    <a:pt x="366" y="163"/>
                    <a:pt x="367" y="161"/>
                    <a:pt x="367" y="160"/>
                  </a:cubicBezTo>
                  <a:cubicBezTo>
                    <a:pt x="367" y="159"/>
                    <a:pt x="367" y="159"/>
                    <a:pt x="367" y="158"/>
                  </a:cubicBezTo>
                  <a:cubicBezTo>
                    <a:pt x="367" y="158"/>
                    <a:pt x="368" y="157"/>
                    <a:pt x="368" y="155"/>
                  </a:cubicBezTo>
                  <a:cubicBezTo>
                    <a:pt x="369" y="153"/>
                    <a:pt x="370" y="151"/>
                    <a:pt x="371" y="148"/>
                  </a:cubicBezTo>
                  <a:cubicBezTo>
                    <a:pt x="372" y="145"/>
                    <a:pt x="374" y="141"/>
                    <a:pt x="376" y="136"/>
                  </a:cubicBezTo>
                  <a:cubicBezTo>
                    <a:pt x="378" y="131"/>
                    <a:pt x="380" y="127"/>
                    <a:pt x="381" y="122"/>
                  </a:cubicBezTo>
                  <a:cubicBezTo>
                    <a:pt x="382" y="117"/>
                    <a:pt x="383" y="112"/>
                    <a:pt x="384" y="108"/>
                  </a:cubicBezTo>
                  <a:cubicBezTo>
                    <a:pt x="384" y="103"/>
                    <a:pt x="384" y="98"/>
                    <a:pt x="383" y="93"/>
                  </a:cubicBezTo>
                  <a:cubicBezTo>
                    <a:pt x="383" y="88"/>
                    <a:pt x="382" y="83"/>
                    <a:pt x="380" y="78"/>
                  </a:cubicBezTo>
                  <a:cubicBezTo>
                    <a:pt x="380" y="77"/>
                    <a:pt x="379" y="75"/>
                    <a:pt x="379" y="74"/>
                  </a:cubicBezTo>
                  <a:cubicBezTo>
                    <a:pt x="378" y="72"/>
                    <a:pt x="377" y="70"/>
                    <a:pt x="376" y="69"/>
                  </a:cubicBezTo>
                  <a:cubicBezTo>
                    <a:pt x="376" y="67"/>
                    <a:pt x="375" y="66"/>
                    <a:pt x="374" y="64"/>
                  </a:cubicBezTo>
                  <a:cubicBezTo>
                    <a:pt x="373" y="62"/>
                    <a:pt x="372" y="61"/>
                    <a:pt x="371" y="59"/>
                  </a:cubicBezTo>
                  <a:cubicBezTo>
                    <a:pt x="371" y="59"/>
                    <a:pt x="371" y="58"/>
                    <a:pt x="371" y="58"/>
                  </a:cubicBezTo>
                  <a:cubicBezTo>
                    <a:pt x="370" y="58"/>
                    <a:pt x="370" y="57"/>
                    <a:pt x="370" y="57"/>
                  </a:cubicBezTo>
                  <a:cubicBezTo>
                    <a:pt x="369" y="56"/>
                    <a:pt x="369" y="56"/>
                    <a:pt x="369" y="55"/>
                  </a:cubicBezTo>
                  <a:cubicBezTo>
                    <a:pt x="368" y="54"/>
                    <a:pt x="368" y="54"/>
                    <a:pt x="367" y="53"/>
                  </a:cubicBezTo>
                  <a:cubicBezTo>
                    <a:pt x="367" y="52"/>
                    <a:pt x="367" y="52"/>
                    <a:pt x="367" y="52"/>
                  </a:cubicBezTo>
                  <a:cubicBezTo>
                    <a:pt x="366" y="51"/>
                    <a:pt x="366" y="51"/>
                    <a:pt x="366" y="51"/>
                  </a:cubicBezTo>
                  <a:cubicBezTo>
                    <a:pt x="366" y="51"/>
                    <a:pt x="365" y="51"/>
                    <a:pt x="365" y="50"/>
                  </a:cubicBezTo>
                  <a:cubicBezTo>
                    <a:pt x="364" y="50"/>
                    <a:pt x="364" y="49"/>
                    <a:pt x="363" y="48"/>
                  </a:cubicBezTo>
                  <a:cubicBezTo>
                    <a:pt x="363" y="48"/>
                    <a:pt x="363" y="48"/>
                    <a:pt x="363" y="48"/>
                  </a:cubicBezTo>
                  <a:cubicBezTo>
                    <a:pt x="362" y="47"/>
                    <a:pt x="362" y="47"/>
                    <a:pt x="362" y="47"/>
                  </a:cubicBezTo>
                  <a:cubicBezTo>
                    <a:pt x="362" y="46"/>
                    <a:pt x="362" y="46"/>
                    <a:pt x="361" y="46"/>
                  </a:cubicBezTo>
                  <a:cubicBezTo>
                    <a:pt x="361" y="45"/>
                    <a:pt x="360" y="45"/>
                    <a:pt x="360" y="44"/>
                  </a:cubicBezTo>
                  <a:cubicBezTo>
                    <a:pt x="359" y="43"/>
                    <a:pt x="359" y="43"/>
                    <a:pt x="359" y="43"/>
                  </a:cubicBezTo>
                  <a:cubicBezTo>
                    <a:pt x="359" y="43"/>
                    <a:pt x="359" y="43"/>
                    <a:pt x="359" y="43"/>
                  </a:cubicBezTo>
                  <a:cubicBezTo>
                    <a:pt x="358" y="42"/>
                    <a:pt x="358" y="42"/>
                    <a:pt x="358" y="42"/>
                  </a:cubicBezTo>
                  <a:cubicBezTo>
                    <a:pt x="358" y="42"/>
                    <a:pt x="358" y="42"/>
                    <a:pt x="358" y="42"/>
                  </a:cubicBezTo>
                  <a:cubicBezTo>
                    <a:pt x="357" y="41"/>
                    <a:pt x="357" y="41"/>
                    <a:pt x="357" y="41"/>
                  </a:cubicBezTo>
                  <a:cubicBezTo>
                    <a:pt x="357" y="41"/>
                    <a:pt x="357" y="41"/>
                    <a:pt x="357" y="41"/>
                  </a:cubicBezTo>
                  <a:cubicBezTo>
                    <a:pt x="357" y="41"/>
                    <a:pt x="357" y="41"/>
                    <a:pt x="357" y="41"/>
                  </a:cubicBezTo>
                  <a:cubicBezTo>
                    <a:pt x="357" y="41"/>
                    <a:pt x="357" y="41"/>
                    <a:pt x="357" y="41"/>
                  </a:cubicBezTo>
                  <a:cubicBezTo>
                    <a:pt x="356" y="41"/>
                    <a:pt x="356" y="41"/>
                    <a:pt x="356" y="41"/>
                  </a:cubicBezTo>
                  <a:cubicBezTo>
                    <a:pt x="355" y="40"/>
                    <a:pt x="355" y="40"/>
                    <a:pt x="355" y="40"/>
                  </a:cubicBezTo>
                  <a:cubicBezTo>
                    <a:pt x="355" y="39"/>
                    <a:pt x="355" y="39"/>
                    <a:pt x="354" y="39"/>
                  </a:cubicBezTo>
                  <a:cubicBezTo>
                    <a:pt x="353" y="38"/>
                    <a:pt x="353" y="38"/>
                    <a:pt x="353" y="38"/>
                  </a:cubicBezTo>
                  <a:cubicBezTo>
                    <a:pt x="353" y="37"/>
                    <a:pt x="352" y="37"/>
                    <a:pt x="352" y="37"/>
                  </a:cubicBezTo>
                  <a:cubicBezTo>
                    <a:pt x="352" y="36"/>
                    <a:pt x="351" y="36"/>
                    <a:pt x="351" y="35"/>
                  </a:cubicBezTo>
                  <a:cubicBezTo>
                    <a:pt x="350" y="35"/>
                    <a:pt x="350" y="34"/>
                    <a:pt x="349" y="34"/>
                  </a:cubicBezTo>
                  <a:cubicBezTo>
                    <a:pt x="349" y="34"/>
                    <a:pt x="348" y="33"/>
                    <a:pt x="348" y="33"/>
                  </a:cubicBezTo>
                  <a:cubicBezTo>
                    <a:pt x="348" y="33"/>
                    <a:pt x="347" y="32"/>
                    <a:pt x="347" y="32"/>
                  </a:cubicBezTo>
                  <a:cubicBezTo>
                    <a:pt x="346" y="32"/>
                    <a:pt x="346" y="31"/>
                    <a:pt x="345" y="31"/>
                  </a:cubicBezTo>
                  <a:cubicBezTo>
                    <a:pt x="345" y="30"/>
                    <a:pt x="344" y="30"/>
                    <a:pt x="343" y="29"/>
                  </a:cubicBezTo>
                  <a:cubicBezTo>
                    <a:pt x="343" y="29"/>
                    <a:pt x="342" y="29"/>
                    <a:pt x="342" y="29"/>
                  </a:cubicBezTo>
                  <a:cubicBezTo>
                    <a:pt x="342" y="28"/>
                    <a:pt x="341" y="28"/>
                    <a:pt x="341" y="28"/>
                  </a:cubicBezTo>
                  <a:cubicBezTo>
                    <a:pt x="340" y="27"/>
                    <a:pt x="340" y="27"/>
                    <a:pt x="339" y="27"/>
                  </a:cubicBezTo>
                  <a:cubicBezTo>
                    <a:pt x="339" y="26"/>
                    <a:pt x="338" y="26"/>
                    <a:pt x="338" y="25"/>
                  </a:cubicBezTo>
                  <a:cubicBezTo>
                    <a:pt x="337" y="25"/>
                    <a:pt x="336" y="24"/>
                    <a:pt x="335" y="24"/>
                  </a:cubicBezTo>
                  <a:cubicBezTo>
                    <a:pt x="334" y="23"/>
                    <a:pt x="333" y="22"/>
                    <a:pt x="331" y="22"/>
                  </a:cubicBezTo>
                  <a:cubicBezTo>
                    <a:pt x="330" y="21"/>
                    <a:pt x="329" y="20"/>
                    <a:pt x="328" y="20"/>
                  </a:cubicBezTo>
                  <a:cubicBezTo>
                    <a:pt x="327" y="19"/>
                    <a:pt x="325" y="18"/>
                    <a:pt x="324" y="18"/>
                  </a:cubicBezTo>
                  <a:cubicBezTo>
                    <a:pt x="324" y="18"/>
                    <a:pt x="323" y="17"/>
                    <a:pt x="323" y="17"/>
                  </a:cubicBezTo>
                  <a:cubicBezTo>
                    <a:pt x="322" y="17"/>
                    <a:pt x="322" y="17"/>
                    <a:pt x="321" y="16"/>
                  </a:cubicBezTo>
                  <a:cubicBezTo>
                    <a:pt x="321" y="16"/>
                    <a:pt x="320" y="16"/>
                    <a:pt x="320" y="16"/>
                  </a:cubicBezTo>
                  <a:cubicBezTo>
                    <a:pt x="319" y="15"/>
                    <a:pt x="318" y="15"/>
                    <a:pt x="317" y="14"/>
                  </a:cubicBezTo>
                  <a:cubicBezTo>
                    <a:pt x="317" y="14"/>
                    <a:pt x="316" y="14"/>
                    <a:pt x="316" y="14"/>
                  </a:cubicBezTo>
                  <a:cubicBezTo>
                    <a:pt x="316" y="14"/>
                    <a:pt x="315" y="14"/>
                    <a:pt x="315" y="13"/>
                  </a:cubicBezTo>
                  <a:cubicBezTo>
                    <a:pt x="314" y="13"/>
                    <a:pt x="314" y="13"/>
                    <a:pt x="313" y="13"/>
                  </a:cubicBezTo>
                  <a:cubicBezTo>
                    <a:pt x="312" y="12"/>
                    <a:pt x="311" y="12"/>
                    <a:pt x="310" y="12"/>
                  </a:cubicBezTo>
                  <a:cubicBezTo>
                    <a:pt x="310" y="12"/>
                    <a:pt x="310" y="11"/>
                    <a:pt x="309" y="11"/>
                  </a:cubicBezTo>
                  <a:cubicBezTo>
                    <a:pt x="309" y="11"/>
                    <a:pt x="308" y="11"/>
                    <a:pt x="308" y="11"/>
                  </a:cubicBezTo>
                  <a:cubicBezTo>
                    <a:pt x="307" y="11"/>
                    <a:pt x="307" y="10"/>
                    <a:pt x="306" y="10"/>
                  </a:cubicBezTo>
                  <a:cubicBezTo>
                    <a:pt x="306" y="10"/>
                    <a:pt x="305" y="10"/>
                    <a:pt x="304" y="9"/>
                  </a:cubicBezTo>
                  <a:cubicBezTo>
                    <a:pt x="303" y="9"/>
                    <a:pt x="302" y="9"/>
                    <a:pt x="302" y="9"/>
                  </a:cubicBezTo>
                  <a:cubicBezTo>
                    <a:pt x="301" y="9"/>
                    <a:pt x="300" y="8"/>
                    <a:pt x="300" y="8"/>
                  </a:cubicBezTo>
                  <a:cubicBezTo>
                    <a:pt x="299" y="8"/>
                    <a:pt x="298" y="8"/>
                    <a:pt x="297" y="8"/>
                  </a:cubicBezTo>
                  <a:cubicBezTo>
                    <a:pt x="297" y="8"/>
                    <a:pt x="296" y="8"/>
                    <a:pt x="295" y="7"/>
                  </a:cubicBezTo>
                  <a:cubicBezTo>
                    <a:pt x="295" y="7"/>
                    <a:pt x="294" y="7"/>
                    <a:pt x="294" y="7"/>
                  </a:cubicBezTo>
                  <a:cubicBezTo>
                    <a:pt x="293" y="7"/>
                    <a:pt x="292" y="6"/>
                    <a:pt x="292" y="6"/>
                  </a:cubicBezTo>
                  <a:cubicBezTo>
                    <a:pt x="291" y="6"/>
                    <a:pt x="291" y="6"/>
                    <a:pt x="290" y="6"/>
                  </a:cubicBezTo>
                  <a:cubicBezTo>
                    <a:pt x="290" y="5"/>
                    <a:pt x="289" y="5"/>
                    <a:pt x="289" y="5"/>
                  </a:cubicBezTo>
                  <a:cubicBezTo>
                    <a:pt x="285" y="4"/>
                    <a:pt x="282" y="3"/>
                    <a:pt x="278" y="3"/>
                  </a:cubicBezTo>
                  <a:cubicBezTo>
                    <a:pt x="274" y="2"/>
                    <a:pt x="271" y="2"/>
                    <a:pt x="267" y="1"/>
                  </a:cubicBezTo>
                  <a:cubicBezTo>
                    <a:pt x="263" y="1"/>
                    <a:pt x="260" y="1"/>
                    <a:pt x="256" y="0"/>
                  </a:cubicBezTo>
                  <a:cubicBezTo>
                    <a:pt x="253" y="0"/>
                    <a:pt x="250" y="0"/>
                    <a:pt x="248" y="0"/>
                  </a:cubicBezTo>
                </a:path>
              </a:pathLst>
            </a:custGeom>
            <a:solidFill>
              <a:srgbClr val="D2C4C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9" name="Freeform 190"/>
            <p:cNvSpPr>
              <a:spLocks noEditPoints="true"/>
            </p:cNvSpPr>
            <p:nvPr/>
          </p:nvSpPr>
          <p:spPr bwMode="auto">
            <a:xfrm>
              <a:off x="2581" y="3250"/>
              <a:ext cx="15" cy="49"/>
            </a:xfrm>
            <a:custGeom>
              <a:avLst/>
              <a:gdLst>
                <a:gd name="T0" fmla="*/ 8 w 9"/>
                <a:gd name="T1" fmla="*/ 36 h 30"/>
                <a:gd name="T2" fmla="*/ 15 w 9"/>
                <a:gd name="T3" fmla="*/ 49 h 30"/>
                <a:gd name="T4" fmla="*/ 8 w 9"/>
                <a:gd name="T5" fmla="*/ 36 h 30"/>
                <a:gd name="T6" fmla="*/ 8 w 9"/>
                <a:gd name="T7" fmla="*/ 36 h 30"/>
                <a:gd name="T8" fmla="*/ 8 w 9"/>
                <a:gd name="T9" fmla="*/ 36 h 30"/>
                <a:gd name="T10" fmla="*/ 8 w 9"/>
                <a:gd name="T11" fmla="*/ 36 h 30"/>
                <a:gd name="T12" fmla="*/ 8 w 9"/>
                <a:gd name="T13" fmla="*/ 36 h 30"/>
                <a:gd name="T14" fmla="*/ 8 w 9"/>
                <a:gd name="T15" fmla="*/ 36 h 30"/>
                <a:gd name="T16" fmla="*/ 8 w 9"/>
                <a:gd name="T17" fmla="*/ 36 h 30"/>
                <a:gd name="T18" fmla="*/ 8 w 9"/>
                <a:gd name="T19" fmla="*/ 36 h 30"/>
                <a:gd name="T20" fmla="*/ 8 w 9"/>
                <a:gd name="T21" fmla="*/ 36 h 30"/>
                <a:gd name="T22" fmla="*/ 8 w 9"/>
                <a:gd name="T23" fmla="*/ 36 h 30"/>
                <a:gd name="T24" fmla="*/ 8 w 9"/>
                <a:gd name="T25" fmla="*/ 36 h 30"/>
                <a:gd name="T26" fmla="*/ 8 w 9"/>
                <a:gd name="T27" fmla="*/ 36 h 30"/>
                <a:gd name="T28" fmla="*/ 8 w 9"/>
                <a:gd name="T29" fmla="*/ 36 h 30"/>
                <a:gd name="T30" fmla="*/ 8 w 9"/>
                <a:gd name="T31" fmla="*/ 36 h 30"/>
                <a:gd name="T32" fmla="*/ 8 w 9"/>
                <a:gd name="T33" fmla="*/ 36 h 30"/>
                <a:gd name="T34" fmla="*/ 8 w 9"/>
                <a:gd name="T35" fmla="*/ 36 h 30"/>
                <a:gd name="T36" fmla="*/ 8 w 9"/>
                <a:gd name="T37" fmla="*/ 36 h 30"/>
                <a:gd name="T38" fmla="*/ 8 w 9"/>
                <a:gd name="T39" fmla="*/ 36 h 30"/>
                <a:gd name="T40" fmla="*/ 8 w 9"/>
                <a:gd name="T41" fmla="*/ 36 h 30"/>
                <a:gd name="T42" fmla="*/ 0 w 9"/>
                <a:gd name="T43" fmla="*/ 8 h 30"/>
                <a:gd name="T44" fmla="*/ 8 w 9"/>
                <a:gd name="T45" fmla="*/ 36 h 30"/>
                <a:gd name="T46" fmla="*/ 8 w 9"/>
                <a:gd name="T47" fmla="*/ 36 h 30"/>
                <a:gd name="T48" fmla="*/ 3 w 9"/>
                <a:gd name="T49" fmla="*/ 21 h 30"/>
                <a:gd name="T50" fmla="*/ 0 w 9"/>
                <a:gd name="T51" fmla="*/ 8 h 30"/>
                <a:gd name="T52" fmla="*/ 0 w 9"/>
                <a:gd name="T53" fmla="*/ 5 h 30"/>
                <a:gd name="T54" fmla="*/ 0 w 9"/>
                <a:gd name="T55" fmla="*/ 5 h 30"/>
                <a:gd name="T56" fmla="*/ 0 w 9"/>
                <a:gd name="T57" fmla="*/ 5 h 30"/>
                <a:gd name="T58" fmla="*/ 0 w 9"/>
                <a:gd name="T59" fmla="*/ 3 h 30"/>
                <a:gd name="T60" fmla="*/ 0 w 9"/>
                <a:gd name="T61" fmla="*/ 3 h 30"/>
                <a:gd name="T62" fmla="*/ 0 w 9"/>
                <a:gd name="T63" fmla="*/ 3 h 30"/>
                <a:gd name="T64" fmla="*/ 0 w 9"/>
                <a:gd name="T65" fmla="*/ 3 h 30"/>
                <a:gd name="T66" fmla="*/ 0 w 9"/>
                <a:gd name="T67" fmla="*/ 3 h 30"/>
                <a:gd name="T68" fmla="*/ 0 w 9"/>
                <a:gd name="T69" fmla="*/ 3 h 30"/>
                <a:gd name="T70" fmla="*/ 0 w 9"/>
                <a:gd name="T71" fmla="*/ 0 h 30"/>
                <a:gd name="T72" fmla="*/ 0 w 9"/>
                <a:gd name="T73" fmla="*/ 3 h 30"/>
                <a:gd name="T74" fmla="*/ 0 w 9"/>
                <a:gd name="T75" fmla="*/ 0 h 30"/>
                <a:gd name="T76" fmla="*/ 0 w 9"/>
                <a:gd name="T77" fmla="*/ 0 h 30"/>
                <a:gd name="T78" fmla="*/ 0 w 9"/>
                <a:gd name="T79" fmla="*/ 0 h 30"/>
                <a:gd name="T80" fmla="*/ 0 w 9"/>
                <a:gd name="T81" fmla="*/ 0 h 30"/>
                <a:gd name="T82" fmla="*/ 0 w 9"/>
                <a:gd name="T83" fmla="*/ 0 h 30"/>
                <a:gd name="T84" fmla="*/ 0 w 9"/>
                <a:gd name="T85" fmla="*/ 0 h 30"/>
                <a:gd name="T86" fmla="*/ 0 w 9"/>
                <a:gd name="T87" fmla="*/ 0 h 30"/>
                <a:gd name="T88" fmla="*/ 0 w 9"/>
                <a:gd name="T89" fmla="*/ 0 h 30"/>
                <a:gd name="T90" fmla="*/ 0 w 9"/>
                <a:gd name="T91" fmla="*/ 0 h 30"/>
                <a:gd name="T92" fmla="*/ 0 w 9"/>
                <a:gd name="T93" fmla="*/ 0 h 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 h="30">
                  <a:moveTo>
                    <a:pt x="5" y="22"/>
                  </a:moveTo>
                  <a:cubicBezTo>
                    <a:pt x="6" y="25"/>
                    <a:pt x="8" y="27"/>
                    <a:pt x="9" y="30"/>
                  </a:cubicBezTo>
                  <a:cubicBezTo>
                    <a:pt x="8" y="27"/>
                    <a:pt x="6" y="25"/>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0" y="5"/>
                  </a:moveTo>
                  <a:cubicBezTo>
                    <a:pt x="1" y="11"/>
                    <a:pt x="3" y="16"/>
                    <a:pt x="5" y="22"/>
                  </a:cubicBezTo>
                  <a:cubicBezTo>
                    <a:pt x="5" y="22"/>
                    <a:pt x="5" y="22"/>
                    <a:pt x="5" y="22"/>
                  </a:cubicBezTo>
                  <a:cubicBezTo>
                    <a:pt x="4" y="19"/>
                    <a:pt x="3" y="16"/>
                    <a:pt x="2" y="13"/>
                  </a:cubicBezTo>
                  <a:cubicBezTo>
                    <a:pt x="1" y="11"/>
                    <a:pt x="1" y="8"/>
                    <a:pt x="0" y="5"/>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0"/>
                  </a:moveTo>
                  <a:cubicBezTo>
                    <a:pt x="0" y="1"/>
                    <a:pt x="0" y="2"/>
                    <a:pt x="0" y="2"/>
                  </a:cubicBezTo>
                  <a:cubicBezTo>
                    <a:pt x="0" y="2"/>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9303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50" name="Freeform 193"/>
            <p:cNvSpPr/>
            <p:nvPr/>
          </p:nvSpPr>
          <p:spPr bwMode="auto">
            <a:xfrm>
              <a:off x="3924" y="3358"/>
              <a:ext cx="17" cy="33"/>
            </a:xfrm>
            <a:custGeom>
              <a:avLst/>
              <a:gdLst>
                <a:gd name="T0" fmla="*/ 15 w 10"/>
                <a:gd name="T1" fmla="*/ 5 h 20"/>
                <a:gd name="T2" fmla="*/ 14 w 10"/>
                <a:gd name="T3" fmla="*/ 7 h 20"/>
                <a:gd name="T4" fmla="*/ 14 w 10"/>
                <a:gd name="T5" fmla="*/ 8 h 20"/>
                <a:gd name="T6" fmla="*/ 12 w 10"/>
                <a:gd name="T7" fmla="*/ 10 h 20"/>
                <a:gd name="T8" fmla="*/ 10 w 10"/>
                <a:gd name="T9" fmla="*/ 12 h 20"/>
                <a:gd name="T10" fmla="*/ 10 w 10"/>
                <a:gd name="T11" fmla="*/ 13 h 20"/>
                <a:gd name="T12" fmla="*/ 9 w 10"/>
                <a:gd name="T13" fmla="*/ 15 h 20"/>
                <a:gd name="T14" fmla="*/ 9 w 10"/>
                <a:gd name="T15" fmla="*/ 17 h 20"/>
                <a:gd name="T16" fmla="*/ 7 w 10"/>
                <a:gd name="T17" fmla="*/ 18 h 20"/>
                <a:gd name="T18" fmla="*/ 7 w 10"/>
                <a:gd name="T19" fmla="*/ 20 h 20"/>
                <a:gd name="T20" fmla="*/ 7 w 10"/>
                <a:gd name="T21" fmla="*/ 21 h 20"/>
                <a:gd name="T22" fmla="*/ 5 w 10"/>
                <a:gd name="T23" fmla="*/ 23 h 20"/>
                <a:gd name="T24" fmla="*/ 5 w 10"/>
                <a:gd name="T25" fmla="*/ 25 h 20"/>
                <a:gd name="T26" fmla="*/ 3 w 10"/>
                <a:gd name="T27" fmla="*/ 26 h 20"/>
                <a:gd name="T28" fmla="*/ 3 w 10"/>
                <a:gd name="T29" fmla="*/ 28 h 20"/>
                <a:gd name="T30" fmla="*/ 2 w 10"/>
                <a:gd name="T31" fmla="*/ 30 h 20"/>
                <a:gd name="T32" fmla="*/ 2 w 10"/>
                <a:gd name="T33" fmla="*/ 30 h 20"/>
                <a:gd name="T34" fmla="*/ 0 w 10"/>
                <a:gd name="T35" fmla="*/ 33 h 20"/>
                <a:gd name="T36" fmla="*/ 14 w 10"/>
                <a:gd name="T37" fmla="*/ 10 h 20"/>
                <a:gd name="T38" fmla="*/ 14 w 10"/>
                <a:gd name="T39" fmla="*/ 8 h 20"/>
                <a:gd name="T40" fmla="*/ 15 w 10"/>
                <a:gd name="T41" fmla="*/ 7 h 20"/>
                <a:gd name="T42" fmla="*/ 15 w 10"/>
                <a:gd name="T43" fmla="*/ 5 h 20"/>
                <a:gd name="T44" fmla="*/ 15 w 10"/>
                <a:gd name="T45" fmla="*/ 3 h 20"/>
                <a:gd name="T46" fmla="*/ 17 w 10"/>
                <a:gd name="T47" fmla="*/ 2 h 20"/>
                <a:gd name="T48" fmla="*/ 17 w 10"/>
                <a:gd name="T49" fmla="*/ 0 h 20"/>
                <a:gd name="T50" fmla="*/ 17 w 10"/>
                <a:gd name="T51" fmla="*/ 2 h 20"/>
                <a:gd name="T52" fmla="*/ 17 w 10"/>
                <a:gd name="T53" fmla="*/ 3 h 20"/>
                <a:gd name="T54" fmla="*/ 15 w 10"/>
                <a:gd name="T55" fmla="*/ 5 h 2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0" h="20">
                  <a:moveTo>
                    <a:pt x="9" y="3"/>
                  </a:moveTo>
                  <a:cubicBezTo>
                    <a:pt x="8" y="4"/>
                    <a:pt x="8" y="4"/>
                    <a:pt x="8" y="4"/>
                  </a:cubicBezTo>
                  <a:cubicBezTo>
                    <a:pt x="8" y="5"/>
                    <a:pt x="8" y="5"/>
                    <a:pt x="8" y="5"/>
                  </a:cubicBezTo>
                  <a:cubicBezTo>
                    <a:pt x="8" y="5"/>
                    <a:pt x="7" y="6"/>
                    <a:pt x="7" y="6"/>
                  </a:cubicBezTo>
                  <a:cubicBezTo>
                    <a:pt x="7" y="6"/>
                    <a:pt x="7" y="7"/>
                    <a:pt x="6" y="7"/>
                  </a:cubicBezTo>
                  <a:cubicBezTo>
                    <a:pt x="6" y="8"/>
                    <a:pt x="6" y="8"/>
                    <a:pt x="6" y="8"/>
                  </a:cubicBezTo>
                  <a:cubicBezTo>
                    <a:pt x="5" y="9"/>
                    <a:pt x="5" y="9"/>
                    <a:pt x="5" y="9"/>
                  </a:cubicBezTo>
                  <a:cubicBezTo>
                    <a:pt x="5" y="9"/>
                    <a:pt x="5" y="10"/>
                    <a:pt x="5" y="10"/>
                  </a:cubicBezTo>
                  <a:cubicBezTo>
                    <a:pt x="5" y="10"/>
                    <a:pt x="5" y="11"/>
                    <a:pt x="4" y="11"/>
                  </a:cubicBezTo>
                  <a:cubicBezTo>
                    <a:pt x="4" y="12"/>
                    <a:pt x="4" y="12"/>
                    <a:pt x="4" y="12"/>
                  </a:cubicBezTo>
                  <a:cubicBezTo>
                    <a:pt x="4" y="13"/>
                    <a:pt x="4" y="13"/>
                    <a:pt x="4" y="13"/>
                  </a:cubicBezTo>
                  <a:cubicBezTo>
                    <a:pt x="3" y="14"/>
                    <a:pt x="3" y="14"/>
                    <a:pt x="3" y="14"/>
                  </a:cubicBezTo>
                  <a:cubicBezTo>
                    <a:pt x="3" y="14"/>
                    <a:pt x="3" y="15"/>
                    <a:pt x="3" y="15"/>
                  </a:cubicBezTo>
                  <a:cubicBezTo>
                    <a:pt x="2" y="16"/>
                    <a:pt x="2" y="16"/>
                    <a:pt x="2" y="16"/>
                  </a:cubicBezTo>
                  <a:cubicBezTo>
                    <a:pt x="2" y="17"/>
                    <a:pt x="2" y="17"/>
                    <a:pt x="2" y="17"/>
                  </a:cubicBezTo>
                  <a:cubicBezTo>
                    <a:pt x="1" y="18"/>
                    <a:pt x="1" y="18"/>
                    <a:pt x="1" y="18"/>
                  </a:cubicBezTo>
                  <a:cubicBezTo>
                    <a:pt x="1" y="18"/>
                    <a:pt x="1" y="18"/>
                    <a:pt x="1" y="18"/>
                  </a:cubicBezTo>
                  <a:cubicBezTo>
                    <a:pt x="1" y="19"/>
                    <a:pt x="1" y="19"/>
                    <a:pt x="0" y="20"/>
                  </a:cubicBezTo>
                  <a:cubicBezTo>
                    <a:pt x="3" y="15"/>
                    <a:pt x="6" y="11"/>
                    <a:pt x="8" y="6"/>
                  </a:cubicBezTo>
                  <a:cubicBezTo>
                    <a:pt x="8" y="5"/>
                    <a:pt x="8" y="5"/>
                    <a:pt x="8" y="5"/>
                  </a:cubicBezTo>
                  <a:cubicBezTo>
                    <a:pt x="9" y="4"/>
                    <a:pt x="9" y="4"/>
                    <a:pt x="9" y="4"/>
                  </a:cubicBezTo>
                  <a:cubicBezTo>
                    <a:pt x="9" y="3"/>
                    <a:pt x="9" y="3"/>
                    <a:pt x="9" y="3"/>
                  </a:cubicBezTo>
                  <a:cubicBezTo>
                    <a:pt x="9" y="2"/>
                    <a:pt x="9" y="2"/>
                    <a:pt x="9" y="2"/>
                  </a:cubicBezTo>
                  <a:cubicBezTo>
                    <a:pt x="10" y="2"/>
                    <a:pt x="10" y="2"/>
                    <a:pt x="10" y="1"/>
                  </a:cubicBezTo>
                  <a:cubicBezTo>
                    <a:pt x="10" y="0"/>
                    <a:pt x="10" y="0"/>
                    <a:pt x="10" y="0"/>
                  </a:cubicBezTo>
                  <a:cubicBezTo>
                    <a:pt x="10" y="1"/>
                    <a:pt x="10" y="1"/>
                    <a:pt x="10" y="1"/>
                  </a:cubicBezTo>
                  <a:cubicBezTo>
                    <a:pt x="10" y="1"/>
                    <a:pt x="10" y="1"/>
                    <a:pt x="10" y="2"/>
                  </a:cubicBezTo>
                  <a:cubicBezTo>
                    <a:pt x="9" y="2"/>
                    <a:pt x="9" y="2"/>
                    <a:pt x="9" y="3"/>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151" name="Picture 195"/>
            <p:cNvPicPr>
              <a:picLocks noChangeAspect="true" noChangeArrowheads="true"/>
            </p:cNvPicPr>
            <p:nvPr/>
          </p:nvPicPr>
          <p:blipFill>
            <a:blip r:embed="rId1">
              <a:extLst>
                <a:ext uri="{28A0092B-C50C-407E-A947-70E740481C1C}">
                  <a14:useLocalDpi xmlns:a14="http://schemas.microsoft.com/office/drawing/2010/main" val="false"/>
                </a:ext>
              </a:extLst>
            </a:blip>
            <a:srcRect/>
            <a:stretch>
              <a:fillRect/>
            </a:stretch>
          </p:blipFill>
          <p:spPr bwMode="auto">
            <a:xfrm>
              <a:off x="4125" y="3121"/>
              <a:ext cx="15"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2" name="Picture 196"/>
            <p:cNvPicPr>
              <a:picLocks noChangeAspect="true" noChangeArrowheads="true"/>
            </p:cNvPicPr>
            <p:nvPr/>
          </p:nvPicPr>
          <p:blipFill>
            <a:blip r:embed="rId2">
              <a:extLst>
                <a:ext uri="{28A0092B-C50C-407E-A947-70E740481C1C}">
                  <a14:useLocalDpi xmlns:a14="http://schemas.microsoft.com/office/drawing/2010/main" val="false"/>
                </a:ext>
              </a:extLst>
            </a:blip>
            <a:srcRect/>
            <a:stretch>
              <a:fillRect/>
            </a:stretch>
          </p:blipFill>
          <p:spPr bwMode="auto">
            <a:xfrm>
              <a:off x="4132" y="3164"/>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3" name="Picture 197"/>
            <p:cNvPicPr>
              <a:picLocks noChangeAspect="true" noChangeArrowheads="true"/>
            </p:cNvPicPr>
            <p:nvPr/>
          </p:nvPicPr>
          <p:blipFill>
            <a:blip r:embed="rId3">
              <a:extLst>
                <a:ext uri="{28A0092B-C50C-407E-A947-70E740481C1C}">
                  <a14:useLocalDpi xmlns:a14="http://schemas.microsoft.com/office/drawing/2010/main" val="false"/>
                </a:ext>
              </a:extLst>
            </a:blip>
            <a:srcRect/>
            <a:stretch>
              <a:fillRect/>
            </a:stretch>
          </p:blipFill>
          <p:spPr bwMode="auto">
            <a:xfrm>
              <a:off x="4320" y="3308"/>
              <a:ext cx="4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4" name="Picture 198"/>
            <p:cNvPicPr>
              <a:picLocks noChangeAspect="true" noChangeArrowheads="true"/>
            </p:cNvPicPr>
            <p:nvPr/>
          </p:nvPicPr>
          <p:blipFill>
            <a:blip r:embed="rId1">
              <a:extLst>
                <a:ext uri="{28A0092B-C50C-407E-A947-70E740481C1C}">
                  <a14:useLocalDpi xmlns:a14="http://schemas.microsoft.com/office/drawing/2010/main" val="false"/>
                </a:ext>
              </a:extLst>
            </a:blip>
            <a:srcRect/>
            <a:stretch>
              <a:fillRect/>
            </a:stretch>
          </p:blipFill>
          <p:spPr bwMode="auto">
            <a:xfrm>
              <a:off x="4126" y="3130"/>
              <a:ext cx="1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5" name="Picture 199"/>
            <p:cNvPicPr>
              <a:picLocks noChangeAspect="true" noChangeArrowheads="true"/>
            </p:cNvPicPr>
            <p:nvPr/>
          </p:nvPicPr>
          <p:blipFill>
            <a:blip r:embed="rId4">
              <a:extLst>
                <a:ext uri="{28A0092B-C50C-407E-A947-70E740481C1C}">
                  <a14:useLocalDpi xmlns:a14="http://schemas.microsoft.com/office/drawing/2010/main" val="false"/>
                </a:ext>
              </a:extLst>
            </a:blip>
            <a:srcRect/>
            <a:stretch>
              <a:fillRect/>
            </a:stretch>
          </p:blipFill>
          <p:spPr bwMode="auto">
            <a:xfrm>
              <a:off x="4129" y="315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6" name="Picture 200"/>
            <p:cNvPicPr>
              <a:picLocks noChangeAspect="true" noChangeArrowheads="true"/>
            </p:cNvPicPr>
            <p:nvPr/>
          </p:nvPicPr>
          <p:blipFill>
            <a:blip r:embed="rId5">
              <a:extLst>
                <a:ext uri="{28A0092B-C50C-407E-A947-70E740481C1C}">
                  <a14:useLocalDpi xmlns:a14="http://schemas.microsoft.com/office/drawing/2010/main" val="false"/>
                </a:ext>
              </a:extLst>
            </a:blip>
            <a:srcRect/>
            <a:stretch>
              <a:fillRect/>
            </a:stretch>
          </p:blipFill>
          <p:spPr bwMode="auto">
            <a:xfrm>
              <a:off x="4127" y="3145"/>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7" name="Picture 201"/>
            <p:cNvPicPr>
              <a:picLocks noChangeAspect="true" noChangeArrowheads="true"/>
            </p:cNvPicPr>
            <p:nvPr/>
          </p:nvPicPr>
          <p:blipFill>
            <a:blip r:embed="rId6">
              <a:extLst>
                <a:ext uri="{28A0092B-C50C-407E-A947-70E740481C1C}">
                  <a14:useLocalDpi xmlns:a14="http://schemas.microsoft.com/office/drawing/2010/main" val="false"/>
                </a:ext>
              </a:extLst>
            </a:blip>
            <a:srcRect/>
            <a:stretch>
              <a:fillRect/>
            </a:stretch>
          </p:blipFill>
          <p:spPr bwMode="auto">
            <a:xfrm>
              <a:off x="4135" y="3173"/>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8" name="Picture 202"/>
            <p:cNvPicPr>
              <a:picLocks noChangeAspect="true" noChangeArrowheads="true"/>
            </p:cNvPicPr>
            <p:nvPr/>
          </p:nvPicPr>
          <p:blipFill>
            <a:blip r:embed="rId7">
              <a:extLst>
                <a:ext uri="{28A0092B-C50C-407E-A947-70E740481C1C}">
                  <a14:useLocalDpi xmlns:a14="http://schemas.microsoft.com/office/drawing/2010/main" val="false"/>
                </a:ext>
              </a:extLst>
            </a:blip>
            <a:srcRect/>
            <a:stretch>
              <a:fillRect/>
            </a:stretch>
          </p:blipFill>
          <p:spPr bwMode="auto">
            <a:xfrm>
              <a:off x="4139" y="3183"/>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9" name="Picture 203"/>
            <p:cNvPicPr>
              <a:picLocks noChangeAspect="true" noChangeArrowheads="true"/>
            </p:cNvPicPr>
            <p:nvPr/>
          </p:nvPicPr>
          <p:blipFill>
            <a:blip r:embed="rId8">
              <a:extLst>
                <a:ext uri="{28A0092B-C50C-407E-A947-70E740481C1C}">
                  <a14:useLocalDpi xmlns:a14="http://schemas.microsoft.com/office/drawing/2010/main" val="false"/>
                </a:ext>
              </a:extLst>
            </a:blip>
            <a:srcRect/>
            <a:stretch>
              <a:fillRect/>
            </a:stretch>
          </p:blipFill>
          <p:spPr bwMode="auto">
            <a:xfrm>
              <a:off x="4358" y="3315"/>
              <a:ext cx="3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0" name="Picture 204"/>
            <p:cNvPicPr>
              <a:picLocks noChangeAspect="true" noChangeArrowheads="true"/>
            </p:cNvPicPr>
            <p:nvPr/>
          </p:nvPicPr>
          <p:blipFill>
            <a:blip r:embed="rId9">
              <a:extLst>
                <a:ext uri="{28A0092B-C50C-407E-A947-70E740481C1C}">
                  <a14:useLocalDpi xmlns:a14="http://schemas.microsoft.com/office/drawing/2010/main" val="false"/>
                </a:ext>
              </a:extLst>
            </a:blip>
            <a:srcRect/>
            <a:stretch>
              <a:fillRect/>
            </a:stretch>
          </p:blipFill>
          <p:spPr bwMode="auto">
            <a:xfrm>
              <a:off x="4417" y="3313"/>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61" name="Freeform 205"/>
            <p:cNvSpPr/>
            <p:nvPr/>
          </p:nvSpPr>
          <p:spPr bwMode="auto">
            <a:xfrm>
              <a:off x="4059" y="3035"/>
              <a:ext cx="1945" cy="535"/>
            </a:xfrm>
            <a:custGeom>
              <a:avLst/>
              <a:gdLst>
                <a:gd name="T0" fmla="*/ 1924 w 1186"/>
                <a:gd name="T1" fmla="*/ 51 h 326"/>
                <a:gd name="T2" fmla="*/ 1883 w 1186"/>
                <a:gd name="T3" fmla="*/ 89 h 326"/>
                <a:gd name="T4" fmla="*/ 953 w 1186"/>
                <a:gd name="T5" fmla="*/ 425 h 326"/>
                <a:gd name="T6" fmla="*/ 941 w 1186"/>
                <a:gd name="T7" fmla="*/ 425 h 326"/>
                <a:gd name="T8" fmla="*/ 923 w 1186"/>
                <a:gd name="T9" fmla="*/ 428 h 326"/>
                <a:gd name="T10" fmla="*/ 881 w 1186"/>
                <a:gd name="T11" fmla="*/ 428 h 326"/>
                <a:gd name="T12" fmla="*/ 807 w 1186"/>
                <a:gd name="T13" fmla="*/ 409 h 326"/>
                <a:gd name="T14" fmla="*/ 754 w 1186"/>
                <a:gd name="T15" fmla="*/ 374 h 326"/>
                <a:gd name="T16" fmla="*/ 738 w 1186"/>
                <a:gd name="T17" fmla="*/ 356 h 326"/>
                <a:gd name="T18" fmla="*/ 602 w 1186"/>
                <a:gd name="T19" fmla="*/ 123 h 326"/>
                <a:gd name="T20" fmla="*/ 585 w 1186"/>
                <a:gd name="T21" fmla="*/ 98 h 326"/>
                <a:gd name="T22" fmla="*/ 507 w 1186"/>
                <a:gd name="T23" fmla="*/ 79 h 326"/>
                <a:gd name="T24" fmla="*/ 482 w 1186"/>
                <a:gd name="T25" fmla="*/ 98 h 326"/>
                <a:gd name="T26" fmla="*/ 448 w 1186"/>
                <a:gd name="T27" fmla="*/ 149 h 326"/>
                <a:gd name="T28" fmla="*/ 431 w 1186"/>
                <a:gd name="T29" fmla="*/ 177 h 326"/>
                <a:gd name="T30" fmla="*/ 399 w 1186"/>
                <a:gd name="T31" fmla="*/ 212 h 326"/>
                <a:gd name="T32" fmla="*/ 348 w 1186"/>
                <a:gd name="T33" fmla="*/ 246 h 326"/>
                <a:gd name="T34" fmla="*/ 300 w 1186"/>
                <a:gd name="T35" fmla="*/ 263 h 326"/>
                <a:gd name="T36" fmla="*/ 279 w 1186"/>
                <a:gd name="T37" fmla="*/ 268 h 326"/>
                <a:gd name="T38" fmla="*/ 249 w 1186"/>
                <a:gd name="T39" fmla="*/ 271 h 326"/>
                <a:gd name="T40" fmla="*/ 192 w 1186"/>
                <a:gd name="T41" fmla="*/ 269 h 326"/>
                <a:gd name="T42" fmla="*/ 143 w 1186"/>
                <a:gd name="T43" fmla="*/ 258 h 326"/>
                <a:gd name="T44" fmla="*/ 74 w 1186"/>
                <a:gd name="T45" fmla="*/ 223 h 326"/>
                <a:gd name="T46" fmla="*/ 49 w 1186"/>
                <a:gd name="T47" fmla="*/ 202 h 326"/>
                <a:gd name="T48" fmla="*/ 31 w 1186"/>
                <a:gd name="T49" fmla="*/ 182 h 326"/>
                <a:gd name="T50" fmla="*/ 11 w 1186"/>
                <a:gd name="T51" fmla="*/ 146 h 326"/>
                <a:gd name="T52" fmla="*/ 2 w 1186"/>
                <a:gd name="T53" fmla="*/ 112 h 326"/>
                <a:gd name="T54" fmla="*/ 25 w 1186"/>
                <a:gd name="T55" fmla="*/ 274 h 326"/>
                <a:gd name="T56" fmla="*/ 41 w 1186"/>
                <a:gd name="T57" fmla="*/ 299 h 326"/>
                <a:gd name="T58" fmla="*/ 61 w 1186"/>
                <a:gd name="T59" fmla="*/ 318 h 326"/>
                <a:gd name="T60" fmla="*/ 120 w 1186"/>
                <a:gd name="T61" fmla="*/ 356 h 326"/>
                <a:gd name="T62" fmla="*/ 154 w 1186"/>
                <a:gd name="T63" fmla="*/ 368 h 326"/>
                <a:gd name="T64" fmla="*/ 190 w 1186"/>
                <a:gd name="T65" fmla="*/ 376 h 326"/>
                <a:gd name="T66" fmla="*/ 228 w 1186"/>
                <a:gd name="T67" fmla="*/ 377 h 326"/>
                <a:gd name="T68" fmla="*/ 261 w 1186"/>
                <a:gd name="T69" fmla="*/ 376 h 326"/>
                <a:gd name="T70" fmla="*/ 271 w 1186"/>
                <a:gd name="T71" fmla="*/ 376 h 326"/>
                <a:gd name="T72" fmla="*/ 287 w 1186"/>
                <a:gd name="T73" fmla="*/ 373 h 326"/>
                <a:gd name="T74" fmla="*/ 315 w 1186"/>
                <a:gd name="T75" fmla="*/ 366 h 326"/>
                <a:gd name="T76" fmla="*/ 354 w 1186"/>
                <a:gd name="T77" fmla="*/ 350 h 326"/>
                <a:gd name="T78" fmla="*/ 397 w 1186"/>
                <a:gd name="T79" fmla="*/ 322 h 326"/>
                <a:gd name="T80" fmla="*/ 425 w 1186"/>
                <a:gd name="T81" fmla="*/ 290 h 326"/>
                <a:gd name="T82" fmla="*/ 443 w 1186"/>
                <a:gd name="T83" fmla="*/ 261 h 326"/>
                <a:gd name="T84" fmla="*/ 462 w 1186"/>
                <a:gd name="T85" fmla="*/ 228 h 326"/>
                <a:gd name="T86" fmla="*/ 487 w 1186"/>
                <a:gd name="T87" fmla="*/ 200 h 326"/>
                <a:gd name="T88" fmla="*/ 577 w 1186"/>
                <a:gd name="T89" fmla="*/ 200 h 326"/>
                <a:gd name="T90" fmla="*/ 599 w 1186"/>
                <a:gd name="T91" fmla="*/ 228 h 326"/>
                <a:gd name="T92" fmla="*/ 733 w 1186"/>
                <a:gd name="T93" fmla="*/ 461 h 326"/>
                <a:gd name="T94" fmla="*/ 749 w 1186"/>
                <a:gd name="T95" fmla="*/ 479 h 326"/>
                <a:gd name="T96" fmla="*/ 787 w 1186"/>
                <a:gd name="T97" fmla="*/ 507 h 326"/>
                <a:gd name="T98" fmla="*/ 827 w 1186"/>
                <a:gd name="T99" fmla="*/ 524 h 326"/>
                <a:gd name="T100" fmla="*/ 871 w 1186"/>
                <a:gd name="T101" fmla="*/ 533 h 326"/>
                <a:gd name="T102" fmla="*/ 899 w 1186"/>
                <a:gd name="T103" fmla="*/ 535 h 326"/>
                <a:gd name="T104" fmla="*/ 923 w 1186"/>
                <a:gd name="T105" fmla="*/ 533 h 326"/>
                <a:gd name="T106" fmla="*/ 933 w 1186"/>
                <a:gd name="T107" fmla="*/ 532 h 326"/>
                <a:gd name="T108" fmla="*/ 1576 w 1186"/>
                <a:gd name="T109" fmla="*/ 304 h 326"/>
                <a:gd name="T110" fmla="*/ 1865 w 1186"/>
                <a:gd name="T111" fmla="*/ 197 h 326"/>
                <a:gd name="T112" fmla="*/ 1897 w 1186"/>
                <a:gd name="T113" fmla="*/ 171 h 326"/>
                <a:gd name="T114" fmla="*/ 1919 w 1186"/>
                <a:gd name="T115" fmla="*/ 139 h 326"/>
                <a:gd name="T116" fmla="*/ 1929 w 1186"/>
                <a:gd name="T117" fmla="*/ 108 h 32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86" h="326">
                  <a:moveTo>
                    <a:pt x="1185" y="5"/>
                  </a:moveTo>
                  <a:cubicBezTo>
                    <a:pt x="1185" y="6"/>
                    <a:pt x="1185" y="6"/>
                    <a:pt x="1185" y="6"/>
                  </a:cubicBezTo>
                  <a:cubicBezTo>
                    <a:pt x="1184" y="8"/>
                    <a:pt x="1184" y="9"/>
                    <a:pt x="1183" y="10"/>
                  </a:cubicBezTo>
                  <a:cubicBezTo>
                    <a:pt x="1183" y="11"/>
                    <a:pt x="1183" y="12"/>
                    <a:pt x="1183" y="13"/>
                  </a:cubicBezTo>
                  <a:cubicBezTo>
                    <a:pt x="1182" y="14"/>
                    <a:pt x="1182" y="14"/>
                    <a:pt x="1182" y="15"/>
                  </a:cubicBezTo>
                  <a:cubicBezTo>
                    <a:pt x="1182" y="16"/>
                    <a:pt x="1181" y="16"/>
                    <a:pt x="1181" y="17"/>
                  </a:cubicBezTo>
                  <a:cubicBezTo>
                    <a:pt x="1181" y="18"/>
                    <a:pt x="1180" y="19"/>
                    <a:pt x="1180" y="20"/>
                  </a:cubicBezTo>
                  <a:cubicBezTo>
                    <a:pt x="1179" y="22"/>
                    <a:pt x="1178" y="23"/>
                    <a:pt x="1177" y="25"/>
                  </a:cubicBezTo>
                  <a:cubicBezTo>
                    <a:pt x="1177" y="25"/>
                    <a:pt x="1176" y="26"/>
                    <a:pt x="1176" y="26"/>
                  </a:cubicBezTo>
                  <a:cubicBezTo>
                    <a:pt x="1175" y="27"/>
                    <a:pt x="1175" y="28"/>
                    <a:pt x="1174" y="29"/>
                  </a:cubicBezTo>
                  <a:cubicBezTo>
                    <a:pt x="1174" y="30"/>
                    <a:pt x="1173" y="31"/>
                    <a:pt x="1173" y="31"/>
                  </a:cubicBezTo>
                  <a:cubicBezTo>
                    <a:pt x="1172" y="32"/>
                    <a:pt x="1171" y="33"/>
                    <a:pt x="1171" y="34"/>
                  </a:cubicBezTo>
                  <a:cubicBezTo>
                    <a:pt x="1170" y="35"/>
                    <a:pt x="1170" y="35"/>
                    <a:pt x="1169" y="36"/>
                  </a:cubicBezTo>
                  <a:cubicBezTo>
                    <a:pt x="1168" y="37"/>
                    <a:pt x="1168" y="37"/>
                    <a:pt x="1167" y="38"/>
                  </a:cubicBezTo>
                  <a:cubicBezTo>
                    <a:pt x="1166" y="39"/>
                    <a:pt x="1166" y="40"/>
                    <a:pt x="1165" y="40"/>
                  </a:cubicBezTo>
                  <a:cubicBezTo>
                    <a:pt x="1164" y="41"/>
                    <a:pt x="1164" y="42"/>
                    <a:pt x="1163" y="42"/>
                  </a:cubicBezTo>
                  <a:cubicBezTo>
                    <a:pt x="1162" y="43"/>
                    <a:pt x="1162" y="44"/>
                    <a:pt x="1161" y="44"/>
                  </a:cubicBezTo>
                  <a:cubicBezTo>
                    <a:pt x="1160" y="45"/>
                    <a:pt x="1159" y="46"/>
                    <a:pt x="1158" y="46"/>
                  </a:cubicBezTo>
                  <a:cubicBezTo>
                    <a:pt x="1158" y="47"/>
                    <a:pt x="1157" y="48"/>
                    <a:pt x="1156" y="48"/>
                  </a:cubicBezTo>
                  <a:cubicBezTo>
                    <a:pt x="1155" y="49"/>
                    <a:pt x="1154" y="50"/>
                    <a:pt x="1153" y="50"/>
                  </a:cubicBezTo>
                  <a:cubicBezTo>
                    <a:pt x="1153" y="51"/>
                    <a:pt x="1152" y="51"/>
                    <a:pt x="1151" y="52"/>
                  </a:cubicBezTo>
                  <a:cubicBezTo>
                    <a:pt x="1150" y="52"/>
                    <a:pt x="1149" y="53"/>
                    <a:pt x="1148" y="54"/>
                  </a:cubicBezTo>
                  <a:cubicBezTo>
                    <a:pt x="1147" y="54"/>
                    <a:pt x="1146" y="55"/>
                    <a:pt x="1145" y="55"/>
                  </a:cubicBezTo>
                  <a:cubicBezTo>
                    <a:pt x="1145" y="56"/>
                    <a:pt x="1144" y="56"/>
                    <a:pt x="1144" y="56"/>
                  </a:cubicBezTo>
                  <a:cubicBezTo>
                    <a:pt x="1143" y="57"/>
                    <a:pt x="1141" y="58"/>
                    <a:pt x="1140" y="58"/>
                  </a:cubicBezTo>
                  <a:cubicBezTo>
                    <a:pt x="1140" y="58"/>
                    <a:pt x="1139" y="59"/>
                    <a:pt x="1138" y="59"/>
                  </a:cubicBezTo>
                  <a:cubicBezTo>
                    <a:pt x="1137" y="60"/>
                    <a:pt x="1136" y="60"/>
                    <a:pt x="1135" y="61"/>
                  </a:cubicBezTo>
                  <a:cubicBezTo>
                    <a:pt x="1134" y="61"/>
                    <a:pt x="1133" y="61"/>
                    <a:pt x="1133" y="62"/>
                  </a:cubicBezTo>
                  <a:cubicBezTo>
                    <a:pt x="1131" y="62"/>
                    <a:pt x="1129" y="63"/>
                    <a:pt x="1127" y="64"/>
                  </a:cubicBezTo>
                  <a:cubicBezTo>
                    <a:pt x="969" y="120"/>
                    <a:pt x="969" y="120"/>
                    <a:pt x="969" y="120"/>
                  </a:cubicBezTo>
                  <a:cubicBezTo>
                    <a:pt x="759" y="195"/>
                    <a:pt x="759" y="195"/>
                    <a:pt x="759" y="195"/>
                  </a:cubicBezTo>
                  <a:cubicBezTo>
                    <a:pt x="596" y="254"/>
                    <a:pt x="596" y="254"/>
                    <a:pt x="596" y="254"/>
                  </a:cubicBezTo>
                  <a:cubicBezTo>
                    <a:pt x="581" y="259"/>
                    <a:pt x="581" y="259"/>
                    <a:pt x="581" y="259"/>
                  </a:cubicBezTo>
                  <a:cubicBezTo>
                    <a:pt x="580" y="259"/>
                    <a:pt x="580" y="259"/>
                    <a:pt x="579" y="259"/>
                  </a:cubicBezTo>
                  <a:cubicBezTo>
                    <a:pt x="579" y="259"/>
                    <a:pt x="579" y="259"/>
                    <a:pt x="579" y="259"/>
                  </a:cubicBezTo>
                  <a:cubicBezTo>
                    <a:pt x="579" y="259"/>
                    <a:pt x="579" y="259"/>
                    <a:pt x="579" y="259"/>
                  </a:cubicBezTo>
                  <a:cubicBezTo>
                    <a:pt x="578" y="259"/>
                    <a:pt x="578" y="259"/>
                    <a:pt x="578" y="259"/>
                  </a:cubicBezTo>
                  <a:cubicBezTo>
                    <a:pt x="578" y="259"/>
                    <a:pt x="578" y="259"/>
                    <a:pt x="578" y="259"/>
                  </a:cubicBezTo>
                  <a:cubicBezTo>
                    <a:pt x="578" y="259"/>
                    <a:pt x="578" y="259"/>
                    <a:pt x="578" y="259"/>
                  </a:cubicBezTo>
                  <a:cubicBezTo>
                    <a:pt x="577" y="259"/>
                    <a:pt x="577" y="259"/>
                    <a:pt x="576" y="259"/>
                  </a:cubicBezTo>
                  <a:cubicBezTo>
                    <a:pt x="576" y="259"/>
                    <a:pt x="576" y="259"/>
                    <a:pt x="576" y="259"/>
                  </a:cubicBezTo>
                  <a:cubicBezTo>
                    <a:pt x="576" y="259"/>
                    <a:pt x="576" y="259"/>
                    <a:pt x="575" y="259"/>
                  </a:cubicBezTo>
                  <a:cubicBezTo>
                    <a:pt x="575" y="259"/>
                    <a:pt x="575" y="259"/>
                    <a:pt x="575" y="259"/>
                  </a:cubicBezTo>
                  <a:cubicBezTo>
                    <a:pt x="574" y="259"/>
                    <a:pt x="574" y="259"/>
                    <a:pt x="574" y="259"/>
                  </a:cubicBezTo>
                  <a:cubicBezTo>
                    <a:pt x="574" y="259"/>
                    <a:pt x="574" y="259"/>
                    <a:pt x="574" y="259"/>
                  </a:cubicBezTo>
                  <a:cubicBezTo>
                    <a:pt x="573" y="259"/>
                    <a:pt x="573" y="260"/>
                    <a:pt x="573" y="260"/>
                  </a:cubicBezTo>
                  <a:cubicBezTo>
                    <a:pt x="572" y="260"/>
                    <a:pt x="571" y="260"/>
                    <a:pt x="571" y="260"/>
                  </a:cubicBezTo>
                  <a:cubicBezTo>
                    <a:pt x="571" y="260"/>
                    <a:pt x="571" y="260"/>
                    <a:pt x="571" y="260"/>
                  </a:cubicBezTo>
                  <a:cubicBezTo>
                    <a:pt x="571" y="260"/>
                    <a:pt x="571" y="260"/>
                    <a:pt x="571" y="260"/>
                  </a:cubicBezTo>
                  <a:cubicBezTo>
                    <a:pt x="570" y="260"/>
                    <a:pt x="569" y="260"/>
                    <a:pt x="569" y="260"/>
                  </a:cubicBezTo>
                  <a:cubicBezTo>
                    <a:pt x="569" y="260"/>
                    <a:pt x="568" y="260"/>
                    <a:pt x="568" y="260"/>
                  </a:cubicBezTo>
                  <a:cubicBezTo>
                    <a:pt x="568" y="260"/>
                    <a:pt x="568" y="260"/>
                    <a:pt x="568" y="260"/>
                  </a:cubicBezTo>
                  <a:cubicBezTo>
                    <a:pt x="567" y="260"/>
                    <a:pt x="567" y="260"/>
                    <a:pt x="567" y="260"/>
                  </a:cubicBezTo>
                  <a:cubicBezTo>
                    <a:pt x="566" y="261"/>
                    <a:pt x="565" y="261"/>
                    <a:pt x="564" y="261"/>
                  </a:cubicBezTo>
                  <a:cubicBezTo>
                    <a:pt x="564" y="261"/>
                    <a:pt x="563" y="261"/>
                    <a:pt x="563" y="261"/>
                  </a:cubicBezTo>
                  <a:cubicBezTo>
                    <a:pt x="562" y="261"/>
                    <a:pt x="562" y="261"/>
                    <a:pt x="561" y="261"/>
                  </a:cubicBezTo>
                  <a:cubicBezTo>
                    <a:pt x="561" y="261"/>
                    <a:pt x="561" y="261"/>
                    <a:pt x="560" y="261"/>
                  </a:cubicBezTo>
                  <a:cubicBezTo>
                    <a:pt x="559" y="261"/>
                    <a:pt x="559" y="261"/>
                    <a:pt x="558" y="261"/>
                  </a:cubicBezTo>
                  <a:cubicBezTo>
                    <a:pt x="557" y="261"/>
                    <a:pt x="557" y="261"/>
                    <a:pt x="556" y="261"/>
                  </a:cubicBezTo>
                  <a:cubicBezTo>
                    <a:pt x="556" y="261"/>
                    <a:pt x="555" y="261"/>
                    <a:pt x="555" y="261"/>
                  </a:cubicBezTo>
                  <a:cubicBezTo>
                    <a:pt x="554" y="261"/>
                    <a:pt x="554" y="261"/>
                    <a:pt x="553" y="261"/>
                  </a:cubicBezTo>
                  <a:cubicBezTo>
                    <a:pt x="551" y="261"/>
                    <a:pt x="549" y="261"/>
                    <a:pt x="547" y="261"/>
                  </a:cubicBezTo>
                  <a:cubicBezTo>
                    <a:pt x="547" y="261"/>
                    <a:pt x="547" y="261"/>
                    <a:pt x="547" y="261"/>
                  </a:cubicBezTo>
                  <a:cubicBezTo>
                    <a:pt x="545" y="261"/>
                    <a:pt x="543" y="261"/>
                    <a:pt x="541" y="261"/>
                  </a:cubicBezTo>
                  <a:cubicBezTo>
                    <a:pt x="541" y="261"/>
                    <a:pt x="541" y="261"/>
                    <a:pt x="541" y="261"/>
                  </a:cubicBezTo>
                  <a:cubicBezTo>
                    <a:pt x="540" y="261"/>
                    <a:pt x="538" y="261"/>
                    <a:pt x="537" y="261"/>
                  </a:cubicBezTo>
                  <a:cubicBezTo>
                    <a:pt x="537" y="261"/>
                    <a:pt x="537" y="261"/>
                    <a:pt x="537" y="261"/>
                  </a:cubicBezTo>
                  <a:cubicBezTo>
                    <a:pt x="536" y="261"/>
                    <a:pt x="535" y="261"/>
                    <a:pt x="535" y="261"/>
                  </a:cubicBezTo>
                  <a:cubicBezTo>
                    <a:pt x="535" y="261"/>
                    <a:pt x="535" y="261"/>
                    <a:pt x="535" y="261"/>
                  </a:cubicBezTo>
                  <a:cubicBezTo>
                    <a:pt x="533" y="260"/>
                    <a:pt x="532" y="260"/>
                    <a:pt x="531" y="260"/>
                  </a:cubicBezTo>
                  <a:cubicBezTo>
                    <a:pt x="531" y="260"/>
                    <a:pt x="531" y="260"/>
                    <a:pt x="531" y="260"/>
                  </a:cubicBezTo>
                  <a:cubicBezTo>
                    <a:pt x="530" y="260"/>
                    <a:pt x="529" y="260"/>
                    <a:pt x="529" y="260"/>
                  </a:cubicBezTo>
                  <a:cubicBezTo>
                    <a:pt x="520" y="259"/>
                    <a:pt x="513" y="257"/>
                    <a:pt x="505" y="254"/>
                  </a:cubicBezTo>
                  <a:cubicBezTo>
                    <a:pt x="503" y="253"/>
                    <a:pt x="501" y="253"/>
                    <a:pt x="499" y="252"/>
                  </a:cubicBezTo>
                  <a:cubicBezTo>
                    <a:pt x="498" y="252"/>
                    <a:pt x="498" y="252"/>
                    <a:pt x="497" y="251"/>
                  </a:cubicBezTo>
                  <a:cubicBezTo>
                    <a:pt x="497" y="251"/>
                    <a:pt x="497" y="251"/>
                    <a:pt x="497" y="251"/>
                  </a:cubicBezTo>
                  <a:cubicBezTo>
                    <a:pt x="496" y="251"/>
                    <a:pt x="494" y="250"/>
                    <a:pt x="492" y="249"/>
                  </a:cubicBezTo>
                  <a:cubicBezTo>
                    <a:pt x="492" y="249"/>
                    <a:pt x="492" y="249"/>
                    <a:pt x="492" y="249"/>
                  </a:cubicBezTo>
                  <a:cubicBezTo>
                    <a:pt x="491" y="249"/>
                    <a:pt x="491" y="249"/>
                    <a:pt x="491" y="249"/>
                  </a:cubicBezTo>
                  <a:cubicBezTo>
                    <a:pt x="489" y="248"/>
                    <a:pt x="486" y="246"/>
                    <a:pt x="484" y="245"/>
                  </a:cubicBezTo>
                  <a:cubicBezTo>
                    <a:pt x="484" y="245"/>
                    <a:pt x="484" y="245"/>
                    <a:pt x="484" y="245"/>
                  </a:cubicBezTo>
                  <a:cubicBezTo>
                    <a:pt x="484" y="245"/>
                    <a:pt x="484" y="245"/>
                    <a:pt x="484" y="245"/>
                  </a:cubicBezTo>
                  <a:cubicBezTo>
                    <a:pt x="483" y="245"/>
                    <a:pt x="483" y="245"/>
                    <a:pt x="483" y="245"/>
                  </a:cubicBezTo>
                  <a:cubicBezTo>
                    <a:pt x="476" y="241"/>
                    <a:pt x="470" y="237"/>
                    <a:pt x="464" y="232"/>
                  </a:cubicBezTo>
                  <a:cubicBezTo>
                    <a:pt x="464" y="231"/>
                    <a:pt x="464" y="231"/>
                    <a:pt x="463" y="231"/>
                  </a:cubicBezTo>
                  <a:cubicBezTo>
                    <a:pt x="462" y="230"/>
                    <a:pt x="462" y="230"/>
                    <a:pt x="462" y="230"/>
                  </a:cubicBezTo>
                  <a:cubicBezTo>
                    <a:pt x="461" y="229"/>
                    <a:pt x="461" y="229"/>
                    <a:pt x="461" y="229"/>
                  </a:cubicBezTo>
                  <a:cubicBezTo>
                    <a:pt x="460" y="228"/>
                    <a:pt x="460" y="228"/>
                    <a:pt x="460" y="228"/>
                  </a:cubicBezTo>
                  <a:cubicBezTo>
                    <a:pt x="460" y="228"/>
                    <a:pt x="460" y="228"/>
                    <a:pt x="459" y="227"/>
                  </a:cubicBezTo>
                  <a:cubicBezTo>
                    <a:pt x="458" y="226"/>
                    <a:pt x="458" y="226"/>
                    <a:pt x="458" y="226"/>
                  </a:cubicBezTo>
                  <a:cubicBezTo>
                    <a:pt x="457" y="225"/>
                    <a:pt x="457" y="225"/>
                    <a:pt x="457" y="225"/>
                  </a:cubicBezTo>
                  <a:cubicBezTo>
                    <a:pt x="457" y="225"/>
                    <a:pt x="457" y="225"/>
                    <a:pt x="457" y="225"/>
                  </a:cubicBezTo>
                  <a:cubicBezTo>
                    <a:pt x="456" y="224"/>
                    <a:pt x="456" y="224"/>
                    <a:pt x="455" y="223"/>
                  </a:cubicBezTo>
                  <a:cubicBezTo>
                    <a:pt x="455" y="223"/>
                    <a:pt x="455" y="223"/>
                    <a:pt x="455" y="222"/>
                  </a:cubicBezTo>
                  <a:cubicBezTo>
                    <a:pt x="454" y="222"/>
                    <a:pt x="454" y="222"/>
                    <a:pt x="454" y="222"/>
                  </a:cubicBezTo>
                  <a:cubicBezTo>
                    <a:pt x="453" y="221"/>
                    <a:pt x="453" y="221"/>
                    <a:pt x="453" y="221"/>
                  </a:cubicBezTo>
                  <a:cubicBezTo>
                    <a:pt x="453" y="220"/>
                    <a:pt x="452" y="220"/>
                    <a:pt x="452" y="219"/>
                  </a:cubicBezTo>
                  <a:cubicBezTo>
                    <a:pt x="452" y="219"/>
                    <a:pt x="451" y="219"/>
                    <a:pt x="451" y="218"/>
                  </a:cubicBezTo>
                  <a:cubicBezTo>
                    <a:pt x="450" y="217"/>
                    <a:pt x="450" y="217"/>
                    <a:pt x="450" y="217"/>
                  </a:cubicBezTo>
                  <a:cubicBezTo>
                    <a:pt x="450" y="217"/>
                    <a:pt x="450" y="217"/>
                    <a:pt x="450" y="217"/>
                  </a:cubicBezTo>
                  <a:cubicBezTo>
                    <a:pt x="449" y="216"/>
                    <a:pt x="449" y="216"/>
                    <a:pt x="449" y="215"/>
                  </a:cubicBezTo>
                  <a:cubicBezTo>
                    <a:pt x="448" y="215"/>
                    <a:pt x="448" y="214"/>
                    <a:pt x="448" y="214"/>
                  </a:cubicBezTo>
                  <a:cubicBezTo>
                    <a:pt x="447" y="213"/>
                    <a:pt x="447" y="213"/>
                    <a:pt x="447" y="213"/>
                  </a:cubicBezTo>
                  <a:cubicBezTo>
                    <a:pt x="447" y="212"/>
                    <a:pt x="447" y="212"/>
                    <a:pt x="447" y="212"/>
                  </a:cubicBezTo>
                  <a:cubicBezTo>
                    <a:pt x="446" y="212"/>
                    <a:pt x="446" y="211"/>
                    <a:pt x="445" y="210"/>
                  </a:cubicBezTo>
                  <a:cubicBezTo>
                    <a:pt x="445" y="210"/>
                    <a:pt x="445" y="209"/>
                    <a:pt x="444" y="209"/>
                  </a:cubicBezTo>
                  <a:cubicBezTo>
                    <a:pt x="444" y="209"/>
                    <a:pt x="444" y="208"/>
                    <a:pt x="444" y="208"/>
                  </a:cubicBezTo>
                  <a:cubicBezTo>
                    <a:pt x="443" y="207"/>
                    <a:pt x="443" y="207"/>
                    <a:pt x="443" y="207"/>
                  </a:cubicBezTo>
                  <a:cubicBezTo>
                    <a:pt x="368" y="77"/>
                    <a:pt x="368" y="77"/>
                    <a:pt x="368" y="77"/>
                  </a:cubicBezTo>
                  <a:cubicBezTo>
                    <a:pt x="368" y="76"/>
                    <a:pt x="367" y="75"/>
                    <a:pt x="367" y="75"/>
                  </a:cubicBezTo>
                  <a:cubicBezTo>
                    <a:pt x="367" y="74"/>
                    <a:pt x="366" y="74"/>
                    <a:pt x="366" y="74"/>
                  </a:cubicBezTo>
                  <a:cubicBezTo>
                    <a:pt x="366" y="73"/>
                    <a:pt x="366" y="73"/>
                    <a:pt x="365" y="72"/>
                  </a:cubicBezTo>
                  <a:cubicBezTo>
                    <a:pt x="365" y="72"/>
                    <a:pt x="365" y="71"/>
                    <a:pt x="364" y="71"/>
                  </a:cubicBezTo>
                  <a:cubicBezTo>
                    <a:pt x="364" y="70"/>
                    <a:pt x="364" y="70"/>
                    <a:pt x="363" y="69"/>
                  </a:cubicBezTo>
                  <a:cubicBezTo>
                    <a:pt x="363" y="69"/>
                    <a:pt x="363" y="69"/>
                    <a:pt x="363" y="68"/>
                  </a:cubicBezTo>
                  <a:cubicBezTo>
                    <a:pt x="362" y="68"/>
                    <a:pt x="362" y="68"/>
                    <a:pt x="362" y="68"/>
                  </a:cubicBezTo>
                  <a:cubicBezTo>
                    <a:pt x="362" y="67"/>
                    <a:pt x="362" y="67"/>
                    <a:pt x="362" y="67"/>
                  </a:cubicBezTo>
                  <a:cubicBezTo>
                    <a:pt x="361" y="66"/>
                    <a:pt x="360" y="65"/>
                    <a:pt x="360" y="64"/>
                  </a:cubicBezTo>
                  <a:cubicBezTo>
                    <a:pt x="359" y="63"/>
                    <a:pt x="359" y="63"/>
                    <a:pt x="358" y="62"/>
                  </a:cubicBezTo>
                  <a:cubicBezTo>
                    <a:pt x="358" y="62"/>
                    <a:pt x="358" y="61"/>
                    <a:pt x="357" y="61"/>
                  </a:cubicBezTo>
                  <a:cubicBezTo>
                    <a:pt x="357" y="60"/>
                    <a:pt x="357" y="60"/>
                    <a:pt x="357" y="60"/>
                  </a:cubicBezTo>
                  <a:cubicBezTo>
                    <a:pt x="355" y="59"/>
                    <a:pt x="354" y="58"/>
                    <a:pt x="353" y="57"/>
                  </a:cubicBezTo>
                  <a:cubicBezTo>
                    <a:pt x="352" y="56"/>
                    <a:pt x="352" y="55"/>
                    <a:pt x="351" y="54"/>
                  </a:cubicBezTo>
                  <a:cubicBezTo>
                    <a:pt x="351" y="54"/>
                    <a:pt x="350" y="53"/>
                    <a:pt x="350" y="53"/>
                  </a:cubicBezTo>
                  <a:cubicBezTo>
                    <a:pt x="349" y="52"/>
                    <a:pt x="349" y="52"/>
                    <a:pt x="349" y="52"/>
                  </a:cubicBezTo>
                  <a:cubicBezTo>
                    <a:pt x="349" y="52"/>
                    <a:pt x="349" y="52"/>
                    <a:pt x="349" y="52"/>
                  </a:cubicBezTo>
                  <a:cubicBezTo>
                    <a:pt x="349" y="52"/>
                    <a:pt x="349" y="52"/>
                    <a:pt x="349" y="52"/>
                  </a:cubicBezTo>
                  <a:cubicBezTo>
                    <a:pt x="331" y="33"/>
                    <a:pt x="317" y="43"/>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8" y="48"/>
                    <a:pt x="308" y="48"/>
                    <a:pt x="308" y="48"/>
                  </a:cubicBezTo>
                  <a:cubicBezTo>
                    <a:pt x="307" y="49"/>
                    <a:pt x="307" y="50"/>
                    <a:pt x="306" y="50"/>
                  </a:cubicBezTo>
                  <a:cubicBezTo>
                    <a:pt x="305" y="51"/>
                    <a:pt x="305" y="51"/>
                    <a:pt x="304" y="51"/>
                  </a:cubicBezTo>
                  <a:cubicBezTo>
                    <a:pt x="304" y="51"/>
                    <a:pt x="304" y="52"/>
                    <a:pt x="303" y="52"/>
                  </a:cubicBezTo>
                  <a:cubicBezTo>
                    <a:pt x="303" y="52"/>
                    <a:pt x="303" y="52"/>
                    <a:pt x="303" y="52"/>
                  </a:cubicBezTo>
                  <a:cubicBezTo>
                    <a:pt x="301" y="54"/>
                    <a:pt x="299" y="55"/>
                    <a:pt x="298" y="56"/>
                  </a:cubicBezTo>
                  <a:cubicBezTo>
                    <a:pt x="297" y="57"/>
                    <a:pt x="296" y="58"/>
                    <a:pt x="296" y="59"/>
                  </a:cubicBezTo>
                  <a:cubicBezTo>
                    <a:pt x="295" y="59"/>
                    <a:pt x="295" y="60"/>
                    <a:pt x="294" y="60"/>
                  </a:cubicBezTo>
                  <a:cubicBezTo>
                    <a:pt x="293" y="61"/>
                    <a:pt x="293" y="61"/>
                    <a:pt x="293" y="61"/>
                  </a:cubicBezTo>
                  <a:cubicBezTo>
                    <a:pt x="292" y="63"/>
                    <a:pt x="290" y="64"/>
                    <a:pt x="289" y="66"/>
                  </a:cubicBezTo>
                  <a:cubicBezTo>
                    <a:pt x="288" y="67"/>
                    <a:pt x="288" y="68"/>
                    <a:pt x="287" y="69"/>
                  </a:cubicBezTo>
                  <a:cubicBezTo>
                    <a:pt x="287" y="69"/>
                    <a:pt x="286" y="70"/>
                    <a:pt x="286" y="70"/>
                  </a:cubicBezTo>
                  <a:cubicBezTo>
                    <a:pt x="285" y="71"/>
                    <a:pt x="285" y="71"/>
                    <a:pt x="285" y="71"/>
                  </a:cubicBezTo>
                  <a:cubicBezTo>
                    <a:pt x="285" y="72"/>
                    <a:pt x="285" y="72"/>
                    <a:pt x="285" y="72"/>
                  </a:cubicBezTo>
                  <a:cubicBezTo>
                    <a:pt x="284" y="73"/>
                    <a:pt x="284" y="73"/>
                    <a:pt x="284" y="73"/>
                  </a:cubicBezTo>
                  <a:cubicBezTo>
                    <a:pt x="284" y="73"/>
                    <a:pt x="284" y="73"/>
                    <a:pt x="284" y="73"/>
                  </a:cubicBezTo>
                  <a:cubicBezTo>
                    <a:pt x="283" y="74"/>
                    <a:pt x="283" y="74"/>
                    <a:pt x="283" y="74"/>
                  </a:cubicBezTo>
                  <a:cubicBezTo>
                    <a:pt x="280" y="78"/>
                    <a:pt x="278" y="82"/>
                    <a:pt x="277" y="85"/>
                  </a:cubicBezTo>
                  <a:cubicBezTo>
                    <a:pt x="275" y="88"/>
                    <a:pt x="274" y="90"/>
                    <a:pt x="273" y="91"/>
                  </a:cubicBezTo>
                  <a:cubicBezTo>
                    <a:pt x="273" y="92"/>
                    <a:pt x="272" y="92"/>
                    <a:pt x="272" y="92"/>
                  </a:cubicBezTo>
                  <a:cubicBezTo>
                    <a:pt x="272" y="93"/>
                    <a:pt x="272" y="93"/>
                    <a:pt x="272" y="93"/>
                  </a:cubicBezTo>
                  <a:cubicBezTo>
                    <a:pt x="272" y="93"/>
                    <a:pt x="272" y="93"/>
                    <a:pt x="272" y="93"/>
                  </a:cubicBezTo>
                  <a:cubicBezTo>
                    <a:pt x="271" y="94"/>
                    <a:pt x="271" y="94"/>
                    <a:pt x="271" y="94"/>
                  </a:cubicBezTo>
                  <a:cubicBezTo>
                    <a:pt x="271" y="94"/>
                    <a:pt x="271" y="94"/>
                    <a:pt x="271" y="94"/>
                  </a:cubicBezTo>
                  <a:cubicBezTo>
                    <a:pt x="270" y="96"/>
                    <a:pt x="269" y="98"/>
                    <a:pt x="268" y="99"/>
                  </a:cubicBezTo>
                  <a:cubicBezTo>
                    <a:pt x="268" y="99"/>
                    <a:pt x="268" y="99"/>
                    <a:pt x="268" y="99"/>
                  </a:cubicBezTo>
                  <a:cubicBezTo>
                    <a:pt x="267" y="101"/>
                    <a:pt x="266" y="104"/>
                    <a:pt x="264" y="106"/>
                  </a:cubicBezTo>
                  <a:cubicBezTo>
                    <a:pt x="264" y="106"/>
                    <a:pt x="264" y="106"/>
                    <a:pt x="264" y="106"/>
                  </a:cubicBezTo>
                  <a:cubicBezTo>
                    <a:pt x="264" y="106"/>
                    <a:pt x="264" y="107"/>
                    <a:pt x="263" y="108"/>
                  </a:cubicBezTo>
                  <a:cubicBezTo>
                    <a:pt x="263" y="108"/>
                    <a:pt x="263" y="108"/>
                    <a:pt x="263" y="108"/>
                  </a:cubicBezTo>
                  <a:cubicBezTo>
                    <a:pt x="262" y="109"/>
                    <a:pt x="261" y="111"/>
                    <a:pt x="260" y="112"/>
                  </a:cubicBezTo>
                  <a:cubicBezTo>
                    <a:pt x="260" y="112"/>
                    <a:pt x="260" y="112"/>
                    <a:pt x="260" y="112"/>
                  </a:cubicBezTo>
                  <a:cubicBezTo>
                    <a:pt x="260" y="112"/>
                    <a:pt x="259" y="113"/>
                    <a:pt x="259" y="113"/>
                  </a:cubicBezTo>
                  <a:cubicBezTo>
                    <a:pt x="259" y="113"/>
                    <a:pt x="259" y="113"/>
                    <a:pt x="259" y="113"/>
                  </a:cubicBezTo>
                  <a:cubicBezTo>
                    <a:pt x="259" y="113"/>
                    <a:pt x="259" y="113"/>
                    <a:pt x="259" y="113"/>
                  </a:cubicBezTo>
                  <a:cubicBezTo>
                    <a:pt x="256" y="117"/>
                    <a:pt x="253" y="120"/>
                    <a:pt x="250" y="124"/>
                  </a:cubicBezTo>
                  <a:cubicBezTo>
                    <a:pt x="250" y="124"/>
                    <a:pt x="250" y="124"/>
                    <a:pt x="250" y="124"/>
                  </a:cubicBezTo>
                  <a:cubicBezTo>
                    <a:pt x="249" y="124"/>
                    <a:pt x="249" y="125"/>
                    <a:pt x="248" y="125"/>
                  </a:cubicBezTo>
                  <a:cubicBezTo>
                    <a:pt x="248" y="125"/>
                    <a:pt x="248" y="125"/>
                    <a:pt x="248" y="125"/>
                  </a:cubicBezTo>
                  <a:cubicBezTo>
                    <a:pt x="247" y="127"/>
                    <a:pt x="245" y="128"/>
                    <a:pt x="244" y="129"/>
                  </a:cubicBezTo>
                  <a:cubicBezTo>
                    <a:pt x="243" y="129"/>
                    <a:pt x="243" y="129"/>
                    <a:pt x="243" y="129"/>
                  </a:cubicBezTo>
                  <a:cubicBezTo>
                    <a:pt x="243" y="130"/>
                    <a:pt x="243" y="130"/>
                    <a:pt x="243" y="130"/>
                  </a:cubicBezTo>
                  <a:cubicBezTo>
                    <a:pt x="243" y="130"/>
                    <a:pt x="243" y="130"/>
                    <a:pt x="243" y="130"/>
                  </a:cubicBezTo>
                  <a:cubicBezTo>
                    <a:pt x="242" y="130"/>
                    <a:pt x="242" y="130"/>
                    <a:pt x="242" y="130"/>
                  </a:cubicBezTo>
                  <a:cubicBezTo>
                    <a:pt x="240" y="132"/>
                    <a:pt x="238" y="134"/>
                    <a:pt x="236" y="136"/>
                  </a:cubicBezTo>
                  <a:cubicBezTo>
                    <a:pt x="235" y="136"/>
                    <a:pt x="235" y="136"/>
                    <a:pt x="235" y="136"/>
                  </a:cubicBezTo>
                  <a:cubicBezTo>
                    <a:pt x="235" y="136"/>
                    <a:pt x="235" y="136"/>
                    <a:pt x="235" y="136"/>
                  </a:cubicBezTo>
                  <a:cubicBezTo>
                    <a:pt x="233" y="137"/>
                    <a:pt x="232" y="138"/>
                    <a:pt x="230" y="139"/>
                  </a:cubicBezTo>
                  <a:cubicBezTo>
                    <a:pt x="230" y="139"/>
                    <a:pt x="230" y="139"/>
                    <a:pt x="230" y="139"/>
                  </a:cubicBezTo>
                  <a:cubicBezTo>
                    <a:pt x="230" y="140"/>
                    <a:pt x="229" y="140"/>
                    <a:pt x="229" y="140"/>
                  </a:cubicBezTo>
                  <a:cubicBezTo>
                    <a:pt x="226" y="142"/>
                    <a:pt x="224" y="143"/>
                    <a:pt x="221" y="145"/>
                  </a:cubicBezTo>
                  <a:cubicBezTo>
                    <a:pt x="218" y="147"/>
                    <a:pt x="215" y="148"/>
                    <a:pt x="212" y="150"/>
                  </a:cubicBezTo>
                  <a:cubicBezTo>
                    <a:pt x="212" y="150"/>
                    <a:pt x="212" y="150"/>
                    <a:pt x="212" y="150"/>
                  </a:cubicBezTo>
                  <a:cubicBezTo>
                    <a:pt x="211" y="150"/>
                    <a:pt x="211" y="150"/>
                    <a:pt x="211" y="150"/>
                  </a:cubicBezTo>
                  <a:cubicBezTo>
                    <a:pt x="207" y="152"/>
                    <a:pt x="202" y="154"/>
                    <a:pt x="197" y="156"/>
                  </a:cubicBezTo>
                  <a:cubicBezTo>
                    <a:pt x="196" y="156"/>
                    <a:pt x="195" y="156"/>
                    <a:pt x="195" y="157"/>
                  </a:cubicBezTo>
                  <a:cubicBezTo>
                    <a:pt x="194" y="157"/>
                    <a:pt x="194" y="157"/>
                    <a:pt x="193" y="157"/>
                  </a:cubicBezTo>
                  <a:cubicBezTo>
                    <a:pt x="193" y="157"/>
                    <a:pt x="192" y="157"/>
                    <a:pt x="191" y="158"/>
                  </a:cubicBezTo>
                  <a:cubicBezTo>
                    <a:pt x="191" y="158"/>
                    <a:pt x="190" y="158"/>
                    <a:pt x="190" y="158"/>
                  </a:cubicBezTo>
                  <a:cubicBezTo>
                    <a:pt x="189" y="158"/>
                    <a:pt x="188" y="159"/>
                    <a:pt x="187" y="159"/>
                  </a:cubicBezTo>
                  <a:cubicBezTo>
                    <a:pt x="186" y="159"/>
                    <a:pt x="186" y="159"/>
                    <a:pt x="185" y="159"/>
                  </a:cubicBezTo>
                  <a:cubicBezTo>
                    <a:pt x="185" y="159"/>
                    <a:pt x="184" y="160"/>
                    <a:pt x="184" y="160"/>
                  </a:cubicBezTo>
                  <a:cubicBezTo>
                    <a:pt x="184" y="160"/>
                    <a:pt x="183" y="160"/>
                    <a:pt x="183" y="160"/>
                  </a:cubicBezTo>
                  <a:cubicBezTo>
                    <a:pt x="182" y="160"/>
                    <a:pt x="181" y="160"/>
                    <a:pt x="180" y="161"/>
                  </a:cubicBezTo>
                  <a:cubicBezTo>
                    <a:pt x="179" y="161"/>
                    <a:pt x="179" y="161"/>
                    <a:pt x="178" y="161"/>
                  </a:cubicBezTo>
                  <a:cubicBezTo>
                    <a:pt x="178" y="161"/>
                    <a:pt x="177" y="161"/>
                    <a:pt x="177" y="161"/>
                  </a:cubicBezTo>
                  <a:cubicBezTo>
                    <a:pt x="177" y="161"/>
                    <a:pt x="176" y="162"/>
                    <a:pt x="176" y="162"/>
                  </a:cubicBezTo>
                  <a:cubicBezTo>
                    <a:pt x="175" y="162"/>
                    <a:pt x="175" y="162"/>
                    <a:pt x="175" y="162"/>
                  </a:cubicBezTo>
                  <a:cubicBezTo>
                    <a:pt x="174" y="162"/>
                    <a:pt x="174" y="162"/>
                    <a:pt x="174" y="162"/>
                  </a:cubicBezTo>
                  <a:cubicBezTo>
                    <a:pt x="174" y="162"/>
                    <a:pt x="174" y="162"/>
                    <a:pt x="174" y="162"/>
                  </a:cubicBezTo>
                  <a:cubicBezTo>
                    <a:pt x="173" y="162"/>
                    <a:pt x="173" y="162"/>
                    <a:pt x="173" y="162"/>
                  </a:cubicBezTo>
                  <a:cubicBezTo>
                    <a:pt x="172" y="162"/>
                    <a:pt x="172" y="162"/>
                    <a:pt x="172" y="162"/>
                  </a:cubicBezTo>
                  <a:cubicBezTo>
                    <a:pt x="171" y="163"/>
                    <a:pt x="171" y="163"/>
                    <a:pt x="171" y="163"/>
                  </a:cubicBezTo>
                  <a:cubicBezTo>
                    <a:pt x="170" y="163"/>
                    <a:pt x="170" y="163"/>
                    <a:pt x="170" y="163"/>
                  </a:cubicBezTo>
                  <a:cubicBezTo>
                    <a:pt x="169" y="163"/>
                    <a:pt x="169" y="163"/>
                    <a:pt x="169" y="163"/>
                  </a:cubicBezTo>
                  <a:cubicBezTo>
                    <a:pt x="168" y="163"/>
                    <a:pt x="168" y="163"/>
                    <a:pt x="168" y="163"/>
                  </a:cubicBezTo>
                  <a:cubicBezTo>
                    <a:pt x="167" y="163"/>
                    <a:pt x="167" y="163"/>
                    <a:pt x="167" y="163"/>
                  </a:cubicBezTo>
                  <a:cubicBezTo>
                    <a:pt x="167" y="163"/>
                    <a:pt x="167" y="163"/>
                    <a:pt x="167" y="163"/>
                  </a:cubicBezTo>
                  <a:cubicBezTo>
                    <a:pt x="166" y="163"/>
                    <a:pt x="166" y="163"/>
                    <a:pt x="166" y="163"/>
                  </a:cubicBezTo>
                  <a:cubicBezTo>
                    <a:pt x="165" y="164"/>
                    <a:pt x="164" y="164"/>
                    <a:pt x="163" y="164"/>
                  </a:cubicBezTo>
                  <a:cubicBezTo>
                    <a:pt x="162" y="164"/>
                    <a:pt x="161" y="164"/>
                    <a:pt x="160" y="164"/>
                  </a:cubicBezTo>
                  <a:cubicBezTo>
                    <a:pt x="160" y="164"/>
                    <a:pt x="159" y="164"/>
                    <a:pt x="158" y="164"/>
                  </a:cubicBezTo>
                  <a:cubicBezTo>
                    <a:pt x="158" y="164"/>
                    <a:pt x="157" y="165"/>
                    <a:pt x="157" y="165"/>
                  </a:cubicBezTo>
                  <a:cubicBezTo>
                    <a:pt x="156" y="165"/>
                    <a:pt x="155" y="165"/>
                    <a:pt x="154" y="165"/>
                  </a:cubicBezTo>
                  <a:cubicBezTo>
                    <a:pt x="153" y="165"/>
                    <a:pt x="153" y="165"/>
                    <a:pt x="152" y="165"/>
                  </a:cubicBezTo>
                  <a:cubicBezTo>
                    <a:pt x="151" y="165"/>
                    <a:pt x="151" y="165"/>
                    <a:pt x="150" y="165"/>
                  </a:cubicBezTo>
                  <a:cubicBezTo>
                    <a:pt x="149" y="165"/>
                    <a:pt x="149" y="165"/>
                    <a:pt x="148" y="165"/>
                  </a:cubicBezTo>
                  <a:cubicBezTo>
                    <a:pt x="147" y="165"/>
                    <a:pt x="146" y="165"/>
                    <a:pt x="145" y="165"/>
                  </a:cubicBezTo>
                  <a:cubicBezTo>
                    <a:pt x="144" y="165"/>
                    <a:pt x="144" y="165"/>
                    <a:pt x="143" y="165"/>
                  </a:cubicBezTo>
                  <a:cubicBezTo>
                    <a:pt x="142" y="165"/>
                    <a:pt x="141" y="165"/>
                    <a:pt x="141" y="165"/>
                  </a:cubicBezTo>
                  <a:cubicBezTo>
                    <a:pt x="140" y="165"/>
                    <a:pt x="140" y="165"/>
                    <a:pt x="139" y="165"/>
                  </a:cubicBezTo>
                  <a:cubicBezTo>
                    <a:pt x="135" y="165"/>
                    <a:pt x="131" y="165"/>
                    <a:pt x="128" y="165"/>
                  </a:cubicBezTo>
                  <a:cubicBezTo>
                    <a:pt x="127" y="165"/>
                    <a:pt x="127" y="165"/>
                    <a:pt x="127" y="165"/>
                  </a:cubicBezTo>
                  <a:cubicBezTo>
                    <a:pt x="127" y="165"/>
                    <a:pt x="127" y="165"/>
                    <a:pt x="127" y="165"/>
                  </a:cubicBezTo>
                  <a:cubicBezTo>
                    <a:pt x="125" y="165"/>
                    <a:pt x="123" y="165"/>
                    <a:pt x="122" y="164"/>
                  </a:cubicBezTo>
                  <a:cubicBezTo>
                    <a:pt x="120" y="164"/>
                    <a:pt x="118" y="164"/>
                    <a:pt x="117" y="164"/>
                  </a:cubicBezTo>
                  <a:cubicBezTo>
                    <a:pt x="113" y="163"/>
                    <a:pt x="110" y="163"/>
                    <a:pt x="106" y="162"/>
                  </a:cubicBezTo>
                  <a:cubicBezTo>
                    <a:pt x="106" y="162"/>
                    <a:pt x="106" y="162"/>
                    <a:pt x="106" y="162"/>
                  </a:cubicBezTo>
                  <a:cubicBezTo>
                    <a:pt x="106" y="162"/>
                    <a:pt x="106" y="162"/>
                    <a:pt x="106" y="162"/>
                  </a:cubicBezTo>
                  <a:cubicBezTo>
                    <a:pt x="103" y="161"/>
                    <a:pt x="99" y="161"/>
                    <a:pt x="96" y="160"/>
                  </a:cubicBezTo>
                  <a:cubicBezTo>
                    <a:pt x="95" y="160"/>
                    <a:pt x="95" y="160"/>
                    <a:pt x="94" y="159"/>
                  </a:cubicBezTo>
                  <a:cubicBezTo>
                    <a:pt x="94" y="159"/>
                    <a:pt x="93" y="159"/>
                    <a:pt x="93" y="159"/>
                  </a:cubicBezTo>
                  <a:cubicBezTo>
                    <a:pt x="92" y="159"/>
                    <a:pt x="92" y="159"/>
                    <a:pt x="91" y="159"/>
                  </a:cubicBezTo>
                  <a:cubicBezTo>
                    <a:pt x="91" y="158"/>
                    <a:pt x="90" y="158"/>
                    <a:pt x="90" y="158"/>
                  </a:cubicBezTo>
                  <a:cubicBezTo>
                    <a:pt x="89" y="158"/>
                    <a:pt x="89" y="158"/>
                    <a:pt x="89" y="158"/>
                  </a:cubicBezTo>
                  <a:cubicBezTo>
                    <a:pt x="88" y="158"/>
                    <a:pt x="88" y="158"/>
                    <a:pt x="88" y="158"/>
                  </a:cubicBezTo>
                  <a:cubicBezTo>
                    <a:pt x="87" y="157"/>
                    <a:pt x="87" y="157"/>
                    <a:pt x="87" y="157"/>
                  </a:cubicBezTo>
                  <a:cubicBezTo>
                    <a:pt x="87" y="157"/>
                    <a:pt x="87" y="157"/>
                    <a:pt x="87" y="157"/>
                  </a:cubicBezTo>
                  <a:cubicBezTo>
                    <a:pt x="86" y="157"/>
                    <a:pt x="86" y="157"/>
                    <a:pt x="85" y="157"/>
                  </a:cubicBezTo>
                  <a:cubicBezTo>
                    <a:pt x="85" y="157"/>
                    <a:pt x="84" y="156"/>
                    <a:pt x="84" y="156"/>
                  </a:cubicBezTo>
                  <a:cubicBezTo>
                    <a:pt x="83" y="156"/>
                    <a:pt x="83" y="156"/>
                    <a:pt x="82" y="156"/>
                  </a:cubicBezTo>
                  <a:cubicBezTo>
                    <a:pt x="82" y="156"/>
                    <a:pt x="81" y="155"/>
                    <a:pt x="81" y="155"/>
                  </a:cubicBezTo>
                  <a:cubicBezTo>
                    <a:pt x="78" y="154"/>
                    <a:pt x="75" y="153"/>
                    <a:pt x="72" y="152"/>
                  </a:cubicBezTo>
                  <a:cubicBezTo>
                    <a:pt x="69" y="150"/>
                    <a:pt x="66" y="149"/>
                    <a:pt x="63" y="147"/>
                  </a:cubicBezTo>
                  <a:cubicBezTo>
                    <a:pt x="60" y="146"/>
                    <a:pt x="58" y="145"/>
                    <a:pt x="55" y="143"/>
                  </a:cubicBezTo>
                  <a:cubicBezTo>
                    <a:pt x="53" y="142"/>
                    <a:pt x="50" y="140"/>
                    <a:pt x="48" y="138"/>
                  </a:cubicBezTo>
                  <a:cubicBezTo>
                    <a:pt x="47" y="138"/>
                    <a:pt x="47" y="138"/>
                    <a:pt x="46" y="137"/>
                  </a:cubicBezTo>
                  <a:cubicBezTo>
                    <a:pt x="46" y="137"/>
                    <a:pt x="45" y="137"/>
                    <a:pt x="45" y="136"/>
                  </a:cubicBezTo>
                  <a:cubicBezTo>
                    <a:pt x="44" y="136"/>
                    <a:pt x="44" y="136"/>
                    <a:pt x="43" y="135"/>
                  </a:cubicBezTo>
                  <a:cubicBezTo>
                    <a:pt x="43" y="135"/>
                    <a:pt x="42" y="135"/>
                    <a:pt x="42" y="134"/>
                  </a:cubicBezTo>
                  <a:cubicBezTo>
                    <a:pt x="41" y="134"/>
                    <a:pt x="41" y="133"/>
                    <a:pt x="40" y="133"/>
                  </a:cubicBezTo>
                  <a:cubicBezTo>
                    <a:pt x="39" y="132"/>
                    <a:pt x="39" y="132"/>
                    <a:pt x="38" y="131"/>
                  </a:cubicBezTo>
                  <a:cubicBezTo>
                    <a:pt x="38" y="131"/>
                    <a:pt x="37" y="130"/>
                    <a:pt x="37" y="130"/>
                  </a:cubicBezTo>
                  <a:cubicBezTo>
                    <a:pt x="36" y="130"/>
                    <a:pt x="36" y="129"/>
                    <a:pt x="35" y="129"/>
                  </a:cubicBezTo>
                  <a:cubicBezTo>
                    <a:pt x="34" y="128"/>
                    <a:pt x="34" y="128"/>
                    <a:pt x="34" y="128"/>
                  </a:cubicBezTo>
                  <a:cubicBezTo>
                    <a:pt x="33" y="127"/>
                    <a:pt x="33" y="127"/>
                    <a:pt x="33" y="127"/>
                  </a:cubicBezTo>
                  <a:cubicBezTo>
                    <a:pt x="32" y="126"/>
                    <a:pt x="32" y="126"/>
                    <a:pt x="32" y="126"/>
                  </a:cubicBezTo>
                  <a:cubicBezTo>
                    <a:pt x="31" y="125"/>
                    <a:pt x="31" y="125"/>
                    <a:pt x="31" y="125"/>
                  </a:cubicBezTo>
                  <a:cubicBezTo>
                    <a:pt x="31" y="124"/>
                    <a:pt x="30" y="124"/>
                    <a:pt x="30" y="123"/>
                  </a:cubicBezTo>
                  <a:cubicBezTo>
                    <a:pt x="29" y="123"/>
                    <a:pt x="29" y="123"/>
                    <a:pt x="28" y="122"/>
                  </a:cubicBezTo>
                  <a:cubicBezTo>
                    <a:pt x="28" y="121"/>
                    <a:pt x="28" y="121"/>
                    <a:pt x="28" y="121"/>
                  </a:cubicBezTo>
                  <a:cubicBezTo>
                    <a:pt x="27" y="121"/>
                    <a:pt x="27" y="121"/>
                    <a:pt x="27" y="121"/>
                  </a:cubicBezTo>
                  <a:cubicBezTo>
                    <a:pt x="26" y="120"/>
                    <a:pt x="26" y="119"/>
                    <a:pt x="25" y="119"/>
                  </a:cubicBezTo>
                  <a:cubicBezTo>
                    <a:pt x="25" y="118"/>
                    <a:pt x="25" y="118"/>
                    <a:pt x="24" y="118"/>
                  </a:cubicBezTo>
                  <a:cubicBezTo>
                    <a:pt x="24" y="117"/>
                    <a:pt x="24" y="117"/>
                    <a:pt x="24" y="117"/>
                  </a:cubicBezTo>
                  <a:cubicBezTo>
                    <a:pt x="23" y="116"/>
                    <a:pt x="23" y="116"/>
                    <a:pt x="23" y="116"/>
                  </a:cubicBezTo>
                  <a:cubicBezTo>
                    <a:pt x="22" y="115"/>
                    <a:pt x="22" y="115"/>
                    <a:pt x="21" y="114"/>
                  </a:cubicBezTo>
                  <a:cubicBezTo>
                    <a:pt x="21" y="114"/>
                    <a:pt x="21" y="113"/>
                    <a:pt x="20" y="113"/>
                  </a:cubicBezTo>
                  <a:cubicBezTo>
                    <a:pt x="20" y="112"/>
                    <a:pt x="20" y="112"/>
                    <a:pt x="20" y="112"/>
                  </a:cubicBezTo>
                  <a:cubicBezTo>
                    <a:pt x="19" y="111"/>
                    <a:pt x="19" y="111"/>
                    <a:pt x="19" y="111"/>
                  </a:cubicBezTo>
                  <a:cubicBezTo>
                    <a:pt x="19" y="110"/>
                    <a:pt x="18" y="110"/>
                    <a:pt x="18" y="109"/>
                  </a:cubicBezTo>
                  <a:cubicBezTo>
                    <a:pt x="17" y="109"/>
                    <a:pt x="17" y="108"/>
                    <a:pt x="17" y="108"/>
                  </a:cubicBezTo>
                  <a:cubicBezTo>
                    <a:pt x="17" y="107"/>
                    <a:pt x="16" y="107"/>
                    <a:pt x="16" y="107"/>
                  </a:cubicBezTo>
                  <a:cubicBezTo>
                    <a:pt x="16" y="106"/>
                    <a:pt x="16" y="106"/>
                    <a:pt x="16" y="106"/>
                  </a:cubicBezTo>
                  <a:cubicBezTo>
                    <a:pt x="15" y="105"/>
                    <a:pt x="15" y="104"/>
                    <a:pt x="14" y="104"/>
                  </a:cubicBezTo>
                  <a:cubicBezTo>
                    <a:pt x="14" y="103"/>
                    <a:pt x="13" y="102"/>
                    <a:pt x="13" y="102"/>
                  </a:cubicBezTo>
                  <a:cubicBezTo>
                    <a:pt x="13" y="101"/>
                    <a:pt x="12" y="101"/>
                    <a:pt x="12" y="100"/>
                  </a:cubicBezTo>
                  <a:cubicBezTo>
                    <a:pt x="12" y="100"/>
                    <a:pt x="12" y="100"/>
                    <a:pt x="11" y="99"/>
                  </a:cubicBezTo>
                  <a:cubicBezTo>
                    <a:pt x="11" y="97"/>
                    <a:pt x="10" y="96"/>
                    <a:pt x="9" y="94"/>
                  </a:cubicBezTo>
                  <a:cubicBezTo>
                    <a:pt x="9" y="94"/>
                    <a:pt x="8" y="93"/>
                    <a:pt x="8" y="92"/>
                  </a:cubicBezTo>
                  <a:cubicBezTo>
                    <a:pt x="8" y="91"/>
                    <a:pt x="7" y="90"/>
                    <a:pt x="7" y="89"/>
                  </a:cubicBezTo>
                  <a:cubicBezTo>
                    <a:pt x="7" y="89"/>
                    <a:pt x="7" y="89"/>
                    <a:pt x="7" y="89"/>
                  </a:cubicBezTo>
                  <a:cubicBezTo>
                    <a:pt x="6" y="88"/>
                    <a:pt x="6" y="88"/>
                    <a:pt x="6" y="87"/>
                  </a:cubicBezTo>
                  <a:cubicBezTo>
                    <a:pt x="6" y="86"/>
                    <a:pt x="5" y="85"/>
                    <a:pt x="5" y="84"/>
                  </a:cubicBezTo>
                  <a:cubicBezTo>
                    <a:pt x="5" y="83"/>
                    <a:pt x="4" y="82"/>
                    <a:pt x="4" y="82"/>
                  </a:cubicBezTo>
                  <a:cubicBezTo>
                    <a:pt x="4" y="81"/>
                    <a:pt x="4" y="80"/>
                    <a:pt x="4" y="79"/>
                  </a:cubicBezTo>
                  <a:cubicBezTo>
                    <a:pt x="3" y="79"/>
                    <a:pt x="3" y="79"/>
                    <a:pt x="3" y="79"/>
                  </a:cubicBezTo>
                  <a:cubicBezTo>
                    <a:pt x="3" y="78"/>
                    <a:pt x="3" y="77"/>
                    <a:pt x="3" y="76"/>
                  </a:cubicBezTo>
                  <a:cubicBezTo>
                    <a:pt x="3" y="75"/>
                    <a:pt x="2" y="74"/>
                    <a:pt x="2" y="73"/>
                  </a:cubicBezTo>
                  <a:cubicBezTo>
                    <a:pt x="2" y="73"/>
                    <a:pt x="2" y="72"/>
                    <a:pt x="2" y="71"/>
                  </a:cubicBezTo>
                  <a:cubicBezTo>
                    <a:pt x="2" y="71"/>
                    <a:pt x="1" y="70"/>
                    <a:pt x="1" y="70"/>
                  </a:cubicBezTo>
                  <a:cubicBezTo>
                    <a:pt x="1" y="69"/>
                    <a:pt x="1" y="69"/>
                    <a:pt x="1" y="68"/>
                  </a:cubicBezTo>
                  <a:cubicBezTo>
                    <a:pt x="1" y="68"/>
                    <a:pt x="1" y="67"/>
                    <a:pt x="1" y="66"/>
                  </a:cubicBezTo>
                  <a:cubicBezTo>
                    <a:pt x="1" y="65"/>
                    <a:pt x="1" y="64"/>
                    <a:pt x="1" y="63"/>
                  </a:cubicBezTo>
                  <a:cubicBezTo>
                    <a:pt x="1" y="62"/>
                    <a:pt x="1" y="62"/>
                    <a:pt x="1" y="61"/>
                  </a:cubicBezTo>
                  <a:cubicBezTo>
                    <a:pt x="1" y="60"/>
                    <a:pt x="1" y="60"/>
                    <a:pt x="0" y="60"/>
                  </a:cubicBezTo>
                  <a:cubicBezTo>
                    <a:pt x="1" y="81"/>
                    <a:pt x="2" y="103"/>
                    <a:pt x="3" y="125"/>
                  </a:cubicBezTo>
                  <a:cubicBezTo>
                    <a:pt x="3" y="128"/>
                    <a:pt x="3" y="132"/>
                    <a:pt x="4" y="135"/>
                  </a:cubicBezTo>
                  <a:cubicBezTo>
                    <a:pt x="4" y="138"/>
                    <a:pt x="5" y="142"/>
                    <a:pt x="6" y="145"/>
                  </a:cubicBezTo>
                  <a:cubicBezTo>
                    <a:pt x="6" y="148"/>
                    <a:pt x="8" y="151"/>
                    <a:pt x="9" y="155"/>
                  </a:cubicBezTo>
                  <a:cubicBezTo>
                    <a:pt x="10" y="158"/>
                    <a:pt x="12" y="161"/>
                    <a:pt x="13" y="164"/>
                  </a:cubicBezTo>
                  <a:cubicBezTo>
                    <a:pt x="14" y="165"/>
                    <a:pt x="14" y="165"/>
                    <a:pt x="14" y="166"/>
                  </a:cubicBezTo>
                  <a:cubicBezTo>
                    <a:pt x="14" y="166"/>
                    <a:pt x="15" y="167"/>
                    <a:pt x="15" y="167"/>
                  </a:cubicBezTo>
                  <a:cubicBezTo>
                    <a:pt x="15" y="168"/>
                    <a:pt x="16" y="168"/>
                    <a:pt x="16" y="169"/>
                  </a:cubicBezTo>
                  <a:cubicBezTo>
                    <a:pt x="17" y="170"/>
                    <a:pt x="17" y="170"/>
                    <a:pt x="18" y="171"/>
                  </a:cubicBezTo>
                  <a:cubicBezTo>
                    <a:pt x="18" y="172"/>
                    <a:pt x="18" y="172"/>
                    <a:pt x="18" y="172"/>
                  </a:cubicBezTo>
                  <a:cubicBezTo>
                    <a:pt x="18" y="172"/>
                    <a:pt x="18" y="173"/>
                    <a:pt x="19" y="173"/>
                  </a:cubicBezTo>
                  <a:cubicBezTo>
                    <a:pt x="19" y="173"/>
                    <a:pt x="19" y="174"/>
                    <a:pt x="20" y="174"/>
                  </a:cubicBezTo>
                  <a:cubicBezTo>
                    <a:pt x="20" y="175"/>
                    <a:pt x="21" y="176"/>
                    <a:pt x="21" y="176"/>
                  </a:cubicBezTo>
                  <a:cubicBezTo>
                    <a:pt x="22" y="177"/>
                    <a:pt x="22" y="177"/>
                    <a:pt x="22" y="177"/>
                  </a:cubicBezTo>
                  <a:cubicBezTo>
                    <a:pt x="22" y="178"/>
                    <a:pt x="22" y="178"/>
                    <a:pt x="22" y="178"/>
                  </a:cubicBezTo>
                  <a:cubicBezTo>
                    <a:pt x="23" y="178"/>
                    <a:pt x="23" y="179"/>
                    <a:pt x="23" y="179"/>
                  </a:cubicBezTo>
                  <a:cubicBezTo>
                    <a:pt x="24" y="180"/>
                    <a:pt x="24" y="181"/>
                    <a:pt x="25" y="181"/>
                  </a:cubicBezTo>
                  <a:cubicBezTo>
                    <a:pt x="25" y="182"/>
                    <a:pt x="25" y="182"/>
                    <a:pt x="25" y="182"/>
                  </a:cubicBezTo>
                  <a:cubicBezTo>
                    <a:pt x="26" y="183"/>
                    <a:pt x="26" y="183"/>
                    <a:pt x="26" y="183"/>
                  </a:cubicBezTo>
                  <a:cubicBezTo>
                    <a:pt x="26" y="183"/>
                    <a:pt x="27" y="184"/>
                    <a:pt x="27" y="184"/>
                  </a:cubicBezTo>
                  <a:cubicBezTo>
                    <a:pt x="28" y="185"/>
                    <a:pt x="28" y="185"/>
                    <a:pt x="29" y="186"/>
                  </a:cubicBezTo>
                  <a:cubicBezTo>
                    <a:pt x="29" y="187"/>
                    <a:pt x="29" y="187"/>
                    <a:pt x="29" y="187"/>
                  </a:cubicBezTo>
                  <a:cubicBezTo>
                    <a:pt x="30" y="187"/>
                    <a:pt x="30" y="187"/>
                    <a:pt x="30" y="187"/>
                  </a:cubicBezTo>
                  <a:cubicBezTo>
                    <a:pt x="31" y="188"/>
                    <a:pt x="31" y="188"/>
                    <a:pt x="31" y="189"/>
                  </a:cubicBezTo>
                  <a:cubicBezTo>
                    <a:pt x="32" y="189"/>
                    <a:pt x="32" y="189"/>
                    <a:pt x="33" y="190"/>
                  </a:cubicBezTo>
                  <a:cubicBezTo>
                    <a:pt x="34" y="191"/>
                    <a:pt x="34" y="191"/>
                    <a:pt x="34" y="191"/>
                  </a:cubicBezTo>
                  <a:cubicBezTo>
                    <a:pt x="35" y="192"/>
                    <a:pt x="35" y="192"/>
                    <a:pt x="35" y="192"/>
                  </a:cubicBezTo>
                  <a:cubicBezTo>
                    <a:pt x="36" y="193"/>
                    <a:pt x="36" y="193"/>
                    <a:pt x="36" y="193"/>
                  </a:cubicBezTo>
                  <a:cubicBezTo>
                    <a:pt x="37" y="194"/>
                    <a:pt x="37" y="194"/>
                    <a:pt x="37" y="194"/>
                  </a:cubicBezTo>
                  <a:cubicBezTo>
                    <a:pt x="38" y="194"/>
                    <a:pt x="38" y="195"/>
                    <a:pt x="39" y="195"/>
                  </a:cubicBezTo>
                  <a:cubicBezTo>
                    <a:pt x="39" y="196"/>
                    <a:pt x="40" y="196"/>
                    <a:pt x="40" y="197"/>
                  </a:cubicBezTo>
                  <a:cubicBezTo>
                    <a:pt x="41" y="197"/>
                    <a:pt x="41" y="197"/>
                    <a:pt x="42" y="198"/>
                  </a:cubicBezTo>
                  <a:cubicBezTo>
                    <a:pt x="42" y="198"/>
                    <a:pt x="43" y="199"/>
                    <a:pt x="44" y="199"/>
                  </a:cubicBezTo>
                  <a:cubicBezTo>
                    <a:pt x="44" y="200"/>
                    <a:pt x="44" y="200"/>
                    <a:pt x="45" y="200"/>
                  </a:cubicBezTo>
                  <a:cubicBezTo>
                    <a:pt x="45" y="201"/>
                    <a:pt x="46" y="201"/>
                    <a:pt x="46" y="201"/>
                  </a:cubicBezTo>
                  <a:cubicBezTo>
                    <a:pt x="47" y="202"/>
                    <a:pt x="47" y="202"/>
                    <a:pt x="48" y="202"/>
                  </a:cubicBezTo>
                  <a:cubicBezTo>
                    <a:pt x="48" y="203"/>
                    <a:pt x="49" y="203"/>
                    <a:pt x="49" y="203"/>
                  </a:cubicBezTo>
                  <a:cubicBezTo>
                    <a:pt x="52" y="205"/>
                    <a:pt x="54" y="207"/>
                    <a:pt x="57" y="208"/>
                  </a:cubicBezTo>
                  <a:cubicBezTo>
                    <a:pt x="59" y="210"/>
                    <a:pt x="62" y="211"/>
                    <a:pt x="65" y="213"/>
                  </a:cubicBezTo>
                  <a:cubicBezTo>
                    <a:pt x="67" y="214"/>
                    <a:pt x="70" y="215"/>
                    <a:pt x="73" y="217"/>
                  </a:cubicBezTo>
                  <a:cubicBezTo>
                    <a:pt x="76" y="218"/>
                    <a:pt x="79" y="219"/>
                    <a:pt x="82" y="220"/>
                  </a:cubicBezTo>
                  <a:cubicBezTo>
                    <a:pt x="83" y="221"/>
                    <a:pt x="83" y="221"/>
                    <a:pt x="84" y="221"/>
                  </a:cubicBezTo>
                  <a:cubicBezTo>
                    <a:pt x="84" y="221"/>
                    <a:pt x="85" y="221"/>
                    <a:pt x="85" y="221"/>
                  </a:cubicBezTo>
                  <a:cubicBezTo>
                    <a:pt x="85" y="221"/>
                    <a:pt x="86" y="222"/>
                    <a:pt x="86" y="222"/>
                  </a:cubicBezTo>
                  <a:cubicBezTo>
                    <a:pt x="87" y="222"/>
                    <a:pt x="87" y="222"/>
                    <a:pt x="88" y="222"/>
                  </a:cubicBezTo>
                  <a:cubicBezTo>
                    <a:pt x="89" y="223"/>
                    <a:pt x="89" y="223"/>
                    <a:pt x="89" y="223"/>
                  </a:cubicBezTo>
                  <a:cubicBezTo>
                    <a:pt x="89" y="223"/>
                    <a:pt x="89" y="223"/>
                    <a:pt x="89" y="223"/>
                  </a:cubicBezTo>
                  <a:cubicBezTo>
                    <a:pt x="90" y="223"/>
                    <a:pt x="90" y="223"/>
                    <a:pt x="90" y="223"/>
                  </a:cubicBezTo>
                  <a:cubicBezTo>
                    <a:pt x="91" y="223"/>
                    <a:pt x="91" y="223"/>
                    <a:pt x="91" y="223"/>
                  </a:cubicBezTo>
                  <a:cubicBezTo>
                    <a:pt x="92" y="223"/>
                    <a:pt x="92" y="224"/>
                    <a:pt x="92" y="224"/>
                  </a:cubicBezTo>
                  <a:cubicBezTo>
                    <a:pt x="93" y="224"/>
                    <a:pt x="93" y="224"/>
                    <a:pt x="94" y="224"/>
                  </a:cubicBezTo>
                  <a:cubicBezTo>
                    <a:pt x="94" y="224"/>
                    <a:pt x="95" y="224"/>
                    <a:pt x="95" y="224"/>
                  </a:cubicBezTo>
                  <a:cubicBezTo>
                    <a:pt x="96" y="225"/>
                    <a:pt x="97" y="225"/>
                    <a:pt x="97" y="225"/>
                  </a:cubicBezTo>
                  <a:cubicBezTo>
                    <a:pt x="98" y="225"/>
                    <a:pt x="99" y="225"/>
                    <a:pt x="100" y="225"/>
                  </a:cubicBezTo>
                  <a:cubicBezTo>
                    <a:pt x="100" y="226"/>
                    <a:pt x="101" y="226"/>
                    <a:pt x="102" y="226"/>
                  </a:cubicBezTo>
                  <a:cubicBezTo>
                    <a:pt x="103" y="226"/>
                    <a:pt x="104" y="226"/>
                    <a:pt x="104" y="227"/>
                  </a:cubicBezTo>
                  <a:cubicBezTo>
                    <a:pt x="105" y="227"/>
                    <a:pt x="106" y="227"/>
                    <a:pt x="107" y="227"/>
                  </a:cubicBezTo>
                  <a:cubicBezTo>
                    <a:pt x="107" y="227"/>
                    <a:pt x="107" y="227"/>
                    <a:pt x="107" y="227"/>
                  </a:cubicBezTo>
                  <a:cubicBezTo>
                    <a:pt x="107" y="227"/>
                    <a:pt x="107" y="227"/>
                    <a:pt x="107" y="227"/>
                  </a:cubicBezTo>
                  <a:cubicBezTo>
                    <a:pt x="108" y="227"/>
                    <a:pt x="108" y="227"/>
                    <a:pt x="108" y="227"/>
                  </a:cubicBezTo>
                  <a:cubicBezTo>
                    <a:pt x="110" y="228"/>
                    <a:pt x="112" y="228"/>
                    <a:pt x="114" y="228"/>
                  </a:cubicBezTo>
                  <a:cubicBezTo>
                    <a:pt x="115" y="228"/>
                    <a:pt x="116" y="229"/>
                    <a:pt x="116" y="229"/>
                  </a:cubicBezTo>
                  <a:cubicBezTo>
                    <a:pt x="117" y="229"/>
                    <a:pt x="117" y="229"/>
                    <a:pt x="118" y="229"/>
                  </a:cubicBezTo>
                  <a:cubicBezTo>
                    <a:pt x="118" y="229"/>
                    <a:pt x="119" y="229"/>
                    <a:pt x="119" y="229"/>
                  </a:cubicBezTo>
                  <a:cubicBezTo>
                    <a:pt x="120" y="229"/>
                    <a:pt x="121" y="229"/>
                    <a:pt x="121" y="229"/>
                  </a:cubicBezTo>
                  <a:cubicBezTo>
                    <a:pt x="123" y="230"/>
                    <a:pt x="125" y="230"/>
                    <a:pt x="127" y="230"/>
                  </a:cubicBezTo>
                  <a:cubicBezTo>
                    <a:pt x="128" y="230"/>
                    <a:pt x="128" y="230"/>
                    <a:pt x="128" y="230"/>
                  </a:cubicBezTo>
                  <a:cubicBezTo>
                    <a:pt x="129" y="230"/>
                    <a:pt x="129" y="230"/>
                    <a:pt x="129" y="230"/>
                  </a:cubicBezTo>
                  <a:cubicBezTo>
                    <a:pt x="129" y="230"/>
                    <a:pt x="129" y="230"/>
                    <a:pt x="129" y="230"/>
                  </a:cubicBezTo>
                  <a:cubicBezTo>
                    <a:pt x="132" y="230"/>
                    <a:pt x="134" y="230"/>
                    <a:pt x="137" y="230"/>
                  </a:cubicBezTo>
                  <a:cubicBezTo>
                    <a:pt x="138" y="230"/>
                    <a:pt x="138" y="230"/>
                    <a:pt x="138" y="230"/>
                  </a:cubicBezTo>
                  <a:cubicBezTo>
                    <a:pt x="138" y="230"/>
                    <a:pt x="138" y="230"/>
                    <a:pt x="138" y="230"/>
                  </a:cubicBezTo>
                  <a:cubicBezTo>
                    <a:pt x="139" y="230"/>
                    <a:pt x="139" y="230"/>
                    <a:pt x="139" y="230"/>
                  </a:cubicBezTo>
                  <a:cubicBezTo>
                    <a:pt x="140" y="230"/>
                    <a:pt x="140" y="230"/>
                    <a:pt x="140" y="230"/>
                  </a:cubicBezTo>
                  <a:cubicBezTo>
                    <a:pt x="140" y="230"/>
                    <a:pt x="141" y="230"/>
                    <a:pt x="141" y="230"/>
                  </a:cubicBezTo>
                  <a:cubicBezTo>
                    <a:pt x="142" y="230"/>
                    <a:pt x="143" y="230"/>
                    <a:pt x="143" y="230"/>
                  </a:cubicBezTo>
                  <a:cubicBezTo>
                    <a:pt x="144" y="230"/>
                    <a:pt x="145" y="230"/>
                    <a:pt x="146" y="230"/>
                  </a:cubicBezTo>
                  <a:cubicBezTo>
                    <a:pt x="147" y="230"/>
                    <a:pt x="148" y="230"/>
                    <a:pt x="149" y="230"/>
                  </a:cubicBezTo>
                  <a:cubicBezTo>
                    <a:pt x="149" y="230"/>
                    <a:pt x="150" y="230"/>
                    <a:pt x="151" y="230"/>
                  </a:cubicBezTo>
                  <a:cubicBezTo>
                    <a:pt x="151" y="230"/>
                    <a:pt x="152" y="230"/>
                    <a:pt x="152" y="230"/>
                  </a:cubicBezTo>
                  <a:cubicBezTo>
                    <a:pt x="153" y="230"/>
                    <a:pt x="154" y="230"/>
                    <a:pt x="155" y="230"/>
                  </a:cubicBezTo>
                  <a:cubicBezTo>
                    <a:pt x="155" y="230"/>
                    <a:pt x="156" y="230"/>
                    <a:pt x="157" y="230"/>
                  </a:cubicBezTo>
                  <a:cubicBezTo>
                    <a:pt x="157" y="230"/>
                    <a:pt x="158" y="229"/>
                    <a:pt x="158" y="229"/>
                  </a:cubicBezTo>
                  <a:cubicBezTo>
                    <a:pt x="159" y="229"/>
                    <a:pt x="159" y="229"/>
                    <a:pt x="159" y="229"/>
                  </a:cubicBezTo>
                  <a:cubicBezTo>
                    <a:pt x="159" y="229"/>
                    <a:pt x="159" y="229"/>
                    <a:pt x="159" y="229"/>
                  </a:cubicBezTo>
                  <a:cubicBezTo>
                    <a:pt x="159" y="229"/>
                    <a:pt x="159" y="229"/>
                    <a:pt x="159" y="229"/>
                  </a:cubicBezTo>
                  <a:cubicBezTo>
                    <a:pt x="159" y="229"/>
                    <a:pt x="159" y="229"/>
                    <a:pt x="159" y="229"/>
                  </a:cubicBezTo>
                  <a:cubicBezTo>
                    <a:pt x="160" y="229"/>
                    <a:pt x="160" y="229"/>
                    <a:pt x="161" y="229"/>
                  </a:cubicBezTo>
                  <a:cubicBezTo>
                    <a:pt x="161" y="229"/>
                    <a:pt x="161" y="229"/>
                    <a:pt x="161" y="229"/>
                  </a:cubicBezTo>
                  <a:cubicBezTo>
                    <a:pt x="161" y="229"/>
                    <a:pt x="161" y="229"/>
                    <a:pt x="161" y="229"/>
                  </a:cubicBezTo>
                  <a:cubicBezTo>
                    <a:pt x="161" y="229"/>
                    <a:pt x="161" y="229"/>
                    <a:pt x="161" y="229"/>
                  </a:cubicBezTo>
                  <a:cubicBezTo>
                    <a:pt x="161" y="229"/>
                    <a:pt x="162" y="229"/>
                    <a:pt x="162" y="229"/>
                  </a:cubicBezTo>
                  <a:cubicBezTo>
                    <a:pt x="163" y="229"/>
                    <a:pt x="163" y="229"/>
                    <a:pt x="163" y="229"/>
                  </a:cubicBezTo>
                  <a:cubicBezTo>
                    <a:pt x="164" y="229"/>
                    <a:pt x="164" y="229"/>
                    <a:pt x="164" y="229"/>
                  </a:cubicBezTo>
                  <a:cubicBezTo>
                    <a:pt x="165" y="229"/>
                    <a:pt x="165" y="229"/>
                    <a:pt x="165" y="229"/>
                  </a:cubicBezTo>
                  <a:cubicBezTo>
                    <a:pt x="165" y="229"/>
                    <a:pt x="166" y="229"/>
                    <a:pt x="166" y="228"/>
                  </a:cubicBezTo>
                  <a:cubicBezTo>
                    <a:pt x="167" y="228"/>
                    <a:pt x="167" y="228"/>
                    <a:pt x="167" y="228"/>
                  </a:cubicBezTo>
                  <a:cubicBezTo>
                    <a:pt x="168" y="228"/>
                    <a:pt x="168" y="228"/>
                    <a:pt x="168" y="228"/>
                  </a:cubicBezTo>
                  <a:cubicBezTo>
                    <a:pt x="169" y="228"/>
                    <a:pt x="169" y="228"/>
                    <a:pt x="169" y="228"/>
                  </a:cubicBezTo>
                  <a:cubicBezTo>
                    <a:pt x="169" y="228"/>
                    <a:pt x="169" y="228"/>
                    <a:pt x="169" y="228"/>
                  </a:cubicBezTo>
                  <a:cubicBezTo>
                    <a:pt x="170" y="228"/>
                    <a:pt x="170" y="228"/>
                    <a:pt x="170" y="228"/>
                  </a:cubicBezTo>
                  <a:cubicBezTo>
                    <a:pt x="171" y="228"/>
                    <a:pt x="171" y="228"/>
                    <a:pt x="171" y="228"/>
                  </a:cubicBezTo>
                  <a:cubicBezTo>
                    <a:pt x="172" y="227"/>
                    <a:pt x="172" y="227"/>
                    <a:pt x="172" y="227"/>
                  </a:cubicBezTo>
                  <a:cubicBezTo>
                    <a:pt x="173" y="227"/>
                    <a:pt x="173" y="227"/>
                    <a:pt x="173" y="227"/>
                  </a:cubicBezTo>
                  <a:cubicBezTo>
                    <a:pt x="174" y="227"/>
                    <a:pt x="174" y="227"/>
                    <a:pt x="174" y="227"/>
                  </a:cubicBezTo>
                  <a:cubicBezTo>
                    <a:pt x="175" y="227"/>
                    <a:pt x="175" y="227"/>
                    <a:pt x="175" y="227"/>
                  </a:cubicBezTo>
                  <a:cubicBezTo>
                    <a:pt x="175" y="227"/>
                    <a:pt x="175" y="227"/>
                    <a:pt x="175" y="227"/>
                  </a:cubicBezTo>
                  <a:cubicBezTo>
                    <a:pt x="176" y="227"/>
                    <a:pt x="176" y="227"/>
                    <a:pt x="176" y="227"/>
                  </a:cubicBezTo>
                  <a:cubicBezTo>
                    <a:pt x="177" y="227"/>
                    <a:pt x="177" y="226"/>
                    <a:pt x="177" y="226"/>
                  </a:cubicBezTo>
                  <a:cubicBezTo>
                    <a:pt x="178" y="226"/>
                    <a:pt x="178" y="226"/>
                    <a:pt x="179" y="226"/>
                  </a:cubicBezTo>
                  <a:cubicBezTo>
                    <a:pt x="179" y="226"/>
                    <a:pt x="180" y="226"/>
                    <a:pt x="180" y="226"/>
                  </a:cubicBezTo>
                  <a:cubicBezTo>
                    <a:pt x="181" y="225"/>
                    <a:pt x="182" y="225"/>
                    <a:pt x="183" y="225"/>
                  </a:cubicBezTo>
                  <a:cubicBezTo>
                    <a:pt x="183" y="225"/>
                    <a:pt x="184" y="225"/>
                    <a:pt x="184" y="225"/>
                  </a:cubicBezTo>
                  <a:cubicBezTo>
                    <a:pt x="185" y="225"/>
                    <a:pt x="185" y="225"/>
                    <a:pt x="186" y="224"/>
                  </a:cubicBezTo>
                  <a:cubicBezTo>
                    <a:pt x="186" y="224"/>
                    <a:pt x="187" y="224"/>
                    <a:pt x="187" y="224"/>
                  </a:cubicBezTo>
                  <a:cubicBezTo>
                    <a:pt x="188" y="224"/>
                    <a:pt x="189" y="223"/>
                    <a:pt x="190" y="223"/>
                  </a:cubicBezTo>
                  <a:cubicBezTo>
                    <a:pt x="190" y="223"/>
                    <a:pt x="191" y="223"/>
                    <a:pt x="192" y="223"/>
                  </a:cubicBezTo>
                  <a:cubicBezTo>
                    <a:pt x="192" y="222"/>
                    <a:pt x="193" y="222"/>
                    <a:pt x="193" y="222"/>
                  </a:cubicBezTo>
                  <a:cubicBezTo>
                    <a:pt x="194" y="222"/>
                    <a:pt x="194" y="222"/>
                    <a:pt x="195" y="222"/>
                  </a:cubicBezTo>
                  <a:cubicBezTo>
                    <a:pt x="196" y="221"/>
                    <a:pt x="196" y="221"/>
                    <a:pt x="197" y="221"/>
                  </a:cubicBezTo>
                  <a:cubicBezTo>
                    <a:pt x="199" y="220"/>
                    <a:pt x="201" y="219"/>
                    <a:pt x="203" y="218"/>
                  </a:cubicBezTo>
                  <a:cubicBezTo>
                    <a:pt x="203" y="218"/>
                    <a:pt x="203" y="218"/>
                    <a:pt x="203" y="218"/>
                  </a:cubicBezTo>
                  <a:cubicBezTo>
                    <a:pt x="204" y="218"/>
                    <a:pt x="204" y="218"/>
                    <a:pt x="204" y="218"/>
                  </a:cubicBezTo>
                  <a:cubicBezTo>
                    <a:pt x="206" y="217"/>
                    <a:pt x="208" y="217"/>
                    <a:pt x="210" y="216"/>
                  </a:cubicBezTo>
                  <a:cubicBezTo>
                    <a:pt x="210" y="216"/>
                    <a:pt x="210" y="216"/>
                    <a:pt x="210" y="216"/>
                  </a:cubicBezTo>
                  <a:cubicBezTo>
                    <a:pt x="211" y="215"/>
                    <a:pt x="211" y="215"/>
                    <a:pt x="212" y="214"/>
                  </a:cubicBezTo>
                  <a:cubicBezTo>
                    <a:pt x="213" y="214"/>
                    <a:pt x="215" y="213"/>
                    <a:pt x="216" y="213"/>
                  </a:cubicBezTo>
                  <a:cubicBezTo>
                    <a:pt x="216" y="213"/>
                    <a:pt x="216" y="213"/>
                    <a:pt x="216" y="213"/>
                  </a:cubicBezTo>
                  <a:cubicBezTo>
                    <a:pt x="217" y="212"/>
                    <a:pt x="218" y="212"/>
                    <a:pt x="218" y="211"/>
                  </a:cubicBezTo>
                  <a:cubicBezTo>
                    <a:pt x="219" y="211"/>
                    <a:pt x="220" y="210"/>
                    <a:pt x="221" y="210"/>
                  </a:cubicBezTo>
                  <a:cubicBezTo>
                    <a:pt x="221" y="210"/>
                    <a:pt x="221" y="210"/>
                    <a:pt x="221" y="210"/>
                  </a:cubicBezTo>
                  <a:cubicBezTo>
                    <a:pt x="222" y="210"/>
                    <a:pt x="222" y="210"/>
                    <a:pt x="222" y="210"/>
                  </a:cubicBezTo>
                  <a:cubicBezTo>
                    <a:pt x="222" y="209"/>
                    <a:pt x="222" y="209"/>
                    <a:pt x="222" y="209"/>
                  </a:cubicBezTo>
                  <a:cubicBezTo>
                    <a:pt x="224" y="208"/>
                    <a:pt x="226" y="207"/>
                    <a:pt x="228" y="206"/>
                  </a:cubicBezTo>
                  <a:cubicBezTo>
                    <a:pt x="229" y="205"/>
                    <a:pt x="229" y="205"/>
                    <a:pt x="230" y="204"/>
                  </a:cubicBezTo>
                  <a:cubicBezTo>
                    <a:pt x="232" y="203"/>
                    <a:pt x="233" y="202"/>
                    <a:pt x="235" y="201"/>
                  </a:cubicBezTo>
                  <a:cubicBezTo>
                    <a:pt x="235" y="201"/>
                    <a:pt x="236" y="201"/>
                    <a:pt x="236" y="200"/>
                  </a:cubicBezTo>
                  <a:cubicBezTo>
                    <a:pt x="236" y="200"/>
                    <a:pt x="236" y="200"/>
                    <a:pt x="236" y="200"/>
                  </a:cubicBezTo>
                  <a:cubicBezTo>
                    <a:pt x="238" y="198"/>
                    <a:pt x="240" y="197"/>
                    <a:pt x="242" y="196"/>
                  </a:cubicBezTo>
                  <a:cubicBezTo>
                    <a:pt x="242" y="195"/>
                    <a:pt x="242" y="195"/>
                    <a:pt x="242" y="195"/>
                  </a:cubicBezTo>
                  <a:cubicBezTo>
                    <a:pt x="243" y="195"/>
                    <a:pt x="243" y="195"/>
                    <a:pt x="243" y="195"/>
                  </a:cubicBezTo>
                  <a:cubicBezTo>
                    <a:pt x="245" y="193"/>
                    <a:pt x="246" y="192"/>
                    <a:pt x="248" y="190"/>
                  </a:cubicBezTo>
                  <a:cubicBezTo>
                    <a:pt x="248" y="190"/>
                    <a:pt x="248" y="190"/>
                    <a:pt x="248" y="190"/>
                  </a:cubicBezTo>
                  <a:cubicBezTo>
                    <a:pt x="249" y="189"/>
                    <a:pt x="249" y="189"/>
                    <a:pt x="249" y="189"/>
                  </a:cubicBezTo>
                  <a:cubicBezTo>
                    <a:pt x="250" y="188"/>
                    <a:pt x="252" y="186"/>
                    <a:pt x="253" y="185"/>
                  </a:cubicBezTo>
                  <a:cubicBezTo>
                    <a:pt x="253" y="185"/>
                    <a:pt x="254" y="184"/>
                    <a:pt x="254" y="184"/>
                  </a:cubicBezTo>
                  <a:cubicBezTo>
                    <a:pt x="256" y="182"/>
                    <a:pt x="257" y="180"/>
                    <a:pt x="258" y="179"/>
                  </a:cubicBezTo>
                  <a:cubicBezTo>
                    <a:pt x="259" y="178"/>
                    <a:pt x="259" y="178"/>
                    <a:pt x="259" y="178"/>
                  </a:cubicBezTo>
                  <a:cubicBezTo>
                    <a:pt x="259" y="178"/>
                    <a:pt x="259" y="178"/>
                    <a:pt x="259" y="178"/>
                  </a:cubicBezTo>
                  <a:cubicBezTo>
                    <a:pt x="259" y="177"/>
                    <a:pt x="259" y="177"/>
                    <a:pt x="259" y="177"/>
                  </a:cubicBezTo>
                  <a:cubicBezTo>
                    <a:pt x="260" y="176"/>
                    <a:pt x="262" y="174"/>
                    <a:pt x="263" y="173"/>
                  </a:cubicBezTo>
                  <a:cubicBezTo>
                    <a:pt x="263" y="172"/>
                    <a:pt x="263" y="172"/>
                    <a:pt x="264" y="171"/>
                  </a:cubicBezTo>
                  <a:cubicBezTo>
                    <a:pt x="265" y="170"/>
                    <a:pt x="266" y="168"/>
                    <a:pt x="267" y="167"/>
                  </a:cubicBezTo>
                  <a:cubicBezTo>
                    <a:pt x="267" y="166"/>
                    <a:pt x="267" y="166"/>
                    <a:pt x="267" y="166"/>
                  </a:cubicBezTo>
                  <a:cubicBezTo>
                    <a:pt x="268" y="165"/>
                    <a:pt x="268" y="165"/>
                    <a:pt x="268" y="165"/>
                  </a:cubicBezTo>
                  <a:cubicBezTo>
                    <a:pt x="268" y="164"/>
                    <a:pt x="268" y="164"/>
                    <a:pt x="268" y="164"/>
                  </a:cubicBezTo>
                  <a:cubicBezTo>
                    <a:pt x="268" y="164"/>
                    <a:pt x="268" y="164"/>
                    <a:pt x="268" y="164"/>
                  </a:cubicBezTo>
                  <a:cubicBezTo>
                    <a:pt x="268" y="164"/>
                    <a:pt x="269" y="163"/>
                    <a:pt x="269" y="163"/>
                  </a:cubicBezTo>
                  <a:cubicBezTo>
                    <a:pt x="269" y="162"/>
                    <a:pt x="269" y="162"/>
                    <a:pt x="270" y="161"/>
                  </a:cubicBezTo>
                  <a:cubicBezTo>
                    <a:pt x="270" y="161"/>
                    <a:pt x="270" y="160"/>
                    <a:pt x="270" y="160"/>
                  </a:cubicBezTo>
                  <a:cubicBezTo>
                    <a:pt x="270" y="159"/>
                    <a:pt x="270" y="159"/>
                    <a:pt x="270" y="159"/>
                  </a:cubicBezTo>
                  <a:cubicBezTo>
                    <a:pt x="270" y="159"/>
                    <a:pt x="270" y="159"/>
                    <a:pt x="270" y="159"/>
                  </a:cubicBezTo>
                  <a:cubicBezTo>
                    <a:pt x="271" y="159"/>
                    <a:pt x="271" y="159"/>
                    <a:pt x="271" y="159"/>
                  </a:cubicBezTo>
                  <a:cubicBezTo>
                    <a:pt x="271" y="158"/>
                    <a:pt x="271" y="157"/>
                    <a:pt x="272" y="156"/>
                  </a:cubicBezTo>
                  <a:cubicBezTo>
                    <a:pt x="273" y="156"/>
                    <a:pt x="273" y="155"/>
                    <a:pt x="273" y="154"/>
                  </a:cubicBezTo>
                  <a:cubicBezTo>
                    <a:pt x="274" y="154"/>
                    <a:pt x="274" y="153"/>
                    <a:pt x="274" y="153"/>
                  </a:cubicBezTo>
                  <a:cubicBezTo>
                    <a:pt x="275" y="152"/>
                    <a:pt x="275" y="152"/>
                    <a:pt x="275" y="151"/>
                  </a:cubicBezTo>
                  <a:cubicBezTo>
                    <a:pt x="276" y="150"/>
                    <a:pt x="276" y="150"/>
                    <a:pt x="276" y="150"/>
                  </a:cubicBezTo>
                  <a:cubicBezTo>
                    <a:pt x="277" y="149"/>
                    <a:pt x="277" y="147"/>
                    <a:pt x="278" y="146"/>
                  </a:cubicBezTo>
                  <a:cubicBezTo>
                    <a:pt x="279" y="145"/>
                    <a:pt x="279" y="145"/>
                    <a:pt x="279" y="144"/>
                  </a:cubicBezTo>
                  <a:cubicBezTo>
                    <a:pt x="280" y="143"/>
                    <a:pt x="280" y="143"/>
                    <a:pt x="280" y="143"/>
                  </a:cubicBezTo>
                  <a:cubicBezTo>
                    <a:pt x="281" y="142"/>
                    <a:pt x="282" y="141"/>
                    <a:pt x="282" y="139"/>
                  </a:cubicBezTo>
                  <a:cubicBezTo>
                    <a:pt x="283" y="138"/>
                    <a:pt x="283" y="138"/>
                    <a:pt x="283" y="138"/>
                  </a:cubicBezTo>
                  <a:cubicBezTo>
                    <a:pt x="283" y="138"/>
                    <a:pt x="283" y="138"/>
                    <a:pt x="283" y="138"/>
                  </a:cubicBezTo>
                  <a:cubicBezTo>
                    <a:pt x="284" y="137"/>
                    <a:pt x="284" y="137"/>
                    <a:pt x="284" y="137"/>
                  </a:cubicBezTo>
                  <a:cubicBezTo>
                    <a:pt x="284" y="137"/>
                    <a:pt x="284" y="137"/>
                    <a:pt x="284" y="137"/>
                  </a:cubicBezTo>
                  <a:cubicBezTo>
                    <a:pt x="284" y="136"/>
                    <a:pt x="285" y="136"/>
                    <a:pt x="285" y="136"/>
                  </a:cubicBezTo>
                  <a:cubicBezTo>
                    <a:pt x="285" y="135"/>
                    <a:pt x="286" y="135"/>
                    <a:pt x="286" y="134"/>
                  </a:cubicBezTo>
                  <a:cubicBezTo>
                    <a:pt x="287" y="133"/>
                    <a:pt x="288" y="132"/>
                    <a:pt x="289" y="131"/>
                  </a:cubicBezTo>
                  <a:cubicBezTo>
                    <a:pt x="290" y="130"/>
                    <a:pt x="291" y="128"/>
                    <a:pt x="293" y="126"/>
                  </a:cubicBezTo>
                  <a:cubicBezTo>
                    <a:pt x="293" y="126"/>
                    <a:pt x="293" y="126"/>
                    <a:pt x="293" y="126"/>
                  </a:cubicBezTo>
                  <a:cubicBezTo>
                    <a:pt x="294" y="125"/>
                    <a:pt x="294" y="125"/>
                    <a:pt x="295" y="124"/>
                  </a:cubicBezTo>
                  <a:cubicBezTo>
                    <a:pt x="295" y="124"/>
                    <a:pt x="296" y="123"/>
                    <a:pt x="297" y="122"/>
                  </a:cubicBezTo>
                  <a:cubicBezTo>
                    <a:pt x="298" y="121"/>
                    <a:pt x="300" y="119"/>
                    <a:pt x="302" y="118"/>
                  </a:cubicBezTo>
                  <a:cubicBezTo>
                    <a:pt x="302" y="117"/>
                    <a:pt x="302" y="117"/>
                    <a:pt x="302" y="117"/>
                  </a:cubicBezTo>
                  <a:cubicBezTo>
                    <a:pt x="303" y="117"/>
                    <a:pt x="303" y="117"/>
                    <a:pt x="303" y="117"/>
                  </a:cubicBezTo>
                  <a:cubicBezTo>
                    <a:pt x="304" y="116"/>
                    <a:pt x="304" y="116"/>
                    <a:pt x="305" y="115"/>
                  </a:cubicBezTo>
                  <a:cubicBezTo>
                    <a:pt x="306" y="115"/>
                    <a:pt x="306" y="115"/>
                    <a:pt x="307" y="114"/>
                  </a:cubicBezTo>
                  <a:cubicBezTo>
                    <a:pt x="308" y="114"/>
                    <a:pt x="308" y="114"/>
                    <a:pt x="308" y="114"/>
                  </a:cubicBezTo>
                  <a:cubicBezTo>
                    <a:pt x="308" y="114"/>
                    <a:pt x="308" y="114"/>
                    <a:pt x="308" y="114"/>
                  </a:cubicBezTo>
                  <a:cubicBezTo>
                    <a:pt x="315" y="109"/>
                    <a:pt x="329" y="99"/>
                    <a:pt x="348" y="118"/>
                  </a:cubicBezTo>
                  <a:cubicBezTo>
                    <a:pt x="348" y="118"/>
                    <a:pt x="348" y="118"/>
                    <a:pt x="348" y="118"/>
                  </a:cubicBezTo>
                  <a:cubicBezTo>
                    <a:pt x="349" y="119"/>
                    <a:pt x="349" y="119"/>
                    <a:pt x="350" y="120"/>
                  </a:cubicBezTo>
                  <a:cubicBezTo>
                    <a:pt x="350" y="120"/>
                    <a:pt x="351" y="121"/>
                    <a:pt x="352" y="122"/>
                  </a:cubicBezTo>
                  <a:cubicBezTo>
                    <a:pt x="353" y="123"/>
                    <a:pt x="354" y="124"/>
                    <a:pt x="355" y="126"/>
                  </a:cubicBezTo>
                  <a:cubicBezTo>
                    <a:pt x="356" y="126"/>
                    <a:pt x="356" y="126"/>
                    <a:pt x="356" y="126"/>
                  </a:cubicBezTo>
                  <a:cubicBezTo>
                    <a:pt x="356" y="127"/>
                    <a:pt x="356" y="127"/>
                    <a:pt x="357" y="127"/>
                  </a:cubicBezTo>
                  <a:cubicBezTo>
                    <a:pt x="357" y="128"/>
                    <a:pt x="357" y="128"/>
                    <a:pt x="358" y="129"/>
                  </a:cubicBezTo>
                  <a:cubicBezTo>
                    <a:pt x="359" y="130"/>
                    <a:pt x="359" y="131"/>
                    <a:pt x="360" y="132"/>
                  </a:cubicBezTo>
                  <a:cubicBezTo>
                    <a:pt x="361" y="133"/>
                    <a:pt x="361" y="133"/>
                    <a:pt x="361" y="133"/>
                  </a:cubicBezTo>
                  <a:cubicBezTo>
                    <a:pt x="361" y="134"/>
                    <a:pt x="361" y="134"/>
                    <a:pt x="361" y="134"/>
                  </a:cubicBezTo>
                  <a:cubicBezTo>
                    <a:pt x="361" y="134"/>
                    <a:pt x="362" y="134"/>
                    <a:pt x="362" y="135"/>
                  </a:cubicBezTo>
                  <a:cubicBezTo>
                    <a:pt x="362" y="135"/>
                    <a:pt x="362" y="135"/>
                    <a:pt x="363" y="136"/>
                  </a:cubicBezTo>
                  <a:cubicBezTo>
                    <a:pt x="363" y="136"/>
                    <a:pt x="363" y="137"/>
                    <a:pt x="364" y="137"/>
                  </a:cubicBezTo>
                  <a:cubicBezTo>
                    <a:pt x="364" y="138"/>
                    <a:pt x="364" y="138"/>
                    <a:pt x="365" y="139"/>
                  </a:cubicBezTo>
                  <a:cubicBezTo>
                    <a:pt x="365" y="139"/>
                    <a:pt x="365" y="140"/>
                    <a:pt x="365" y="140"/>
                  </a:cubicBezTo>
                  <a:cubicBezTo>
                    <a:pt x="366" y="141"/>
                    <a:pt x="366" y="141"/>
                    <a:pt x="366" y="142"/>
                  </a:cubicBezTo>
                  <a:cubicBezTo>
                    <a:pt x="440" y="271"/>
                    <a:pt x="440" y="271"/>
                    <a:pt x="440" y="271"/>
                  </a:cubicBezTo>
                  <a:cubicBezTo>
                    <a:pt x="441" y="272"/>
                    <a:pt x="441" y="272"/>
                    <a:pt x="441" y="272"/>
                  </a:cubicBezTo>
                  <a:cubicBezTo>
                    <a:pt x="441" y="273"/>
                    <a:pt x="442" y="273"/>
                    <a:pt x="442" y="274"/>
                  </a:cubicBezTo>
                  <a:cubicBezTo>
                    <a:pt x="442" y="274"/>
                    <a:pt x="443" y="275"/>
                    <a:pt x="443" y="275"/>
                  </a:cubicBezTo>
                  <a:cubicBezTo>
                    <a:pt x="443" y="276"/>
                    <a:pt x="444" y="276"/>
                    <a:pt x="444" y="277"/>
                  </a:cubicBezTo>
                  <a:cubicBezTo>
                    <a:pt x="445" y="278"/>
                    <a:pt x="445" y="278"/>
                    <a:pt x="445" y="278"/>
                  </a:cubicBezTo>
                  <a:cubicBezTo>
                    <a:pt x="445" y="279"/>
                    <a:pt x="445" y="279"/>
                    <a:pt x="445" y="279"/>
                  </a:cubicBezTo>
                  <a:cubicBezTo>
                    <a:pt x="446" y="279"/>
                    <a:pt x="446" y="279"/>
                    <a:pt x="446" y="280"/>
                  </a:cubicBezTo>
                  <a:cubicBezTo>
                    <a:pt x="446" y="280"/>
                    <a:pt x="447" y="281"/>
                    <a:pt x="447" y="281"/>
                  </a:cubicBezTo>
                  <a:cubicBezTo>
                    <a:pt x="448" y="282"/>
                    <a:pt x="448" y="282"/>
                    <a:pt x="448" y="282"/>
                  </a:cubicBezTo>
                  <a:cubicBezTo>
                    <a:pt x="449" y="283"/>
                    <a:pt x="449" y="283"/>
                    <a:pt x="449" y="283"/>
                  </a:cubicBezTo>
                  <a:cubicBezTo>
                    <a:pt x="449" y="283"/>
                    <a:pt x="449" y="284"/>
                    <a:pt x="449" y="284"/>
                  </a:cubicBezTo>
                  <a:cubicBezTo>
                    <a:pt x="450" y="284"/>
                    <a:pt x="450" y="285"/>
                    <a:pt x="451" y="285"/>
                  </a:cubicBezTo>
                  <a:cubicBezTo>
                    <a:pt x="451" y="286"/>
                    <a:pt x="451" y="286"/>
                    <a:pt x="451" y="286"/>
                  </a:cubicBezTo>
                  <a:cubicBezTo>
                    <a:pt x="452" y="287"/>
                    <a:pt x="452" y="287"/>
                    <a:pt x="452" y="287"/>
                  </a:cubicBezTo>
                  <a:cubicBezTo>
                    <a:pt x="452" y="287"/>
                    <a:pt x="453" y="288"/>
                    <a:pt x="453" y="288"/>
                  </a:cubicBezTo>
                  <a:cubicBezTo>
                    <a:pt x="453" y="288"/>
                    <a:pt x="454" y="289"/>
                    <a:pt x="454" y="289"/>
                  </a:cubicBezTo>
                  <a:cubicBezTo>
                    <a:pt x="455" y="290"/>
                    <a:pt x="455" y="290"/>
                    <a:pt x="455" y="290"/>
                  </a:cubicBezTo>
                  <a:cubicBezTo>
                    <a:pt x="456" y="291"/>
                    <a:pt x="456" y="291"/>
                    <a:pt x="456" y="291"/>
                  </a:cubicBezTo>
                  <a:cubicBezTo>
                    <a:pt x="457" y="292"/>
                    <a:pt x="457" y="292"/>
                    <a:pt x="457" y="292"/>
                  </a:cubicBezTo>
                  <a:cubicBezTo>
                    <a:pt x="457" y="292"/>
                    <a:pt x="457" y="293"/>
                    <a:pt x="458" y="293"/>
                  </a:cubicBezTo>
                  <a:cubicBezTo>
                    <a:pt x="459" y="294"/>
                    <a:pt x="459" y="294"/>
                    <a:pt x="459" y="294"/>
                  </a:cubicBezTo>
                  <a:cubicBezTo>
                    <a:pt x="460" y="295"/>
                    <a:pt x="460" y="295"/>
                    <a:pt x="460" y="295"/>
                  </a:cubicBezTo>
                  <a:cubicBezTo>
                    <a:pt x="461" y="295"/>
                    <a:pt x="461" y="295"/>
                    <a:pt x="461" y="295"/>
                  </a:cubicBezTo>
                  <a:cubicBezTo>
                    <a:pt x="461" y="296"/>
                    <a:pt x="461" y="296"/>
                    <a:pt x="462" y="296"/>
                  </a:cubicBezTo>
                  <a:cubicBezTo>
                    <a:pt x="463" y="298"/>
                    <a:pt x="465" y="299"/>
                    <a:pt x="467" y="301"/>
                  </a:cubicBezTo>
                  <a:cubicBezTo>
                    <a:pt x="468" y="301"/>
                    <a:pt x="468" y="301"/>
                    <a:pt x="469" y="302"/>
                  </a:cubicBezTo>
                  <a:cubicBezTo>
                    <a:pt x="470" y="303"/>
                    <a:pt x="472" y="304"/>
                    <a:pt x="473" y="305"/>
                  </a:cubicBezTo>
                  <a:cubicBezTo>
                    <a:pt x="474" y="306"/>
                    <a:pt x="474" y="306"/>
                    <a:pt x="474" y="306"/>
                  </a:cubicBezTo>
                  <a:cubicBezTo>
                    <a:pt x="475" y="306"/>
                    <a:pt x="475" y="306"/>
                    <a:pt x="475" y="306"/>
                  </a:cubicBezTo>
                  <a:cubicBezTo>
                    <a:pt x="477" y="307"/>
                    <a:pt x="478" y="308"/>
                    <a:pt x="480" y="309"/>
                  </a:cubicBezTo>
                  <a:cubicBezTo>
                    <a:pt x="481" y="309"/>
                    <a:pt x="481" y="309"/>
                    <a:pt x="481" y="309"/>
                  </a:cubicBezTo>
                  <a:cubicBezTo>
                    <a:pt x="481" y="310"/>
                    <a:pt x="481" y="310"/>
                    <a:pt x="482" y="310"/>
                  </a:cubicBezTo>
                  <a:cubicBezTo>
                    <a:pt x="484" y="311"/>
                    <a:pt x="485" y="312"/>
                    <a:pt x="487" y="313"/>
                  </a:cubicBezTo>
                  <a:cubicBezTo>
                    <a:pt x="488" y="313"/>
                    <a:pt x="488" y="313"/>
                    <a:pt x="488" y="313"/>
                  </a:cubicBezTo>
                  <a:cubicBezTo>
                    <a:pt x="489" y="314"/>
                    <a:pt x="489" y="314"/>
                    <a:pt x="489" y="314"/>
                  </a:cubicBezTo>
                  <a:cubicBezTo>
                    <a:pt x="491" y="314"/>
                    <a:pt x="493" y="315"/>
                    <a:pt x="494" y="316"/>
                  </a:cubicBezTo>
                  <a:cubicBezTo>
                    <a:pt x="495" y="316"/>
                    <a:pt x="495" y="316"/>
                    <a:pt x="496" y="316"/>
                  </a:cubicBezTo>
                  <a:cubicBezTo>
                    <a:pt x="498" y="317"/>
                    <a:pt x="500" y="318"/>
                    <a:pt x="502" y="319"/>
                  </a:cubicBezTo>
                  <a:cubicBezTo>
                    <a:pt x="503" y="319"/>
                    <a:pt x="503" y="319"/>
                    <a:pt x="503" y="319"/>
                  </a:cubicBezTo>
                  <a:cubicBezTo>
                    <a:pt x="503" y="319"/>
                    <a:pt x="503" y="319"/>
                    <a:pt x="503" y="319"/>
                  </a:cubicBezTo>
                  <a:cubicBezTo>
                    <a:pt x="503" y="319"/>
                    <a:pt x="504" y="319"/>
                    <a:pt x="504" y="319"/>
                  </a:cubicBezTo>
                  <a:cubicBezTo>
                    <a:pt x="506" y="320"/>
                    <a:pt x="508" y="321"/>
                    <a:pt x="510" y="321"/>
                  </a:cubicBezTo>
                  <a:cubicBezTo>
                    <a:pt x="510" y="321"/>
                    <a:pt x="511" y="321"/>
                    <a:pt x="512" y="322"/>
                  </a:cubicBezTo>
                  <a:cubicBezTo>
                    <a:pt x="514" y="322"/>
                    <a:pt x="516" y="323"/>
                    <a:pt x="519" y="323"/>
                  </a:cubicBezTo>
                  <a:cubicBezTo>
                    <a:pt x="519" y="323"/>
                    <a:pt x="519" y="323"/>
                    <a:pt x="519" y="323"/>
                  </a:cubicBezTo>
                  <a:cubicBezTo>
                    <a:pt x="519" y="323"/>
                    <a:pt x="519" y="323"/>
                    <a:pt x="519" y="323"/>
                  </a:cubicBezTo>
                  <a:cubicBezTo>
                    <a:pt x="520" y="323"/>
                    <a:pt x="521" y="324"/>
                    <a:pt x="522" y="324"/>
                  </a:cubicBezTo>
                  <a:cubicBezTo>
                    <a:pt x="523" y="324"/>
                    <a:pt x="524" y="324"/>
                    <a:pt x="525" y="324"/>
                  </a:cubicBezTo>
                  <a:cubicBezTo>
                    <a:pt x="525" y="324"/>
                    <a:pt x="525" y="324"/>
                    <a:pt x="525" y="324"/>
                  </a:cubicBezTo>
                  <a:cubicBezTo>
                    <a:pt x="525" y="324"/>
                    <a:pt x="525" y="324"/>
                    <a:pt x="525" y="324"/>
                  </a:cubicBezTo>
                  <a:cubicBezTo>
                    <a:pt x="526" y="324"/>
                    <a:pt x="527" y="325"/>
                    <a:pt x="528" y="325"/>
                  </a:cubicBezTo>
                  <a:cubicBezTo>
                    <a:pt x="529" y="325"/>
                    <a:pt x="530" y="325"/>
                    <a:pt x="531" y="325"/>
                  </a:cubicBezTo>
                  <a:cubicBezTo>
                    <a:pt x="531" y="325"/>
                    <a:pt x="531" y="325"/>
                    <a:pt x="531" y="325"/>
                  </a:cubicBezTo>
                  <a:cubicBezTo>
                    <a:pt x="532" y="325"/>
                    <a:pt x="533" y="325"/>
                    <a:pt x="534" y="325"/>
                  </a:cubicBezTo>
                  <a:cubicBezTo>
                    <a:pt x="535" y="325"/>
                    <a:pt x="536" y="326"/>
                    <a:pt x="537" y="326"/>
                  </a:cubicBezTo>
                  <a:cubicBezTo>
                    <a:pt x="537" y="326"/>
                    <a:pt x="537" y="326"/>
                    <a:pt x="537" y="326"/>
                  </a:cubicBezTo>
                  <a:cubicBezTo>
                    <a:pt x="538" y="326"/>
                    <a:pt x="539" y="326"/>
                    <a:pt x="540" y="326"/>
                  </a:cubicBezTo>
                  <a:cubicBezTo>
                    <a:pt x="541" y="326"/>
                    <a:pt x="542" y="326"/>
                    <a:pt x="543" y="326"/>
                  </a:cubicBezTo>
                  <a:cubicBezTo>
                    <a:pt x="544" y="326"/>
                    <a:pt x="544" y="326"/>
                    <a:pt x="544" y="326"/>
                  </a:cubicBezTo>
                  <a:cubicBezTo>
                    <a:pt x="544" y="326"/>
                    <a:pt x="544" y="326"/>
                    <a:pt x="544" y="326"/>
                  </a:cubicBezTo>
                  <a:cubicBezTo>
                    <a:pt x="544" y="326"/>
                    <a:pt x="544" y="326"/>
                    <a:pt x="545" y="326"/>
                  </a:cubicBezTo>
                  <a:cubicBezTo>
                    <a:pt x="545" y="326"/>
                    <a:pt x="546" y="326"/>
                    <a:pt x="546" y="326"/>
                  </a:cubicBezTo>
                  <a:cubicBezTo>
                    <a:pt x="547" y="326"/>
                    <a:pt x="548" y="326"/>
                    <a:pt x="548" y="326"/>
                  </a:cubicBezTo>
                  <a:cubicBezTo>
                    <a:pt x="549" y="326"/>
                    <a:pt x="549" y="326"/>
                    <a:pt x="550" y="326"/>
                  </a:cubicBezTo>
                  <a:cubicBezTo>
                    <a:pt x="550" y="326"/>
                    <a:pt x="551" y="326"/>
                    <a:pt x="551" y="326"/>
                  </a:cubicBezTo>
                  <a:cubicBezTo>
                    <a:pt x="552" y="326"/>
                    <a:pt x="552" y="326"/>
                    <a:pt x="553" y="326"/>
                  </a:cubicBezTo>
                  <a:cubicBezTo>
                    <a:pt x="553" y="326"/>
                    <a:pt x="554" y="326"/>
                    <a:pt x="554" y="326"/>
                  </a:cubicBezTo>
                  <a:cubicBezTo>
                    <a:pt x="555" y="326"/>
                    <a:pt x="556" y="326"/>
                    <a:pt x="557" y="326"/>
                  </a:cubicBezTo>
                  <a:cubicBezTo>
                    <a:pt x="557" y="326"/>
                    <a:pt x="557" y="325"/>
                    <a:pt x="558" y="325"/>
                  </a:cubicBezTo>
                  <a:cubicBezTo>
                    <a:pt x="558" y="325"/>
                    <a:pt x="559" y="325"/>
                    <a:pt x="559" y="325"/>
                  </a:cubicBezTo>
                  <a:cubicBezTo>
                    <a:pt x="560" y="325"/>
                    <a:pt x="560" y="325"/>
                    <a:pt x="561" y="325"/>
                  </a:cubicBezTo>
                  <a:cubicBezTo>
                    <a:pt x="561" y="325"/>
                    <a:pt x="562" y="325"/>
                    <a:pt x="563" y="325"/>
                  </a:cubicBezTo>
                  <a:cubicBezTo>
                    <a:pt x="563" y="325"/>
                    <a:pt x="563" y="325"/>
                    <a:pt x="563" y="325"/>
                  </a:cubicBezTo>
                  <a:cubicBezTo>
                    <a:pt x="563" y="325"/>
                    <a:pt x="563" y="325"/>
                    <a:pt x="563" y="325"/>
                  </a:cubicBezTo>
                  <a:cubicBezTo>
                    <a:pt x="564" y="325"/>
                    <a:pt x="564" y="325"/>
                    <a:pt x="564" y="325"/>
                  </a:cubicBezTo>
                  <a:cubicBezTo>
                    <a:pt x="564" y="325"/>
                    <a:pt x="564" y="325"/>
                    <a:pt x="564" y="325"/>
                  </a:cubicBezTo>
                  <a:cubicBezTo>
                    <a:pt x="564" y="325"/>
                    <a:pt x="564" y="325"/>
                    <a:pt x="564" y="325"/>
                  </a:cubicBezTo>
                  <a:cubicBezTo>
                    <a:pt x="564" y="325"/>
                    <a:pt x="564" y="325"/>
                    <a:pt x="564" y="325"/>
                  </a:cubicBezTo>
                  <a:cubicBezTo>
                    <a:pt x="565" y="325"/>
                    <a:pt x="565" y="325"/>
                    <a:pt x="565" y="325"/>
                  </a:cubicBezTo>
                  <a:cubicBezTo>
                    <a:pt x="565" y="325"/>
                    <a:pt x="566" y="325"/>
                    <a:pt x="566" y="325"/>
                  </a:cubicBezTo>
                  <a:cubicBezTo>
                    <a:pt x="567" y="324"/>
                    <a:pt x="567" y="324"/>
                    <a:pt x="567" y="324"/>
                  </a:cubicBezTo>
                  <a:cubicBezTo>
                    <a:pt x="567" y="324"/>
                    <a:pt x="567" y="324"/>
                    <a:pt x="567" y="324"/>
                  </a:cubicBezTo>
                  <a:cubicBezTo>
                    <a:pt x="567" y="324"/>
                    <a:pt x="567" y="324"/>
                    <a:pt x="567" y="324"/>
                  </a:cubicBezTo>
                  <a:cubicBezTo>
                    <a:pt x="567" y="324"/>
                    <a:pt x="567" y="324"/>
                    <a:pt x="567" y="324"/>
                  </a:cubicBezTo>
                  <a:cubicBezTo>
                    <a:pt x="568" y="324"/>
                    <a:pt x="568" y="324"/>
                    <a:pt x="569" y="324"/>
                  </a:cubicBezTo>
                  <a:cubicBezTo>
                    <a:pt x="569" y="324"/>
                    <a:pt x="570" y="324"/>
                    <a:pt x="570" y="324"/>
                  </a:cubicBezTo>
                  <a:cubicBezTo>
                    <a:pt x="570" y="324"/>
                    <a:pt x="571" y="324"/>
                    <a:pt x="571" y="324"/>
                  </a:cubicBezTo>
                  <a:cubicBezTo>
                    <a:pt x="572" y="324"/>
                    <a:pt x="572" y="324"/>
                    <a:pt x="573" y="324"/>
                  </a:cubicBezTo>
                  <a:cubicBezTo>
                    <a:pt x="573" y="324"/>
                    <a:pt x="573" y="324"/>
                    <a:pt x="573" y="324"/>
                  </a:cubicBezTo>
                  <a:cubicBezTo>
                    <a:pt x="574" y="324"/>
                    <a:pt x="574" y="324"/>
                    <a:pt x="574" y="324"/>
                  </a:cubicBezTo>
                  <a:cubicBezTo>
                    <a:pt x="574" y="324"/>
                    <a:pt x="575" y="324"/>
                    <a:pt x="575" y="324"/>
                  </a:cubicBezTo>
                  <a:cubicBezTo>
                    <a:pt x="575" y="324"/>
                    <a:pt x="575" y="324"/>
                    <a:pt x="575" y="324"/>
                  </a:cubicBezTo>
                  <a:cubicBezTo>
                    <a:pt x="576" y="324"/>
                    <a:pt x="577" y="324"/>
                    <a:pt x="577" y="324"/>
                  </a:cubicBezTo>
                  <a:cubicBezTo>
                    <a:pt x="592" y="318"/>
                    <a:pt x="592" y="318"/>
                    <a:pt x="592" y="318"/>
                  </a:cubicBezTo>
                  <a:cubicBezTo>
                    <a:pt x="754" y="260"/>
                    <a:pt x="754" y="260"/>
                    <a:pt x="754" y="260"/>
                  </a:cubicBezTo>
                  <a:cubicBezTo>
                    <a:pt x="961" y="185"/>
                    <a:pt x="961" y="185"/>
                    <a:pt x="961" y="185"/>
                  </a:cubicBezTo>
                  <a:cubicBezTo>
                    <a:pt x="1118" y="129"/>
                    <a:pt x="1118" y="129"/>
                    <a:pt x="1118" y="129"/>
                  </a:cubicBezTo>
                  <a:cubicBezTo>
                    <a:pt x="1119" y="128"/>
                    <a:pt x="1121" y="128"/>
                    <a:pt x="1123" y="127"/>
                  </a:cubicBezTo>
                  <a:cubicBezTo>
                    <a:pt x="1123" y="127"/>
                    <a:pt x="1123" y="127"/>
                    <a:pt x="1123" y="127"/>
                  </a:cubicBezTo>
                  <a:cubicBezTo>
                    <a:pt x="1124" y="126"/>
                    <a:pt x="1124" y="126"/>
                    <a:pt x="1125" y="126"/>
                  </a:cubicBezTo>
                  <a:cubicBezTo>
                    <a:pt x="1126" y="125"/>
                    <a:pt x="1127" y="125"/>
                    <a:pt x="1128" y="125"/>
                  </a:cubicBezTo>
                  <a:cubicBezTo>
                    <a:pt x="1129" y="124"/>
                    <a:pt x="1129" y="124"/>
                    <a:pt x="1129" y="124"/>
                  </a:cubicBezTo>
                  <a:cubicBezTo>
                    <a:pt x="1129" y="124"/>
                    <a:pt x="1130" y="123"/>
                    <a:pt x="1131" y="123"/>
                  </a:cubicBezTo>
                  <a:cubicBezTo>
                    <a:pt x="1131" y="123"/>
                    <a:pt x="1132" y="123"/>
                    <a:pt x="1132" y="122"/>
                  </a:cubicBezTo>
                  <a:cubicBezTo>
                    <a:pt x="1133" y="122"/>
                    <a:pt x="1133" y="122"/>
                    <a:pt x="1134" y="121"/>
                  </a:cubicBezTo>
                  <a:cubicBezTo>
                    <a:pt x="1135" y="121"/>
                    <a:pt x="1135" y="121"/>
                    <a:pt x="1136" y="120"/>
                  </a:cubicBezTo>
                  <a:cubicBezTo>
                    <a:pt x="1137" y="120"/>
                    <a:pt x="1137" y="120"/>
                    <a:pt x="1137" y="120"/>
                  </a:cubicBezTo>
                  <a:cubicBezTo>
                    <a:pt x="1137" y="119"/>
                    <a:pt x="1138" y="119"/>
                    <a:pt x="1138" y="119"/>
                  </a:cubicBezTo>
                  <a:cubicBezTo>
                    <a:pt x="1139" y="118"/>
                    <a:pt x="1140" y="118"/>
                    <a:pt x="1140" y="118"/>
                  </a:cubicBezTo>
                  <a:cubicBezTo>
                    <a:pt x="1141" y="117"/>
                    <a:pt x="1141" y="117"/>
                    <a:pt x="1141" y="117"/>
                  </a:cubicBezTo>
                  <a:cubicBezTo>
                    <a:pt x="1142" y="116"/>
                    <a:pt x="1143" y="116"/>
                    <a:pt x="1144" y="115"/>
                  </a:cubicBezTo>
                  <a:cubicBezTo>
                    <a:pt x="1145" y="115"/>
                    <a:pt x="1146" y="114"/>
                    <a:pt x="1146" y="113"/>
                  </a:cubicBezTo>
                  <a:cubicBezTo>
                    <a:pt x="1148" y="112"/>
                    <a:pt x="1148" y="112"/>
                    <a:pt x="1148" y="112"/>
                  </a:cubicBezTo>
                  <a:cubicBezTo>
                    <a:pt x="1148" y="112"/>
                    <a:pt x="1148" y="112"/>
                    <a:pt x="1148" y="112"/>
                  </a:cubicBezTo>
                  <a:cubicBezTo>
                    <a:pt x="1149" y="111"/>
                    <a:pt x="1150" y="110"/>
                    <a:pt x="1151" y="109"/>
                  </a:cubicBezTo>
                  <a:cubicBezTo>
                    <a:pt x="1152" y="109"/>
                    <a:pt x="1152" y="108"/>
                    <a:pt x="1153" y="108"/>
                  </a:cubicBezTo>
                  <a:cubicBezTo>
                    <a:pt x="1154" y="107"/>
                    <a:pt x="1155" y="106"/>
                    <a:pt x="1155" y="105"/>
                  </a:cubicBezTo>
                  <a:cubicBezTo>
                    <a:pt x="1156" y="105"/>
                    <a:pt x="1156" y="104"/>
                    <a:pt x="1157" y="104"/>
                  </a:cubicBezTo>
                  <a:cubicBezTo>
                    <a:pt x="1157" y="103"/>
                    <a:pt x="1157" y="103"/>
                    <a:pt x="1157" y="103"/>
                  </a:cubicBezTo>
                  <a:cubicBezTo>
                    <a:pt x="1158" y="103"/>
                    <a:pt x="1158" y="103"/>
                    <a:pt x="1158" y="103"/>
                  </a:cubicBezTo>
                  <a:cubicBezTo>
                    <a:pt x="1158" y="102"/>
                    <a:pt x="1159" y="102"/>
                    <a:pt x="1159" y="101"/>
                  </a:cubicBezTo>
                  <a:cubicBezTo>
                    <a:pt x="1160" y="100"/>
                    <a:pt x="1160" y="100"/>
                    <a:pt x="1161" y="99"/>
                  </a:cubicBezTo>
                  <a:cubicBezTo>
                    <a:pt x="1162" y="98"/>
                    <a:pt x="1162" y="97"/>
                    <a:pt x="1163" y="96"/>
                  </a:cubicBezTo>
                  <a:cubicBezTo>
                    <a:pt x="1163" y="96"/>
                    <a:pt x="1164" y="95"/>
                    <a:pt x="1164" y="95"/>
                  </a:cubicBezTo>
                  <a:cubicBezTo>
                    <a:pt x="1164" y="95"/>
                    <a:pt x="1164" y="95"/>
                    <a:pt x="1164" y="95"/>
                  </a:cubicBezTo>
                  <a:cubicBezTo>
                    <a:pt x="1165" y="93"/>
                    <a:pt x="1166" y="92"/>
                    <a:pt x="1166" y="91"/>
                  </a:cubicBezTo>
                  <a:cubicBezTo>
                    <a:pt x="1167" y="91"/>
                    <a:pt x="1167" y="90"/>
                    <a:pt x="1167" y="90"/>
                  </a:cubicBezTo>
                  <a:cubicBezTo>
                    <a:pt x="1168" y="88"/>
                    <a:pt x="1169" y="87"/>
                    <a:pt x="1170" y="85"/>
                  </a:cubicBezTo>
                  <a:cubicBezTo>
                    <a:pt x="1170" y="85"/>
                    <a:pt x="1170" y="85"/>
                    <a:pt x="1170" y="85"/>
                  </a:cubicBezTo>
                  <a:cubicBezTo>
                    <a:pt x="1170" y="85"/>
                    <a:pt x="1170" y="85"/>
                    <a:pt x="1170" y="85"/>
                  </a:cubicBezTo>
                  <a:cubicBezTo>
                    <a:pt x="1170" y="84"/>
                    <a:pt x="1170" y="84"/>
                    <a:pt x="1171" y="83"/>
                  </a:cubicBezTo>
                  <a:cubicBezTo>
                    <a:pt x="1171" y="82"/>
                    <a:pt x="1171" y="81"/>
                    <a:pt x="1172" y="80"/>
                  </a:cubicBezTo>
                  <a:cubicBezTo>
                    <a:pt x="1172" y="80"/>
                    <a:pt x="1172" y="80"/>
                    <a:pt x="1172" y="80"/>
                  </a:cubicBezTo>
                  <a:cubicBezTo>
                    <a:pt x="1172" y="80"/>
                    <a:pt x="1172" y="79"/>
                    <a:pt x="1172" y="79"/>
                  </a:cubicBezTo>
                  <a:cubicBezTo>
                    <a:pt x="1173" y="78"/>
                    <a:pt x="1173" y="77"/>
                    <a:pt x="1174" y="75"/>
                  </a:cubicBezTo>
                  <a:cubicBezTo>
                    <a:pt x="1174" y="75"/>
                    <a:pt x="1174" y="75"/>
                    <a:pt x="1174" y="75"/>
                  </a:cubicBezTo>
                  <a:cubicBezTo>
                    <a:pt x="1174" y="74"/>
                    <a:pt x="1174" y="73"/>
                    <a:pt x="1175" y="72"/>
                  </a:cubicBezTo>
                  <a:cubicBezTo>
                    <a:pt x="1175" y="71"/>
                    <a:pt x="1175" y="71"/>
                    <a:pt x="1175" y="71"/>
                  </a:cubicBezTo>
                  <a:cubicBezTo>
                    <a:pt x="1175" y="71"/>
                    <a:pt x="1175" y="71"/>
                    <a:pt x="1175" y="71"/>
                  </a:cubicBezTo>
                  <a:cubicBezTo>
                    <a:pt x="1175" y="69"/>
                    <a:pt x="1176" y="67"/>
                    <a:pt x="1176" y="66"/>
                  </a:cubicBezTo>
                  <a:cubicBezTo>
                    <a:pt x="1179" y="44"/>
                    <a:pt x="1182" y="22"/>
                    <a:pt x="1186" y="0"/>
                  </a:cubicBezTo>
                  <a:cubicBezTo>
                    <a:pt x="1186" y="2"/>
                    <a:pt x="1185" y="4"/>
                    <a:pt x="1185" y="5"/>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2" name="Freeform 206"/>
            <p:cNvSpPr/>
            <p:nvPr/>
          </p:nvSpPr>
          <p:spPr bwMode="auto">
            <a:xfrm>
              <a:off x="4376" y="2633"/>
              <a:ext cx="147" cy="415"/>
            </a:xfrm>
            <a:custGeom>
              <a:avLst/>
              <a:gdLst>
                <a:gd name="T0" fmla="*/ 147 w 90"/>
                <a:gd name="T1" fmla="*/ 297 h 253"/>
                <a:gd name="T2" fmla="*/ 144 w 90"/>
                <a:gd name="T3" fmla="*/ 285 h 253"/>
                <a:gd name="T4" fmla="*/ 139 w 90"/>
                <a:gd name="T5" fmla="*/ 272 h 253"/>
                <a:gd name="T6" fmla="*/ 131 w 90"/>
                <a:gd name="T7" fmla="*/ 256 h 253"/>
                <a:gd name="T8" fmla="*/ 15 w 90"/>
                <a:gd name="T9" fmla="*/ 56 h 253"/>
                <a:gd name="T10" fmla="*/ 8 w 90"/>
                <a:gd name="T11" fmla="*/ 43 h 253"/>
                <a:gd name="T12" fmla="*/ 3 w 90"/>
                <a:gd name="T13" fmla="*/ 28 h 253"/>
                <a:gd name="T14" fmla="*/ 0 w 90"/>
                <a:gd name="T15" fmla="*/ 15 h 253"/>
                <a:gd name="T16" fmla="*/ 0 w 90"/>
                <a:gd name="T17" fmla="*/ 0 h 253"/>
                <a:gd name="T18" fmla="*/ 0 w 90"/>
                <a:gd name="T19" fmla="*/ 110 h 253"/>
                <a:gd name="T20" fmla="*/ 0 w 90"/>
                <a:gd name="T21" fmla="*/ 123 h 253"/>
                <a:gd name="T22" fmla="*/ 3 w 90"/>
                <a:gd name="T23" fmla="*/ 138 h 253"/>
                <a:gd name="T24" fmla="*/ 8 w 90"/>
                <a:gd name="T25" fmla="*/ 151 h 253"/>
                <a:gd name="T26" fmla="*/ 15 w 90"/>
                <a:gd name="T27" fmla="*/ 164 h 253"/>
                <a:gd name="T28" fmla="*/ 129 w 90"/>
                <a:gd name="T29" fmla="*/ 364 h 253"/>
                <a:gd name="T30" fmla="*/ 137 w 90"/>
                <a:gd name="T31" fmla="*/ 381 h 253"/>
                <a:gd name="T32" fmla="*/ 142 w 90"/>
                <a:gd name="T33" fmla="*/ 394 h 253"/>
                <a:gd name="T34" fmla="*/ 145 w 90"/>
                <a:gd name="T35" fmla="*/ 405 h 253"/>
                <a:gd name="T36" fmla="*/ 147 w 90"/>
                <a:gd name="T37" fmla="*/ 415 h 253"/>
                <a:gd name="T38" fmla="*/ 147 w 90"/>
                <a:gd name="T39" fmla="*/ 307 h 253"/>
                <a:gd name="T40" fmla="*/ 147 w 90"/>
                <a:gd name="T41" fmla="*/ 297 h 2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0" h="253">
                  <a:moveTo>
                    <a:pt x="90" y="181"/>
                  </a:moveTo>
                  <a:cubicBezTo>
                    <a:pt x="89" y="179"/>
                    <a:pt x="89" y="176"/>
                    <a:pt x="88" y="174"/>
                  </a:cubicBezTo>
                  <a:cubicBezTo>
                    <a:pt x="87" y="171"/>
                    <a:pt x="86" y="169"/>
                    <a:pt x="85" y="166"/>
                  </a:cubicBezTo>
                  <a:cubicBezTo>
                    <a:pt x="83" y="163"/>
                    <a:pt x="82" y="160"/>
                    <a:pt x="80" y="156"/>
                  </a:cubicBezTo>
                  <a:cubicBezTo>
                    <a:pt x="9" y="34"/>
                    <a:pt x="9" y="34"/>
                    <a:pt x="9" y="34"/>
                  </a:cubicBezTo>
                  <a:cubicBezTo>
                    <a:pt x="7" y="31"/>
                    <a:pt x="6" y="28"/>
                    <a:pt x="5" y="26"/>
                  </a:cubicBezTo>
                  <a:cubicBezTo>
                    <a:pt x="4" y="23"/>
                    <a:pt x="3" y="20"/>
                    <a:pt x="2" y="17"/>
                  </a:cubicBezTo>
                  <a:cubicBezTo>
                    <a:pt x="1" y="14"/>
                    <a:pt x="1" y="12"/>
                    <a:pt x="0" y="9"/>
                  </a:cubicBezTo>
                  <a:cubicBezTo>
                    <a:pt x="0" y="6"/>
                    <a:pt x="0" y="3"/>
                    <a:pt x="0" y="0"/>
                  </a:cubicBezTo>
                  <a:cubicBezTo>
                    <a:pt x="0" y="22"/>
                    <a:pt x="0" y="45"/>
                    <a:pt x="0" y="67"/>
                  </a:cubicBezTo>
                  <a:cubicBezTo>
                    <a:pt x="0" y="70"/>
                    <a:pt x="0" y="72"/>
                    <a:pt x="0" y="75"/>
                  </a:cubicBezTo>
                  <a:cubicBezTo>
                    <a:pt x="1" y="78"/>
                    <a:pt x="1" y="81"/>
                    <a:pt x="2" y="84"/>
                  </a:cubicBezTo>
                  <a:cubicBezTo>
                    <a:pt x="3" y="86"/>
                    <a:pt x="4" y="89"/>
                    <a:pt x="5" y="92"/>
                  </a:cubicBezTo>
                  <a:cubicBezTo>
                    <a:pt x="6" y="95"/>
                    <a:pt x="8" y="97"/>
                    <a:pt x="9" y="100"/>
                  </a:cubicBezTo>
                  <a:cubicBezTo>
                    <a:pt x="79" y="222"/>
                    <a:pt x="79" y="222"/>
                    <a:pt x="79" y="222"/>
                  </a:cubicBezTo>
                  <a:cubicBezTo>
                    <a:pt x="81" y="226"/>
                    <a:pt x="83" y="229"/>
                    <a:pt x="84" y="232"/>
                  </a:cubicBezTo>
                  <a:cubicBezTo>
                    <a:pt x="85" y="234"/>
                    <a:pt x="86" y="237"/>
                    <a:pt x="87" y="240"/>
                  </a:cubicBezTo>
                  <a:cubicBezTo>
                    <a:pt x="88" y="242"/>
                    <a:pt x="89" y="245"/>
                    <a:pt x="89" y="247"/>
                  </a:cubicBezTo>
                  <a:cubicBezTo>
                    <a:pt x="89" y="249"/>
                    <a:pt x="90" y="251"/>
                    <a:pt x="90" y="253"/>
                  </a:cubicBezTo>
                  <a:cubicBezTo>
                    <a:pt x="90" y="231"/>
                    <a:pt x="90" y="209"/>
                    <a:pt x="90" y="187"/>
                  </a:cubicBezTo>
                  <a:cubicBezTo>
                    <a:pt x="90" y="185"/>
                    <a:pt x="90" y="183"/>
                    <a:pt x="90" y="181"/>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3" name="Freeform 207"/>
            <p:cNvSpPr/>
            <p:nvPr/>
          </p:nvSpPr>
          <p:spPr bwMode="auto">
            <a:xfrm>
              <a:off x="4812" y="2459"/>
              <a:ext cx="34" cy="225"/>
            </a:xfrm>
            <a:custGeom>
              <a:avLst/>
              <a:gdLst>
                <a:gd name="T0" fmla="*/ 34 w 21"/>
                <a:gd name="T1" fmla="*/ 2 h 137"/>
                <a:gd name="T2" fmla="*/ 34 w 21"/>
                <a:gd name="T3" fmla="*/ 7 h 137"/>
                <a:gd name="T4" fmla="*/ 34 w 21"/>
                <a:gd name="T5" fmla="*/ 13 h 137"/>
                <a:gd name="T6" fmla="*/ 32 w 21"/>
                <a:gd name="T7" fmla="*/ 16 h 137"/>
                <a:gd name="T8" fmla="*/ 32 w 21"/>
                <a:gd name="T9" fmla="*/ 18 h 137"/>
                <a:gd name="T10" fmla="*/ 31 w 21"/>
                <a:gd name="T11" fmla="*/ 21 h 137"/>
                <a:gd name="T12" fmla="*/ 31 w 21"/>
                <a:gd name="T13" fmla="*/ 26 h 137"/>
                <a:gd name="T14" fmla="*/ 29 w 21"/>
                <a:gd name="T15" fmla="*/ 28 h 137"/>
                <a:gd name="T16" fmla="*/ 29 w 21"/>
                <a:gd name="T17" fmla="*/ 31 h 137"/>
                <a:gd name="T18" fmla="*/ 28 w 21"/>
                <a:gd name="T19" fmla="*/ 34 h 137"/>
                <a:gd name="T20" fmla="*/ 26 w 21"/>
                <a:gd name="T21" fmla="*/ 38 h 137"/>
                <a:gd name="T22" fmla="*/ 26 w 21"/>
                <a:gd name="T23" fmla="*/ 43 h 137"/>
                <a:gd name="T24" fmla="*/ 24 w 21"/>
                <a:gd name="T25" fmla="*/ 46 h 137"/>
                <a:gd name="T26" fmla="*/ 23 w 21"/>
                <a:gd name="T27" fmla="*/ 49 h 137"/>
                <a:gd name="T28" fmla="*/ 21 w 21"/>
                <a:gd name="T29" fmla="*/ 53 h 137"/>
                <a:gd name="T30" fmla="*/ 21 w 21"/>
                <a:gd name="T31" fmla="*/ 54 h 137"/>
                <a:gd name="T32" fmla="*/ 19 w 21"/>
                <a:gd name="T33" fmla="*/ 57 h 137"/>
                <a:gd name="T34" fmla="*/ 18 w 21"/>
                <a:gd name="T35" fmla="*/ 61 h 137"/>
                <a:gd name="T36" fmla="*/ 15 w 21"/>
                <a:gd name="T37" fmla="*/ 69 h 137"/>
                <a:gd name="T38" fmla="*/ 13 w 21"/>
                <a:gd name="T39" fmla="*/ 72 h 137"/>
                <a:gd name="T40" fmla="*/ 11 w 21"/>
                <a:gd name="T41" fmla="*/ 77 h 137"/>
                <a:gd name="T42" fmla="*/ 10 w 21"/>
                <a:gd name="T43" fmla="*/ 80 h 137"/>
                <a:gd name="T44" fmla="*/ 8 w 21"/>
                <a:gd name="T45" fmla="*/ 89 h 137"/>
                <a:gd name="T46" fmla="*/ 8 w 21"/>
                <a:gd name="T47" fmla="*/ 89 h 137"/>
                <a:gd name="T48" fmla="*/ 5 w 21"/>
                <a:gd name="T49" fmla="*/ 97 h 137"/>
                <a:gd name="T50" fmla="*/ 5 w 21"/>
                <a:gd name="T51" fmla="*/ 102 h 137"/>
                <a:gd name="T52" fmla="*/ 5 w 21"/>
                <a:gd name="T53" fmla="*/ 102 h 137"/>
                <a:gd name="T54" fmla="*/ 3 w 21"/>
                <a:gd name="T55" fmla="*/ 108 h 137"/>
                <a:gd name="T56" fmla="*/ 3 w 21"/>
                <a:gd name="T57" fmla="*/ 112 h 137"/>
                <a:gd name="T58" fmla="*/ 0 w 21"/>
                <a:gd name="T59" fmla="*/ 225 h 137"/>
                <a:gd name="T60" fmla="*/ 0 w 21"/>
                <a:gd name="T61" fmla="*/ 217 h 137"/>
                <a:gd name="T62" fmla="*/ 0 w 21"/>
                <a:gd name="T63" fmla="*/ 212 h 137"/>
                <a:gd name="T64" fmla="*/ 3 w 21"/>
                <a:gd name="T65" fmla="*/ 197 h 137"/>
                <a:gd name="T66" fmla="*/ 6 w 21"/>
                <a:gd name="T67" fmla="*/ 189 h 137"/>
                <a:gd name="T68" fmla="*/ 8 w 21"/>
                <a:gd name="T69" fmla="*/ 181 h 137"/>
                <a:gd name="T70" fmla="*/ 13 w 21"/>
                <a:gd name="T71" fmla="*/ 171 h 137"/>
                <a:gd name="T72" fmla="*/ 15 w 21"/>
                <a:gd name="T73" fmla="*/ 169 h 137"/>
                <a:gd name="T74" fmla="*/ 16 w 21"/>
                <a:gd name="T75" fmla="*/ 166 h 137"/>
                <a:gd name="T76" fmla="*/ 16 w 21"/>
                <a:gd name="T77" fmla="*/ 163 h 137"/>
                <a:gd name="T78" fmla="*/ 18 w 21"/>
                <a:gd name="T79" fmla="*/ 159 h 137"/>
                <a:gd name="T80" fmla="*/ 19 w 21"/>
                <a:gd name="T81" fmla="*/ 156 h 137"/>
                <a:gd name="T82" fmla="*/ 21 w 21"/>
                <a:gd name="T83" fmla="*/ 153 h 137"/>
                <a:gd name="T84" fmla="*/ 21 w 21"/>
                <a:gd name="T85" fmla="*/ 149 h 137"/>
                <a:gd name="T86" fmla="*/ 23 w 21"/>
                <a:gd name="T87" fmla="*/ 146 h 137"/>
                <a:gd name="T88" fmla="*/ 24 w 21"/>
                <a:gd name="T89" fmla="*/ 143 h 137"/>
                <a:gd name="T90" fmla="*/ 26 w 21"/>
                <a:gd name="T91" fmla="*/ 138 h 137"/>
                <a:gd name="T92" fmla="*/ 26 w 21"/>
                <a:gd name="T93" fmla="*/ 136 h 137"/>
                <a:gd name="T94" fmla="*/ 26 w 21"/>
                <a:gd name="T95" fmla="*/ 135 h 137"/>
                <a:gd name="T96" fmla="*/ 28 w 21"/>
                <a:gd name="T97" fmla="*/ 130 h 137"/>
                <a:gd name="T98" fmla="*/ 28 w 21"/>
                <a:gd name="T99" fmla="*/ 128 h 137"/>
                <a:gd name="T100" fmla="*/ 28 w 21"/>
                <a:gd name="T101" fmla="*/ 126 h 137"/>
                <a:gd name="T102" fmla="*/ 28 w 21"/>
                <a:gd name="T103" fmla="*/ 126 h 137"/>
                <a:gd name="T104" fmla="*/ 29 w 21"/>
                <a:gd name="T105" fmla="*/ 125 h 137"/>
                <a:gd name="T106" fmla="*/ 29 w 21"/>
                <a:gd name="T107" fmla="*/ 123 h 137"/>
                <a:gd name="T108" fmla="*/ 29 w 21"/>
                <a:gd name="T109" fmla="*/ 123 h 137"/>
                <a:gd name="T110" fmla="*/ 29 w 21"/>
                <a:gd name="T111" fmla="*/ 120 h 137"/>
                <a:gd name="T112" fmla="*/ 31 w 21"/>
                <a:gd name="T113" fmla="*/ 110 h 137"/>
                <a:gd name="T114" fmla="*/ 31 w 21"/>
                <a:gd name="T115" fmla="*/ 110 h 137"/>
                <a:gd name="T116" fmla="*/ 31 w 21"/>
                <a:gd name="T117" fmla="*/ 110 h 137"/>
                <a:gd name="T118" fmla="*/ 34 w 21"/>
                <a:gd name="T119" fmla="*/ 2 h 137"/>
                <a:gd name="T120" fmla="*/ 34 w 21"/>
                <a:gd name="T121" fmla="*/ 0 h 137"/>
                <a:gd name="T122" fmla="*/ 34 w 21"/>
                <a:gd name="T123" fmla="*/ 0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 h="137">
                  <a:moveTo>
                    <a:pt x="21" y="0"/>
                  </a:moveTo>
                  <a:cubicBezTo>
                    <a:pt x="21" y="1"/>
                    <a:pt x="21" y="1"/>
                    <a:pt x="21" y="1"/>
                  </a:cubicBezTo>
                  <a:cubicBezTo>
                    <a:pt x="21" y="1"/>
                    <a:pt x="21" y="1"/>
                    <a:pt x="21" y="1"/>
                  </a:cubicBezTo>
                  <a:cubicBezTo>
                    <a:pt x="21" y="2"/>
                    <a:pt x="21" y="3"/>
                    <a:pt x="21" y="4"/>
                  </a:cubicBezTo>
                  <a:cubicBezTo>
                    <a:pt x="21" y="5"/>
                    <a:pt x="21" y="6"/>
                    <a:pt x="21" y="6"/>
                  </a:cubicBezTo>
                  <a:cubicBezTo>
                    <a:pt x="21" y="7"/>
                    <a:pt x="21" y="7"/>
                    <a:pt x="21" y="8"/>
                  </a:cubicBezTo>
                  <a:cubicBezTo>
                    <a:pt x="20" y="8"/>
                    <a:pt x="20" y="8"/>
                    <a:pt x="20" y="8"/>
                  </a:cubicBezTo>
                  <a:cubicBezTo>
                    <a:pt x="20" y="9"/>
                    <a:pt x="20" y="9"/>
                    <a:pt x="20" y="10"/>
                  </a:cubicBezTo>
                  <a:cubicBezTo>
                    <a:pt x="20" y="10"/>
                    <a:pt x="20" y="10"/>
                    <a:pt x="20" y="10"/>
                  </a:cubicBezTo>
                  <a:cubicBezTo>
                    <a:pt x="20" y="11"/>
                    <a:pt x="20" y="11"/>
                    <a:pt x="20" y="11"/>
                  </a:cubicBezTo>
                  <a:cubicBezTo>
                    <a:pt x="20" y="11"/>
                    <a:pt x="20" y="12"/>
                    <a:pt x="20" y="12"/>
                  </a:cubicBezTo>
                  <a:cubicBezTo>
                    <a:pt x="20" y="12"/>
                    <a:pt x="19" y="13"/>
                    <a:pt x="19" y="13"/>
                  </a:cubicBezTo>
                  <a:cubicBezTo>
                    <a:pt x="19" y="14"/>
                    <a:pt x="19" y="14"/>
                    <a:pt x="19" y="15"/>
                  </a:cubicBezTo>
                  <a:cubicBezTo>
                    <a:pt x="19" y="16"/>
                    <a:pt x="19" y="16"/>
                    <a:pt x="19" y="16"/>
                  </a:cubicBezTo>
                  <a:cubicBezTo>
                    <a:pt x="19" y="16"/>
                    <a:pt x="19" y="16"/>
                    <a:pt x="19" y="16"/>
                  </a:cubicBezTo>
                  <a:cubicBezTo>
                    <a:pt x="18" y="17"/>
                    <a:pt x="18" y="17"/>
                    <a:pt x="18" y="17"/>
                  </a:cubicBezTo>
                  <a:cubicBezTo>
                    <a:pt x="18" y="18"/>
                    <a:pt x="18" y="18"/>
                    <a:pt x="18" y="18"/>
                  </a:cubicBezTo>
                  <a:cubicBezTo>
                    <a:pt x="18" y="18"/>
                    <a:pt x="18" y="19"/>
                    <a:pt x="18" y="19"/>
                  </a:cubicBezTo>
                  <a:cubicBezTo>
                    <a:pt x="18" y="19"/>
                    <a:pt x="18" y="20"/>
                    <a:pt x="18" y="20"/>
                  </a:cubicBezTo>
                  <a:cubicBezTo>
                    <a:pt x="17" y="21"/>
                    <a:pt x="17" y="21"/>
                    <a:pt x="17" y="21"/>
                  </a:cubicBezTo>
                  <a:cubicBezTo>
                    <a:pt x="17" y="22"/>
                    <a:pt x="17" y="22"/>
                    <a:pt x="17" y="22"/>
                  </a:cubicBezTo>
                  <a:cubicBezTo>
                    <a:pt x="17" y="23"/>
                    <a:pt x="17" y="23"/>
                    <a:pt x="16" y="23"/>
                  </a:cubicBezTo>
                  <a:cubicBezTo>
                    <a:pt x="16" y="24"/>
                    <a:pt x="16" y="24"/>
                    <a:pt x="16" y="25"/>
                  </a:cubicBezTo>
                  <a:cubicBezTo>
                    <a:pt x="16" y="26"/>
                    <a:pt x="16" y="26"/>
                    <a:pt x="16" y="26"/>
                  </a:cubicBezTo>
                  <a:cubicBezTo>
                    <a:pt x="15" y="26"/>
                    <a:pt x="15" y="26"/>
                    <a:pt x="15" y="26"/>
                  </a:cubicBezTo>
                  <a:cubicBezTo>
                    <a:pt x="15" y="27"/>
                    <a:pt x="15" y="27"/>
                    <a:pt x="15" y="28"/>
                  </a:cubicBezTo>
                  <a:cubicBezTo>
                    <a:pt x="15" y="28"/>
                    <a:pt x="15" y="28"/>
                    <a:pt x="15" y="29"/>
                  </a:cubicBezTo>
                  <a:cubicBezTo>
                    <a:pt x="14" y="30"/>
                    <a:pt x="14" y="30"/>
                    <a:pt x="14" y="30"/>
                  </a:cubicBezTo>
                  <a:cubicBezTo>
                    <a:pt x="14" y="30"/>
                    <a:pt x="14" y="30"/>
                    <a:pt x="14" y="30"/>
                  </a:cubicBezTo>
                  <a:cubicBezTo>
                    <a:pt x="14" y="31"/>
                    <a:pt x="13" y="31"/>
                    <a:pt x="13" y="32"/>
                  </a:cubicBezTo>
                  <a:cubicBezTo>
                    <a:pt x="13" y="32"/>
                    <a:pt x="13" y="32"/>
                    <a:pt x="13" y="33"/>
                  </a:cubicBezTo>
                  <a:cubicBezTo>
                    <a:pt x="13" y="33"/>
                    <a:pt x="13" y="33"/>
                    <a:pt x="13" y="33"/>
                  </a:cubicBezTo>
                  <a:cubicBezTo>
                    <a:pt x="12" y="34"/>
                    <a:pt x="12" y="34"/>
                    <a:pt x="12" y="34"/>
                  </a:cubicBezTo>
                  <a:cubicBezTo>
                    <a:pt x="12" y="35"/>
                    <a:pt x="12" y="35"/>
                    <a:pt x="12" y="35"/>
                  </a:cubicBezTo>
                  <a:cubicBezTo>
                    <a:pt x="12" y="36"/>
                    <a:pt x="11" y="36"/>
                    <a:pt x="11" y="36"/>
                  </a:cubicBezTo>
                  <a:cubicBezTo>
                    <a:pt x="11" y="37"/>
                    <a:pt x="11" y="37"/>
                    <a:pt x="11" y="37"/>
                  </a:cubicBezTo>
                  <a:cubicBezTo>
                    <a:pt x="11" y="38"/>
                    <a:pt x="11" y="38"/>
                    <a:pt x="11" y="38"/>
                  </a:cubicBezTo>
                  <a:cubicBezTo>
                    <a:pt x="10" y="39"/>
                    <a:pt x="9" y="41"/>
                    <a:pt x="9" y="42"/>
                  </a:cubicBezTo>
                  <a:cubicBezTo>
                    <a:pt x="8" y="43"/>
                    <a:pt x="8" y="43"/>
                    <a:pt x="8" y="43"/>
                  </a:cubicBezTo>
                  <a:cubicBezTo>
                    <a:pt x="8" y="44"/>
                    <a:pt x="8" y="44"/>
                    <a:pt x="8" y="44"/>
                  </a:cubicBezTo>
                  <a:cubicBezTo>
                    <a:pt x="8" y="44"/>
                    <a:pt x="7" y="45"/>
                    <a:pt x="7" y="46"/>
                  </a:cubicBezTo>
                  <a:cubicBezTo>
                    <a:pt x="7" y="46"/>
                    <a:pt x="7" y="47"/>
                    <a:pt x="7" y="47"/>
                  </a:cubicBezTo>
                  <a:cubicBezTo>
                    <a:pt x="6" y="48"/>
                    <a:pt x="6" y="48"/>
                    <a:pt x="6" y="48"/>
                  </a:cubicBezTo>
                  <a:cubicBezTo>
                    <a:pt x="6" y="49"/>
                    <a:pt x="6" y="49"/>
                    <a:pt x="6" y="49"/>
                  </a:cubicBezTo>
                  <a:cubicBezTo>
                    <a:pt x="6" y="50"/>
                    <a:pt x="5" y="52"/>
                    <a:pt x="5" y="53"/>
                  </a:cubicBezTo>
                  <a:cubicBezTo>
                    <a:pt x="5" y="54"/>
                    <a:pt x="5" y="54"/>
                    <a:pt x="5" y="54"/>
                  </a:cubicBezTo>
                  <a:cubicBezTo>
                    <a:pt x="5" y="54"/>
                    <a:pt x="5" y="54"/>
                    <a:pt x="5" y="54"/>
                  </a:cubicBezTo>
                  <a:cubicBezTo>
                    <a:pt x="5" y="54"/>
                    <a:pt x="5" y="54"/>
                    <a:pt x="5" y="54"/>
                  </a:cubicBezTo>
                  <a:cubicBezTo>
                    <a:pt x="4" y="55"/>
                    <a:pt x="4" y="57"/>
                    <a:pt x="4" y="59"/>
                  </a:cubicBezTo>
                  <a:cubicBezTo>
                    <a:pt x="3" y="59"/>
                    <a:pt x="3" y="59"/>
                    <a:pt x="3" y="59"/>
                  </a:cubicBezTo>
                  <a:cubicBezTo>
                    <a:pt x="3" y="60"/>
                    <a:pt x="3" y="61"/>
                    <a:pt x="3" y="62"/>
                  </a:cubicBezTo>
                  <a:cubicBezTo>
                    <a:pt x="3" y="62"/>
                    <a:pt x="3" y="62"/>
                    <a:pt x="3" y="62"/>
                  </a:cubicBezTo>
                  <a:cubicBezTo>
                    <a:pt x="3" y="62"/>
                    <a:pt x="3" y="62"/>
                    <a:pt x="3" y="62"/>
                  </a:cubicBezTo>
                  <a:cubicBezTo>
                    <a:pt x="3" y="62"/>
                    <a:pt x="3" y="62"/>
                    <a:pt x="3" y="62"/>
                  </a:cubicBezTo>
                  <a:cubicBezTo>
                    <a:pt x="3" y="63"/>
                    <a:pt x="3" y="64"/>
                    <a:pt x="3" y="65"/>
                  </a:cubicBezTo>
                  <a:cubicBezTo>
                    <a:pt x="3" y="65"/>
                    <a:pt x="3" y="65"/>
                    <a:pt x="2" y="66"/>
                  </a:cubicBezTo>
                  <a:cubicBezTo>
                    <a:pt x="2" y="67"/>
                    <a:pt x="2" y="67"/>
                    <a:pt x="2" y="67"/>
                  </a:cubicBezTo>
                  <a:cubicBezTo>
                    <a:pt x="2" y="68"/>
                    <a:pt x="2" y="68"/>
                    <a:pt x="2" y="68"/>
                  </a:cubicBezTo>
                  <a:cubicBezTo>
                    <a:pt x="2" y="69"/>
                    <a:pt x="2" y="70"/>
                    <a:pt x="2" y="71"/>
                  </a:cubicBezTo>
                  <a:cubicBezTo>
                    <a:pt x="1" y="93"/>
                    <a:pt x="0" y="115"/>
                    <a:pt x="0" y="137"/>
                  </a:cubicBezTo>
                  <a:cubicBezTo>
                    <a:pt x="0" y="136"/>
                    <a:pt x="0" y="134"/>
                    <a:pt x="0" y="133"/>
                  </a:cubicBezTo>
                  <a:cubicBezTo>
                    <a:pt x="0" y="132"/>
                    <a:pt x="0" y="132"/>
                    <a:pt x="0" y="132"/>
                  </a:cubicBezTo>
                  <a:cubicBezTo>
                    <a:pt x="0" y="131"/>
                    <a:pt x="0" y="130"/>
                    <a:pt x="0" y="129"/>
                  </a:cubicBezTo>
                  <a:cubicBezTo>
                    <a:pt x="0" y="129"/>
                    <a:pt x="0" y="129"/>
                    <a:pt x="0" y="129"/>
                  </a:cubicBezTo>
                  <a:cubicBezTo>
                    <a:pt x="1" y="127"/>
                    <a:pt x="1" y="126"/>
                    <a:pt x="1" y="125"/>
                  </a:cubicBezTo>
                  <a:cubicBezTo>
                    <a:pt x="1" y="123"/>
                    <a:pt x="2" y="122"/>
                    <a:pt x="2" y="120"/>
                  </a:cubicBezTo>
                  <a:cubicBezTo>
                    <a:pt x="2" y="120"/>
                    <a:pt x="2" y="120"/>
                    <a:pt x="2" y="120"/>
                  </a:cubicBezTo>
                  <a:cubicBezTo>
                    <a:pt x="3" y="118"/>
                    <a:pt x="3" y="117"/>
                    <a:pt x="4" y="115"/>
                  </a:cubicBezTo>
                  <a:cubicBezTo>
                    <a:pt x="4" y="115"/>
                    <a:pt x="4" y="114"/>
                    <a:pt x="4" y="114"/>
                  </a:cubicBezTo>
                  <a:cubicBezTo>
                    <a:pt x="4" y="113"/>
                    <a:pt x="5" y="111"/>
                    <a:pt x="5" y="110"/>
                  </a:cubicBezTo>
                  <a:cubicBezTo>
                    <a:pt x="6" y="110"/>
                    <a:pt x="6" y="109"/>
                    <a:pt x="6" y="109"/>
                  </a:cubicBezTo>
                  <a:cubicBezTo>
                    <a:pt x="7" y="107"/>
                    <a:pt x="7" y="106"/>
                    <a:pt x="8" y="104"/>
                  </a:cubicBezTo>
                  <a:cubicBezTo>
                    <a:pt x="8" y="104"/>
                    <a:pt x="8" y="104"/>
                    <a:pt x="8" y="104"/>
                  </a:cubicBezTo>
                  <a:cubicBezTo>
                    <a:pt x="9" y="103"/>
                    <a:pt x="9" y="103"/>
                    <a:pt x="9" y="103"/>
                  </a:cubicBezTo>
                  <a:cubicBezTo>
                    <a:pt x="9" y="103"/>
                    <a:pt x="9" y="102"/>
                    <a:pt x="9" y="102"/>
                  </a:cubicBezTo>
                  <a:cubicBezTo>
                    <a:pt x="9" y="102"/>
                    <a:pt x="9" y="101"/>
                    <a:pt x="10" y="101"/>
                  </a:cubicBezTo>
                  <a:cubicBezTo>
                    <a:pt x="10" y="100"/>
                    <a:pt x="10" y="100"/>
                    <a:pt x="10" y="100"/>
                  </a:cubicBezTo>
                  <a:cubicBezTo>
                    <a:pt x="10" y="99"/>
                    <a:pt x="10" y="99"/>
                    <a:pt x="10" y="99"/>
                  </a:cubicBezTo>
                  <a:cubicBezTo>
                    <a:pt x="10" y="99"/>
                    <a:pt x="10" y="99"/>
                    <a:pt x="11" y="98"/>
                  </a:cubicBezTo>
                  <a:cubicBezTo>
                    <a:pt x="11" y="98"/>
                    <a:pt x="11" y="97"/>
                    <a:pt x="11" y="97"/>
                  </a:cubicBezTo>
                  <a:cubicBezTo>
                    <a:pt x="12" y="96"/>
                    <a:pt x="12" y="96"/>
                    <a:pt x="12" y="96"/>
                  </a:cubicBezTo>
                  <a:cubicBezTo>
                    <a:pt x="12" y="95"/>
                    <a:pt x="12" y="95"/>
                    <a:pt x="12" y="95"/>
                  </a:cubicBezTo>
                  <a:cubicBezTo>
                    <a:pt x="12" y="94"/>
                    <a:pt x="12" y="94"/>
                    <a:pt x="12" y="94"/>
                  </a:cubicBezTo>
                  <a:cubicBezTo>
                    <a:pt x="12" y="94"/>
                    <a:pt x="13" y="93"/>
                    <a:pt x="13" y="93"/>
                  </a:cubicBezTo>
                  <a:cubicBezTo>
                    <a:pt x="13" y="92"/>
                    <a:pt x="13" y="92"/>
                    <a:pt x="13" y="92"/>
                  </a:cubicBezTo>
                  <a:cubicBezTo>
                    <a:pt x="13" y="91"/>
                    <a:pt x="13" y="91"/>
                    <a:pt x="13" y="91"/>
                  </a:cubicBezTo>
                  <a:cubicBezTo>
                    <a:pt x="13" y="91"/>
                    <a:pt x="14" y="90"/>
                    <a:pt x="14" y="90"/>
                  </a:cubicBezTo>
                  <a:cubicBezTo>
                    <a:pt x="14" y="90"/>
                    <a:pt x="14" y="89"/>
                    <a:pt x="14" y="89"/>
                  </a:cubicBezTo>
                  <a:cubicBezTo>
                    <a:pt x="15" y="88"/>
                    <a:pt x="15" y="88"/>
                    <a:pt x="15" y="88"/>
                  </a:cubicBezTo>
                  <a:cubicBezTo>
                    <a:pt x="15" y="87"/>
                    <a:pt x="15" y="87"/>
                    <a:pt x="15" y="87"/>
                  </a:cubicBezTo>
                  <a:cubicBezTo>
                    <a:pt x="15" y="86"/>
                    <a:pt x="15" y="86"/>
                    <a:pt x="15" y="86"/>
                  </a:cubicBezTo>
                  <a:cubicBezTo>
                    <a:pt x="15" y="85"/>
                    <a:pt x="15" y="85"/>
                    <a:pt x="16" y="84"/>
                  </a:cubicBezTo>
                  <a:cubicBezTo>
                    <a:pt x="16" y="84"/>
                    <a:pt x="16" y="84"/>
                    <a:pt x="16" y="84"/>
                  </a:cubicBezTo>
                  <a:cubicBezTo>
                    <a:pt x="16" y="83"/>
                    <a:pt x="16" y="83"/>
                    <a:pt x="16" y="83"/>
                  </a:cubicBezTo>
                  <a:cubicBezTo>
                    <a:pt x="16" y="82"/>
                    <a:pt x="16" y="82"/>
                    <a:pt x="16" y="82"/>
                  </a:cubicBezTo>
                  <a:cubicBezTo>
                    <a:pt x="16" y="82"/>
                    <a:pt x="16" y="82"/>
                    <a:pt x="16" y="82"/>
                  </a:cubicBezTo>
                  <a:cubicBezTo>
                    <a:pt x="16" y="81"/>
                    <a:pt x="17" y="81"/>
                    <a:pt x="17" y="80"/>
                  </a:cubicBezTo>
                  <a:cubicBezTo>
                    <a:pt x="17" y="80"/>
                    <a:pt x="17" y="79"/>
                    <a:pt x="17" y="79"/>
                  </a:cubicBezTo>
                  <a:cubicBezTo>
                    <a:pt x="17" y="78"/>
                    <a:pt x="17" y="78"/>
                    <a:pt x="17" y="78"/>
                  </a:cubicBezTo>
                  <a:cubicBezTo>
                    <a:pt x="17" y="78"/>
                    <a:pt x="17" y="78"/>
                    <a:pt x="17" y="78"/>
                  </a:cubicBezTo>
                  <a:cubicBezTo>
                    <a:pt x="17" y="78"/>
                    <a:pt x="17" y="78"/>
                    <a:pt x="17" y="78"/>
                  </a:cubicBezTo>
                  <a:cubicBezTo>
                    <a:pt x="17" y="78"/>
                    <a:pt x="17" y="77"/>
                    <a:pt x="17" y="77"/>
                  </a:cubicBezTo>
                  <a:cubicBezTo>
                    <a:pt x="17" y="77"/>
                    <a:pt x="17" y="77"/>
                    <a:pt x="17" y="77"/>
                  </a:cubicBezTo>
                  <a:cubicBezTo>
                    <a:pt x="17" y="77"/>
                    <a:pt x="17" y="77"/>
                    <a:pt x="17" y="77"/>
                  </a:cubicBezTo>
                  <a:cubicBezTo>
                    <a:pt x="17" y="76"/>
                    <a:pt x="17" y="76"/>
                    <a:pt x="17" y="76"/>
                  </a:cubicBezTo>
                  <a:cubicBezTo>
                    <a:pt x="18" y="76"/>
                    <a:pt x="18" y="76"/>
                    <a:pt x="18" y="76"/>
                  </a:cubicBezTo>
                  <a:cubicBezTo>
                    <a:pt x="18" y="75"/>
                    <a:pt x="18" y="75"/>
                    <a:pt x="18" y="75"/>
                  </a:cubicBezTo>
                  <a:cubicBezTo>
                    <a:pt x="18" y="75"/>
                    <a:pt x="18" y="75"/>
                    <a:pt x="18" y="75"/>
                  </a:cubicBezTo>
                  <a:cubicBezTo>
                    <a:pt x="18" y="75"/>
                    <a:pt x="18" y="75"/>
                    <a:pt x="18" y="75"/>
                  </a:cubicBezTo>
                  <a:cubicBezTo>
                    <a:pt x="18" y="75"/>
                    <a:pt x="18" y="75"/>
                    <a:pt x="18" y="75"/>
                  </a:cubicBezTo>
                  <a:cubicBezTo>
                    <a:pt x="18" y="75"/>
                    <a:pt x="18" y="74"/>
                    <a:pt x="18" y="74"/>
                  </a:cubicBezTo>
                  <a:cubicBezTo>
                    <a:pt x="18" y="74"/>
                    <a:pt x="18" y="73"/>
                    <a:pt x="18" y="73"/>
                  </a:cubicBezTo>
                  <a:cubicBezTo>
                    <a:pt x="18" y="72"/>
                    <a:pt x="18" y="72"/>
                    <a:pt x="18" y="71"/>
                  </a:cubicBezTo>
                  <a:cubicBezTo>
                    <a:pt x="18" y="70"/>
                    <a:pt x="18" y="69"/>
                    <a:pt x="19" y="67"/>
                  </a:cubicBezTo>
                  <a:cubicBezTo>
                    <a:pt x="19" y="67"/>
                    <a:pt x="19" y="67"/>
                    <a:pt x="19" y="67"/>
                  </a:cubicBezTo>
                  <a:cubicBezTo>
                    <a:pt x="19" y="67"/>
                    <a:pt x="19" y="67"/>
                    <a:pt x="19" y="67"/>
                  </a:cubicBezTo>
                  <a:cubicBezTo>
                    <a:pt x="19" y="67"/>
                    <a:pt x="19" y="67"/>
                    <a:pt x="19" y="67"/>
                  </a:cubicBezTo>
                  <a:cubicBezTo>
                    <a:pt x="19" y="67"/>
                    <a:pt x="19" y="67"/>
                    <a:pt x="19" y="67"/>
                  </a:cubicBezTo>
                  <a:cubicBezTo>
                    <a:pt x="19" y="45"/>
                    <a:pt x="20" y="23"/>
                    <a:pt x="21" y="1"/>
                  </a:cubicBezTo>
                  <a:cubicBezTo>
                    <a:pt x="21" y="1"/>
                    <a:pt x="21" y="1"/>
                    <a:pt x="21" y="1"/>
                  </a:cubicBezTo>
                  <a:cubicBezTo>
                    <a:pt x="21" y="1"/>
                    <a:pt x="21" y="1"/>
                    <a:pt x="21" y="1"/>
                  </a:cubicBezTo>
                  <a:cubicBezTo>
                    <a:pt x="21" y="0"/>
                    <a:pt x="21" y="0"/>
                    <a:pt x="21" y="0"/>
                  </a:cubicBezTo>
                  <a:cubicBezTo>
                    <a:pt x="21" y="0"/>
                    <a:pt x="21" y="0"/>
                    <a:pt x="21" y="0"/>
                  </a:cubicBezTo>
                  <a:cubicBezTo>
                    <a:pt x="21" y="0"/>
                    <a:pt x="21" y="0"/>
                    <a:pt x="21" y="0"/>
                  </a:cubicBezTo>
                  <a:cubicBezTo>
                    <a:pt x="21" y="0"/>
                    <a:pt x="21" y="0"/>
                    <a:pt x="21" y="0"/>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4" name="Freeform 208"/>
            <p:cNvSpPr/>
            <p:nvPr/>
          </p:nvSpPr>
          <p:spPr bwMode="auto">
            <a:xfrm>
              <a:off x="4997" y="2362"/>
              <a:ext cx="259" cy="346"/>
            </a:xfrm>
            <a:custGeom>
              <a:avLst/>
              <a:gdLst>
                <a:gd name="T0" fmla="*/ 259 w 158"/>
                <a:gd name="T1" fmla="*/ 216 h 211"/>
                <a:gd name="T2" fmla="*/ 256 w 158"/>
                <a:gd name="T3" fmla="*/ 195 h 211"/>
                <a:gd name="T4" fmla="*/ 248 w 158"/>
                <a:gd name="T5" fmla="*/ 174 h 211"/>
                <a:gd name="T6" fmla="*/ 236 w 158"/>
                <a:gd name="T7" fmla="*/ 154 h 211"/>
                <a:gd name="T8" fmla="*/ 236 w 158"/>
                <a:gd name="T9" fmla="*/ 153 h 211"/>
                <a:gd name="T10" fmla="*/ 234 w 158"/>
                <a:gd name="T11" fmla="*/ 151 h 211"/>
                <a:gd name="T12" fmla="*/ 233 w 158"/>
                <a:gd name="T13" fmla="*/ 148 h 211"/>
                <a:gd name="T14" fmla="*/ 231 w 158"/>
                <a:gd name="T15" fmla="*/ 146 h 211"/>
                <a:gd name="T16" fmla="*/ 208 w 158"/>
                <a:gd name="T17" fmla="*/ 120 h 211"/>
                <a:gd name="T18" fmla="*/ 180 w 158"/>
                <a:gd name="T19" fmla="*/ 97 h 211"/>
                <a:gd name="T20" fmla="*/ 148 w 158"/>
                <a:gd name="T21" fmla="*/ 80 h 211"/>
                <a:gd name="T22" fmla="*/ 111 w 158"/>
                <a:gd name="T23" fmla="*/ 67 h 211"/>
                <a:gd name="T24" fmla="*/ 84 w 158"/>
                <a:gd name="T25" fmla="*/ 57 h 211"/>
                <a:gd name="T26" fmla="*/ 54 w 158"/>
                <a:gd name="T27" fmla="*/ 44 h 211"/>
                <a:gd name="T28" fmla="*/ 28 w 158"/>
                <a:gd name="T29" fmla="*/ 30 h 211"/>
                <a:gd name="T30" fmla="*/ 10 w 158"/>
                <a:gd name="T31" fmla="*/ 13 h 211"/>
                <a:gd name="T32" fmla="*/ 8 w 158"/>
                <a:gd name="T33" fmla="*/ 10 h 211"/>
                <a:gd name="T34" fmla="*/ 7 w 158"/>
                <a:gd name="T35" fmla="*/ 7 h 211"/>
                <a:gd name="T36" fmla="*/ 7 w 158"/>
                <a:gd name="T37" fmla="*/ 3 h 211"/>
                <a:gd name="T38" fmla="*/ 7 w 158"/>
                <a:gd name="T39" fmla="*/ 2 h 211"/>
                <a:gd name="T40" fmla="*/ 7 w 158"/>
                <a:gd name="T41" fmla="*/ 0 h 211"/>
                <a:gd name="T42" fmla="*/ 7 w 158"/>
                <a:gd name="T43" fmla="*/ 0 h 211"/>
                <a:gd name="T44" fmla="*/ 7 w 158"/>
                <a:gd name="T45" fmla="*/ 0 h 211"/>
                <a:gd name="T46" fmla="*/ 7 w 158"/>
                <a:gd name="T47" fmla="*/ 0 h 211"/>
                <a:gd name="T48" fmla="*/ 0 w 158"/>
                <a:gd name="T49" fmla="*/ 108 h 211"/>
                <a:gd name="T50" fmla="*/ 0 w 158"/>
                <a:gd name="T51" fmla="*/ 110 h 211"/>
                <a:gd name="T52" fmla="*/ 0 w 158"/>
                <a:gd name="T53" fmla="*/ 110 h 211"/>
                <a:gd name="T54" fmla="*/ 0 w 158"/>
                <a:gd name="T55" fmla="*/ 110 h 211"/>
                <a:gd name="T56" fmla="*/ 0 w 158"/>
                <a:gd name="T57" fmla="*/ 110 h 211"/>
                <a:gd name="T58" fmla="*/ 0 w 158"/>
                <a:gd name="T59" fmla="*/ 113 h 211"/>
                <a:gd name="T60" fmla="*/ 2 w 158"/>
                <a:gd name="T61" fmla="*/ 116 h 211"/>
                <a:gd name="T62" fmla="*/ 2 w 158"/>
                <a:gd name="T63" fmla="*/ 120 h 211"/>
                <a:gd name="T64" fmla="*/ 3 w 158"/>
                <a:gd name="T65" fmla="*/ 123 h 211"/>
                <a:gd name="T66" fmla="*/ 21 w 158"/>
                <a:gd name="T67" fmla="*/ 139 h 211"/>
                <a:gd name="T68" fmla="*/ 48 w 158"/>
                <a:gd name="T69" fmla="*/ 154 h 211"/>
                <a:gd name="T70" fmla="*/ 77 w 158"/>
                <a:gd name="T71" fmla="*/ 167 h 211"/>
                <a:gd name="T72" fmla="*/ 103 w 158"/>
                <a:gd name="T73" fmla="*/ 175 h 211"/>
                <a:gd name="T74" fmla="*/ 139 w 158"/>
                <a:gd name="T75" fmla="*/ 189 h 211"/>
                <a:gd name="T76" fmla="*/ 172 w 158"/>
                <a:gd name="T77" fmla="*/ 207 h 211"/>
                <a:gd name="T78" fmla="*/ 200 w 158"/>
                <a:gd name="T79" fmla="*/ 230 h 211"/>
                <a:gd name="T80" fmla="*/ 223 w 158"/>
                <a:gd name="T81" fmla="*/ 256 h 211"/>
                <a:gd name="T82" fmla="*/ 225 w 158"/>
                <a:gd name="T83" fmla="*/ 257 h 211"/>
                <a:gd name="T84" fmla="*/ 226 w 158"/>
                <a:gd name="T85" fmla="*/ 259 h 211"/>
                <a:gd name="T86" fmla="*/ 228 w 158"/>
                <a:gd name="T87" fmla="*/ 261 h 211"/>
                <a:gd name="T88" fmla="*/ 228 w 158"/>
                <a:gd name="T89" fmla="*/ 262 h 211"/>
                <a:gd name="T90" fmla="*/ 239 w 158"/>
                <a:gd name="T91" fmla="*/ 284 h 211"/>
                <a:gd name="T92" fmla="*/ 246 w 158"/>
                <a:gd name="T93" fmla="*/ 305 h 211"/>
                <a:gd name="T94" fmla="*/ 251 w 158"/>
                <a:gd name="T95" fmla="*/ 325 h 211"/>
                <a:gd name="T96" fmla="*/ 251 w 158"/>
                <a:gd name="T97" fmla="*/ 346 h 211"/>
                <a:gd name="T98" fmla="*/ 259 w 158"/>
                <a:gd name="T99" fmla="*/ 238 h 211"/>
                <a:gd name="T100" fmla="*/ 259 w 158"/>
                <a:gd name="T101" fmla="*/ 216 h 21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8" h="211">
                  <a:moveTo>
                    <a:pt x="158" y="132"/>
                  </a:moveTo>
                  <a:cubicBezTo>
                    <a:pt x="157" y="128"/>
                    <a:pt x="157" y="123"/>
                    <a:pt x="156" y="119"/>
                  </a:cubicBezTo>
                  <a:cubicBezTo>
                    <a:pt x="154" y="115"/>
                    <a:pt x="153" y="111"/>
                    <a:pt x="151" y="106"/>
                  </a:cubicBezTo>
                  <a:cubicBezTo>
                    <a:pt x="149" y="102"/>
                    <a:pt x="147" y="98"/>
                    <a:pt x="144" y="94"/>
                  </a:cubicBezTo>
                  <a:cubicBezTo>
                    <a:pt x="144" y="93"/>
                    <a:pt x="144" y="93"/>
                    <a:pt x="144" y="93"/>
                  </a:cubicBezTo>
                  <a:cubicBezTo>
                    <a:pt x="143" y="92"/>
                    <a:pt x="143" y="92"/>
                    <a:pt x="143" y="92"/>
                  </a:cubicBezTo>
                  <a:cubicBezTo>
                    <a:pt x="143" y="91"/>
                    <a:pt x="142" y="91"/>
                    <a:pt x="142" y="90"/>
                  </a:cubicBezTo>
                  <a:cubicBezTo>
                    <a:pt x="142" y="90"/>
                    <a:pt x="141" y="90"/>
                    <a:pt x="141" y="89"/>
                  </a:cubicBezTo>
                  <a:cubicBezTo>
                    <a:pt x="137" y="83"/>
                    <a:pt x="132" y="78"/>
                    <a:pt x="127" y="73"/>
                  </a:cubicBezTo>
                  <a:cubicBezTo>
                    <a:pt x="122" y="68"/>
                    <a:pt x="116" y="64"/>
                    <a:pt x="110" y="59"/>
                  </a:cubicBezTo>
                  <a:cubicBezTo>
                    <a:pt x="103" y="55"/>
                    <a:pt x="97" y="52"/>
                    <a:pt x="90" y="49"/>
                  </a:cubicBezTo>
                  <a:cubicBezTo>
                    <a:pt x="83" y="45"/>
                    <a:pt x="75" y="43"/>
                    <a:pt x="68" y="41"/>
                  </a:cubicBezTo>
                  <a:cubicBezTo>
                    <a:pt x="63" y="39"/>
                    <a:pt x="57" y="37"/>
                    <a:pt x="51" y="35"/>
                  </a:cubicBezTo>
                  <a:cubicBezTo>
                    <a:pt x="45" y="33"/>
                    <a:pt x="38" y="30"/>
                    <a:pt x="33" y="27"/>
                  </a:cubicBezTo>
                  <a:cubicBezTo>
                    <a:pt x="27" y="25"/>
                    <a:pt x="21" y="22"/>
                    <a:pt x="17" y="18"/>
                  </a:cubicBezTo>
                  <a:cubicBezTo>
                    <a:pt x="12" y="15"/>
                    <a:pt x="8" y="12"/>
                    <a:pt x="6" y="8"/>
                  </a:cubicBezTo>
                  <a:cubicBezTo>
                    <a:pt x="6" y="7"/>
                    <a:pt x="5" y="7"/>
                    <a:pt x="5" y="6"/>
                  </a:cubicBezTo>
                  <a:cubicBezTo>
                    <a:pt x="5" y="5"/>
                    <a:pt x="4" y="5"/>
                    <a:pt x="4" y="4"/>
                  </a:cubicBezTo>
                  <a:cubicBezTo>
                    <a:pt x="4" y="4"/>
                    <a:pt x="4" y="3"/>
                    <a:pt x="4" y="2"/>
                  </a:cubicBezTo>
                  <a:cubicBezTo>
                    <a:pt x="4" y="2"/>
                    <a:pt x="4" y="1"/>
                    <a:pt x="4" y="1"/>
                  </a:cubicBezTo>
                  <a:cubicBezTo>
                    <a:pt x="4" y="0"/>
                    <a:pt x="4" y="0"/>
                    <a:pt x="4" y="0"/>
                  </a:cubicBezTo>
                  <a:cubicBezTo>
                    <a:pt x="4" y="0"/>
                    <a:pt x="4" y="0"/>
                    <a:pt x="4" y="0"/>
                  </a:cubicBezTo>
                  <a:cubicBezTo>
                    <a:pt x="4" y="0"/>
                    <a:pt x="4" y="0"/>
                    <a:pt x="4" y="0"/>
                  </a:cubicBezTo>
                  <a:cubicBezTo>
                    <a:pt x="4" y="0"/>
                    <a:pt x="4" y="0"/>
                    <a:pt x="4" y="0"/>
                  </a:cubicBezTo>
                  <a:cubicBezTo>
                    <a:pt x="0" y="66"/>
                    <a:pt x="0" y="66"/>
                    <a:pt x="0" y="66"/>
                  </a:cubicBezTo>
                  <a:cubicBezTo>
                    <a:pt x="0" y="67"/>
                    <a:pt x="0" y="67"/>
                    <a:pt x="0" y="67"/>
                  </a:cubicBezTo>
                  <a:cubicBezTo>
                    <a:pt x="0" y="67"/>
                    <a:pt x="0" y="67"/>
                    <a:pt x="0" y="67"/>
                  </a:cubicBezTo>
                  <a:cubicBezTo>
                    <a:pt x="0" y="67"/>
                    <a:pt x="0" y="67"/>
                    <a:pt x="0" y="67"/>
                  </a:cubicBezTo>
                  <a:cubicBezTo>
                    <a:pt x="0" y="67"/>
                    <a:pt x="0" y="67"/>
                    <a:pt x="0" y="67"/>
                  </a:cubicBezTo>
                  <a:cubicBezTo>
                    <a:pt x="0" y="68"/>
                    <a:pt x="0" y="69"/>
                    <a:pt x="0" y="69"/>
                  </a:cubicBezTo>
                  <a:cubicBezTo>
                    <a:pt x="0" y="70"/>
                    <a:pt x="0" y="70"/>
                    <a:pt x="1" y="71"/>
                  </a:cubicBezTo>
                  <a:cubicBezTo>
                    <a:pt x="1" y="72"/>
                    <a:pt x="1" y="72"/>
                    <a:pt x="1" y="73"/>
                  </a:cubicBezTo>
                  <a:cubicBezTo>
                    <a:pt x="2" y="73"/>
                    <a:pt x="2" y="74"/>
                    <a:pt x="2" y="75"/>
                  </a:cubicBezTo>
                  <a:cubicBezTo>
                    <a:pt x="5" y="78"/>
                    <a:pt x="8" y="82"/>
                    <a:pt x="13" y="85"/>
                  </a:cubicBezTo>
                  <a:cubicBezTo>
                    <a:pt x="17" y="88"/>
                    <a:pt x="23" y="91"/>
                    <a:pt x="29" y="94"/>
                  </a:cubicBezTo>
                  <a:cubicBezTo>
                    <a:pt x="34" y="97"/>
                    <a:pt x="41" y="99"/>
                    <a:pt x="47" y="102"/>
                  </a:cubicBezTo>
                  <a:cubicBezTo>
                    <a:pt x="53" y="104"/>
                    <a:pt x="58" y="106"/>
                    <a:pt x="63" y="107"/>
                  </a:cubicBezTo>
                  <a:cubicBezTo>
                    <a:pt x="71" y="109"/>
                    <a:pt x="78" y="112"/>
                    <a:pt x="85" y="115"/>
                  </a:cubicBezTo>
                  <a:cubicBezTo>
                    <a:pt x="92" y="118"/>
                    <a:pt x="99" y="122"/>
                    <a:pt x="105" y="126"/>
                  </a:cubicBezTo>
                  <a:cubicBezTo>
                    <a:pt x="111" y="130"/>
                    <a:pt x="117" y="135"/>
                    <a:pt x="122" y="140"/>
                  </a:cubicBezTo>
                  <a:cubicBezTo>
                    <a:pt x="127" y="144"/>
                    <a:pt x="132" y="150"/>
                    <a:pt x="136" y="156"/>
                  </a:cubicBezTo>
                  <a:cubicBezTo>
                    <a:pt x="136" y="156"/>
                    <a:pt x="137" y="156"/>
                    <a:pt x="137" y="157"/>
                  </a:cubicBezTo>
                  <a:cubicBezTo>
                    <a:pt x="137" y="157"/>
                    <a:pt x="138" y="158"/>
                    <a:pt x="138" y="158"/>
                  </a:cubicBezTo>
                  <a:cubicBezTo>
                    <a:pt x="138" y="158"/>
                    <a:pt x="138" y="159"/>
                    <a:pt x="139" y="159"/>
                  </a:cubicBezTo>
                  <a:cubicBezTo>
                    <a:pt x="139" y="160"/>
                    <a:pt x="139" y="160"/>
                    <a:pt x="139" y="160"/>
                  </a:cubicBezTo>
                  <a:cubicBezTo>
                    <a:pt x="142" y="164"/>
                    <a:pt x="144" y="169"/>
                    <a:pt x="146" y="173"/>
                  </a:cubicBezTo>
                  <a:cubicBezTo>
                    <a:pt x="148" y="177"/>
                    <a:pt x="149" y="181"/>
                    <a:pt x="150" y="186"/>
                  </a:cubicBezTo>
                  <a:cubicBezTo>
                    <a:pt x="151" y="190"/>
                    <a:pt x="152" y="194"/>
                    <a:pt x="153" y="198"/>
                  </a:cubicBezTo>
                  <a:cubicBezTo>
                    <a:pt x="153" y="203"/>
                    <a:pt x="153" y="207"/>
                    <a:pt x="153" y="211"/>
                  </a:cubicBezTo>
                  <a:cubicBezTo>
                    <a:pt x="154" y="189"/>
                    <a:pt x="156" y="167"/>
                    <a:pt x="158" y="145"/>
                  </a:cubicBezTo>
                  <a:cubicBezTo>
                    <a:pt x="158" y="141"/>
                    <a:pt x="158" y="136"/>
                    <a:pt x="158" y="132"/>
                  </a:cubicBezTo>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165" name="Picture 209"/>
            <p:cNvPicPr>
              <a:picLocks noChangeAspect="true" noChangeArrowheads="true"/>
            </p:cNvPicPr>
            <p:nvPr/>
          </p:nvPicPr>
          <p:blipFill>
            <a:blip r:embed="rId10">
              <a:extLst>
                <a:ext uri="{28A0092B-C50C-407E-A947-70E740481C1C}">
                  <a14:useLocalDpi xmlns:a14="http://schemas.microsoft.com/office/drawing/2010/main" val="false"/>
                </a:ext>
              </a:extLst>
            </a:blip>
            <a:srcRect/>
            <a:stretch>
              <a:fillRect/>
            </a:stretch>
          </p:blipFill>
          <p:spPr bwMode="auto">
            <a:xfrm>
              <a:off x="4860" y="3439"/>
              <a:ext cx="19"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6" name="Picture 210"/>
            <p:cNvPicPr>
              <a:picLocks noChangeAspect="true" noChangeArrowheads="true"/>
            </p:cNvPicPr>
            <p:nvPr/>
          </p:nvPicPr>
          <p:blipFill>
            <a:blip r:embed="rId11">
              <a:extLst>
                <a:ext uri="{28A0092B-C50C-407E-A947-70E740481C1C}">
                  <a14:useLocalDpi xmlns:a14="http://schemas.microsoft.com/office/drawing/2010/main" val="false"/>
                </a:ext>
              </a:extLst>
            </a:blip>
            <a:srcRect/>
            <a:stretch>
              <a:fillRect/>
            </a:stretch>
          </p:blipFill>
          <p:spPr bwMode="auto">
            <a:xfrm>
              <a:off x="4860" y="3439"/>
              <a:ext cx="19"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7" name="Picture 211"/>
            <p:cNvPicPr>
              <a:picLocks noChangeAspect="true" noChangeArrowheads="true"/>
            </p:cNvPicPr>
            <p:nvPr/>
          </p:nvPicPr>
          <p:blipFill>
            <a:blip r:embed="rId12">
              <a:extLst>
                <a:ext uri="{28A0092B-C50C-407E-A947-70E740481C1C}">
                  <a14:useLocalDpi xmlns:a14="http://schemas.microsoft.com/office/drawing/2010/main" val="false"/>
                </a:ext>
              </a:extLst>
            </a:blip>
            <a:srcRect/>
            <a:stretch>
              <a:fillRect/>
            </a:stretch>
          </p:blipFill>
          <p:spPr bwMode="auto">
            <a:xfrm>
              <a:off x="4479" y="3205"/>
              <a:ext cx="15"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8" name="Picture 212"/>
            <p:cNvPicPr>
              <a:picLocks noChangeAspect="true" noChangeArrowheads="true"/>
            </p:cNvPicPr>
            <p:nvPr/>
          </p:nvPicPr>
          <p:blipFill>
            <a:blip r:embed="rId13">
              <a:extLst>
                <a:ext uri="{28A0092B-C50C-407E-A947-70E740481C1C}">
                  <a14:useLocalDpi xmlns:a14="http://schemas.microsoft.com/office/drawing/2010/main" val="false"/>
                </a:ext>
              </a:extLst>
            </a:blip>
            <a:srcRect/>
            <a:stretch>
              <a:fillRect/>
            </a:stretch>
          </p:blipFill>
          <p:spPr bwMode="auto">
            <a:xfrm>
              <a:off x="4479" y="3205"/>
              <a:ext cx="15"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9" name="Picture 213"/>
            <p:cNvPicPr>
              <a:picLocks noChangeAspect="true" noChangeArrowheads="true"/>
            </p:cNvPicPr>
            <p:nvPr/>
          </p:nvPicPr>
          <p:blipFill>
            <a:blip r:embed="rId14">
              <a:extLst>
                <a:ext uri="{28A0092B-C50C-407E-A947-70E740481C1C}">
                  <a14:useLocalDpi xmlns:a14="http://schemas.microsoft.com/office/drawing/2010/main" val="false"/>
                </a:ext>
              </a:extLst>
            </a:blip>
            <a:srcRect/>
            <a:stretch>
              <a:fillRect/>
            </a:stretch>
          </p:blipFill>
          <p:spPr bwMode="auto">
            <a:xfrm>
              <a:off x="4430" y="3250"/>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0" name="Picture 214"/>
            <p:cNvPicPr>
              <a:picLocks noChangeAspect="true" noChangeArrowheads="true"/>
            </p:cNvPicPr>
            <p:nvPr/>
          </p:nvPicPr>
          <p:blipFill>
            <a:blip r:embed="rId15">
              <a:extLst>
                <a:ext uri="{28A0092B-C50C-407E-A947-70E740481C1C}">
                  <a14:useLocalDpi xmlns:a14="http://schemas.microsoft.com/office/drawing/2010/main" val="false"/>
                </a:ext>
              </a:extLst>
            </a:blip>
            <a:srcRect/>
            <a:stretch>
              <a:fillRect/>
            </a:stretch>
          </p:blipFill>
          <p:spPr bwMode="auto">
            <a:xfrm>
              <a:off x="4430" y="3250"/>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1" name="Picture 215"/>
            <p:cNvPicPr>
              <a:picLocks noChangeAspect="true" noChangeArrowheads="true"/>
            </p:cNvPicPr>
            <p:nvPr/>
          </p:nvPicPr>
          <p:blipFill>
            <a:blip r:embed="rId16">
              <a:extLst>
                <a:ext uri="{28A0092B-C50C-407E-A947-70E740481C1C}">
                  <a14:useLocalDpi xmlns:a14="http://schemas.microsoft.com/office/drawing/2010/main" val="false"/>
                </a:ext>
              </a:extLst>
            </a:blip>
            <a:srcRect/>
            <a:stretch>
              <a:fillRect/>
            </a:stretch>
          </p:blipFill>
          <p:spPr bwMode="auto">
            <a:xfrm>
              <a:off x="4452" y="3234"/>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2" name="Picture 216"/>
            <p:cNvPicPr>
              <a:picLocks noChangeAspect="true" noChangeArrowheads="true"/>
            </p:cNvPicPr>
            <p:nvPr/>
          </p:nvPicPr>
          <p:blipFill>
            <a:blip r:embed="rId17">
              <a:extLst>
                <a:ext uri="{28A0092B-C50C-407E-A947-70E740481C1C}">
                  <a14:useLocalDpi xmlns:a14="http://schemas.microsoft.com/office/drawing/2010/main" val="false"/>
                </a:ext>
              </a:extLst>
            </a:blip>
            <a:srcRect/>
            <a:stretch>
              <a:fillRect/>
            </a:stretch>
          </p:blipFill>
          <p:spPr bwMode="auto">
            <a:xfrm>
              <a:off x="4452" y="3234"/>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3" name="Picture 217"/>
            <p:cNvPicPr>
              <a:picLocks noChangeAspect="true" noChangeArrowheads="true"/>
            </p:cNvPicPr>
            <p:nvPr/>
          </p:nvPicPr>
          <p:blipFill>
            <a:blip r:embed="rId18">
              <a:extLst>
                <a:ext uri="{28A0092B-C50C-407E-A947-70E740481C1C}">
                  <a14:useLocalDpi xmlns:a14="http://schemas.microsoft.com/office/drawing/2010/main" val="false"/>
                </a:ext>
              </a:extLst>
            </a:blip>
            <a:srcRect/>
            <a:stretch>
              <a:fillRect/>
            </a:stretch>
          </p:blipFill>
          <p:spPr bwMode="auto">
            <a:xfrm>
              <a:off x="4439" y="3244"/>
              <a:ext cx="2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4" name="Picture 218"/>
            <p:cNvPicPr>
              <a:picLocks noChangeAspect="true" noChangeArrowheads="true"/>
            </p:cNvPicPr>
            <p:nvPr/>
          </p:nvPicPr>
          <p:blipFill>
            <a:blip r:embed="rId19">
              <a:extLst>
                <a:ext uri="{28A0092B-C50C-407E-A947-70E740481C1C}">
                  <a14:useLocalDpi xmlns:a14="http://schemas.microsoft.com/office/drawing/2010/main" val="false"/>
                </a:ext>
              </a:extLst>
            </a:blip>
            <a:srcRect/>
            <a:stretch>
              <a:fillRect/>
            </a:stretch>
          </p:blipFill>
          <p:spPr bwMode="auto">
            <a:xfrm>
              <a:off x="4847" y="3429"/>
              <a:ext cx="2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5" name="Picture 219"/>
            <p:cNvPicPr>
              <a:picLocks noChangeAspect="true" noChangeArrowheads="true"/>
            </p:cNvPicPr>
            <p:nvPr/>
          </p:nvPicPr>
          <p:blipFill>
            <a:blip r:embed="rId20">
              <a:extLst>
                <a:ext uri="{28A0092B-C50C-407E-A947-70E740481C1C}">
                  <a14:useLocalDpi xmlns:a14="http://schemas.microsoft.com/office/drawing/2010/main" val="false"/>
                </a:ext>
              </a:extLst>
            </a:blip>
            <a:srcRect/>
            <a:stretch>
              <a:fillRect/>
            </a:stretch>
          </p:blipFill>
          <p:spPr bwMode="auto">
            <a:xfrm>
              <a:off x="4939" y="3455"/>
              <a:ext cx="2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6" name="Picture 220"/>
            <p:cNvPicPr>
              <a:picLocks noChangeAspect="true" noChangeArrowheads="true"/>
            </p:cNvPicPr>
            <p:nvPr/>
          </p:nvPicPr>
          <p:blipFill>
            <a:blip r:embed="rId21">
              <a:extLst>
                <a:ext uri="{28A0092B-C50C-407E-A947-70E740481C1C}">
                  <a14:useLocalDpi xmlns:a14="http://schemas.microsoft.com/office/drawing/2010/main" val="false"/>
                </a:ext>
              </a:extLst>
            </a:blip>
            <a:srcRect/>
            <a:stretch>
              <a:fillRect/>
            </a:stretch>
          </p:blipFill>
          <p:spPr bwMode="auto">
            <a:xfrm>
              <a:off x="4870" y="3441"/>
              <a:ext cx="54"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7" name="Picture 221"/>
            <p:cNvPicPr>
              <a:picLocks noChangeAspect="true" noChangeArrowheads="true"/>
            </p:cNvPicPr>
            <p:nvPr/>
          </p:nvPicPr>
          <p:blipFill>
            <a:blip r:embed="rId22">
              <a:extLst>
                <a:ext uri="{28A0092B-C50C-407E-A947-70E740481C1C}">
                  <a14:useLocalDpi xmlns:a14="http://schemas.microsoft.com/office/drawing/2010/main" val="false"/>
                </a:ext>
              </a:extLst>
            </a:blip>
            <a:srcRect/>
            <a:stretch>
              <a:fillRect/>
            </a:stretch>
          </p:blipFill>
          <p:spPr bwMode="auto">
            <a:xfrm>
              <a:off x="4814" y="3409"/>
              <a:ext cx="44" cy="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8" name="Picture 222"/>
            <p:cNvPicPr>
              <a:picLocks noChangeAspect="true" noChangeArrowheads="true"/>
            </p:cNvPicPr>
            <p:nvPr/>
          </p:nvPicPr>
          <p:blipFill>
            <a:blip r:embed="rId23">
              <a:extLst>
                <a:ext uri="{28A0092B-C50C-407E-A947-70E740481C1C}">
                  <a14:useLocalDpi xmlns:a14="http://schemas.microsoft.com/office/drawing/2010/main" val="false"/>
                </a:ext>
              </a:extLst>
            </a:blip>
            <a:srcRect/>
            <a:stretch>
              <a:fillRect/>
            </a:stretch>
          </p:blipFill>
          <p:spPr bwMode="auto">
            <a:xfrm>
              <a:off x="4499" y="3178"/>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9" name="Picture 223"/>
            <p:cNvPicPr>
              <a:picLocks noChangeAspect="true" noChangeArrowheads="true"/>
            </p:cNvPicPr>
            <p:nvPr/>
          </p:nvPicPr>
          <p:blipFill>
            <a:blip r:embed="rId24">
              <a:extLst>
                <a:ext uri="{28A0092B-C50C-407E-A947-70E740481C1C}">
                  <a14:useLocalDpi xmlns:a14="http://schemas.microsoft.com/office/drawing/2010/main" val="false"/>
                </a:ext>
              </a:extLst>
            </a:blip>
            <a:srcRect/>
            <a:stretch>
              <a:fillRect/>
            </a:stretch>
          </p:blipFill>
          <p:spPr bwMode="auto">
            <a:xfrm>
              <a:off x="4558" y="3106"/>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0" name="Picture 224"/>
            <p:cNvPicPr>
              <a:picLocks noChangeAspect="true" noChangeArrowheads="true"/>
            </p:cNvPicPr>
            <p:nvPr/>
          </p:nvPicPr>
          <p:blipFill>
            <a:blip r:embed="rId24">
              <a:extLst>
                <a:ext uri="{28A0092B-C50C-407E-A947-70E740481C1C}">
                  <a14:useLocalDpi xmlns:a14="http://schemas.microsoft.com/office/drawing/2010/main" val="false"/>
                </a:ext>
              </a:extLst>
            </a:blip>
            <a:srcRect/>
            <a:stretch>
              <a:fillRect/>
            </a:stretch>
          </p:blipFill>
          <p:spPr bwMode="auto">
            <a:xfrm>
              <a:off x="4559" y="3106"/>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1" name="Picture 225"/>
            <p:cNvPicPr>
              <a:picLocks noChangeAspect="true" noChangeArrowheads="true"/>
            </p:cNvPicPr>
            <p:nvPr/>
          </p:nvPicPr>
          <p:blipFill>
            <a:blip r:embed="rId25">
              <a:extLst>
                <a:ext uri="{28A0092B-C50C-407E-A947-70E740481C1C}">
                  <a14:useLocalDpi xmlns:a14="http://schemas.microsoft.com/office/drawing/2010/main" val="false"/>
                </a:ext>
              </a:extLst>
            </a:blip>
            <a:srcRect/>
            <a:stretch>
              <a:fillRect/>
            </a:stretch>
          </p:blipFill>
          <p:spPr bwMode="auto">
            <a:xfrm>
              <a:off x="5001"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2" name="Picture 226"/>
            <p:cNvPicPr>
              <a:picLocks noChangeAspect="true" noChangeArrowheads="true"/>
            </p:cNvPicPr>
            <p:nvPr/>
          </p:nvPicPr>
          <p:blipFill>
            <a:blip r:embed="rId26">
              <a:extLst>
                <a:ext uri="{28A0092B-C50C-407E-A947-70E740481C1C}">
                  <a14:useLocalDpi xmlns:a14="http://schemas.microsoft.com/office/drawing/2010/main" val="false"/>
                </a:ext>
              </a:extLst>
            </a:blip>
            <a:srcRect/>
            <a:stretch>
              <a:fillRect/>
            </a:stretch>
          </p:blipFill>
          <p:spPr bwMode="auto">
            <a:xfrm>
              <a:off x="4998"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3" name="Picture 227"/>
            <p:cNvPicPr>
              <a:picLocks noChangeAspect="true" noChangeArrowheads="true"/>
            </p:cNvPicPr>
            <p:nvPr/>
          </p:nvPicPr>
          <p:blipFill>
            <a:blip r:embed="rId27">
              <a:extLst>
                <a:ext uri="{28A0092B-C50C-407E-A947-70E740481C1C}">
                  <a14:useLocalDpi xmlns:a14="http://schemas.microsoft.com/office/drawing/2010/main" val="false"/>
                </a:ext>
              </a:extLst>
            </a:blip>
            <a:srcRect/>
            <a:stretch>
              <a:fillRect/>
            </a:stretch>
          </p:blipFill>
          <p:spPr bwMode="auto">
            <a:xfrm>
              <a:off x="4992"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4" name="Picture 228"/>
            <p:cNvPicPr>
              <a:picLocks noChangeAspect="true" noChangeArrowheads="true"/>
            </p:cNvPicPr>
            <p:nvPr/>
          </p:nvPicPr>
          <p:blipFill>
            <a:blip r:embed="rId28">
              <a:extLst>
                <a:ext uri="{28A0092B-C50C-407E-A947-70E740481C1C}">
                  <a14:useLocalDpi xmlns:a14="http://schemas.microsoft.com/office/drawing/2010/main" val="false"/>
                </a:ext>
              </a:extLst>
            </a:blip>
            <a:srcRect/>
            <a:stretch>
              <a:fillRect/>
            </a:stretch>
          </p:blipFill>
          <p:spPr bwMode="auto">
            <a:xfrm>
              <a:off x="4995"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5" name="Picture 229"/>
            <p:cNvPicPr>
              <a:picLocks noChangeAspect="true" noChangeArrowheads="true"/>
            </p:cNvPicPr>
            <p:nvPr/>
          </p:nvPicPr>
          <p:blipFill>
            <a:blip r:embed="rId29">
              <a:extLst>
                <a:ext uri="{28A0092B-C50C-407E-A947-70E740481C1C}">
                  <a14:useLocalDpi xmlns:a14="http://schemas.microsoft.com/office/drawing/2010/main" val="false"/>
                </a:ext>
              </a:extLst>
            </a:blip>
            <a:srcRect/>
            <a:stretch>
              <a:fillRect/>
            </a:stretch>
          </p:blipFill>
          <p:spPr bwMode="auto">
            <a:xfrm>
              <a:off x="4400" y="3257"/>
              <a:ext cx="39"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6" name="Picture 230"/>
            <p:cNvPicPr>
              <a:picLocks noChangeAspect="true" noChangeArrowheads="true"/>
            </p:cNvPicPr>
            <p:nvPr/>
          </p:nvPicPr>
          <p:blipFill>
            <a:blip r:embed="rId30">
              <a:extLst>
                <a:ext uri="{28A0092B-C50C-407E-A947-70E740481C1C}">
                  <a14:useLocalDpi xmlns:a14="http://schemas.microsoft.com/office/drawing/2010/main" val="false"/>
                </a:ext>
              </a:extLst>
            </a:blip>
            <a:srcRect/>
            <a:stretch>
              <a:fillRect/>
            </a:stretch>
          </p:blipFill>
          <p:spPr bwMode="auto">
            <a:xfrm>
              <a:off x="4463" y="3214"/>
              <a:ext cx="29"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7" name="Picture 231"/>
            <p:cNvPicPr>
              <a:picLocks noChangeAspect="true" noChangeArrowheads="true"/>
            </p:cNvPicPr>
            <p:nvPr/>
          </p:nvPicPr>
          <p:blipFill>
            <a:blip r:embed="rId31">
              <a:extLst>
                <a:ext uri="{28A0092B-C50C-407E-A947-70E740481C1C}">
                  <a14:useLocalDpi xmlns:a14="http://schemas.microsoft.com/office/drawing/2010/main" val="false"/>
                </a:ext>
              </a:extLst>
            </a:blip>
            <a:srcRect/>
            <a:stretch>
              <a:fillRect/>
            </a:stretch>
          </p:blipFill>
          <p:spPr bwMode="auto">
            <a:xfrm>
              <a:off x="4497" y="318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8" name="Picture 232"/>
            <p:cNvPicPr>
              <a:picLocks noChangeAspect="true" noChangeArrowheads="true"/>
            </p:cNvPicPr>
            <p:nvPr/>
          </p:nvPicPr>
          <p:blipFill>
            <a:blip r:embed="rId32">
              <a:extLst>
                <a:ext uri="{28A0092B-C50C-407E-A947-70E740481C1C}">
                  <a14:useLocalDpi xmlns:a14="http://schemas.microsoft.com/office/drawing/2010/main" val="false"/>
                </a:ext>
              </a:extLst>
            </a:blip>
            <a:srcRect/>
            <a:stretch>
              <a:fillRect/>
            </a:stretch>
          </p:blipFill>
          <p:spPr bwMode="auto">
            <a:xfrm>
              <a:off x="4486" y="3190"/>
              <a:ext cx="20"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9" name="Picture 233"/>
            <p:cNvPicPr>
              <a:picLocks noChangeAspect="true" noChangeArrowheads="true"/>
            </p:cNvPicPr>
            <p:nvPr/>
          </p:nvPicPr>
          <p:blipFill>
            <a:blip r:embed="rId33">
              <a:extLst>
                <a:ext uri="{28A0092B-C50C-407E-A947-70E740481C1C}">
                  <a14:useLocalDpi xmlns:a14="http://schemas.microsoft.com/office/drawing/2010/main" val="false"/>
                </a:ext>
              </a:extLst>
            </a:blip>
            <a:srcRect/>
            <a:stretch>
              <a:fillRect/>
            </a:stretch>
          </p:blipFill>
          <p:spPr bwMode="auto">
            <a:xfrm>
              <a:off x="4375" y="3272"/>
              <a:ext cx="39"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Freeform 234"/>
            <p:cNvSpPr/>
            <p:nvPr/>
          </p:nvSpPr>
          <p:spPr bwMode="auto">
            <a:xfrm>
              <a:off x="4059" y="2223"/>
              <a:ext cx="1947" cy="1240"/>
            </a:xfrm>
            <a:custGeom>
              <a:avLst/>
              <a:gdLst>
                <a:gd name="T0" fmla="*/ 3 w 1187"/>
                <a:gd name="T1" fmla="*/ 574 h 756"/>
                <a:gd name="T2" fmla="*/ 9 w 1187"/>
                <a:gd name="T3" fmla="*/ 589 h 756"/>
                <a:gd name="T4" fmla="*/ 19 w 1187"/>
                <a:gd name="T5" fmla="*/ 606 h 756"/>
                <a:gd name="T6" fmla="*/ 28 w 1187"/>
                <a:gd name="T7" fmla="*/ 616 h 756"/>
                <a:gd name="T8" fmla="*/ 38 w 1187"/>
                <a:gd name="T9" fmla="*/ 626 h 756"/>
                <a:gd name="T10" fmla="*/ 72 w 1187"/>
                <a:gd name="T11" fmla="*/ 647 h 756"/>
                <a:gd name="T12" fmla="*/ 90 w 1187"/>
                <a:gd name="T13" fmla="*/ 653 h 756"/>
                <a:gd name="T14" fmla="*/ 122 w 1187"/>
                <a:gd name="T15" fmla="*/ 659 h 756"/>
                <a:gd name="T16" fmla="*/ 152 w 1187"/>
                <a:gd name="T17" fmla="*/ 660 h 756"/>
                <a:gd name="T18" fmla="*/ 168 w 1187"/>
                <a:gd name="T19" fmla="*/ 658 h 756"/>
                <a:gd name="T20" fmla="*/ 176 w 1187"/>
                <a:gd name="T21" fmla="*/ 657 h 756"/>
                <a:gd name="T22" fmla="*/ 191 w 1187"/>
                <a:gd name="T23" fmla="*/ 653 h 756"/>
                <a:gd name="T24" fmla="*/ 217 w 1187"/>
                <a:gd name="T25" fmla="*/ 642 h 756"/>
                <a:gd name="T26" fmla="*/ 236 w 1187"/>
                <a:gd name="T27" fmla="*/ 631 h 756"/>
                <a:gd name="T28" fmla="*/ 259 w 1187"/>
                <a:gd name="T29" fmla="*/ 608 h 756"/>
                <a:gd name="T30" fmla="*/ 271 w 1187"/>
                <a:gd name="T31" fmla="*/ 589 h 756"/>
                <a:gd name="T32" fmla="*/ 287 w 1187"/>
                <a:gd name="T33" fmla="*/ 564 h 756"/>
                <a:gd name="T34" fmla="*/ 306 w 1187"/>
                <a:gd name="T35" fmla="*/ 545 h 756"/>
                <a:gd name="T36" fmla="*/ 350 w 1187"/>
                <a:gd name="T37" fmla="*/ 548 h 756"/>
                <a:gd name="T38" fmla="*/ 363 w 1187"/>
                <a:gd name="T39" fmla="*/ 563 h 756"/>
                <a:gd name="T40" fmla="*/ 444 w 1187"/>
                <a:gd name="T41" fmla="*/ 704 h 756"/>
                <a:gd name="T42" fmla="*/ 452 w 1187"/>
                <a:gd name="T43" fmla="*/ 714 h 756"/>
                <a:gd name="T44" fmla="*/ 460 w 1187"/>
                <a:gd name="T45" fmla="*/ 723 h 756"/>
                <a:gd name="T46" fmla="*/ 484 w 1187"/>
                <a:gd name="T47" fmla="*/ 740 h 756"/>
                <a:gd name="T48" fmla="*/ 529 w 1187"/>
                <a:gd name="T49" fmla="*/ 755 h 756"/>
                <a:gd name="T50" fmla="*/ 560 w 1187"/>
                <a:gd name="T51" fmla="*/ 756 h 756"/>
                <a:gd name="T52" fmla="*/ 574 w 1187"/>
                <a:gd name="T53" fmla="*/ 754 h 756"/>
                <a:gd name="T54" fmla="*/ 579 w 1187"/>
                <a:gd name="T55" fmla="*/ 754 h 756"/>
                <a:gd name="T56" fmla="*/ 1138 w 1187"/>
                <a:gd name="T57" fmla="*/ 554 h 756"/>
                <a:gd name="T58" fmla="*/ 1156 w 1187"/>
                <a:gd name="T59" fmla="*/ 543 h 756"/>
                <a:gd name="T60" fmla="*/ 1173 w 1187"/>
                <a:gd name="T61" fmla="*/ 526 h 756"/>
                <a:gd name="T62" fmla="*/ 1182 w 1187"/>
                <a:gd name="T63" fmla="*/ 510 h 756"/>
                <a:gd name="T64" fmla="*/ 1173 w 1187"/>
                <a:gd name="T65" fmla="*/ 443 h 756"/>
                <a:gd name="T66" fmla="*/ 903 w 1187"/>
                <a:gd name="T67" fmla="*/ 39 h 756"/>
                <a:gd name="T68" fmla="*/ 896 w 1187"/>
                <a:gd name="T69" fmla="*/ 31 h 756"/>
                <a:gd name="T70" fmla="*/ 887 w 1187"/>
                <a:gd name="T71" fmla="*/ 24 h 756"/>
                <a:gd name="T72" fmla="*/ 796 w 1187"/>
                <a:gd name="T73" fmla="*/ 1 h 756"/>
                <a:gd name="T74" fmla="*/ 783 w 1187"/>
                <a:gd name="T75" fmla="*/ 3 h 756"/>
                <a:gd name="T76" fmla="*/ 771 w 1187"/>
                <a:gd name="T77" fmla="*/ 6 h 756"/>
                <a:gd name="T78" fmla="*/ 584 w 1187"/>
                <a:gd name="T79" fmla="*/ 71 h 756"/>
                <a:gd name="T80" fmla="*/ 576 w 1187"/>
                <a:gd name="T81" fmla="*/ 89 h 756"/>
                <a:gd name="T82" fmla="*/ 699 w 1187"/>
                <a:gd name="T83" fmla="*/ 158 h 756"/>
                <a:gd name="T84" fmla="*/ 654 w 1187"/>
                <a:gd name="T85" fmla="*/ 314 h 756"/>
                <a:gd name="T86" fmla="*/ 622 w 1187"/>
                <a:gd name="T87" fmla="*/ 321 h 756"/>
                <a:gd name="T88" fmla="*/ 603 w 1187"/>
                <a:gd name="T89" fmla="*/ 322 h 756"/>
                <a:gd name="T90" fmla="*/ 551 w 1187"/>
                <a:gd name="T91" fmla="*/ 315 h 756"/>
                <a:gd name="T92" fmla="*/ 498 w 1187"/>
                <a:gd name="T93" fmla="*/ 288 h 756"/>
                <a:gd name="T94" fmla="*/ 476 w 1187"/>
                <a:gd name="T95" fmla="*/ 264 h 756"/>
                <a:gd name="T96" fmla="*/ 461 w 1187"/>
                <a:gd name="T97" fmla="*/ 218 h 756"/>
                <a:gd name="T98" fmla="*/ 472 w 1187"/>
                <a:gd name="T99" fmla="*/ 176 h 756"/>
                <a:gd name="T100" fmla="*/ 476 w 1187"/>
                <a:gd name="T101" fmla="*/ 166 h 756"/>
                <a:gd name="T102" fmla="*/ 478 w 1187"/>
                <a:gd name="T103" fmla="*/ 157 h 756"/>
                <a:gd name="T104" fmla="*/ 480 w 1187"/>
                <a:gd name="T105" fmla="*/ 144 h 756"/>
                <a:gd name="T106" fmla="*/ 480 w 1187"/>
                <a:gd name="T107" fmla="*/ 135 h 756"/>
                <a:gd name="T108" fmla="*/ 473 w 1187"/>
                <a:gd name="T109" fmla="*/ 122 h 756"/>
                <a:gd name="T110" fmla="*/ 462 w 1187"/>
                <a:gd name="T111" fmla="*/ 117 h 756"/>
                <a:gd name="T112" fmla="*/ 452 w 1187"/>
                <a:gd name="T113" fmla="*/ 116 h 756"/>
                <a:gd name="T114" fmla="*/ 432 w 1187"/>
                <a:gd name="T115" fmla="*/ 118 h 756"/>
                <a:gd name="T116" fmla="*/ 414 w 1187"/>
                <a:gd name="T117" fmla="*/ 123 h 756"/>
                <a:gd name="T118" fmla="*/ 278 w 1187"/>
                <a:gd name="T119" fmla="*/ 451 h 756"/>
                <a:gd name="T120" fmla="*/ 85 w 1187"/>
                <a:gd name="T121" fmla="*/ 45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7" h="756">
                  <a:moveTo>
                    <a:pt x="1" y="558"/>
                  </a:moveTo>
                  <a:cubicBezTo>
                    <a:pt x="1" y="559"/>
                    <a:pt x="1" y="560"/>
                    <a:pt x="1" y="561"/>
                  </a:cubicBezTo>
                  <a:cubicBezTo>
                    <a:pt x="1" y="562"/>
                    <a:pt x="1" y="563"/>
                    <a:pt x="1" y="563"/>
                  </a:cubicBezTo>
                  <a:cubicBezTo>
                    <a:pt x="1" y="563"/>
                    <a:pt x="1" y="563"/>
                    <a:pt x="1" y="563"/>
                  </a:cubicBezTo>
                  <a:cubicBezTo>
                    <a:pt x="1" y="564"/>
                    <a:pt x="2" y="565"/>
                    <a:pt x="2" y="566"/>
                  </a:cubicBezTo>
                  <a:cubicBezTo>
                    <a:pt x="2" y="566"/>
                    <a:pt x="2" y="566"/>
                    <a:pt x="2" y="566"/>
                  </a:cubicBezTo>
                  <a:cubicBezTo>
                    <a:pt x="2" y="567"/>
                    <a:pt x="2" y="568"/>
                    <a:pt x="2" y="568"/>
                  </a:cubicBezTo>
                  <a:cubicBezTo>
                    <a:pt x="2" y="569"/>
                    <a:pt x="3" y="570"/>
                    <a:pt x="3" y="571"/>
                  </a:cubicBezTo>
                  <a:cubicBezTo>
                    <a:pt x="3" y="572"/>
                    <a:pt x="3" y="573"/>
                    <a:pt x="3" y="574"/>
                  </a:cubicBezTo>
                  <a:cubicBezTo>
                    <a:pt x="3" y="574"/>
                    <a:pt x="3" y="574"/>
                    <a:pt x="3" y="574"/>
                  </a:cubicBezTo>
                  <a:cubicBezTo>
                    <a:pt x="4" y="575"/>
                    <a:pt x="4" y="576"/>
                    <a:pt x="4" y="577"/>
                  </a:cubicBezTo>
                  <a:cubicBezTo>
                    <a:pt x="4" y="577"/>
                    <a:pt x="4" y="577"/>
                    <a:pt x="4" y="577"/>
                  </a:cubicBezTo>
                  <a:cubicBezTo>
                    <a:pt x="4" y="577"/>
                    <a:pt x="5" y="578"/>
                    <a:pt x="5" y="579"/>
                  </a:cubicBezTo>
                  <a:cubicBezTo>
                    <a:pt x="5" y="579"/>
                    <a:pt x="5" y="580"/>
                    <a:pt x="5" y="581"/>
                  </a:cubicBezTo>
                  <a:cubicBezTo>
                    <a:pt x="6" y="581"/>
                    <a:pt x="6" y="582"/>
                    <a:pt x="6" y="582"/>
                  </a:cubicBezTo>
                  <a:cubicBezTo>
                    <a:pt x="6" y="583"/>
                    <a:pt x="6" y="583"/>
                    <a:pt x="7" y="584"/>
                  </a:cubicBezTo>
                  <a:cubicBezTo>
                    <a:pt x="7" y="585"/>
                    <a:pt x="8" y="586"/>
                    <a:pt x="8" y="588"/>
                  </a:cubicBezTo>
                  <a:cubicBezTo>
                    <a:pt x="8" y="588"/>
                    <a:pt x="9" y="589"/>
                    <a:pt x="9" y="589"/>
                  </a:cubicBezTo>
                  <a:cubicBezTo>
                    <a:pt x="10" y="591"/>
                    <a:pt x="11" y="592"/>
                    <a:pt x="11" y="594"/>
                  </a:cubicBezTo>
                  <a:cubicBezTo>
                    <a:pt x="12" y="595"/>
                    <a:pt x="12" y="595"/>
                    <a:pt x="12" y="595"/>
                  </a:cubicBezTo>
                  <a:cubicBezTo>
                    <a:pt x="12" y="596"/>
                    <a:pt x="13" y="596"/>
                    <a:pt x="13" y="597"/>
                  </a:cubicBezTo>
                  <a:cubicBezTo>
                    <a:pt x="13" y="597"/>
                    <a:pt x="14" y="598"/>
                    <a:pt x="14" y="599"/>
                  </a:cubicBezTo>
                  <a:cubicBezTo>
                    <a:pt x="15" y="599"/>
                    <a:pt x="15" y="600"/>
                    <a:pt x="16" y="601"/>
                  </a:cubicBezTo>
                  <a:cubicBezTo>
                    <a:pt x="16" y="602"/>
                    <a:pt x="16" y="602"/>
                    <a:pt x="16" y="602"/>
                  </a:cubicBezTo>
                  <a:cubicBezTo>
                    <a:pt x="16" y="602"/>
                    <a:pt x="17" y="602"/>
                    <a:pt x="17" y="603"/>
                  </a:cubicBezTo>
                  <a:cubicBezTo>
                    <a:pt x="17" y="603"/>
                    <a:pt x="17" y="604"/>
                    <a:pt x="18" y="604"/>
                  </a:cubicBezTo>
                  <a:cubicBezTo>
                    <a:pt x="18" y="605"/>
                    <a:pt x="19" y="605"/>
                    <a:pt x="19" y="606"/>
                  </a:cubicBezTo>
                  <a:cubicBezTo>
                    <a:pt x="20" y="607"/>
                    <a:pt x="20" y="607"/>
                    <a:pt x="20" y="607"/>
                  </a:cubicBezTo>
                  <a:cubicBezTo>
                    <a:pt x="20" y="607"/>
                    <a:pt x="20" y="607"/>
                    <a:pt x="20" y="608"/>
                  </a:cubicBezTo>
                  <a:cubicBezTo>
                    <a:pt x="21" y="608"/>
                    <a:pt x="21" y="609"/>
                    <a:pt x="21" y="609"/>
                  </a:cubicBezTo>
                  <a:cubicBezTo>
                    <a:pt x="22" y="610"/>
                    <a:pt x="22" y="610"/>
                    <a:pt x="23" y="611"/>
                  </a:cubicBezTo>
                  <a:cubicBezTo>
                    <a:pt x="24" y="612"/>
                    <a:pt x="24" y="612"/>
                    <a:pt x="24" y="612"/>
                  </a:cubicBezTo>
                  <a:cubicBezTo>
                    <a:pt x="24" y="613"/>
                    <a:pt x="24" y="613"/>
                    <a:pt x="24" y="613"/>
                  </a:cubicBezTo>
                  <a:cubicBezTo>
                    <a:pt x="25" y="613"/>
                    <a:pt x="25" y="613"/>
                    <a:pt x="25" y="614"/>
                  </a:cubicBezTo>
                  <a:cubicBezTo>
                    <a:pt x="26" y="614"/>
                    <a:pt x="26" y="615"/>
                    <a:pt x="27" y="616"/>
                  </a:cubicBezTo>
                  <a:cubicBezTo>
                    <a:pt x="28" y="616"/>
                    <a:pt x="28" y="616"/>
                    <a:pt x="28" y="616"/>
                  </a:cubicBezTo>
                  <a:cubicBezTo>
                    <a:pt x="28" y="617"/>
                    <a:pt x="28" y="617"/>
                    <a:pt x="28" y="617"/>
                  </a:cubicBezTo>
                  <a:cubicBezTo>
                    <a:pt x="29" y="618"/>
                    <a:pt x="29" y="618"/>
                    <a:pt x="30" y="618"/>
                  </a:cubicBezTo>
                  <a:cubicBezTo>
                    <a:pt x="30" y="619"/>
                    <a:pt x="31" y="619"/>
                    <a:pt x="31" y="620"/>
                  </a:cubicBezTo>
                  <a:cubicBezTo>
                    <a:pt x="32" y="621"/>
                    <a:pt x="32" y="621"/>
                    <a:pt x="32" y="621"/>
                  </a:cubicBezTo>
                  <a:cubicBezTo>
                    <a:pt x="33" y="622"/>
                    <a:pt x="33" y="622"/>
                    <a:pt x="33" y="622"/>
                  </a:cubicBezTo>
                  <a:cubicBezTo>
                    <a:pt x="34" y="623"/>
                    <a:pt x="34" y="623"/>
                    <a:pt x="34" y="623"/>
                  </a:cubicBezTo>
                  <a:cubicBezTo>
                    <a:pt x="35" y="624"/>
                    <a:pt x="35" y="624"/>
                    <a:pt x="35" y="624"/>
                  </a:cubicBezTo>
                  <a:cubicBezTo>
                    <a:pt x="36" y="624"/>
                    <a:pt x="36" y="625"/>
                    <a:pt x="37" y="625"/>
                  </a:cubicBezTo>
                  <a:cubicBezTo>
                    <a:pt x="37" y="625"/>
                    <a:pt x="38" y="626"/>
                    <a:pt x="38" y="626"/>
                  </a:cubicBezTo>
                  <a:cubicBezTo>
                    <a:pt x="39" y="627"/>
                    <a:pt x="39" y="627"/>
                    <a:pt x="40" y="628"/>
                  </a:cubicBezTo>
                  <a:cubicBezTo>
                    <a:pt x="41" y="628"/>
                    <a:pt x="41" y="629"/>
                    <a:pt x="42" y="629"/>
                  </a:cubicBezTo>
                  <a:cubicBezTo>
                    <a:pt x="42" y="630"/>
                    <a:pt x="43" y="630"/>
                    <a:pt x="43" y="630"/>
                  </a:cubicBezTo>
                  <a:cubicBezTo>
                    <a:pt x="44" y="631"/>
                    <a:pt x="44" y="631"/>
                    <a:pt x="45" y="631"/>
                  </a:cubicBezTo>
                  <a:cubicBezTo>
                    <a:pt x="45" y="632"/>
                    <a:pt x="46" y="632"/>
                    <a:pt x="46" y="632"/>
                  </a:cubicBezTo>
                  <a:cubicBezTo>
                    <a:pt x="47" y="633"/>
                    <a:pt x="47" y="633"/>
                    <a:pt x="48" y="633"/>
                  </a:cubicBezTo>
                  <a:cubicBezTo>
                    <a:pt x="50" y="635"/>
                    <a:pt x="53" y="637"/>
                    <a:pt x="55" y="638"/>
                  </a:cubicBezTo>
                  <a:cubicBezTo>
                    <a:pt x="58" y="640"/>
                    <a:pt x="60" y="641"/>
                    <a:pt x="63" y="642"/>
                  </a:cubicBezTo>
                  <a:cubicBezTo>
                    <a:pt x="66" y="644"/>
                    <a:pt x="69" y="645"/>
                    <a:pt x="72" y="647"/>
                  </a:cubicBezTo>
                  <a:cubicBezTo>
                    <a:pt x="75" y="648"/>
                    <a:pt x="78" y="649"/>
                    <a:pt x="81" y="650"/>
                  </a:cubicBezTo>
                  <a:cubicBezTo>
                    <a:pt x="81" y="650"/>
                    <a:pt x="82" y="651"/>
                    <a:pt x="82" y="651"/>
                  </a:cubicBezTo>
                  <a:cubicBezTo>
                    <a:pt x="83" y="651"/>
                    <a:pt x="83" y="651"/>
                    <a:pt x="84" y="651"/>
                  </a:cubicBezTo>
                  <a:cubicBezTo>
                    <a:pt x="84" y="651"/>
                    <a:pt x="85" y="652"/>
                    <a:pt x="85" y="652"/>
                  </a:cubicBezTo>
                  <a:cubicBezTo>
                    <a:pt x="86" y="652"/>
                    <a:pt x="86" y="652"/>
                    <a:pt x="87" y="652"/>
                  </a:cubicBezTo>
                  <a:cubicBezTo>
                    <a:pt x="87" y="652"/>
                    <a:pt x="87" y="652"/>
                    <a:pt x="87" y="652"/>
                  </a:cubicBezTo>
                  <a:cubicBezTo>
                    <a:pt x="88" y="653"/>
                    <a:pt x="88" y="653"/>
                    <a:pt x="88" y="653"/>
                  </a:cubicBezTo>
                  <a:cubicBezTo>
                    <a:pt x="89" y="653"/>
                    <a:pt x="89" y="653"/>
                    <a:pt x="89" y="653"/>
                  </a:cubicBezTo>
                  <a:cubicBezTo>
                    <a:pt x="90" y="653"/>
                    <a:pt x="90" y="653"/>
                    <a:pt x="90" y="653"/>
                  </a:cubicBezTo>
                  <a:cubicBezTo>
                    <a:pt x="90" y="653"/>
                    <a:pt x="91" y="653"/>
                    <a:pt x="91" y="654"/>
                  </a:cubicBezTo>
                  <a:cubicBezTo>
                    <a:pt x="92" y="654"/>
                    <a:pt x="92" y="654"/>
                    <a:pt x="93" y="654"/>
                  </a:cubicBezTo>
                  <a:cubicBezTo>
                    <a:pt x="93" y="654"/>
                    <a:pt x="94" y="654"/>
                    <a:pt x="94" y="654"/>
                  </a:cubicBezTo>
                  <a:cubicBezTo>
                    <a:pt x="95" y="655"/>
                    <a:pt x="95" y="655"/>
                    <a:pt x="96" y="655"/>
                  </a:cubicBezTo>
                  <a:cubicBezTo>
                    <a:pt x="99" y="656"/>
                    <a:pt x="103" y="656"/>
                    <a:pt x="106" y="657"/>
                  </a:cubicBezTo>
                  <a:cubicBezTo>
                    <a:pt x="106" y="657"/>
                    <a:pt x="106" y="657"/>
                    <a:pt x="106" y="657"/>
                  </a:cubicBezTo>
                  <a:cubicBezTo>
                    <a:pt x="106" y="657"/>
                    <a:pt x="106" y="657"/>
                    <a:pt x="106" y="657"/>
                  </a:cubicBezTo>
                  <a:cubicBezTo>
                    <a:pt x="110" y="658"/>
                    <a:pt x="113" y="658"/>
                    <a:pt x="117" y="659"/>
                  </a:cubicBezTo>
                  <a:cubicBezTo>
                    <a:pt x="118" y="659"/>
                    <a:pt x="120" y="659"/>
                    <a:pt x="122" y="659"/>
                  </a:cubicBezTo>
                  <a:cubicBezTo>
                    <a:pt x="123" y="659"/>
                    <a:pt x="124" y="660"/>
                    <a:pt x="124" y="660"/>
                  </a:cubicBezTo>
                  <a:cubicBezTo>
                    <a:pt x="125" y="660"/>
                    <a:pt x="127" y="660"/>
                    <a:pt x="128" y="660"/>
                  </a:cubicBezTo>
                  <a:cubicBezTo>
                    <a:pt x="131" y="660"/>
                    <a:pt x="135" y="660"/>
                    <a:pt x="139" y="660"/>
                  </a:cubicBezTo>
                  <a:cubicBezTo>
                    <a:pt x="140" y="660"/>
                    <a:pt x="140" y="660"/>
                    <a:pt x="141" y="660"/>
                  </a:cubicBezTo>
                  <a:cubicBezTo>
                    <a:pt x="141" y="660"/>
                    <a:pt x="142" y="660"/>
                    <a:pt x="143" y="660"/>
                  </a:cubicBezTo>
                  <a:cubicBezTo>
                    <a:pt x="144" y="660"/>
                    <a:pt x="144" y="660"/>
                    <a:pt x="145" y="660"/>
                  </a:cubicBezTo>
                  <a:cubicBezTo>
                    <a:pt x="146" y="660"/>
                    <a:pt x="147" y="660"/>
                    <a:pt x="148" y="660"/>
                  </a:cubicBezTo>
                  <a:cubicBezTo>
                    <a:pt x="149" y="660"/>
                    <a:pt x="149" y="660"/>
                    <a:pt x="150" y="660"/>
                  </a:cubicBezTo>
                  <a:cubicBezTo>
                    <a:pt x="151" y="660"/>
                    <a:pt x="151" y="660"/>
                    <a:pt x="152" y="660"/>
                  </a:cubicBezTo>
                  <a:cubicBezTo>
                    <a:pt x="153" y="660"/>
                    <a:pt x="153" y="660"/>
                    <a:pt x="154" y="660"/>
                  </a:cubicBezTo>
                  <a:cubicBezTo>
                    <a:pt x="155" y="660"/>
                    <a:pt x="156" y="660"/>
                    <a:pt x="157" y="660"/>
                  </a:cubicBezTo>
                  <a:cubicBezTo>
                    <a:pt x="157" y="660"/>
                    <a:pt x="158" y="659"/>
                    <a:pt x="158" y="659"/>
                  </a:cubicBezTo>
                  <a:cubicBezTo>
                    <a:pt x="159" y="659"/>
                    <a:pt x="160" y="659"/>
                    <a:pt x="160" y="659"/>
                  </a:cubicBezTo>
                  <a:cubicBezTo>
                    <a:pt x="161" y="659"/>
                    <a:pt x="162" y="659"/>
                    <a:pt x="163" y="659"/>
                  </a:cubicBezTo>
                  <a:cubicBezTo>
                    <a:pt x="164" y="659"/>
                    <a:pt x="165" y="659"/>
                    <a:pt x="166" y="658"/>
                  </a:cubicBezTo>
                  <a:cubicBezTo>
                    <a:pt x="167" y="658"/>
                    <a:pt x="167" y="658"/>
                    <a:pt x="167" y="658"/>
                  </a:cubicBezTo>
                  <a:cubicBezTo>
                    <a:pt x="167" y="658"/>
                    <a:pt x="167" y="658"/>
                    <a:pt x="167" y="658"/>
                  </a:cubicBezTo>
                  <a:cubicBezTo>
                    <a:pt x="168" y="658"/>
                    <a:pt x="168" y="658"/>
                    <a:pt x="168" y="658"/>
                  </a:cubicBezTo>
                  <a:cubicBezTo>
                    <a:pt x="169" y="658"/>
                    <a:pt x="169" y="658"/>
                    <a:pt x="169" y="658"/>
                  </a:cubicBezTo>
                  <a:cubicBezTo>
                    <a:pt x="170" y="658"/>
                    <a:pt x="170" y="658"/>
                    <a:pt x="170" y="658"/>
                  </a:cubicBezTo>
                  <a:cubicBezTo>
                    <a:pt x="171" y="658"/>
                    <a:pt x="171" y="658"/>
                    <a:pt x="171" y="658"/>
                  </a:cubicBezTo>
                  <a:cubicBezTo>
                    <a:pt x="172" y="657"/>
                    <a:pt x="172" y="657"/>
                    <a:pt x="172" y="657"/>
                  </a:cubicBezTo>
                  <a:cubicBezTo>
                    <a:pt x="173" y="657"/>
                    <a:pt x="173" y="657"/>
                    <a:pt x="173" y="657"/>
                  </a:cubicBezTo>
                  <a:cubicBezTo>
                    <a:pt x="174" y="657"/>
                    <a:pt x="174" y="657"/>
                    <a:pt x="174" y="657"/>
                  </a:cubicBezTo>
                  <a:cubicBezTo>
                    <a:pt x="174" y="657"/>
                    <a:pt x="174" y="657"/>
                    <a:pt x="174" y="657"/>
                  </a:cubicBezTo>
                  <a:cubicBezTo>
                    <a:pt x="175" y="657"/>
                    <a:pt x="175" y="657"/>
                    <a:pt x="175" y="657"/>
                  </a:cubicBezTo>
                  <a:cubicBezTo>
                    <a:pt x="176" y="657"/>
                    <a:pt x="176" y="657"/>
                    <a:pt x="176" y="657"/>
                  </a:cubicBezTo>
                  <a:cubicBezTo>
                    <a:pt x="176" y="657"/>
                    <a:pt x="177" y="656"/>
                    <a:pt x="177" y="656"/>
                  </a:cubicBezTo>
                  <a:cubicBezTo>
                    <a:pt x="177" y="656"/>
                    <a:pt x="178" y="656"/>
                    <a:pt x="178" y="656"/>
                  </a:cubicBezTo>
                  <a:cubicBezTo>
                    <a:pt x="179" y="656"/>
                    <a:pt x="179" y="656"/>
                    <a:pt x="180" y="656"/>
                  </a:cubicBezTo>
                  <a:cubicBezTo>
                    <a:pt x="181" y="655"/>
                    <a:pt x="182" y="655"/>
                    <a:pt x="183" y="655"/>
                  </a:cubicBezTo>
                  <a:cubicBezTo>
                    <a:pt x="183" y="655"/>
                    <a:pt x="184" y="655"/>
                    <a:pt x="184" y="655"/>
                  </a:cubicBezTo>
                  <a:cubicBezTo>
                    <a:pt x="184" y="655"/>
                    <a:pt x="185" y="654"/>
                    <a:pt x="185" y="654"/>
                  </a:cubicBezTo>
                  <a:cubicBezTo>
                    <a:pt x="186" y="654"/>
                    <a:pt x="186" y="654"/>
                    <a:pt x="187" y="654"/>
                  </a:cubicBezTo>
                  <a:cubicBezTo>
                    <a:pt x="188" y="654"/>
                    <a:pt x="189" y="653"/>
                    <a:pt x="190" y="653"/>
                  </a:cubicBezTo>
                  <a:cubicBezTo>
                    <a:pt x="190" y="653"/>
                    <a:pt x="191" y="653"/>
                    <a:pt x="191" y="653"/>
                  </a:cubicBezTo>
                  <a:cubicBezTo>
                    <a:pt x="192" y="652"/>
                    <a:pt x="193" y="652"/>
                    <a:pt x="193" y="652"/>
                  </a:cubicBezTo>
                  <a:cubicBezTo>
                    <a:pt x="194" y="652"/>
                    <a:pt x="194" y="652"/>
                    <a:pt x="195" y="652"/>
                  </a:cubicBezTo>
                  <a:cubicBezTo>
                    <a:pt x="195" y="651"/>
                    <a:pt x="196" y="651"/>
                    <a:pt x="197" y="651"/>
                  </a:cubicBezTo>
                  <a:cubicBezTo>
                    <a:pt x="199" y="650"/>
                    <a:pt x="202" y="649"/>
                    <a:pt x="204" y="648"/>
                  </a:cubicBezTo>
                  <a:cubicBezTo>
                    <a:pt x="204" y="648"/>
                    <a:pt x="204" y="648"/>
                    <a:pt x="204" y="648"/>
                  </a:cubicBezTo>
                  <a:cubicBezTo>
                    <a:pt x="207" y="647"/>
                    <a:pt x="209" y="646"/>
                    <a:pt x="211" y="645"/>
                  </a:cubicBezTo>
                  <a:cubicBezTo>
                    <a:pt x="212" y="645"/>
                    <a:pt x="212" y="645"/>
                    <a:pt x="212" y="645"/>
                  </a:cubicBezTo>
                  <a:cubicBezTo>
                    <a:pt x="212" y="645"/>
                    <a:pt x="212" y="645"/>
                    <a:pt x="212" y="645"/>
                  </a:cubicBezTo>
                  <a:cubicBezTo>
                    <a:pt x="214" y="644"/>
                    <a:pt x="215" y="643"/>
                    <a:pt x="217" y="642"/>
                  </a:cubicBezTo>
                  <a:cubicBezTo>
                    <a:pt x="218" y="642"/>
                    <a:pt x="220" y="641"/>
                    <a:pt x="221" y="640"/>
                  </a:cubicBezTo>
                  <a:cubicBezTo>
                    <a:pt x="224" y="638"/>
                    <a:pt x="226" y="637"/>
                    <a:pt x="229" y="635"/>
                  </a:cubicBezTo>
                  <a:cubicBezTo>
                    <a:pt x="229" y="635"/>
                    <a:pt x="229" y="635"/>
                    <a:pt x="229" y="635"/>
                  </a:cubicBezTo>
                  <a:cubicBezTo>
                    <a:pt x="230" y="635"/>
                    <a:pt x="230" y="635"/>
                    <a:pt x="230" y="634"/>
                  </a:cubicBezTo>
                  <a:cubicBezTo>
                    <a:pt x="230" y="634"/>
                    <a:pt x="230" y="634"/>
                    <a:pt x="230" y="634"/>
                  </a:cubicBezTo>
                  <a:cubicBezTo>
                    <a:pt x="232" y="633"/>
                    <a:pt x="233" y="632"/>
                    <a:pt x="235" y="631"/>
                  </a:cubicBezTo>
                  <a:cubicBezTo>
                    <a:pt x="235" y="631"/>
                    <a:pt x="235" y="631"/>
                    <a:pt x="235" y="631"/>
                  </a:cubicBezTo>
                  <a:cubicBezTo>
                    <a:pt x="235" y="631"/>
                    <a:pt x="235" y="631"/>
                    <a:pt x="235" y="631"/>
                  </a:cubicBezTo>
                  <a:cubicBezTo>
                    <a:pt x="236" y="631"/>
                    <a:pt x="236" y="631"/>
                    <a:pt x="236" y="631"/>
                  </a:cubicBezTo>
                  <a:cubicBezTo>
                    <a:pt x="238" y="629"/>
                    <a:pt x="240" y="627"/>
                    <a:pt x="242" y="625"/>
                  </a:cubicBezTo>
                  <a:cubicBezTo>
                    <a:pt x="243" y="625"/>
                    <a:pt x="243" y="625"/>
                    <a:pt x="243" y="624"/>
                  </a:cubicBezTo>
                  <a:cubicBezTo>
                    <a:pt x="244" y="624"/>
                    <a:pt x="244" y="624"/>
                    <a:pt x="244" y="624"/>
                  </a:cubicBezTo>
                  <a:cubicBezTo>
                    <a:pt x="245" y="623"/>
                    <a:pt x="247" y="622"/>
                    <a:pt x="248" y="620"/>
                  </a:cubicBezTo>
                  <a:cubicBezTo>
                    <a:pt x="248" y="620"/>
                    <a:pt x="248" y="620"/>
                    <a:pt x="248" y="620"/>
                  </a:cubicBezTo>
                  <a:cubicBezTo>
                    <a:pt x="249" y="620"/>
                    <a:pt x="249" y="619"/>
                    <a:pt x="250" y="619"/>
                  </a:cubicBezTo>
                  <a:cubicBezTo>
                    <a:pt x="251" y="617"/>
                    <a:pt x="253" y="616"/>
                    <a:pt x="254" y="614"/>
                  </a:cubicBezTo>
                  <a:cubicBezTo>
                    <a:pt x="255" y="614"/>
                    <a:pt x="255" y="614"/>
                    <a:pt x="255" y="614"/>
                  </a:cubicBezTo>
                  <a:cubicBezTo>
                    <a:pt x="256" y="612"/>
                    <a:pt x="258" y="610"/>
                    <a:pt x="259" y="608"/>
                  </a:cubicBezTo>
                  <a:cubicBezTo>
                    <a:pt x="259" y="608"/>
                    <a:pt x="259" y="608"/>
                    <a:pt x="259" y="608"/>
                  </a:cubicBezTo>
                  <a:cubicBezTo>
                    <a:pt x="259" y="608"/>
                    <a:pt x="260" y="607"/>
                    <a:pt x="260" y="607"/>
                  </a:cubicBezTo>
                  <a:cubicBezTo>
                    <a:pt x="261" y="606"/>
                    <a:pt x="262" y="604"/>
                    <a:pt x="263" y="603"/>
                  </a:cubicBezTo>
                  <a:cubicBezTo>
                    <a:pt x="264" y="602"/>
                    <a:pt x="264" y="601"/>
                    <a:pt x="264" y="601"/>
                  </a:cubicBezTo>
                  <a:cubicBezTo>
                    <a:pt x="264" y="601"/>
                    <a:pt x="264" y="601"/>
                    <a:pt x="264" y="601"/>
                  </a:cubicBezTo>
                  <a:cubicBezTo>
                    <a:pt x="266" y="599"/>
                    <a:pt x="267" y="596"/>
                    <a:pt x="268" y="594"/>
                  </a:cubicBezTo>
                  <a:cubicBezTo>
                    <a:pt x="268" y="594"/>
                    <a:pt x="268" y="594"/>
                    <a:pt x="268" y="594"/>
                  </a:cubicBezTo>
                  <a:cubicBezTo>
                    <a:pt x="269" y="593"/>
                    <a:pt x="270" y="591"/>
                    <a:pt x="271" y="589"/>
                  </a:cubicBezTo>
                  <a:cubicBezTo>
                    <a:pt x="271" y="589"/>
                    <a:pt x="271" y="589"/>
                    <a:pt x="271" y="589"/>
                  </a:cubicBezTo>
                  <a:cubicBezTo>
                    <a:pt x="272" y="588"/>
                    <a:pt x="272" y="587"/>
                    <a:pt x="273" y="586"/>
                  </a:cubicBezTo>
                  <a:cubicBezTo>
                    <a:pt x="274" y="585"/>
                    <a:pt x="275" y="583"/>
                    <a:pt x="277" y="580"/>
                  </a:cubicBezTo>
                  <a:cubicBezTo>
                    <a:pt x="278" y="577"/>
                    <a:pt x="280" y="573"/>
                    <a:pt x="283" y="569"/>
                  </a:cubicBezTo>
                  <a:cubicBezTo>
                    <a:pt x="284" y="568"/>
                    <a:pt x="284" y="568"/>
                    <a:pt x="284" y="568"/>
                  </a:cubicBezTo>
                  <a:cubicBezTo>
                    <a:pt x="284" y="568"/>
                    <a:pt x="284" y="568"/>
                    <a:pt x="284" y="568"/>
                  </a:cubicBezTo>
                  <a:cubicBezTo>
                    <a:pt x="285" y="567"/>
                    <a:pt x="285" y="567"/>
                    <a:pt x="285" y="567"/>
                  </a:cubicBezTo>
                  <a:cubicBezTo>
                    <a:pt x="285" y="566"/>
                    <a:pt x="285" y="566"/>
                    <a:pt x="285" y="566"/>
                  </a:cubicBezTo>
                  <a:cubicBezTo>
                    <a:pt x="285" y="566"/>
                    <a:pt x="285" y="566"/>
                    <a:pt x="286" y="565"/>
                  </a:cubicBezTo>
                  <a:cubicBezTo>
                    <a:pt x="286" y="565"/>
                    <a:pt x="287" y="564"/>
                    <a:pt x="287" y="564"/>
                  </a:cubicBezTo>
                  <a:cubicBezTo>
                    <a:pt x="288" y="563"/>
                    <a:pt x="288" y="562"/>
                    <a:pt x="289" y="561"/>
                  </a:cubicBezTo>
                  <a:cubicBezTo>
                    <a:pt x="290" y="559"/>
                    <a:pt x="292" y="558"/>
                    <a:pt x="293" y="556"/>
                  </a:cubicBezTo>
                  <a:cubicBezTo>
                    <a:pt x="294" y="555"/>
                    <a:pt x="294" y="555"/>
                    <a:pt x="294" y="555"/>
                  </a:cubicBezTo>
                  <a:cubicBezTo>
                    <a:pt x="295" y="555"/>
                    <a:pt x="295" y="554"/>
                    <a:pt x="296" y="554"/>
                  </a:cubicBezTo>
                  <a:cubicBezTo>
                    <a:pt x="296" y="553"/>
                    <a:pt x="297" y="552"/>
                    <a:pt x="298" y="551"/>
                  </a:cubicBezTo>
                  <a:cubicBezTo>
                    <a:pt x="299" y="550"/>
                    <a:pt x="301" y="549"/>
                    <a:pt x="303" y="547"/>
                  </a:cubicBezTo>
                  <a:cubicBezTo>
                    <a:pt x="303" y="547"/>
                    <a:pt x="303" y="547"/>
                    <a:pt x="303" y="547"/>
                  </a:cubicBezTo>
                  <a:cubicBezTo>
                    <a:pt x="304" y="547"/>
                    <a:pt x="304" y="546"/>
                    <a:pt x="304" y="546"/>
                  </a:cubicBezTo>
                  <a:cubicBezTo>
                    <a:pt x="305" y="546"/>
                    <a:pt x="305" y="546"/>
                    <a:pt x="306" y="545"/>
                  </a:cubicBezTo>
                  <a:cubicBezTo>
                    <a:pt x="307" y="545"/>
                    <a:pt x="307" y="544"/>
                    <a:pt x="308" y="543"/>
                  </a:cubicBezTo>
                  <a:cubicBezTo>
                    <a:pt x="309" y="543"/>
                    <a:pt x="309" y="543"/>
                    <a:pt x="309" y="543"/>
                  </a:cubicBezTo>
                  <a:cubicBezTo>
                    <a:pt x="309" y="543"/>
                    <a:pt x="309" y="543"/>
                    <a:pt x="309" y="543"/>
                  </a:cubicBezTo>
                  <a:cubicBezTo>
                    <a:pt x="309" y="543"/>
                    <a:pt x="309" y="543"/>
                    <a:pt x="309" y="543"/>
                  </a:cubicBezTo>
                  <a:cubicBezTo>
                    <a:pt x="309" y="543"/>
                    <a:pt x="309" y="543"/>
                    <a:pt x="309" y="543"/>
                  </a:cubicBezTo>
                  <a:cubicBezTo>
                    <a:pt x="317" y="538"/>
                    <a:pt x="331" y="528"/>
                    <a:pt x="349" y="547"/>
                  </a:cubicBezTo>
                  <a:cubicBezTo>
                    <a:pt x="349" y="547"/>
                    <a:pt x="349" y="547"/>
                    <a:pt x="349" y="547"/>
                  </a:cubicBezTo>
                  <a:cubicBezTo>
                    <a:pt x="349" y="547"/>
                    <a:pt x="349" y="547"/>
                    <a:pt x="349" y="547"/>
                  </a:cubicBezTo>
                  <a:cubicBezTo>
                    <a:pt x="350" y="548"/>
                    <a:pt x="350" y="548"/>
                    <a:pt x="350" y="548"/>
                  </a:cubicBezTo>
                  <a:cubicBezTo>
                    <a:pt x="350" y="548"/>
                    <a:pt x="351" y="549"/>
                    <a:pt x="351" y="549"/>
                  </a:cubicBezTo>
                  <a:cubicBezTo>
                    <a:pt x="352" y="550"/>
                    <a:pt x="352" y="551"/>
                    <a:pt x="353" y="552"/>
                  </a:cubicBezTo>
                  <a:cubicBezTo>
                    <a:pt x="354" y="553"/>
                    <a:pt x="355" y="554"/>
                    <a:pt x="357" y="555"/>
                  </a:cubicBezTo>
                  <a:cubicBezTo>
                    <a:pt x="357" y="556"/>
                    <a:pt x="357" y="556"/>
                    <a:pt x="357" y="556"/>
                  </a:cubicBezTo>
                  <a:cubicBezTo>
                    <a:pt x="358" y="556"/>
                    <a:pt x="358" y="557"/>
                    <a:pt x="358" y="557"/>
                  </a:cubicBezTo>
                  <a:cubicBezTo>
                    <a:pt x="359" y="558"/>
                    <a:pt x="359" y="558"/>
                    <a:pt x="360" y="559"/>
                  </a:cubicBezTo>
                  <a:cubicBezTo>
                    <a:pt x="360" y="560"/>
                    <a:pt x="361" y="561"/>
                    <a:pt x="362" y="562"/>
                  </a:cubicBezTo>
                  <a:cubicBezTo>
                    <a:pt x="362" y="563"/>
                    <a:pt x="362" y="563"/>
                    <a:pt x="362" y="563"/>
                  </a:cubicBezTo>
                  <a:cubicBezTo>
                    <a:pt x="363" y="563"/>
                    <a:pt x="363" y="563"/>
                    <a:pt x="363" y="563"/>
                  </a:cubicBezTo>
                  <a:cubicBezTo>
                    <a:pt x="363" y="564"/>
                    <a:pt x="363" y="564"/>
                    <a:pt x="363" y="564"/>
                  </a:cubicBezTo>
                  <a:cubicBezTo>
                    <a:pt x="364" y="565"/>
                    <a:pt x="364" y="565"/>
                    <a:pt x="364" y="566"/>
                  </a:cubicBezTo>
                  <a:cubicBezTo>
                    <a:pt x="365" y="566"/>
                    <a:pt x="365" y="567"/>
                    <a:pt x="365" y="567"/>
                  </a:cubicBezTo>
                  <a:cubicBezTo>
                    <a:pt x="366" y="568"/>
                    <a:pt x="366" y="568"/>
                    <a:pt x="366" y="569"/>
                  </a:cubicBezTo>
                  <a:cubicBezTo>
                    <a:pt x="366" y="569"/>
                    <a:pt x="367" y="569"/>
                    <a:pt x="367" y="570"/>
                  </a:cubicBezTo>
                  <a:cubicBezTo>
                    <a:pt x="367" y="570"/>
                    <a:pt x="368" y="571"/>
                    <a:pt x="368" y="572"/>
                  </a:cubicBezTo>
                  <a:cubicBezTo>
                    <a:pt x="443" y="702"/>
                    <a:pt x="443" y="702"/>
                    <a:pt x="443" y="702"/>
                  </a:cubicBezTo>
                  <a:cubicBezTo>
                    <a:pt x="443" y="702"/>
                    <a:pt x="443" y="702"/>
                    <a:pt x="444" y="703"/>
                  </a:cubicBezTo>
                  <a:cubicBezTo>
                    <a:pt x="444" y="703"/>
                    <a:pt x="444" y="704"/>
                    <a:pt x="444" y="704"/>
                  </a:cubicBezTo>
                  <a:cubicBezTo>
                    <a:pt x="445" y="704"/>
                    <a:pt x="445" y="705"/>
                    <a:pt x="445" y="705"/>
                  </a:cubicBezTo>
                  <a:cubicBezTo>
                    <a:pt x="446" y="706"/>
                    <a:pt x="446" y="707"/>
                    <a:pt x="447" y="707"/>
                  </a:cubicBezTo>
                  <a:cubicBezTo>
                    <a:pt x="447" y="708"/>
                    <a:pt x="447" y="708"/>
                    <a:pt x="447" y="708"/>
                  </a:cubicBezTo>
                  <a:cubicBezTo>
                    <a:pt x="448" y="709"/>
                    <a:pt x="448" y="709"/>
                    <a:pt x="448" y="709"/>
                  </a:cubicBezTo>
                  <a:cubicBezTo>
                    <a:pt x="448" y="709"/>
                    <a:pt x="448" y="710"/>
                    <a:pt x="449" y="710"/>
                  </a:cubicBezTo>
                  <a:cubicBezTo>
                    <a:pt x="449" y="711"/>
                    <a:pt x="449" y="711"/>
                    <a:pt x="450" y="712"/>
                  </a:cubicBezTo>
                  <a:cubicBezTo>
                    <a:pt x="450" y="712"/>
                    <a:pt x="450" y="712"/>
                    <a:pt x="450" y="712"/>
                  </a:cubicBezTo>
                  <a:cubicBezTo>
                    <a:pt x="451" y="713"/>
                    <a:pt x="451" y="713"/>
                    <a:pt x="451" y="713"/>
                  </a:cubicBezTo>
                  <a:cubicBezTo>
                    <a:pt x="451" y="714"/>
                    <a:pt x="452" y="714"/>
                    <a:pt x="452" y="714"/>
                  </a:cubicBezTo>
                  <a:cubicBezTo>
                    <a:pt x="452" y="715"/>
                    <a:pt x="453" y="715"/>
                    <a:pt x="453" y="716"/>
                  </a:cubicBezTo>
                  <a:cubicBezTo>
                    <a:pt x="454" y="717"/>
                    <a:pt x="454" y="717"/>
                    <a:pt x="454" y="717"/>
                  </a:cubicBezTo>
                  <a:cubicBezTo>
                    <a:pt x="455" y="717"/>
                    <a:pt x="455" y="717"/>
                    <a:pt x="455" y="717"/>
                  </a:cubicBezTo>
                  <a:cubicBezTo>
                    <a:pt x="455" y="718"/>
                    <a:pt x="455" y="718"/>
                    <a:pt x="455" y="718"/>
                  </a:cubicBezTo>
                  <a:cubicBezTo>
                    <a:pt x="456" y="719"/>
                    <a:pt x="456" y="719"/>
                    <a:pt x="457" y="720"/>
                  </a:cubicBezTo>
                  <a:cubicBezTo>
                    <a:pt x="457" y="720"/>
                    <a:pt x="457" y="720"/>
                    <a:pt x="457" y="720"/>
                  </a:cubicBezTo>
                  <a:cubicBezTo>
                    <a:pt x="458" y="721"/>
                    <a:pt x="458" y="721"/>
                    <a:pt x="458" y="721"/>
                  </a:cubicBezTo>
                  <a:cubicBezTo>
                    <a:pt x="459" y="722"/>
                    <a:pt x="459" y="722"/>
                    <a:pt x="459" y="722"/>
                  </a:cubicBezTo>
                  <a:cubicBezTo>
                    <a:pt x="460" y="723"/>
                    <a:pt x="460" y="723"/>
                    <a:pt x="460" y="723"/>
                  </a:cubicBezTo>
                  <a:cubicBezTo>
                    <a:pt x="461" y="724"/>
                    <a:pt x="461" y="724"/>
                    <a:pt x="461" y="724"/>
                  </a:cubicBezTo>
                  <a:cubicBezTo>
                    <a:pt x="462" y="725"/>
                    <a:pt x="462" y="725"/>
                    <a:pt x="462" y="725"/>
                  </a:cubicBezTo>
                  <a:cubicBezTo>
                    <a:pt x="463" y="726"/>
                    <a:pt x="463" y="726"/>
                    <a:pt x="463" y="726"/>
                  </a:cubicBezTo>
                  <a:cubicBezTo>
                    <a:pt x="464" y="726"/>
                    <a:pt x="464" y="726"/>
                    <a:pt x="464" y="727"/>
                  </a:cubicBezTo>
                  <a:cubicBezTo>
                    <a:pt x="470" y="732"/>
                    <a:pt x="476" y="736"/>
                    <a:pt x="483" y="740"/>
                  </a:cubicBezTo>
                  <a:cubicBezTo>
                    <a:pt x="484" y="740"/>
                    <a:pt x="484" y="740"/>
                    <a:pt x="484" y="740"/>
                  </a:cubicBezTo>
                  <a:cubicBezTo>
                    <a:pt x="484" y="740"/>
                    <a:pt x="484" y="740"/>
                    <a:pt x="484" y="740"/>
                  </a:cubicBezTo>
                  <a:cubicBezTo>
                    <a:pt x="484" y="740"/>
                    <a:pt x="484" y="740"/>
                    <a:pt x="484" y="740"/>
                  </a:cubicBezTo>
                  <a:cubicBezTo>
                    <a:pt x="484" y="740"/>
                    <a:pt x="484" y="740"/>
                    <a:pt x="484" y="740"/>
                  </a:cubicBezTo>
                  <a:cubicBezTo>
                    <a:pt x="486" y="741"/>
                    <a:pt x="489" y="743"/>
                    <a:pt x="491" y="744"/>
                  </a:cubicBezTo>
                  <a:cubicBezTo>
                    <a:pt x="492" y="744"/>
                    <a:pt x="492" y="744"/>
                    <a:pt x="492" y="744"/>
                  </a:cubicBezTo>
                  <a:cubicBezTo>
                    <a:pt x="492" y="744"/>
                    <a:pt x="492" y="744"/>
                    <a:pt x="492" y="744"/>
                  </a:cubicBezTo>
                  <a:cubicBezTo>
                    <a:pt x="494" y="745"/>
                    <a:pt x="496" y="746"/>
                    <a:pt x="497" y="746"/>
                  </a:cubicBezTo>
                  <a:cubicBezTo>
                    <a:pt x="497" y="746"/>
                    <a:pt x="497" y="746"/>
                    <a:pt x="497" y="746"/>
                  </a:cubicBezTo>
                  <a:cubicBezTo>
                    <a:pt x="498" y="747"/>
                    <a:pt x="498" y="747"/>
                    <a:pt x="498" y="747"/>
                  </a:cubicBezTo>
                  <a:cubicBezTo>
                    <a:pt x="499" y="747"/>
                    <a:pt x="499" y="747"/>
                    <a:pt x="499" y="747"/>
                  </a:cubicBezTo>
                  <a:cubicBezTo>
                    <a:pt x="501" y="748"/>
                    <a:pt x="503" y="748"/>
                    <a:pt x="505" y="749"/>
                  </a:cubicBezTo>
                  <a:cubicBezTo>
                    <a:pt x="513" y="752"/>
                    <a:pt x="520" y="754"/>
                    <a:pt x="529" y="755"/>
                  </a:cubicBezTo>
                  <a:cubicBezTo>
                    <a:pt x="531" y="755"/>
                    <a:pt x="533" y="755"/>
                    <a:pt x="535" y="756"/>
                  </a:cubicBezTo>
                  <a:cubicBezTo>
                    <a:pt x="535" y="756"/>
                    <a:pt x="536" y="756"/>
                    <a:pt x="536" y="756"/>
                  </a:cubicBezTo>
                  <a:cubicBezTo>
                    <a:pt x="538" y="756"/>
                    <a:pt x="539" y="756"/>
                    <a:pt x="541" y="756"/>
                  </a:cubicBezTo>
                  <a:cubicBezTo>
                    <a:pt x="543" y="756"/>
                    <a:pt x="545" y="756"/>
                    <a:pt x="547" y="756"/>
                  </a:cubicBezTo>
                  <a:cubicBezTo>
                    <a:pt x="549" y="756"/>
                    <a:pt x="551" y="756"/>
                    <a:pt x="553" y="756"/>
                  </a:cubicBezTo>
                  <a:cubicBezTo>
                    <a:pt x="554" y="756"/>
                    <a:pt x="554" y="756"/>
                    <a:pt x="555" y="756"/>
                  </a:cubicBezTo>
                  <a:cubicBezTo>
                    <a:pt x="555" y="756"/>
                    <a:pt x="556" y="756"/>
                    <a:pt x="556" y="756"/>
                  </a:cubicBezTo>
                  <a:cubicBezTo>
                    <a:pt x="557" y="756"/>
                    <a:pt x="557" y="756"/>
                    <a:pt x="558" y="756"/>
                  </a:cubicBezTo>
                  <a:cubicBezTo>
                    <a:pt x="559" y="756"/>
                    <a:pt x="559" y="756"/>
                    <a:pt x="560" y="756"/>
                  </a:cubicBezTo>
                  <a:cubicBezTo>
                    <a:pt x="561" y="756"/>
                    <a:pt x="561" y="756"/>
                    <a:pt x="561" y="756"/>
                  </a:cubicBezTo>
                  <a:cubicBezTo>
                    <a:pt x="562" y="756"/>
                    <a:pt x="562" y="756"/>
                    <a:pt x="563" y="756"/>
                  </a:cubicBezTo>
                  <a:cubicBezTo>
                    <a:pt x="563" y="756"/>
                    <a:pt x="564" y="756"/>
                    <a:pt x="564" y="756"/>
                  </a:cubicBezTo>
                  <a:cubicBezTo>
                    <a:pt x="565" y="756"/>
                    <a:pt x="566" y="756"/>
                    <a:pt x="567" y="755"/>
                  </a:cubicBezTo>
                  <a:cubicBezTo>
                    <a:pt x="567" y="755"/>
                    <a:pt x="567" y="755"/>
                    <a:pt x="568" y="755"/>
                  </a:cubicBezTo>
                  <a:cubicBezTo>
                    <a:pt x="568" y="755"/>
                    <a:pt x="568" y="755"/>
                    <a:pt x="569" y="755"/>
                  </a:cubicBezTo>
                  <a:cubicBezTo>
                    <a:pt x="569" y="755"/>
                    <a:pt x="570" y="755"/>
                    <a:pt x="571" y="755"/>
                  </a:cubicBezTo>
                  <a:cubicBezTo>
                    <a:pt x="571" y="755"/>
                    <a:pt x="572" y="755"/>
                    <a:pt x="573" y="755"/>
                  </a:cubicBezTo>
                  <a:cubicBezTo>
                    <a:pt x="573" y="755"/>
                    <a:pt x="573" y="754"/>
                    <a:pt x="574" y="754"/>
                  </a:cubicBezTo>
                  <a:cubicBezTo>
                    <a:pt x="574" y="754"/>
                    <a:pt x="574" y="754"/>
                    <a:pt x="574" y="754"/>
                  </a:cubicBezTo>
                  <a:cubicBezTo>
                    <a:pt x="574" y="754"/>
                    <a:pt x="574" y="754"/>
                    <a:pt x="574" y="754"/>
                  </a:cubicBezTo>
                  <a:cubicBezTo>
                    <a:pt x="575" y="754"/>
                    <a:pt x="575" y="754"/>
                    <a:pt x="575" y="754"/>
                  </a:cubicBezTo>
                  <a:cubicBezTo>
                    <a:pt x="575" y="754"/>
                    <a:pt x="575" y="754"/>
                    <a:pt x="575" y="754"/>
                  </a:cubicBezTo>
                  <a:cubicBezTo>
                    <a:pt x="575" y="754"/>
                    <a:pt x="575" y="754"/>
                    <a:pt x="575" y="754"/>
                  </a:cubicBezTo>
                  <a:cubicBezTo>
                    <a:pt x="576" y="754"/>
                    <a:pt x="577" y="754"/>
                    <a:pt x="578" y="754"/>
                  </a:cubicBezTo>
                  <a:cubicBezTo>
                    <a:pt x="578" y="754"/>
                    <a:pt x="578" y="754"/>
                    <a:pt x="578" y="754"/>
                  </a:cubicBezTo>
                  <a:cubicBezTo>
                    <a:pt x="578" y="754"/>
                    <a:pt x="578" y="754"/>
                    <a:pt x="578" y="754"/>
                  </a:cubicBezTo>
                  <a:cubicBezTo>
                    <a:pt x="579" y="754"/>
                    <a:pt x="579" y="754"/>
                    <a:pt x="579" y="754"/>
                  </a:cubicBezTo>
                  <a:cubicBezTo>
                    <a:pt x="579" y="754"/>
                    <a:pt x="580" y="754"/>
                    <a:pt x="581" y="754"/>
                  </a:cubicBezTo>
                  <a:cubicBezTo>
                    <a:pt x="596" y="749"/>
                    <a:pt x="596" y="749"/>
                    <a:pt x="596" y="749"/>
                  </a:cubicBezTo>
                  <a:cubicBezTo>
                    <a:pt x="759" y="690"/>
                    <a:pt x="759" y="690"/>
                    <a:pt x="759" y="690"/>
                  </a:cubicBezTo>
                  <a:cubicBezTo>
                    <a:pt x="969" y="615"/>
                    <a:pt x="969" y="615"/>
                    <a:pt x="969" y="615"/>
                  </a:cubicBezTo>
                  <a:cubicBezTo>
                    <a:pt x="1127" y="559"/>
                    <a:pt x="1127" y="559"/>
                    <a:pt x="1127" y="559"/>
                  </a:cubicBezTo>
                  <a:cubicBezTo>
                    <a:pt x="1129" y="558"/>
                    <a:pt x="1131" y="557"/>
                    <a:pt x="1133" y="557"/>
                  </a:cubicBezTo>
                  <a:cubicBezTo>
                    <a:pt x="1133" y="556"/>
                    <a:pt x="1134" y="556"/>
                    <a:pt x="1134" y="556"/>
                  </a:cubicBezTo>
                  <a:cubicBezTo>
                    <a:pt x="1135" y="556"/>
                    <a:pt x="1135" y="556"/>
                    <a:pt x="1135" y="556"/>
                  </a:cubicBezTo>
                  <a:cubicBezTo>
                    <a:pt x="1136" y="555"/>
                    <a:pt x="1137" y="555"/>
                    <a:pt x="1138" y="554"/>
                  </a:cubicBezTo>
                  <a:cubicBezTo>
                    <a:pt x="1139" y="554"/>
                    <a:pt x="1139" y="554"/>
                    <a:pt x="1139" y="554"/>
                  </a:cubicBezTo>
                  <a:cubicBezTo>
                    <a:pt x="1139" y="554"/>
                    <a:pt x="1140" y="553"/>
                    <a:pt x="1140" y="553"/>
                  </a:cubicBezTo>
                  <a:cubicBezTo>
                    <a:pt x="1141" y="553"/>
                    <a:pt x="1142" y="552"/>
                    <a:pt x="1144" y="551"/>
                  </a:cubicBezTo>
                  <a:cubicBezTo>
                    <a:pt x="1144" y="551"/>
                    <a:pt x="1144" y="551"/>
                    <a:pt x="1144" y="551"/>
                  </a:cubicBezTo>
                  <a:cubicBezTo>
                    <a:pt x="1144" y="551"/>
                    <a:pt x="1145" y="551"/>
                    <a:pt x="1145" y="550"/>
                  </a:cubicBezTo>
                  <a:cubicBezTo>
                    <a:pt x="1146" y="550"/>
                    <a:pt x="1147" y="549"/>
                    <a:pt x="1148" y="549"/>
                  </a:cubicBezTo>
                  <a:cubicBezTo>
                    <a:pt x="1149" y="548"/>
                    <a:pt x="1150" y="547"/>
                    <a:pt x="1151" y="547"/>
                  </a:cubicBezTo>
                  <a:cubicBezTo>
                    <a:pt x="1152" y="546"/>
                    <a:pt x="1153" y="546"/>
                    <a:pt x="1153" y="545"/>
                  </a:cubicBezTo>
                  <a:cubicBezTo>
                    <a:pt x="1154" y="545"/>
                    <a:pt x="1155" y="544"/>
                    <a:pt x="1156" y="543"/>
                  </a:cubicBezTo>
                  <a:cubicBezTo>
                    <a:pt x="1157" y="543"/>
                    <a:pt x="1158" y="542"/>
                    <a:pt x="1158" y="541"/>
                  </a:cubicBezTo>
                  <a:cubicBezTo>
                    <a:pt x="1159" y="541"/>
                    <a:pt x="1160" y="540"/>
                    <a:pt x="1161" y="539"/>
                  </a:cubicBezTo>
                  <a:cubicBezTo>
                    <a:pt x="1162" y="539"/>
                    <a:pt x="1162" y="538"/>
                    <a:pt x="1163" y="537"/>
                  </a:cubicBezTo>
                  <a:cubicBezTo>
                    <a:pt x="1164" y="537"/>
                    <a:pt x="1164" y="536"/>
                    <a:pt x="1165" y="535"/>
                  </a:cubicBezTo>
                  <a:cubicBezTo>
                    <a:pt x="1166" y="535"/>
                    <a:pt x="1166" y="534"/>
                    <a:pt x="1167" y="533"/>
                  </a:cubicBezTo>
                  <a:cubicBezTo>
                    <a:pt x="1167" y="533"/>
                    <a:pt x="1167" y="533"/>
                    <a:pt x="1167" y="533"/>
                  </a:cubicBezTo>
                  <a:cubicBezTo>
                    <a:pt x="1168" y="532"/>
                    <a:pt x="1168" y="532"/>
                    <a:pt x="1169" y="531"/>
                  </a:cubicBezTo>
                  <a:cubicBezTo>
                    <a:pt x="1170" y="530"/>
                    <a:pt x="1170" y="530"/>
                    <a:pt x="1171" y="529"/>
                  </a:cubicBezTo>
                  <a:cubicBezTo>
                    <a:pt x="1171" y="528"/>
                    <a:pt x="1172" y="527"/>
                    <a:pt x="1173" y="526"/>
                  </a:cubicBezTo>
                  <a:cubicBezTo>
                    <a:pt x="1173" y="526"/>
                    <a:pt x="1174" y="525"/>
                    <a:pt x="1174" y="524"/>
                  </a:cubicBezTo>
                  <a:cubicBezTo>
                    <a:pt x="1174" y="524"/>
                    <a:pt x="1174" y="524"/>
                    <a:pt x="1174" y="524"/>
                  </a:cubicBezTo>
                  <a:cubicBezTo>
                    <a:pt x="1175" y="523"/>
                    <a:pt x="1175" y="522"/>
                    <a:pt x="1176" y="521"/>
                  </a:cubicBezTo>
                  <a:cubicBezTo>
                    <a:pt x="1177" y="520"/>
                    <a:pt x="1177" y="520"/>
                    <a:pt x="1177" y="520"/>
                  </a:cubicBezTo>
                  <a:cubicBezTo>
                    <a:pt x="1177" y="520"/>
                    <a:pt x="1177" y="519"/>
                    <a:pt x="1177" y="519"/>
                  </a:cubicBezTo>
                  <a:cubicBezTo>
                    <a:pt x="1178" y="518"/>
                    <a:pt x="1179" y="517"/>
                    <a:pt x="1179" y="516"/>
                  </a:cubicBezTo>
                  <a:cubicBezTo>
                    <a:pt x="1179" y="515"/>
                    <a:pt x="1180" y="515"/>
                    <a:pt x="1180" y="515"/>
                  </a:cubicBezTo>
                  <a:cubicBezTo>
                    <a:pt x="1180" y="514"/>
                    <a:pt x="1181" y="513"/>
                    <a:pt x="1181" y="512"/>
                  </a:cubicBezTo>
                  <a:cubicBezTo>
                    <a:pt x="1181" y="511"/>
                    <a:pt x="1182" y="511"/>
                    <a:pt x="1182" y="510"/>
                  </a:cubicBezTo>
                  <a:cubicBezTo>
                    <a:pt x="1182" y="509"/>
                    <a:pt x="1182" y="509"/>
                    <a:pt x="1183" y="508"/>
                  </a:cubicBezTo>
                  <a:cubicBezTo>
                    <a:pt x="1183" y="507"/>
                    <a:pt x="1183" y="506"/>
                    <a:pt x="1183" y="506"/>
                  </a:cubicBezTo>
                  <a:cubicBezTo>
                    <a:pt x="1184" y="505"/>
                    <a:pt x="1184" y="505"/>
                    <a:pt x="1184" y="504"/>
                  </a:cubicBezTo>
                  <a:cubicBezTo>
                    <a:pt x="1184" y="503"/>
                    <a:pt x="1184" y="502"/>
                    <a:pt x="1185" y="501"/>
                  </a:cubicBezTo>
                  <a:cubicBezTo>
                    <a:pt x="1185" y="501"/>
                    <a:pt x="1185" y="501"/>
                    <a:pt x="1185" y="501"/>
                  </a:cubicBezTo>
                  <a:cubicBezTo>
                    <a:pt x="1185" y="501"/>
                    <a:pt x="1185" y="500"/>
                    <a:pt x="1185" y="499"/>
                  </a:cubicBezTo>
                  <a:cubicBezTo>
                    <a:pt x="1185" y="498"/>
                    <a:pt x="1185" y="497"/>
                    <a:pt x="1186" y="496"/>
                  </a:cubicBezTo>
                  <a:cubicBezTo>
                    <a:pt x="1187" y="490"/>
                    <a:pt x="1187" y="484"/>
                    <a:pt x="1186" y="477"/>
                  </a:cubicBezTo>
                  <a:cubicBezTo>
                    <a:pt x="1185" y="466"/>
                    <a:pt x="1181" y="454"/>
                    <a:pt x="1173" y="443"/>
                  </a:cubicBezTo>
                  <a:cubicBezTo>
                    <a:pt x="910" y="48"/>
                    <a:pt x="910" y="48"/>
                    <a:pt x="910" y="48"/>
                  </a:cubicBezTo>
                  <a:cubicBezTo>
                    <a:pt x="910" y="47"/>
                    <a:pt x="910" y="47"/>
                    <a:pt x="910" y="47"/>
                  </a:cubicBezTo>
                  <a:cubicBezTo>
                    <a:pt x="909" y="47"/>
                    <a:pt x="909" y="46"/>
                    <a:pt x="909" y="46"/>
                  </a:cubicBezTo>
                  <a:cubicBezTo>
                    <a:pt x="908" y="45"/>
                    <a:pt x="908" y="45"/>
                    <a:pt x="908" y="44"/>
                  </a:cubicBezTo>
                  <a:cubicBezTo>
                    <a:pt x="907" y="44"/>
                    <a:pt x="907" y="43"/>
                    <a:pt x="906" y="43"/>
                  </a:cubicBezTo>
                  <a:cubicBezTo>
                    <a:pt x="906" y="42"/>
                    <a:pt x="906" y="42"/>
                    <a:pt x="906" y="42"/>
                  </a:cubicBezTo>
                  <a:cubicBezTo>
                    <a:pt x="905" y="41"/>
                    <a:pt x="905" y="41"/>
                    <a:pt x="905" y="41"/>
                  </a:cubicBezTo>
                  <a:cubicBezTo>
                    <a:pt x="905" y="41"/>
                    <a:pt x="905" y="41"/>
                    <a:pt x="904" y="40"/>
                  </a:cubicBezTo>
                  <a:cubicBezTo>
                    <a:pt x="904" y="40"/>
                    <a:pt x="904" y="39"/>
                    <a:pt x="903" y="39"/>
                  </a:cubicBezTo>
                  <a:cubicBezTo>
                    <a:pt x="903" y="38"/>
                    <a:pt x="903" y="38"/>
                    <a:pt x="903" y="38"/>
                  </a:cubicBezTo>
                  <a:cubicBezTo>
                    <a:pt x="902" y="38"/>
                    <a:pt x="902" y="38"/>
                    <a:pt x="902" y="38"/>
                  </a:cubicBezTo>
                  <a:cubicBezTo>
                    <a:pt x="902" y="37"/>
                    <a:pt x="901" y="37"/>
                    <a:pt x="901" y="37"/>
                  </a:cubicBezTo>
                  <a:cubicBezTo>
                    <a:pt x="901" y="36"/>
                    <a:pt x="900" y="36"/>
                    <a:pt x="900" y="35"/>
                  </a:cubicBezTo>
                  <a:cubicBezTo>
                    <a:pt x="899" y="35"/>
                    <a:pt x="899" y="35"/>
                    <a:pt x="899" y="35"/>
                  </a:cubicBezTo>
                  <a:cubicBezTo>
                    <a:pt x="899" y="34"/>
                    <a:pt x="899" y="34"/>
                    <a:pt x="899" y="34"/>
                  </a:cubicBezTo>
                  <a:cubicBezTo>
                    <a:pt x="898" y="34"/>
                    <a:pt x="898" y="33"/>
                    <a:pt x="898" y="33"/>
                  </a:cubicBezTo>
                  <a:cubicBezTo>
                    <a:pt x="897" y="33"/>
                    <a:pt x="897" y="32"/>
                    <a:pt x="896" y="32"/>
                  </a:cubicBezTo>
                  <a:cubicBezTo>
                    <a:pt x="896" y="31"/>
                    <a:pt x="896" y="31"/>
                    <a:pt x="896" y="31"/>
                  </a:cubicBezTo>
                  <a:cubicBezTo>
                    <a:pt x="895" y="31"/>
                    <a:pt x="895" y="31"/>
                    <a:pt x="895" y="31"/>
                  </a:cubicBezTo>
                  <a:cubicBezTo>
                    <a:pt x="895" y="30"/>
                    <a:pt x="894" y="30"/>
                    <a:pt x="894" y="30"/>
                  </a:cubicBezTo>
                  <a:cubicBezTo>
                    <a:pt x="894" y="29"/>
                    <a:pt x="893" y="29"/>
                    <a:pt x="893" y="29"/>
                  </a:cubicBezTo>
                  <a:cubicBezTo>
                    <a:pt x="892" y="28"/>
                    <a:pt x="892" y="28"/>
                    <a:pt x="892" y="28"/>
                  </a:cubicBezTo>
                  <a:cubicBezTo>
                    <a:pt x="891" y="27"/>
                    <a:pt x="891" y="27"/>
                    <a:pt x="891" y="27"/>
                  </a:cubicBezTo>
                  <a:cubicBezTo>
                    <a:pt x="891" y="27"/>
                    <a:pt x="890" y="27"/>
                    <a:pt x="890" y="27"/>
                  </a:cubicBezTo>
                  <a:cubicBezTo>
                    <a:pt x="890" y="26"/>
                    <a:pt x="889" y="26"/>
                    <a:pt x="889" y="26"/>
                  </a:cubicBezTo>
                  <a:cubicBezTo>
                    <a:pt x="888" y="25"/>
                    <a:pt x="888" y="25"/>
                    <a:pt x="888" y="25"/>
                  </a:cubicBezTo>
                  <a:cubicBezTo>
                    <a:pt x="887" y="24"/>
                    <a:pt x="887" y="24"/>
                    <a:pt x="887" y="24"/>
                  </a:cubicBezTo>
                  <a:cubicBezTo>
                    <a:pt x="887" y="24"/>
                    <a:pt x="886" y="24"/>
                    <a:pt x="886" y="23"/>
                  </a:cubicBezTo>
                  <a:cubicBezTo>
                    <a:pt x="885" y="23"/>
                    <a:pt x="885" y="23"/>
                    <a:pt x="885" y="23"/>
                  </a:cubicBezTo>
                  <a:cubicBezTo>
                    <a:pt x="879" y="19"/>
                    <a:pt x="873" y="15"/>
                    <a:pt x="866" y="12"/>
                  </a:cubicBezTo>
                  <a:cubicBezTo>
                    <a:pt x="859" y="9"/>
                    <a:pt x="852" y="7"/>
                    <a:pt x="845" y="5"/>
                  </a:cubicBezTo>
                  <a:cubicBezTo>
                    <a:pt x="838" y="3"/>
                    <a:pt x="830" y="2"/>
                    <a:pt x="823" y="1"/>
                  </a:cubicBezTo>
                  <a:cubicBezTo>
                    <a:pt x="815" y="0"/>
                    <a:pt x="808" y="0"/>
                    <a:pt x="800" y="1"/>
                  </a:cubicBezTo>
                  <a:cubicBezTo>
                    <a:pt x="799" y="1"/>
                    <a:pt x="799" y="1"/>
                    <a:pt x="799" y="1"/>
                  </a:cubicBezTo>
                  <a:cubicBezTo>
                    <a:pt x="798" y="1"/>
                    <a:pt x="798" y="1"/>
                    <a:pt x="797" y="1"/>
                  </a:cubicBezTo>
                  <a:cubicBezTo>
                    <a:pt x="797" y="1"/>
                    <a:pt x="796" y="1"/>
                    <a:pt x="796" y="1"/>
                  </a:cubicBezTo>
                  <a:cubicBezTo>
                    <a:pt x="795" y="1"/>
                    <a:pt x="795" y="1"/>
                    <a:pt x="794" y="1"/>
                  </a:cubicBezTo>
                  <a:cubicBezTo>
                    <a:pt x="794" y="1"/>
                    <a:pt x="793" y="1"/>
                    <a:pt x="793" y="1"/>
                  </a:cubicBezTo>
                  <a:cubicBezTo>
                    <a:pt x="792" y="1"/>
                    <a:pt x="792" y="1"/>
                    <a:pt x="792" y="1"/>
                  </a:cubicBezTo>
                  <a:cubicBezTo>
                    <a:pt x="791" y="1"/>
                    <a:pt x="791" y="2"/>
                    <a:pt x="790" y="2"/>
                  </a:cubicBezTo>
                  <a:cubicBezTo>
                    <a:pt x="790" y="2"/>
                    <a:pt x="789" y="2"/>
                    <a:pt x="788" y="2"/>
                  </a:cubicBezTo>
                  <a:cubicBezTo>
                    <a:pt x="787" y="2"/>
                    <a:pt x="787" y="2"/>
                    <a:pt x="787" y="2"/>
                  </a:cubicBezTo>
                  <a:cubicBezTo>
                    <a:pt x="787" y="2"/>
                    <a:pt x="786" y="2"/>
                    <a:pt x="786" y="2"/>
                  </a:cubicBezTo>
                  <a:cubicBezTo>
                    <a:pt x="786" y="2"/>
                    <a:pt x="785" y="2"/>
                    <a:pt x="785" y="2"/>
                  </a:cubicBezTo>
                  <a:cubicBezTo>
                    <a:pt x="784" y="3"/>
                    <a:pt x="783" y="3"/>
                    <a:pt x="783" y="3"/>
                  </a:cubicBezTo>
                  <a:cubicBezTo>
                    <a:pt x="782" y="3"/>
                    <a:pt x="782" y="3"/>
                    <a:pt x="782" y="3"/>
                  </a:cubicBezTo>
                  <a:cubicBezTo>
                    <a:pt x="781" y="3"/>
                    <a:pt x="781" y="3"/>
                    <a:pt x="781" y="3"/>
                  </a:cubicBezTo>
                  <a:cubicBezTo>
                    <a:pt x="780" y="3"/>
                    <a:pt x="780" y="3"/>
                    <a:pt x="779" y="3"/>
                  </a:cubicBezTo>
                  <a:cubicBezTo>
                    <a:pt x="779" y="4"/>
                    <a:pt x="778" y="4"/>
                    <a:pt x="777" y="4"/>
                  </a:cubicBezTo>
                  <a:cubicBezTo>
                    <a:pt x="776" y="4"/>
                    <a:pt x="776" y="4"/>
                    <a:pt x="776" y="4"/>
                  </a:cubicBezTo>
                  <a:cubicBezTo>
                    <a:pt x="776" y="4"/>
                    <a:pt x="776" y="4"/>
                    <a:pt x="775" y="4"/>
                  </a:cubicBezTo>
                  <a:cubicBezTo>
                    <a:pt x="775" y="5"/>
                    <a:pt x="774" y="5"/>
                    <a:pt x="774" y="5"/>
                  </a:cubicBezTo>
                  <a:cubicBezTo>
                    <a:pt x="773" y="5"/>
                    <a:pt x="773" y="5"/>
                    <a:pt x="772" y="5"/>
                  </a:cubicBezTo>
                  <a:cubicBezTo>
                    <a:pt x="771" y="5"/>
                    <a:pt x="771" y="6"/>
                    <a:pt x="771" y="6"/>
                  </a:cubicBezTo>
                  <a:cubicBezTo>
                    <a:pt x="770" y="6"/>
                    <a:pt x="770" y="6"/>
                    <a:pt x="769" y="6"/>
                  </a:cubicBezTo>
                  <a:cubicBezTo>
                    <a:pt x="769" y="6"/>
                    <a:pt x="768" y="6"/>
                    <a:pt x="768" y="6"/>
                  </a:cubicBezTo>
                  <a:cubicBezTo>
                    <a:pt x="768" y="7"/>
                    <a:pt x="767" y="7"/>
                    <a:pt x="767" y="7"/>
                  </a:cubicBezTo>
                  <a:cubicBezTo>
                    <a:pt x="615" y="57"/>
                    <a:pt x="615" y="57"/>
                    <a:pt x="615" y="57"/>
                  </a:cubicBezTo>
                  <a:cubicBezTo>
                    <a:pt x="612" y="58"/>
                    <a:pt x="609" y="59"/>
                    <a:pt x="606" y="60"/>
                  </a:cubicBezTo>
                  <a:cubicBezTo>
                    <a:pt x="603" y="61"/>
                    <a:pt x="600" y="62"/>
                    <a:pt x="598" y="63"/>
                  </a:cubicBezTo>
                  <a:cubicBezTo>
                    <a:pt x="596" y="64"/>
                    <a:pt x="593" y="66"/>
                    <a:pt x="591" y="67"/>
                  </a:cubicBezTo>
                  <a:cubicBezTo>
                    <a:pt x="589" y="68"/>
                    <a:pt x="588" y="69"/>
                    <a:pt x="586" y="70"/>
                  </a:cubicBezTo>
                  <a:cubicBezTo>
                    <a:pt x="586" y="70"/>
                    <a:pt x="585" y="71"/>
                    <a:pt x="584" y="71"/>
                  </a:cubicBezTo>
                  <a:cubicBezTo>
                    <a:pt x="584" y="72"/>
                    <a:pt x="583" y="72"/>
                    <a:pt x="583" y="73"/>
                  </a:cubicBezTo>
                  <a:cubicBezTo>
                    <a:pt x="582" y="73"/>
                    <a:pt x="582" y="73"/>
                    <a:pt x="581" y="74"/>
                  </a:cubicBezTo>
                  <a:cubicBezTo>
                    <a:pt x="581" y="74"/>
                    <a:pt x="580" y="75"/>
                    <a:pt x="580" y="75"/>
                  </a:cubicBezTo>
                  <a:cubicBezTo>
                    <a:pt x="579" y="76"/>
                    <a:pt x="579" y="77"/>
                    <a:pt x="578" y="78"/>
                  </a:cubicBezTo>
                  <a:cubicBezTo>
                    <a:pt x="577" y="79"/>
                    <a:pt x="577" y="80"/>
                    <a:pt x="577" y="80"/>
                  </a:cubicBezTo>
                  <a:cubicBezTo>
                    <a:pt x="576" y="81"/>
                    <a:pt x="576" y="82"/>
                    <a:pt x="576" y="83"/>
                  </a:cubicBezTo>
                  <a:cubicBezTo>
                    <a:pt x="576" y="84"/>
                    <a:pt x="576" y="85"/>
                    <a:pt x="576" y="86"/>
                  </a:cubicBezTo>
                  <a:cubicBezTo>
                    <a:pt x="576" y="86"/>
                    <a:pt x="576" y="87"/>
                    <a:pt x="576" y="87"/>
                  </a:cubicBezTo>
                  <a:cubicBezTo>
                    <a:pt x="576" y="88"/>
                    <a:pt x="576" y="89"/>
                    <a:pt x="576" y="89"/>
                  </a:cubicBezTo>
                  <a:cubicBezTo>
                    <a:pt x="576" y="90"/>
                    <a:pt x="577" y="90"/>
                    <a:pt x="577" y="91"/>
                  </a:cubicBezTo>
                  <a:cubicBezTo>
                    <a:pt x="577" y="92"/>
                    <a:pt x="578" y="92"/>
                    <a:pt x="578" y="93"/>
                  </a:cubicBezTo>
                  <a:cubicBezTo>
                    <a:pt x="580" y="97"/>
                    <a:pt x="584" y="100"/>
                    <a:pt x="589" y="103"/>
                  </a:cubicBezTo>
                  <a:cubicBezTo>
                    <a:pt x="593" y="107"/>
                    <a:pt x="599" y="110"/>
                    <a:pt x="605" y="112"/>
                  </a:cubicBezTo>
                  <a:cubicBezTo>
                    <a:pt x="610" y="115"/>
                    <a:pt x="617" y="118"/>
                    <a:pt x="623" y="120"/>
                  </a:cubicBezTo>
                  <a:cubicBezTo>
                    <a:pt x="629" y="122"/>
                    <a:pt x="635" y="124"/>
                    <a:pt x="640" y="126"/>
                  </a:cubicBezTo>
                  <a:cubicBezTo>
                    <a:pt x="647" y="128"/>
                    <a:pt x="655" y="130"/>
                    <a:pt x="662" y="134"/>
                  </a:cubicBezTo>
                  <a:cubicBezTo>
                    <a:pt x="669" y="137"/>
                    <a:pt x="675" y="140"/>
                    <a:pt x="682" y="144"/>
                  </a:cubicBezTo>
                  <a:cubicBezTo>
                    <a:pt x="688" y="149"/>
                    <a:pt x="694" y="153"/>
                    <a:pt x="699" y="158"/>
                  </a:cubicBezTo>
                  <a:cubicBezTo>
                    <a:pt x="704" y="163"/>
                    <a:pt x="709" y="168"/>
                    <a:pt x="713" y="174"/>
                  </a:cubicBezTo>
                  <a:cubicBezTo>
                    <a:pt x="713" y="175"/>
                    <a:pt x="714" y="175"/>
                    <a:pt x="714" y="175"/>
                  </a:cubicBezTo>
                  <a:cubicBezTo>
                    <a:pt x="714" y="176"/>
                    <a:pt x="715" y="176"/>
                    <a:pt x="715" y="177"/>
                  </a:cubicBezTo>
                  <a:cubicBezTo>
                    <a:pt x="715" y="177"/>
                    <a:pt x="715" y="177"/>
                    <a:pt x="716" y="178"/>
                  </a:cubicBezTo>
                  <a:cubicBezTo>
                    <a:pt x="716" y="178"/>
                    <a:pt x="716" y="178"/>
                    <a:pt x="716" y="179"/>
                  </a:cubicBezTo>
                  <a:cubicBezTo>
                    <a:pt x="724" y="192"/>
                    <a:pt x="729" y="205"/>
                    <a:pt x="730" y="218"/>
                  </a:cubicBezTo>
                  <a:cubicBezTo>
                    <a:pt x="731" y="231"/>
                    <a:pt x="728" y="244"/>
                    <a:pt x="723" y="257"/>
                  </a:cubicBezTo>
                  <a:cubicBezTo>
                    <a:pt x="717" y="269"/>
                    <a:pt x="708" y="280"/>
                    <a:pt x="697" y="290"/>
                  </a:cubicBezTo>
                  <a:cubicBezTo>
                    <a:pt x="685" y="300"/>
                    <a:pt x="671" y="308"/>
                    <a:pt x="654" y="314"/>
                  </a:cubicBezTo>
                  <a:cubicBezTo>
                    <a:pt x="654" y="314"/>
                    <a:pt x="653" y="314"/>
                    <a:pt x="653" y="314"/>
                  </a:cubicBezTo>
                  <a:cubicBezTo>
                    <a:pt x="652" y="314"/>
                    <a:pt x="651" y="314"/>
                    <a:pt x="651" y="315"/>
                  </a:cubicBezTo>
                  <a:cubicBezTo>
                    <a:pt x="650" y="315"/>
                    <a:pt x="649" y="315"/>
                    <a:pt x="648" y="315"/>
                  </a:cubicBezTo>
                  <a:cubicBezTo>
                    <a:pt x="647" y="316"/>
                    <a:pt x="646" y="316"/>
                    <a:pt x="645" y="316"/>
                  </a:cubicBezTo>
                  <a:cubicBezTo>
                    <a:pt x="645" y="316"/>
                    <a:pt x="645" y="316"/>
                    <a:pt x="644" y="317"/>
                  </a:cubicBezTo>
                  <a:cubicBezTo>
                    <a:pt x="644" y="317"/>
                    <a:pt x="643" y="317"/>
                    <a:pt x="641" y="317"/>
                  </a:cubicBezTo>
                  <a:cubicBezTo>
                    <a:pt x="640" y="317"/>
                    <a:pt x="638" y="318"/>
                    <a:pt x="635" y="318"/>
                  </a:cubicBezTo>
                  <a:cubicBezTo>
                    <a:pt x="632" y="319"/>
                    <a:pt x="628" y="320"/>
                    <a:pt x="623" y="321"/>
                  </a:cubicBezTo>
                  <a:cubicBezTo>
                    <a:pt x="622" y="321"/>
                    <a:pt x="622" y="321"/>
                    <a:pt x="622" y="321"/>
                  </a:cubicBezTo>
                  <a:cubicBezTo>
                    <a:pt x="621" y="321"/>
                    <a:pt x="621" y="321"/>
                    <a:pt x="620" y="321"/>
                  </a:cubicBezTo>
                  <a:cubicBezTo>
                    <a:pt x="619" y="321"/>
                    <a:pt x="618" y="321"/>
                    <a:pt x="617" y="321"/>
                  </a:cubicBezTo>
                  <a:cubicBezTo>
                    <a:pt x="615" y="322"/>
                    <a:pt x="614" y="322"/>
                    <a:pt x="611" y="322"/>
                  </a:cubicBezTo>
                  <a:cubicBezTo>
                    <a:pt x="610" y="322"/>
                    <a:pt x="610" y="322"/>
                    <a:pt x="610" y="322"/>
                  </a:cubicBezTo>
                  <a:cubicBezTo>
                    <a:pt x="610" y="322"/>
                    <a:pt x="610" y="322"/>
                    <a:pt x="609" y="322"/>
                  </a:cubicBezTo>
                  <a:cubicBezTo>
                    <a:pt x="609" y="322"/>
                    <a:pt x="609" y="322"/>
                    <a:pt x="608" y="322"/>
                  </a:cubicBezTo>
                  <a:cubicBezTo>
                    <a:pt x="608" y="322"/>
                    <a:pt x="607" y="322"/>
                    <a:pt x="606" y="322"/>
                  </a:cubicBezTo>
                  <a:cubicBezTo>
                    <a:pt x="606" y="322"/>
                    <a:pt x="605" y="322"/>
                    <a:pt x="604" y="322"/>
                  </a:cubicBezTo>
                  <a:cubicBezTo>
                    <a:pt x="604" y="322"/>
                    <a:pt x="603" y="322"/>
                    <a:pt x="603" y="322"/>
                  </a:cubicBezTo>
                  <a:cubicBezTo>
                    <a:pt x="602" y="322"/>
                    <a:pt x="601" y="322"/>
                    <a:pt x="601" y="322"/>
                  </a:cubicBezTo>
                  <a:cubicBezTo>
                    <a:pt x="600" y="322"/>
                    <a:pt x="599" y="322"/>
                    <a:pt x="599" y="322"/>
                  </a:cubicBezTo>
                  <a:cubicBezTo>
                    <a:pt x="595" y="322"/>
                    <a:pt x="592" y="322"/>
                    <a:pt x="588" y="322"/>
                  </a:cubicBezTo>
                  <a:cubicBezTo>
                    <a:pt x="585" y="322"/>
                    <a:pt x="582" y="321"/>
                    <a:pt x="578" y="321"/>
                  </a:cubicBezTo>
                  <a:cubicBezTo>
                    <a:pt x="575" y="320"/>
                    <a:pt x="571" y="320"/>
                    <a:pt x="568" y="319"/>
                  </a:cubicBezTo>
                  <a:cubicBezTo>
                    <a:pt x="565" y="319"/>
                    <a:pt x="561" y="318"/>
                    <a:pt x="558" y="317"/>
                  </a:cubicBezTo>
                  <a:cubicBezTo>
                    <a:pt x="557" y="317"/>
                    <a:pt x="557" y="317"/>
                    <a:pt x="556" y="317"/>
                  </a:cubicBezTo>
                  <a:cubicBezTo>
                    <a:pt x="555" y="317"/>
                    <a:pt x="555" y="316"/>
                    <a:pt x="554" y="316"/>
                  </a:cubicBezTo>
                  <a:cubicBezTo>
                    <a:pt x="553" y="316"/>
                    <a:pt x="552" y="316"/>
                    <a:pt x="551" y="315"/>
                  </a:cubicBezTo>
                  <a:cubicBezTo>
                    <a:pt x="551" y="315"/>
                    <a:pt x="550" y="315"/>
                    <a:pt x="549" y="315"/>
                  </a:cubicBezTo>
                  <a:cubicBezTo>
                    <a:pt x="548" y="315"/>
                    <a:pt x="548" y="314"/>
                    <a:pt x="547" y="314"/>
                  </a:cubicBezTo>
                  <a:cubicBezTo>
                    <a:pt x="546" y="314"/>
                    <a:pt x="546" y="314"/>
                    <a:pt x="545" y="314"/>
                  </a:cubicBezTo>
                  <a:cubicBezTo>
                    <a:pt x="545" y="313"/>
                    <a:pt x="544" y="313"/>
                    <a:pt x="543" y="313"/>
                  </a:cubicBezTo>
                  <a:cubicBezTo>
                    <a:pt x="543" y="313"/>
                    <a:pt x="542" y="312"/>
                    <a:pt x="541" y="312"/>
                  </a:cubicBezTo>
                  <a:cubicBezTo>
                    <a:pt x="537" y="311"/>
                    <a:pt x="534" y="309"/>
                    <a:pt x="530" y="308"/>
                  </a:cubicBezTo>
                  <a:cubicBezTo>
                    <a:pt x="526" y="306"/>
                    <a:pt x="523" y="304"/>
                    <a:pt x="519" y="302"/>
                  </a:cubicBezTo>
                  <a:cubicBezTo>
                    <a:pt x="516" y="300"/>
                    <a:pt x="512" y="298"/>
                    <a:pt x="509" y="296"/>
                  </a:cubicBezTo>
                  <a:cubicBezTo>
                    <a:pt x="505" y="293"/>
                    <a:pt x="502" y="291"/>
                    <a:pt x="498" y="288"/>
                  </a:cubicBezTo>
                  <a:cubicBezTo>
                    <a:pt x="498" y="288"/>
                    <a:pt x="498" y="288"/>
                    <a:pt x="497" y="287"/>
                  </a:cubicBezTo>
                  <a:cubicBezTo>
                    <a:pt x="496" y="287"/>
                    <a:pt x="496" y="286"/>
                    <a:pt x="494" y="285"/>
                  </a:cubicBezTo>
                  <a:cubicBezTo>
                    <a:pt x="493" y="283"/>
                    <a:pt x="492" y="282"/>
                    <a:pt x="489" y="279"/>
                  </a:cubicBezTo>
                  <a:cubicBezTo>
                    <a:pt x="487" y="277"/>
                    <a:pt x="484" y="274"/>
                    <a:pt x="480" y="269"/>
                  </a:cubicBezTo>
                  <a:cubicBezTo>
                    <a:pt x="479" y="269"/>
                    <a:pt x="479" y="269"/>
                    <a:pt x="479" y="269"/>
                  </a:cubicBezTo>
                  <a:cubicBezTo>
                    <a:pt x="479" y="268"/>
                    <a:pt x="479" y="268"/>
                    <a:pt x="479" y="268"/>
                  </a:cubicBezTo>
                  <a:cubicBezTo>
                    <a:pt x="478" y="267"/>
                    <a:pt x="478" y="267"/>
                    <a:pt x="478" y="267"/>
                  </a:cubicBezTo>
                  <a:cubicBezTo>
                    <a:pt x="477" y="266"/>
                    <a:pt x="477" y="266"/>
                    <a:pt x="477" y="265"/>
                  </a:cubicBezTo>
                  <a:cubicBezTo>
                    <a:pt x="476" y="265"/>
                    <a:pt x="476" y="264"/>
                    <a:pt x="476" y="264"/>
                  </a:cubicBezTo>
                  <a:cubicBezTo>
                    <a:pt x="476" y="263"/>
                    <a:pt x="475" y="263"/>
                    <a:pt x="475" y="263"/>
                  </a:cubicBezTo>
                  <a:cubicBezTo>
                    <a:pt x="475" y="262"/>
                    <a:pt x="475" y="262"/>
                    <a:pt x="474" y="262"/>
                  </a:cubicBezTo>
                  <a:cubicBezTo>
                    <a:pt x="474" y="261"/>
                    <a:pt x="474" y="261"/>
                    <a:pt x="474" y="260"/>
                  </a:cubicBezTo>
                  <a:cubicBezTo>
                    <a:pt x="473" y="260"/>
                    <a:pt x="473" y="260"/>
                    <a:pt x="473" y="259"/>
                  </a:cubicBezTo>
                  <a:cubicBezTo>
                    <a:pt x="473" y="259"/>
                    <a:pt x="472" y="258"/>
                    <a:pt x="472" y="258"/>
                  </a:cubicBezTo>
                  <a:cubicBezTo>
                    <a:pt x="472" y="258"/>
                    <a:pt x="472" y="257"/>
                    <a:pt x="471" y="257"/>
                  </a:cubicBezTo>
                  <a:cubicBezTo>
                    <a:pt x="471" y="256"/>
                    <a:pt x="471" y="256"/>
                    <a:pt x="471" y="256"/>
                  </a:cubicBezTo>
                  <a:cubicBezTo>
                    <a:pt x="468" y="249"/>
                    <a:pt x="465" y="243"/>
                    <a:pt x="464" y="237"/>
                  </a:cubicBezTo>
                  <a:cubicBezTo>
                    <a:pt x="462" y="231"/>
                    <a:pt x="461" y="224"/>
                    <a:pt x="461" y="218"/>
                  </a:cubicBezTo>
                  <a:cubicBezTo>
                    <a:pt x="461" y="212"/>
                    <a:pt x="462" y="206"/>
                    <a:pt x="463" y="200"/>
                  </a:cubicBezTo>
                  <a:cubicBezTo>
                    <a:pt x="465" y="193"/>
                    <a:pt x="467" y="187"/>
                    <a:pt x="470" y="182"/>
                  </a:cubicBezTo>
                  <a:cubicBezTo>
                    <a:pt x="470" y="181"/>
                    <a:pt x="470" y="181"/>
                    <a:pt x="470" y="181"/>
                  </a:cubicBezTo>
                  <a:cubicBezTo>
                    <a:pt x="470" y="180"/>
                    <a:pt x="470" y="180"/>
                    <a:pt x="470" y="180"/>
                  </a:cubicBezTo>
                  <a:cubicBezTo>
                    <a:pt x="470" y="180"/>
                    <a:pt x="471" y="180"/>
                    <a:pt x="471" y="179"/>
                  </a:cubicBezTo>
                  <a:cubicBezTo>
                    <a:pt x="471" y="179"/>
                    <a:pt x="471" y="179"/>
                    <a:pt x="471" y="178"/>
                  </a:cubicBezTo>
                  <a:cubicBezTo>
                    <a:pt x="472" y="177"/>
                    <a:pt x="472" y="177"/>
                    <a:pt x="472" y="177"/>
                  </a:cubicBezTo>
                  <a:cubicBezTo>
                    <a:pt x="472" y="177"/>
                    <a:pt x="472" y="177"/>
                    <a:pt x="472" y="177"/>
                  </a:cubicBezTo>
                  <a:cubicBezTo>
                    <a:pt x="472" y="176"/>
                    <a:pt x="472" y="176"/>
                    <a:pt x="472" y="176"/>
                  </a:cubicBezTo>
                  <a:cubicBezTo>
                    <a:pt x="472" y="175"/>
                    <a:pt x="473" y="175"/>
                    <a:pt x="473" y="174"/>
                  </a:cubicBezTo>
                  <a:cubicBezTo>
                    <a:pt x="473" y="174"/>
                    <a:pt x="473" y="174"/>
                    <a:pt x="473" y="174"/>
                  </a:cubicBezTo>
                  <a:cubicBezTo>
                    <a:pt x="474" y="173"/>
                    <a:pt x="474" y="173"/>
                    <a:pt x="474" y="173"/>
                  </a:cubicBezTo>
                  <a:cubicBezTo>
                    <a:pt x="474" y="172"/>
                    <a:pt x="474" y="172"/>
                    <a:pt x="474" y="172"/>
                  </a:cubicBezTo>
                  <a:cubicBezTo>
                    <a:pt x="474" y="171"/>
                    <a:pt x="474" y="171"/>
                    <a:pt x="474" y="170"/>
                  </a:cubicBezTo>
                  <a:cubicBezTo>
                    <a:pt x="475" y="170"/>
                    <a:pt x="475" y="170"/>
                    <a:pt x="475" y="170"/>
                  </a:cubicBezTo>
                  <a:cubicBezTo>
                    <a:pt x="475" y="169"/>
                    <a:pt x="475" y="169"/>
                    <a:pt x="475" y="169"/>
                  </a:cubicBezTo>
                  <a:cubicBezTo>
                    <a:pt x="475" y="168"/>
                    <a:pt x="475" y="168"/>
                    <a:pt x="475" y="167"/>
                  </a:cubicBezTo>
                  <a:cubicBezTo>
                    <a:pt x="476" y="167"/>
                    <a:pt x="476" y="167"/>
                    <a:pt x="476" y="166"/>
                  </a:cubicBezTo>
                  <a:cubicBezTo>
                    <a:pt x="476" y="165"/>
                    <a:pt x="476" y="165"/>
                    <a:pt x="476" y="165"/>
                  </a:cubicBezTo>
                  <a:cubicBezTo>
                    <a:pt x="477" y="164"/>
                    <a:pt x="477" y="164"/>
                    <a:pt x="477" y="164"/>
                  </a:cubicBezTo>
                  <a:cubicBezTo>
                    <a:pt x="477" y="164"/>
                    <a:pt x="477" y="163"/>
                    <a:pt x="477" y="163"/>
                  </a:cubicBezTo>
                  <a:cubicBezTo>
                    <a:pt x="477" y="163"/>
                    <a:pt x="477" y="162"/>
                    <a:pt x="477" y="162"/>
                  </a:cubicBezTo>
                  <a:cubicBezTo>
                    <a:pt x="477" y="161"/>
                    <a:pt x="477" y="161"/>
                    <a:pt x="477" y="161"/>
                  </a:cubicBezTo>
                  <a:cubicBezTo>
                    <a:pt x="478" y="160"/>
                    <a:pt x="478" y="160"/>
                    <a:pt x="478" y="160"/>
                  </a:cubicBezTo>
                  <a:cubicBezTo>
                    <a:pt x="478" y="160"/>
                    <a:pt x="478" y="160"/>
                    <a:pt x="478" y="160"/>
                  </a:cubicBezTo>
                  <a:cubicBezTo>
                    <a:pt x="478" y="159"/>
                    <a:pt x="478" y="159"/>
                    <a:pt x="478" y="159"/>
                  </a:cubicBezTo>
                  <a:cubicBezTo>
                    <a:pt x="478" y="158"/>
                    <a:pt x="478" y="158"/>
                    <a:pt x="478" y="157"/>
                  </a:cubicBezTo>
                  <a:cubicBezTo>
                    <a:pt x="478" y="157"/>
                    <a:pt x="479" y="156"/>
                    <a:pt x="479" y="156"/>
                  </a:cubicBezTo>
                  <a:cubicBezTo>
                    <a:pt x="479" y="155"/>
                    <a:pt x="479" y="155"/>
                    <a:pt x="479" y="154"/>
                  </a:cubicBezTo>
                  <a:cubicBezTo>
                    <a:pt x="479" y="154"/>
                    <a:pt x="479" y="153"/>
                    <a:pt x="479" y="152"/>
                  </a:cubicBezTo>
                  <a:cubicBezTo>
                    <a:pt x="479" y="152"/>
                    <a:pt x="479" y="152"/>
                    <a:pt x="480" y="152"/>
                  </a:cubicBezTo>
                  <a:cubicBezTo>
                    <a:pt x="480" y="151"/>
                    <a:pt x="480" y="151"/>
                    <a:pt x="480" y="150"/>
                  </a:cubicBezTo>
                  <a:cubicBezTo>
                    <a:pt x="480" y="150"/>
                    <a:pt x="480" y="149"/>
                    <a:pt x="480" y="148"/>
                  </a:cubicBezTo>
                  <a:cubicBezTo>
                    <a:pt x="480" y="147"/>
                    <a:pt x="480" y="146"/>
                    <a:pt x="480" y="145"/>
                  </a:cubicBezTo>
                  <a:cubicBezTo>
                    <a:pt x="480" y="144"/>
                    <a:pt x="480" y="144"/>
                    <a:pt x="480" y="144"/>
                  </a:cubicBezTo>
                  <a:cubicBezTo>
                    <a:pt x="480" y="144"/>
                    <a:pt x="480" y="144"/>
                    <a:pt x="480" y="144"/>
                  </a:cubicBezTo>
                  <a:cubicBezTo>
                    <a:pt x="480" y="143"/>
                    <a:pt x="480" y="143"/>
                    <a:pt x="480" y="143"/>
                  </a:cubicBezTo>
                  <a:cubicBezTo>
                    <a:pt x="480" y="142"/>
                    <a:pt x="480" y="142"/>
                    <a:pt x="480" y="142"/>
                  </a:cubicBezTo>
                  <a:cubicBezTo>
                    <a:pt x="480" y="141"/>
                    <a:pt x="480" y="141"/>
                    <a:pt x="480" y="141"/>
                  </a:cubicBezTo>
                  <a:cubicBezTo>
                    <a:pt x="480" y="140"/>
                    <a:pt x="480" y="140"/>
                    <a:pt x="480" y="140"/>
                  </a:cubicBezTo>
                  <a:cubicBezTo>
                    <a:pt x="480" y="140"/>
                    <a:pt x="480" y="140"/>
                    <a:pt x="480" y="140"/>
                  </a:cubicBezTo>
                  <a:cubicBezTo>
                    <a:pt x="480" y="139"/>
                    <a:pt x="480" y="139"/>
                    <a:pt x="480" y="139"/>
                  </a:cubicBezTo>
                  <a:cubicBezTo>
                    <a:pt x="480" y="138"/>
                    <a:pt x="480" y="138"/>
                    <a:pt x="480" y="138"/>
                  </a:cubicBezTo>
                  <a:cubicBezTo>
                    <a:pt x="480" y="138"/>
                    <a:pt x="480" y="138"/>
                    <a:pt x="480" y="137"/>
                  </a:cubicBezTo>
                  <a:cubicBezTo>
                    <a:pt x="480" y="137"/>
                    <a:pt x="480" y="136"/>
                    <a:pt x="480" y="135"/>
                  </a:cubicBezTo>
                  <a:cubicBezTo>
                    <a:pt x="480" y="135"/>
                    <a:pt x="479" y="134"/>
                    <a:pt x="479" y="133"/>
                  </a:cubicBezTo>
                  <a:cubicBezTo>
                    <a:pt x="479" y="132"/>
                    <a:pt x="479" y="132"/>
                    <a:pt x="479" y="132"/>
                  </a:cubicBezTo>
                  <a:cubicBezTo>
                    <a:pt x="479" y="132"/>
                    <a:pt x="479" y="131"/>
                    <a:pt x="479" y="131"/>
                  </a:cubicBezTo>
                  <a:cubicBezTo>
                    <a:pt x="478" y="130"/>
                    <a:pt x="478" y="130"/>
                    <a:pt x="477" y="129"/>
                  </a:cubicBezTo>
                  <a:cubicBezTo>
                    <a:pt x="477" y="128"/>
                    <a:pt x="476" y="127"/>
                    <a:pt x="476" y="125"/>
                  </a:cubicBezTo>
                  <a:cubicBezTo>
                    <a:pt x="475" y="124"/>
                    <a:pt x="475" y="124"/>
                    <a:pt x="475" y="124"/>
                  </a:cubicBezTo>
                  <a:cubicBezTo>
                    <a:pt x="474" y="124"/>
                    <a:pt x="474" y="124"/>
                    <a:pt x="474" y="124"/>
                  </a:cubicBezTo>
                  <a:cubicBezTo>
                    <a:pt x="474" y="123"/>
                    <a:pt x="474" y="123"/>
                    <a:pt x="474" y="123"/>
                  </a:cubicBezTo>
                  <a:cubicBezTo>
                    <a:pt x="473" y="122"/>
                    <a:pt x="473" y="122"/>
                    <a:pt x="473" y="122"/>
                  </a:cubicBezTo>
                  <a:cubicBezTo>
                    <a:pt x="472" y="122"/>
                    <a:pt x="472" y="122"/>
                    <a:pt x="472" y="122"/>
                  </a:cubicBezTo>
                  <a:cubicBezTo>
                    <a:pt x="472" y="121"/>
                    <a:pt x="472" y="121"/>
                    <a:pt x="471" y="121"/>
                  </a:cubicBezTo>
                  <a:cubicBezTo>
                    <a:pt x="471" y="121"/>
                    <a:pt x="470" y="120"/>
                    <a:pt x="469" y="120"/>
                  </a:cubicBezTo>
                  <a:cubicBezTo>
                    <a:pt x="469" y="119"/>
                    <a:pt x="468" y="119"/>
                    <a:pt x="467" y="118"/>
                  </a:cubicBezTo>
                  <a:cubicBezTo>
                    <a:pt x="466" y="118"/>
                    <a:pt x="466" y="118"/>
                    <a:pt x="466" y="118"/>
                  </a:cubicBezTo>
                  <a:cubicBezTo>
                    <a:pt x="465" y="118"/>
                    <a:pt x="465" y="118"/>
                    <a:pt x="465" y="118"/>
                  </a:cubicBezTo>
                  <a:cubicBezTo>
                    <a:pt x="464" y="117"/>
                    <a:pt x="464" y="117"/>
                    <a:pt x="464" y="117"/>
                  </a:cubicBezTo>
                  <a:cubicBezTo>
                    <a:pt x="463" y="117"/>
                    <a:pt x="463" y="117"/>
                    <a:pt x="463" y="117"/>
                  </a:cubicBezTo>
                  <a:cubicBezTo>
                    <a:pt x="462" y="117"/>
                    <a:pt x="462" y="117"/>
                    <a:pt x="462" y="117"/>
                  </a:cubicBezTo>
                  <a:cubicBezTo>
                    <a:pt x="461" y="116"/>
                    <a:pt x="461" y="116"/>
                    <a:pt x="461" y="116"/>
                  </a:cubicBezTo>
                  <a:cubicBezTo>
                    <a:pt x="460" y="116"/>
                    <a:pt x="460" y="116"/>
                    <a:pt x="460" y="116"/>
                  </a:cubicBezTo>
                  <a:cubicBezTo>
                    <a:pt x="460" y="116"/>
                    <a:pt x="459" y="116"/>
                    <a:pt x="459" y="116"/>
                  </a:cubicBezTo>
                  <a:cubicBezTo>
                    <a:pt x="458" y="116"/>
                    <a:pt x="458" y="116"/>
                    <a:pt x="458" y="116"/>
                  </a:cubicBezTo>
                  <a:cubicBezTo>
                    <a:pt x="457" y="116"/>
                    <a:pt x="457" y="116"/>
                    <a:pt x="457" y="116"/>
                  </a:cubicBezTo>
                  <a:cubicBezTo>
                    <a:pt x="456" y="116"/>
                    <a:pt x="456" y="116"/>
                    <a:pt x="455" y="116"/>
                  </a:cubicBezTo>
                  <a:cubicBezTo>
                    <a:pt x="455" y="116"/>
                    <a:pt x="455" y="116"/>
                    <a:pt x="454" y="116"/>
                  </a:cubicBezTo>
                  <a:cubicBezTo>
                    <a:pt x="453" y="116"/>
                    <a:pt x="453" y="116"/>
                    <a:pt x="453" y="116"/>
                  </a:cubicBezTo>
                  <a:cubicBezTo>
                    <a:pt x="452" y="116"/>
                    <a:pt x="452" y="116"/>
                    <a:pt x="452" y="116"/>
                  </a:cubicBezTo>
                  <a:cubicBezTo>
                    <a:pt x="451" y="116"/>
                    <a:pt x="451" y="116"/>
                    <a:pt x="451" y="116"/>
                  </a:cubicBezTo>
                  <a:cubicBezTo>
                    <a:pt x="451" y="116"/>
                    <a:pt x="451" y="116"/>
                    <a:pt x="450" y="116"/>
                  </a:cubicBezTo>
                  <a:cubicBezTo>
                    <a:pt x="449" y="116"/>
                    <a:pt x="448" y="116"/>
                    <a:pt x="447" y="116"/>
                  </a:cubicBezTo>
                  <a:cubicBezTo>
                    <a:pt x="446" y="116"/>
                    <a:pt x="445" y="116"/>
                    <a:pt x="444" y="116"/>
                  </a:cubicBezTo>
                  <a:cubicBezTo>
                    <a:pt x="443" y="116"/>
                    <a:pt x="442" y="116"/>
                    <a:pt x="441" y="116"/>
                  </a:cubicBezTo>
                  <a:cubicBezTo>
                    <a:pt x="440" y="117"/>
                    <a:pt x="438" y="117"/>
                    <a:pt x="437" y="117"/>
                  </a:cubicBezTo>
                  <a:cubicBezTo>
                    <a:pt x="436" y="117"/>
                    <a:pt x="436" y="117"/>
                    <a:pt x="436" y="117"/>
                  </a:cubicBezTo>
                  <a:cubicBezTo>
                    <a:pt x="436" y="117"/>
                    <a:pt x="435" y="117"/>
                    <a:pt x="434" y="118"/>
                  </a:cubicBezTo>
                  <a:cubicBezTo>
                    <a:pt x="434" y="118"/>
                    <a:pt x="433" y="118"/>
                    <a:pt x="432" y="118"/>
                  </a:cubicBezTo>
                  <a:cubicBezTo>
                    <a:pt x="431" y="118"/>
                    <a:pt x="430" y="119"/>
                    <a:pt x="428" y="119"/>
                  </a:cubicBezTo>
                  <a:cubicBezTo>
                    <a:pt x="427" y="119"/>
                    <a:pt x="427" y="119"/>
                    <a:pt x="427" y="119"/>
                  </a:cubicBezTo>
                  <a:cubicBezTo>
                    <a:pt x="426" y="119"/>
                    <a:pt x="426" y="120"/>
                    <a:pt x="425" y="120"/>
                  </a:cubicBezTo>
                  <a:cubicBezTo>
                    <a:pt x="425" y="120"/>
                    <a:pt x="424" y="120"/>
                    <a:pt x="424" y="120"/>
                  </a:cubicBezTo>
                  <a:cubicBezTo>
                    <a:pt x="423" y="120"/>
                    <a:pt x="422" y="121"/>
                    <a:pt x="421" y="121"/>
                  </a:cubicBezTo>
                  <a:cubicBezTo>
                    <a:pt x="421" y="121"/>
                    <a:pt x="420" y="121"/>
                    <a:pt x="419" y="121"/>
                  </a:cubicBezTo>
                  <a:cubicBezTo>
                    <a:pt x="419" y="122"/>
                    <a:pt x="418" y="122"/>
                    <a:pt x="418" y="122"/>
                  </a:cubicBezTo>
                  <a:cubicBezTo>
                    <a:pt x="417" y="122"/>
                    <a:pt x="417" y="122"/>
                    <a:pt x="416" y="122"/>
                  </a:cubicBezTo>
                  <a:cubicBezTo>
                    <a:pt x="415" y="123"/>
                    <a:pt x="415" y="123"/>
                    <a:pt x="414" y="123"/>
                  </a:cubicBezTo>
                  <a:cubicBezTo>
                    <a:pt x="258" y="174"/>
                    <a:pt x="258" y="174"/>
                    <a:pt x="258" y="174"/>
                  </a:cubicBezTo>
                  <a:cubicBezTo>
                    <a:pt x="244" y="179"/>
                    <a:pt x="232" y="185"/>
                    <a:pt x="223" y="193"/>
                  </a:cubicBezTo>
                  <a:cubicBezTo>
                    <a:pt x="213" y="201"/>
                    <a:pt x="205" y="210"/>
                    <a:pt x="200" y="220"/>
                  </a:cubicBezTo>
                  <a:cubicBezTo>
                    <a:pt x="195" y="230"/>
                    <a:pt x="193" y="240"/>
                    <a:pt x="193" y="251"/>
                  </a:cubicBezTo>
                  <a:cubicBezTo>
                    <a:pt x="193" y="262"/>
                    <a:pt x="196" y="273"/>
                    <a:pt x="202" y="284"/>
                  </a:cubicBezTo>
                  <a:cubicBezTo>
                    <a:pt x="273" y="406"/>
                    <a:pt x="273" y="406"/>
                    <a:pt x="273" y="406"/>
                  </a:cubicBezTo>
                  <a:cubicBezTo>
                    <a:pt x="277" y="414"/>
                    <a:pt x="280" y="421"/>
                    <a:pt x="282" y="426"/>
                  </a:cubicBezTo>
                  <a:cubicBezTo>
                    <a:pt x="283" y="432"/>
                    <a:pt x="284" y="437"/>
                    <a:pt x="283" y="441"/>
                  </a:cubicBezTo>
                  <a:cubicBezTo>
                    <a:pt x="282" y="445"/>
                    <a:pt x="281" y="448"/>
                    <a:pt x="278" y="451"/>
                  </a:cubicBezTo>
                  <a:cubicBezTo>
                    <a:pt x="276" y="453"/>
                    <a:pt x="272" y="455"/>
                    <a:pt x="268" y="456"/>
                  </a:cubicBezTo>
                  <a:cubicBezTo>
                    <a:pt x="263" y="458"/>
                    <a:pt x="257" y="459"/>
                    <a:pt x="251" y="459"/>
                  </a:cubicBezTo>
                  <a:cubicBezTo>
                    <a:pt x="244" y="459"/>
                    <a:pt x="237" y="459"/>
                    <a:pt x="230" y="458"/>
                  </a:cubicBezTo>
                  <a:cubicBezTo>
                    <a:pt x="223" y="457"/>
                    <a:pt x="216" y="455"/>
                    <a:pt x="210" y="454"/>
                  </a:cubicBezTo>
                  <a:cubicBezTo>
                    <a:pt x="203" y="452"/>
                    <a:pt x="197" y="451"/>
                    <a:pt x="192" y="449"/>
                  </a:cubicBezTo>
                  <a:cubicBezTo>
                    <a:pt x="183" y="447"/>
                    <a:pt x="175" y="445"/>
                    <a:pt x="166" y="444"/>
                  </a:cubicBezTo>
                  <a:cubicBezTo>
                    <a:pt x="157" y="442"/>
                    <a:pt x="148" y="442"/>
                    <a:pt x="139" y="442"/>
                  </a:cubicBezTo>
                  <a:cubicBezTo>
                    <a:pt x="130" y="442"/>
                    <a:pt x="121" y="443"/>
                    <a:pt x="112" y="444"/>
                  </a:cubicBezTo>
                  <a:cubicBezTo>
                    <a:pt x="103" y="446"/>
                    <a:pt x="94" y="448"/>
                    <a:pt x="85" y="451"/>
                  </a:cubicBezTo>
                  <a:cubicBezTo>
                    <a:pt x="68" y="457"/>
                    <a:pt x="53" y="465"/>
                    <a:pt x="40" y="475"/>
                  </a:cubicBezTo>
                  <a:cubicBezTo>
                    <a:pt x="27" y="486"/>
                    <a:pt x="18" y="498"/>
                    <a:pt x="11" y="510"/>
                  </a:cubicBezTo>
                  <a:cubicBezTo>
                    <a:pt x="4" y="523"/>
                    <a:pt x="1" y="537"/>
                    <a:pt x="0" y="552"/>
                  </a:cubicBezTo>
                  <a:cubicBezTo>
                    <a:pt x="0" y="553"/>
                    <a:pt x="1" y="554"/>
                    <a:pt x="1" y="556"/>
                  </a:cubicBezTo>
                  <a:cubicBezTo>
                    <a:pt x="1" y="557"/>
                    <a:pt x="1" y="557"/>
                    <a:pt x="1" y="558"/>
                  </a:cubicBezTo>
                </a:path>
              </a:pathLst>
            </a:custGeom>
            <a:solidFill>
              <a:srgbClr val="C0392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132191" name="Rectangle 235"/>
            <p:cNvSpPr>
              <a:spLocks noChangeArrowheads="true"/>
            </p:cNvSpPr>
            <p:nvPr/>
          </p:nvSpPr>
          <p:spPr bwMode="auto">
            <a:xfrm>
              <a:off x="4595" y="3102"/>
              <a:ext cx="12"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192" name="Freeform 236"/>
            <p:cNvSpPr/>
            <p:nvPr/>
          </p:nvSpPr>
          <p:spPr bwMode="auto">
            <a:xfrm>
              <a:off x="4567" y="3102"/>
              <a:ext cx="38" cy="10"/>
            </a:xfrm>
            <a:custGeom>
              <a:avLst/>
              <a:gdLst>
                <a:gd name="T0" fmla="*/ 28 w 23"/>
                <a:gd name="T1" fmla="*/ 0 h 6"/>
                <a:gd name="T2" fmla="*/ 28 w 23"/>
                <a:gd name="T3" fmla="*/ 0 h 6"/>
                <a:gd name="T4" fmla="*/ 0 w 23"/>
                <a:gd name="T5" fmla="*/ 10 h 6"/>
                <a:gd name="T6" fmla="*/ 28 w 23"/>
                <a:gd name="T7" fmla="*/ 0 h 6"/>
                <a:gd name="T8" fmla="*/ 38 w 23"/>
                <a:gd name="T9" fmla="*/ 2 h 6"/>
                <a:gd name="T10" fmla="*/ 28 w 23"/>
                <a:gd name="T11" fmla="*/ 0 h 6"/>
                <a:gd name="T12" fmla="*/ 28 w 23"/>
                <a:gd name="T13" fmla="*/ 0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6">
                  <a:moveTo>
                    <a:pt x="17" y="0"/>
                  </a:moveTo>
                  <a:cubicBezTo>
                    <a:pt x="17" y="0"/>
                    <a:pt x="17" y="0"/>
                    <a:pt x="17" y="0"/>
                  </a:cubicBezTo>
                  <a:cubicBezTo>
                    <a:pt x="10" y="0"/>
                    <a:pt x="4" y="4"/>
                    <a:pt x="0" y="6"/>
                  </a:cubicBezTo>
                  <a:cubicBezTo>
                    <a:pt x="4" y="4"/>
                    <a:pt x="10" y="0"/>
                    <a:pt x="17" y="0"/>
                  </a:cubicBezTo>
                  <a:cubicBezTo>
                    <a:pt x="19" y="0"/>
                    <a:pt x="21" y="0"/>
                    <a:pt x="23" y="1"/>
                  </a:cubicBezTo>
                  <a:cubicBezTo>
                    <a:pt x="21" y="0"/>
                    <a:pt x="19" y="0"/>
                    <a:pt x="17" y="0"/>
                  </a:cubicBezTo>
                  <a:cubicBezTo>
                    <a:pt x="17" y="0"/>
                    <a:pt x="17" y="0"/>
                    <a:pt x="17"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3" name="Freeform 237"/>
            <p:cNvSpPr/>
            <p:nvPr/>
          </p:nvSpPr>
          <p:spPr bwMode="auto">
            <a:xfrm>
              <a:off x="4566" y="3113"/>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4" name="Freeform 238"/>
            <p:cNvSpPr>
              <a:spLocks noEditPoints="true"/>
            </p:cNvSpPr>
            <p:nvPr/>
          </p:nvSpPr>
          <p:spPr bwMode="auto">
            <a:xfrm>
              <a:off x="4566" y="3113"/>
              <a:ext cx="0" cy="0"/>
            </a:xfrm>
            <a:custGeom>
              <a:avLst/>
              <a:gdLst>
                <a:gd name="T0" fmla="*/ 0 60000 65536"/>
                <a:gd name="T1" fmla="*/ 0 60000 65536"/>
                <a:gd name="T2" fmla="*/ 0 60000 65536"/>
                <a:gd name="T3" fmla="*/ 0 60000 65536"/>
                <a:gd name="T4" fmla="*/ 0 60000 65536"/>
                <a:gd name="T5" fmla="*/ 0 60000 65536"/>
                <a:gd name="T6" fmla="*/ 0 60000 65536"/>
                <a:gd name="T7" fmla="*/ 0 60000 65536"/>
                <a:gd name="T8" fmla="*/ 0 60000 65536"/>
                <a:gd name="T9" fmla="*/ 0 60000 65536"/>
              </a:gdLst>
              <a:ahLst/>
              <a:cxnLst>
                <a:cxn ang="T0">
                  <a:pos x="0" y="0"/>
                </a:cxn>
                <a:cxn ang="T1">
                  <a:pos x="0" y="0"/>
                </a:cxn>
                <a:cxn ang="T2">
                  <a:pos x="0" y="0"/>
                </a:cxn>
                <a:cxn ang="T3">
                  <a:pos x="0" y="0"/>
                </a:cxn>
                <a:cxn ang="T4">
                  <a:pos x="0" y="0"/>
                </a:cxn>
                <a:cxn ang="T5">
                  <a:pos x="0" y="0"/>
                </a:cxn>
                <a:cxn ang="T6">
                  <a:pos x="0" y="0"/>
                </a:cxn>
                <a:cxn ang="T7">
                  <a:pos x="0" y="0"/>
                </a:cxn>
                <a:cxn ang="T8">
                  <a:pos x="0" y="0"/>
                </a:cxn>
                <a:cxn ang="T9">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5" name="Freeform 239"/>
            <p:cNvSpPr/>
            <p:nvPr/>
          </p:nvSpPr>
          <p:spPr bwMode="auto">
            <a:xfrm>
              <a:off x="4566" y="3113"/>
              <a:ext cx="0" cy="0"/>
            </a:xfrm>
            <a:custGeom>
              <a:avLst/>
              <a:gdLst>
                <a:gd name="T0" fmla="*/ 0 60000 65536"/>
                <a:gd name="T1" fmla="*/ 0 60000 65536"/>
                <a:gd name="T2" fmla="*/ 0 60000 65536"/>
                <a:gd name="T3" fmla="*/ 0 60000 65536"/>
                <a:gd name="T4" fmla="*/ 0 60000 65536"/>
                <a:gd name="T5" fmla="*/ 0 60000 65536"/>
              </a:gdLst>
              <a:ahLst/>
              <a:cxnLst>
                <a:cxn ang="T0">
                  <a:pos x="0" y="0"/>
                </a:cxn>
                <a:cxn ang="T1">
                  <a:pos x="0" y="0"/>
                </a:cxn>
                <a:cxn ang="T2">
                  <a:pos x="0" y="0"/>
                </a:cxn>
                <a:cxn ang="T3">
                  <a:pos x="0" y="0"/>
                </a:cxn>
                <a:cxn ang="T4">
                  <a:pos x="0" y="0"/>
                </a:cxn>
                <a:cxn ang="T5">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6" name="Oval 240"/>
            <p:cNvSpPr>
              <a:spLocks noChangeArrowheads="true"/>
            </p:cNvSpPr>
            <p:nvPr/>
          </p:nvSpPr>
          <p:spPr bwMode="auto">
            <a:xfrm>
              <a:off x="4564" y="3113"/>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pic>
          <p:nvPicPr>
            <p:cNvPr id="132197" name="Picture 241"/>
            <p:cNvPicPr>
              <a:picLocks noChangeAspect="true" noChangeArrowheads="true"/>
            </p:cNvPicPr>
            <p:nvPr/>
          </p:nvPicPr>
          <p:blipFill>
            <a:blip r:embed="rId34">
              <a:extLst>
                <a:ext uri="{28A0092B-C50C-407E-A947-70E740481C1C}">
                  <a14:useLocalDpi xmlns:a14="http://schemas.microsoft.com/office/drawing/2010/main" val="false"/>
                </a:ext>
              </a:extLst>
            </a:blip>
            <a:srcRect/>
            <a:stretch>
              <a:fillRect/>
            </a:stretch>
          </p:blipFill>
          <p:spPr bwMode="auto">
            <a:xfrm>
              <a:off x="4558" y="3106"/>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98" name="Freeform 242"/>
            <p:cNvSpPr>
              <a:spLocks noEditPoints="true"/>
            </p:cNvSpPr>
            <p:nvPr/>
          </p:nvSpPr>
          <p:spPr bwMode="auto">
            <a:xfrm>
              <a:off x="4061" y="3138"/>
              <a:ext cx="0" cy="10"/>
            </a:xfrm>
            <a:custGeom>
              <a:avLst/>
              <a:gdLst>
                <a:gd name="T0" fmla="*/ 8 h 6"/>
                <a:gd name="T1" fmla="*/ 8 h 6"/>
                <a:gd name="T2" fmla="*/ 8 h 6"/>
                <a:gd name="T3" fmla="*/ 10 h 6"/>
                <a:gd name="T4" fmla="*/ 8 h 6"/>
                <a:gd name="T5" fmla="*/ 8 h 6"/>
                <a:gd name="T6" fmla="*/ 0 h 6"/>
                <a:gd name="T7" fmla="*/ 0 h 6"/>
                <a:gd name="T8" fmla="*/ 2 h 6"/>
                <a:gd name="T9" fmla="*/ 0 h 6"/>
                <a:gd name="T10" fmla="*/ 0 h 6"/>
                <a:gd name="T11" fmla="*/ 0 60000 65536"/>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Lst>
              <a:ahLst/>
              <a:cxnLst>
                <a:cxn ang="T11">
                  <a:pos x="0" y="T0"/>
                </a:cxn>
                <a:cxn ang="T12">
                  <a:pos x="0" y="T1"/>
                </a:cxn>
                <a:cxn ang="T13">
                  <a:pos x="0" y="T2"/>
                </a:cxn>
                <a:cxn ang="T14">
                  <a:pos x="0" y="T3"/>
                </a:cxn>
                <a:cxn ang="T15">
                  <a:pos x="0" y="T4"/>
                </a:cxn>
                <a:cxn ang="T16">
                  <a:pos x="0" y="T5"/>
                </a:cxn>
                <a:cxn ang="T17">
                  <a:pos x="0" y="T6"/>
                </a:cxn>
                <a:cxn ang="T18">
                  <a:pos x="0" y="T7"/>
                </a:cxn>
                <a:cxn ang="T19">
                  <a:pos x="0" y="T8"/>
                </a:cxn>
                <a:cxn ang="T20">
                  <a:pos x="0" y="T9"/>
                </a:cxn>
                <a:cxn ang="T21">
                  <a:pos x="0" y="T10"/>
                </a:cxn>
              </a:cxnLst>
              <a:rect l="0" t="0" r="r" b="b"/>
              <a:pathLst>
                <a:path h="6">
                  <a:moveTo>
                    <a:pt x="0" y="5"/>
                  </a:moveTo>
                  <a:cubicBezTo>
                    <a:pt x="0" y="5"/>
                    <a:pt x="0" y="5"/>
                    <a:pt x="0" y="5"/>
                  </a:cubicBezTo>
                  <a:cubicBezTo>
                    <a:pt x="0" y="5"/>
                    <a:pt x="0" y="5"/>
                    <a:pt x="0" y="5"/>
                  </a:cubicBezTo>
                  <a:cubicBezTo>
                    <a:pt x="0" y="6"/>
                    <a:pt x="0" y="6"/>
                    <a:pt x="0" y="6"/>
                  </a:cubicBezTo>
                  <a:cubicBezTo>
                    <a:pt x="0" y="6"/>
                    <a:pt x="0" y="6"/>
                    <a:pt x="0" y="5"/>
                  </a:cubicBezTo>
                  <a:cubicBezTo>
                    <a:pt x="0" y="5"/>
                    <a:pt x="0" y="5"/>
                    <a:pt x="0" y="5"/>
                  </a:cubicBezTo>
                  <a:moveTo>
                    <a:pt x="0" y="0"/>
                  </a:moveTo>
                  <a:cubicBezTo>
                    <a:pt x="0" y="0"/>
                    <a:pt x="0" y="0"/>
                    <a:pt x="0" y="0"/>
                  </a:cubicBezTo>
                  <a:cubicBezTo>
                    <a:pt x="0" y="0"/>
                    <a:pt x="0" y="1"/>
                    <a:pt x="0" y="1"/>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9" name="Freeform 243"/>
            <p:cNvSpPr/>
            <p:nvPr/>
          </p:nvSpPr>
          <p:spPr bwMode="auto">
            <a:xfrm>
              <a:off x="4061" y="3146"/>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0" name="Freeform 244"/>
            <p:cNvSpPr>
              <a:spLocks noEditPoints="true"/>
            </p:cNvSpPr>
            <p:nvPr/>
          </p:nvSpPr>
          <p:spPr bwMode="auto">
            <a:xfrm>
              <a:off x="4062" y="3151"/>
              <a:ext cx="5" cy="22"/>
            </a:xfrm>
            <a:custGeom>
              <a:avLst/>
              <a:gdLst>
                <a:gd name="T0" fmla="*/ 3 w 3"/>
                <a:gd name="T1" fmla="*/ 19 h 13"/>
                <a:gd name="T2" fmla="*/ 3 w 3"/>
                <a:gd name="T3" fmla="*/ 19 h 13"/>
                <a:gd name="T4" fmla="*/ 5 w 3"/>
                <a:gd name="T5" fmla="*/ 22 h 13"/>
                <a:gd name="T6" fmla="*/ 3 w 3"/>
                <a:gd name="T7" fmla="*/ 19 h 13"/>
                <a:gd name="T8" fmla="*/ 3 w 3"/>
                <a:gd name="T9" fmla="*/ 19 h 13"/>
                <a:gd name="T10" fmla="*/ 3 w 3"/>
                <a:gd name="T11" fmla="*/ 19 h 13"/>
                <a:gd name="T12" fmla="*/ 3 w 3"/>
                <a:gd name="T13" fmla="*/ 19 h 13"/>
                <a:gd name="T14" fmla="*/ 3 w 3"/>
                <a:gd name="T15" fmla="*/ 19 h 13"/>
                <a:gd name="T16" fmla="*/ 0 w 3"/>
                <a:gd name="T17" fmla="*/ 0 h 13"/>
                <a:gd name="T18" fmla="*/ 0 w 3"/>
                <a:gd name="T19" fmla="*/ 0 h 13"/>
                <a:gd name="T20" fmla="*/ 0 w 3"/>
                <a:gd name="T21" fmla="*/ 0 h 13"/>
                <a:gd name="T22" fmla="*/ 0 w 3"/>
                <a:gd name="T23" fmla="*/ 0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13">
                  <a:moveTo>
                    <a:pt x="2" y="11"/>
                  </a:moveTo>
                  <a:cubicBezTo>
                    <a:pt x="2" y="11"/>
                    <a:pt x="2" y="11"/>
                    <a:pt x="2" y="11"/>
                  </a:cubicBezTo>
                  <a:cubicBezTo>
                    <a:pt x="2" y="11"/>
                    <a:pt x="3" y="12"/>
                    <a:pt x="3" y="13"/>
                  </a:cubicBezTo>
                  <a:cubicBezTo>
                    <a:pt x="3" y="12"/>
                    <a:pt x="2" y="11"/>
                    <a:pt x="2" y="11"/>
                  </a:cubicBezTo>
                  <a:moveTo>
                    <a:pt x="2" y="11"/>
                  </a:moveTo>
                  <a:cubicBezTo>
                    <a:pt x="2" y="11"/>
                    <a:pt x="2" y="11"/>
                    <a:pt x="2" y="11"/>
                  </a:cubicBezTo>
                  <a:cubicBezTo>
                    <a:pt x="2" y="11"/>
                    <a:pt x="2" y="11"/>
                    <a:pt x="2" y="11"/>
                  </a:cubicBezTo>
                  <a:cubicBezTo>
                    <a:pt x="2" y="11"/>
                    <a:pt x="2" y="11"/>
                    <a:pt x="2" y="11"/>
                  </a:cubicBezTo>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1" name="Freeform 245"/>
            <p:cNvSpPr/>
            <p:nvPr/>
          </p:nvSpPr>
          <p:spPr bwMode="auto">
            <a:xfrm>
              <a:off x="4065" y="3169"/>
              <a:ext cx="2" cy="4"/>
            </a:xfrm>
            <a:custGeom>
              <a:avLst/>
              <a:gdLst>
                <a:gd name="T0" fmla="*/ 0 w 1"/>
                <a:gd name="T1" fmla="*/ 0 h 2"/>
                <a:gd name="T2" fmla="*/ 2 w 1"/>
                <a:gd name="T3" fmla="*/ 4 h 2"/>
                <a:gd name="T4" fmla="*/ 2 w 1"/>
                <a:gd name="T5" fmla="*/ 4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cubicBezTo>
                    <a:pt x="0" y="0"/>
                    <a:pt x="1" y="1"/>
                    <a:pt x="1" y="2"/>
                  </a:cubicBezTo>
                  <a:cubicBezTo>
                    <a:pt x="1" y="2"/>
                    <a:pt x="1" y="2"/>
                    <a:pt x="1" y="2"/>
                  </a:cubicBezTo>
                  <a:cubicBezTo>
                    <a:pt x="1" y="1"/>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2" name="Freeform 246"/>
            <p:cNvSpPr>
              <a:spLocks noEditPoints="true"/>
            </p:cNvSpPr>
            <p:nvPr/>
          </p:nvSpPr>
          <p:spPr bwMode="auto">
            <a:xfrm>
              <a:off x="4067" y="3173"/>
              <a:ext cx="440" cy="14"/>
            </a:xfrm>
            <a:custGeom>
              <a:avLst/>
              <a:gdLst>
                <a:gd name="T0" fmla="*/ 438 w 268"/>
                <a:gd name="T1" fmla="*/ 12 h 9"/>
                <a:gd name="T2" fmla="*/ 437 w 268"/>
                <a:gd name="T3" fmla="*/ 14 h 9"/>
                <a:gd name="T4" fmla="*/ 438 w 268"/>
                <a:gd name="T5" fmla="*/ 14 h 9"/>
                <a:gd name="T6" fmla="*/ 438 w 268"/>
                <a:gd name="T7" fmla="*/ 14 h 9"/>
                <a:gd name="T8" fmla="*/ 438 w 268"/>
                <a:gd name="T9" fmla="*/ 14 h 9"/>
                <a:gd name="T10" fmla="*/ 438 w 268"/>
                <a:gd name="T11" fmla="*/ 12 h 9"/>
                <a:gd name="T12" fmla="*/ 438 w 268"/>
                <a:gd name="T13" fmla="*/ 12 h 9"/>
                <a:gd name="T14" fmla="*/ 438 w 268"/>
                <a:gd name="T15" fmla="*/ 12 h 9"/>
                <a:gd name="T16" fmla="*/ 440 w 268"/>
                <a:gd name="T17" fmla="*/ 11 h 9"/>
                <a:gd name="T18" fmla="*/ 438 w 268"/>
                <a:gd name="T19" fmla="*/ 12 h 9"/>
                <a:gd name="T20" fmla="*/ 440 w 268"/>
                <a:gd name="T21" fmla="*/ 11 h 9"/>
                <a:gd name="T22" fmla="*/ 2 w 268"/>
                <a:gd name="T23" fmla="*/ 5 h 9"/>
                <a:gd name="T24" fmla="*/ 3 w 268"/>
                <a:gd name="T25" fmla="*/ 8 h 9"/>
                <a:gd name="T26" fmla="*/ 3 w 268"/>
                <a:gd name="T27" fmla="*/ 9 h 9"/>
                <a:gd name="T28" fmla="*/ 3 w 268"/>
                <a:gd name="T29" fmla="*/ 8 h 9"/>
                <a:gd name="T30" fmla="*/ 2 w 268"/>
                <a:gd name="T31" fmla="*/ 5 h 9"/>
                <a:gd name="T32" fmla="*/ 0 w 268"/>
                <a:gd name="T33" fmla="*/ 0 h 9"/>
                <a:gd name="T34" fmla="*/ 2 w 268"/>
                <a:gd name="T35" fmla="*/ 5 h 9"/>
                <a:gd name="T36" fmla="*/ 0 w 268"/>
                <a:gd name="T37" fmla="*/ 3 h 9"/>
                <a:gd name="T38" fmla="*/ 0 w 268"/>
                <a:gd name="T39" fmla="*/ 0 h 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8" h="9">
                  <a:moveTo>
                    <a:pt x="267" y="8"/>
                  </a:moveTo>
                  <a:cubicBezTo>
                    <a:pt x="267" y="9"/>
                    <a:pt x="267" y="9"/>
                    <a:pt x="266" y="9"/>
                  </a:cubicBezTo>
                  <a:cubicBezTo>
                    <a:pt x="267" y="9"/>
                    <a:pt x="267" y="9"/>
                    <a:pt x="267" y="9"/>
                  </a:cubicBezTo>
                  <a:cubicBezTo>
                    <a:pt x="267" y="9"/>
                    <a:pt x="267" y="9"/>
                    <a:pt x="267" y="9"/>
                  </a:cubicBezTo>
                  <a:cubicBezTo>
                    <a:pt x="267" y="9"/>
                    <a:pt x="267" y="9"/>
                    <a:pt x="267" y="9"/>
                  </a:cubicBezTo>
                  <a:cubicBezTo>
                    <a:pt x="267" y="8"/>
                    <a:pt x="267" y="8"/>
                    <a:pt x="267" y="8"/>
                  </a:cubicBezTo>
                  <a:cubicBezTo>
                    <a:pt x="267" y="8"/>
                    <a:pt x="267" y="8"/>
                    <a:pt x="267" y="8"/>
                  </a:cubicBezTo>
                  <a:cubicBezTo>
                    <a:pt x="267" y="8"/>
                    <a:pt x="267" y="8"/>
                    <a:pt x="267" y="8"/>
                  </a:cubicBezTo>
                  <a:moveTo>
                    <a:pt x="268" y="7"/>
                  </a:moveTo>
                  <a:cubicBezTo>
                    <a:pt x="268" y="7"/>
                    <a:pt x="267" y="8"/>
                    <a:pt x="267" y="8"/>
                  </a:cubicBezTo>
                  <a:cubicBezTo>
                    <a:pt x="267" y="8"/>
                    <a:pt x="268" y="7"/>
                    <a:pt x="268" y="7"/>
                  </a:cubicBezTo>
                  <a:moveTo>
                    <a:pt x="1" y="3"/>
                  </a:moveTo>
                  <a:cubicBezTo>
                    <a:pt x="1" y="4"/>
                    <a:pt x="1" y="4"/>
                    <a:pt x="2" y="5"/>
                  </a:cubicBezTo>
                  <a:cubicBezTo>
                    <a:pt x="2" y="5"/>
                    <a:pt x="2" y="6"/>
                    <a:pt x="2" y="6"/>
                  </a:cubicBezTo>
                  <a:cubicBezTo>
                    <a:pt x="2" y="6"/>
                    <a:pt x="2" y="5"/>
                    <a:pt x="2" y="5"/>
                  </a:cubicBezTo>
                  <a:cubicBezTo>
                    <a:pt x="1" y="4"/>
                    <a:pt x="1" y="4"/>
                    <a:pt x="1" y="3"/>
                  </a:cubicBezTo>
                  <a:moveTo>
                    <a:pt x="0" y="0"/>
                  </a:moveTo>
                  <a:cubicBezTo>
                    <a:pt x="0" y="1"/>
                    <a:pt x="1" y="2"/>
                    <a:pt x="1" y="3"/>
                  </a:cubicBezTo>
                  <a:cubicBezTo>
                    <a:pt x="1" y="2"/>
                    <a:pt x="1" y="2"/>
                    <a:pt x="0" y="2"/>
                  </a:cubicBezTo>
                  <a:cubicBezTo>
                    <a:pt x="0" y="1"/>
                    <a:pt x="0" y="1"/>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3" name="Rectangle 247"/>
            <p:cNvSpPr>
              <a:spLocks noChangeArrowheads="true"/>
            </p:cNvSpPr>
            <p:nvPr/>
          </p:nvSpPr>
          <p:spPr bwMode="auto">
            <a:xfrm>
              <a:off x="4505" y="3186"/>
              <a:ext cx="1" cy="1"/>
            </a:xfrm>
            <a:prstGeom prst="rect">
              <a:avLst/>
            </a:prstGeom>
            <a:solidFill>
              <a:srgbClr val="48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04" name="Freeform 248"/>
            <p:cNvSpPr/>
            <p:nvPr/>
          </p:nvSpPr>
          <p:spPr bwMode="auto">
            <a:xfrm>
              <a:off x="4505" y="3186"/>
              <a:ext cx="0" cy="1"/>
            </a:xfrm>
            <a:custGeom>
              <a:avLst/>
              <a:gdLst>
                <a:gd name="T0" fmla="*/ 0 h 1"/>
                <a:gd name="T1" fmla="*/ 1 h 1"/>
                <a:gd name="T2" fmla="*/ 1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05" name="Picture 249"/>
            <p:cNvPicPr>
              <a:picLocks noChangeAspect="true" noChangeArrowheads="true"/>
            </p:cNvPicPr>
            <p:nvPr/>
          </p:nvPicPr>
          <p:blipFill>
            <a:blip r:embed="rId35">
              <a:extLst>
                <a:ext uri="{28A0092B-C50C-407E-A947-70E740481C1C}">
                  <a14:useLocalDpi xmlns:a14="http://schemas.microsoft.com/office/drawing/2010/main" val="false"/>
                </a:ext>
              </a:extLst>
            </a:blip>
            <a:srcRect/>
            <a:stretch>
              <a:fillRect/>
            </a:stretch>
          </p:blipFill>
          <p:spPr bwMode="auto">
            <a:xfrm>
              <a:off x="4499" y="3178"/>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06" name="Freeform 250"/>
            <p:cNvSpPr/>
            <p:nvPr/>
          </p:nvSpPr>
          <p:spPr bwMode="auto">
            <a:xfrm>
              <a:off x="4072" y="3187"/>
              <a:ext cx="2" cy="2"/>
            </a:xfrm>
            <a:custGeom>
              <a:avLst/>
              <a:gdLst>
                <a:gd name="T0" fmla="*/ 0 w 1"/>
                <a:gd name="T1" fmla="*/ 0 h 1"/>
                <a:gd name="T2" fmla="*/ 2 w 1"/>
                <a:gd name="T3" fmla="*/ 2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7" name="Freeform 251"/>
            <p:cNvSpPr/>
            <p:nvPr/>
          </p:nvSpPr>
          <p:spPr bwMode="auto">
            <a:xfrm>
              <a:off x="4502" y="3189"/>
              <a:ext cx="1" cy="5"/>
            </a:xfrm>
            <a:custGeom>
              <a:avLst/>
              <a:gdLst>
                <a:gd name="T0" fmla="*/ 1 w 1"/>
                <a:gd name="T1" fmla="*/ 0 h 3"/>
                <a:gd name="T2" fmla="*/ 0 w 1"/>
                <a:gd name="T3" fmla="*/ 5 h 3"/>
                <a:gd name="T4" fmla="*/ 1 w 1"/>
                <a:gd name="T5" fmla="*/ 0 h 3"/>
                <a:gd name="T6" fmla="*/ 0 60000 65536"/>
                <a:gd name="T7" fmla="*/ 0 60000 65536"/>
                <a:gd name="T8" fmla="*/ 0 60000 65536"/>
              </a:gdLst>
              <a:ahLst/>
              <a:cxnLst>
                <a:cxn ang="T6">
                  <a:pos x="T0" y="T1"/>
                </a:cxn>
                <a:cxn ang="T7">
                  <a:pos x="T2" y="T3"/>
                </a:cxn>
                <a:cxn ang="T8">
                  <a:pos x="T4" y="T5"/>
                </a:cxn>
              </a:cxnLst>
              <a:rect l="0" t="0" r="r" b="b"/>
              <a:pathLst>
                <a:path w="1" h="3">
                  <a:moveTo>
                    <a:pt x="1" y="0"/>
                  </a:moveTo>
                  <a:cubicBezTo>
                    <a:pt x="1" y="1"/>
                    <a:pt x="0" y="2"/>
                    <a:pt x="0" y="3"/>
                  </a:cubicBezTo>
                  <a:cubicBezTo>
                    <a:pt x="0" y="2"/>
                    <a:pt x="1" y="1"/>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08" name="Picture 252"/>
            <p:cNvPicPr>
              <a:picLocks noChangeAspect="true" noChangeArrowheads="true"/>
            </p:cNvPicPr>
            <p:nvPr/>
          </p:nvPicPr>
          <p:blipFill>
            <a:blip r:embed="rId36">
              <a:extLst>
                <a:ext uri="{28A0092B-C50C-407E-A947-70E740481C1C}">
                  <a14:useLocalDpi xmlns:a14="http://schemas.microsoft.com/office/drawing/2010/main" val="false"/>
                </a:ext>
              </a:extLst>
            </a:blip>
            <a:srcRect/>
            <a:stretch>
              <a:fillRect/>
            </a:stretch>
          </p:blipFill>
          <p:spPr bwMode="auto">
            <a:xfrm>
              <a:off x="4492" y="3190"/>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09" name="Picture 253"/>
            <p:cNvPicPr>
              <a:picLocks noChangeAspect="true" noChangeArrowheads="true"/>
            </p:cNvPicPr>
            <p:nvPr/>
          </p:nvPicPr>
          <p:blipFill>
            <a:blip r:embed="rId37">
              <a:extLst>
                <a:ext uri="{28A0092B-C50C-407E-A947-70E740481C1C}">
                  <a14:useLocalDpi xmlns:a14="http://schemas.microsoft.com/office/drawing/2010/main" val="false"/>
                </a:ext>
              </a:extLst>
            </a:blip>
            <a:srcRect/>
            <a:stretch>
              <a:fillRect/>
            </a:stretch>
          </p:blipFill>
          <p:spPr bwMode="auto">
            <a:xfrm>
              <a:off x="4486" y="3200"/>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0" name="Freeform 254"/>
            <p:cNvSpPr>
              <a:spLocks noEditPoints="true"/>
            </p:cNvSpPr>
            <p:nvPr/>
          </p:nvSpPr>
          <p:spPr bwMode="auto">
            <a:xfrm>
              <a:off x="4476" y="3210"/>
              <a:ext cx="16" cy="20"/>
            </a:xfrm>
            <a:custGeom>
              <a:avLst/>
              <a:gdLst>
                <a:gd name="T0" fmla="*/ 2 w 10"/>
                <a:gd name="T1" fmla="*/ 18 h 12"/>
                <a:gd name="T2" fmla="*/ 2 w 10"/>
                <a:gd name="T3" fmla="*/ 20 h 12"/>
                <a:gd name="T4" fmla="*/ 0 w 10"/>
                <a:gd name="T5" fmla="*/ 20 h 12"/>
                <a:gd name="T6" fmla="*/ 0 w 10"/>
                <a:gd name="T7" fmla="*/ 20 h 12"/>
                <a:gd name="T8" fmla="*/ 0 w 10"/>
                <a:gd name="T9" fmla="*/ 20 h 12"/>
                <a:gd name="T10" fmla="*/ 2 w 10"/>
                <a:gd name="T11" fmla="*/ 18 h 12"/>
                <a:gd name="T12" fmla="*/ 2 w 10"/>
                <a:gd name="T13" fmla="*/ 18 h 12"/>
                <a:gd name="T14" fmla="*/ 13 w 10"/>
                <a:gd name="T15" fmla="*/ 3 h 12"/>
                <a:gd name="T16" fmla="*/ 10 w 10"/>
                <a:gd name="T17" fmla="*/ 8 h 12"/>
                <a:gd name="T18" fmla="*/ 10 w 10"/>
                <a:gd name="T19" fmla="*/ 8 h 12"/>
                <a:gd name="T20" fmla="*/ 10 w 10"/>
                <a:gd name="T21" fmla="*/ 8 h 12"/>
                <a:gd name="T22" fmla="*/ 13 w 10"/>
                <a:gd name="T23" fmla="*/ 3 h 12"/>
                <a:gd name="T24" fmla="*/ 16 w 10"/>
                <a:gd name="T25" fmla="*/ 0 h 12"/>
                <a:gd name="T26" fmla="*/ 16 w 10"/>
                <a:gd name="T27" fmla="*/ 0 h 12"/>
                <a:gd name="T28" fmla="*/ 16 w 10"/>
                <a:gd name="T29" fmla="*/ 0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2">
                  <a:moveTo>
                    <a:pt x="1" y="11"/>
                  </a:moveTo>
                  <a:cubicBezTo>
                    <a:pt x="1" y="11"/>
                    <a:pt x="1" y="11"/>
                    <a:pt x="1" y="12"/>
                  </a:cubicBezTo>
                  <a:cubicBezTo>
                    <a:pt x="0" y="12"/>
                    <a:pt x="0" y="12"/>
                    <a:pt x="0" y="12"/>
                  </a:cubicBezTo>
                  <a:cubicBezTo>
                    <a:pt x="0" y="12"/>
                    <a:pt x="0" y="12"/>
                    <a:pt x="0" y="12"/>
                  </a:cubicBezTo>
                  <a:cubicBezTo>
                    <a:pt x="0" y="12"/>
                    <a:pt x="0" y="12"/>
                    <a:pt x="0" y="12"/>
                  </a:cubicBezTo>
                  <a:cubicBezTo>
                    <a:pt x="1" y="12"/>
                    <a:pt x="1" y="11"/>
                    <a:pt x="1" y="11"/>
                  </a:cubicBezTo>
                  <a:cubicBezTo>
                    <a:pt x="1" y="11"/>
                    <a:pt x="1" y="11"/>
                    <a:pt x="1" y="11"/>
                  </a:cubicBezTo>
                  <a:moveTo>
                    <a:pt x="8" y="2"/>
                  </a:moveTo>
                  <a:cubicBezTo>
                    <a:pt x="7" y="3"/>
                    <a:pt x="7" y="4"/>
                    <a:pt x="6" y="5"/>
                  </a:cubicBezTo>
                  <a:cubicBezTo>
                    <a:pt x="6" y="5"/>
                    <a:pt x="6" y="5"/>
                    <a:pt x="6" y="5"/>
                  </a:cubicBezTo>
                  <a:cubicBezTo>
                    <a:pt x="6" y="5"/>
                    <a:pt x="6" y="5"/>
                    <a:pt x="6" y="5"/>
                  </a:cubicBezTo>
                  <a:cubicBezTo>
                    <a:pt x="7" y="4"/>
                    <a:pt x="7" y="3"/>
                    <a:pt x="8" y="2"/>
                  </a:cubicBezTo>
                  <a:moveTo>
                    <a:pt x="10" y="0"/>
                  </a:moveTo>
                  <a:cubicBezTo>
                    <a:pt x="10" y="0"/>
                    <a:pt x="10" y="0"/>
                    <a:pt x="10" y="0"/>
                  </a:cubicBezTo>
                  <a:cubicBezTo>
                    <a:pt x="10" y="0"/>
                    <a:pt x="10"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1" name="Picture 255"/>
            <p:cNvPicPr>
              <a:picLocks noChangeAspect="true" noChangeArrowheads="true"/>
            </p:cNvPicPr>
            <p:nvPr/>
          </p:nvPicPr>
          <p:blipFill>
            <a:blip r:embed="rId38">
              <a:extLst>
                <a:ext uri="{28A0092B-C50C-407E-A947-70E740481C1C}">
                  <a14:useLocalDpi xmlns:a14="http://schemas.microsoft.com/office/drawing/2010/main" val="false"/>
                </a:ext>
              </a:extLst>
            </a:blip>
            <a:srcRect/>
            <a:stretch>
              <a:fillRect/>
            </a:stretch>
          </p:blipFill>
          <p:spPr bwMode="auto">
            <a:xfrm>
              <a:off x="4470" y="322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2" name="Freeform 256"/>
            <p:cNvSpPr>
              <a:spLocks noEditPoints="true"/>
            </p:cNvSpPr>
            <p:nvPr/>
          </p:nvSpPr>
          <p:spPr bwMode="auto">
            <a:xfrm>
              <a:off x="4456" y="3246"/>
              <a:ext cx="2" cy="2"/>
            </a:xfrm>
            <a:custGeom>
              <a:avLst/>
              <a:gdLst>
                <a:gd name="T0" fmla="*/ 2 w 1"/>
                <a:gd name="T1" fmla="*/ 2 h 1"/>
                <a:gd name="T2" fmla="*/ 0 w 1"/>
                <a:gd name="T3" fmla="*/ 2 h 1"/>
                <a:gd name="T4" fmla="*/ 2 w 1"/>
                <a:gd name="T5" fmla="*/ 2 h 1"/>
                <a:gd name="T6" fmla="*/ 2 w 1"/>
                <a:gd name="T7" fmla="*/ 2 h 1"/>
                <a:gd name="T8" fmla="*/ 2 w 1"/>
                <a:gd name="T9" fmla="*/ 0 h 1"/>
                <a:gd name="T10" fmla="*/ 2 w 1"/>
                <a:gd name="T11" fmla="*/ 2 h 1"/>
                <a:gd name="T12" fmla="*/ 2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1" y="1"/>
                  </a:moveTo>
                  <a:cubicBezTo>
                    <a:pt x="1" y="1"/>
                    <a:pt x="1" y="1"/>
                    <a:pt x="0" y="1"/>
                  </a:cubicBezTo>
                  <a:cubicBezTo>
                    <a:pt x="1" y="1"/>
                    <a:pt x="1" y="1"/>
                    <a:pt x="1" y="1"/>
                  </a:cubicBezTo>
                  <a:cubicBezTo>
                    <a:pt x="1" y="1"/>
                    <a:pt x="1" y="1"/>
                    <a:pt x="1" y="1"/>
                  </a:cubicBezTo>
                  <a:moveTo>
                    <a:pt x="1" y="0"/>
                  </a:moveTo>
                  <a:cubicBezTo>
                    <a:pt x="1" y="1"/>
                    <a:pt x="1" y="1"/>
                    <a:pt x="1" y="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13" name="Oval 257"/>
            <p:cNvSpPr>
              <a:spLocks noChangeArrowheads="true"/>
            </p:cNvSpPr>
            <p:nvPr/>
          </p:nvSpPr>
          <p:spPr bwMode="auto">
            <a:xfrm>
              <a:off x="4458" y="3248"/>
              <a:ext cx="1" cy="1"/>
            </a:xfrm>
            <a:prstGeom prst="ellipse">
              <a:avLst/>
            </a:pr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14" name="Freeform 259"/>
            <p:cNvSpPr>
              <a:spLocks noEditPoints="true"/>
            </p:cNvSpPr>
            <p:nvPr/>
          </p:nvSpPr>
          <p:spPr bwMode="auto">
            <a:xfrm>
              <a:off x="4435" y="3258"/>
              <a:ext cx="11" cy="6"/>
            </a:xfrm>
            <a:custGeom>
              <a:avLst/>
              <a:gdLst>
                <a:gd name="T0" fmla="*/ 2 w 7"/>
                <a:gd name="T1" fmla="*/ 6 h 4"/>
                <a:gd name="T2" fmla="*/ 0 w 7"/>
                <a:gd name="T3" fmla="*/ 6 h 4"/>
                <a:gd name="T4" fmla="*/ 0 w 7"/>
                <a:gd name="T5" fmla="*/ 6 h 4"/>
                <a:gd name="T6" fmla="*/ 0 w 7"/>
                <a:gd name="T7" fmla="*/ 6 h 4"/>
                <a:gd name="T8" fmla="*/ 2 w 7"/>
                <a:gd name="T9" fmla="*/ 6 h 4"/>
                <a:gd name="T10" fmla="*/ 2 w 7"/>
                <a:gd name="T11" fmla="*/ 5 h 4"/>
                <a:gd name="T12" fmla="*/ 2 w 7"/>
                <a:gd name="T13" fmla="*/ 5 h 4"/>
                <a:gd name="T14" fmla="*/ 2 w 7"/>
                <a:gd name="T15" fmla="*/ 5 h 4"/>
                <a:gd name="T16" fmla="*/ 2 w 7"/>
                <a:gd name="T17" fmla="*/ 5 h 4"/>
                <a:gd name="T18" fmla="*/ 2 w 7"/>
                <a:gd name="T19" fmla="*/ 5 h 4"/>
                <a:gd name="T20" fmla="*/ 11 w 7"/>
                <a:gd name="T21" fmla="*/ 0 h 4"/>
                <a:gd name="T22" fmla="*/ 9 w 7"/>
                <a:gd name="T23" fmla="*/ 0 h 4"/>
                <a:gd name="T24" fmla="*/ 9 w 7"/>
                <a:gd name="T25" fmla="*/ 0 h 4"/>
                <a:gd name="T26" fmla="*/ 11 w 7"/>
                <a:gd name="T27" fmla="*/ 0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 h="4">
                  <a:moveTo>
                    <a:pt x="1" y="4"/>
                  </a:moveTo>
                  <a:cubicBezTo>
                    <a:pt x="1" y="4"/>
                    <a:pt x="0" y="4"/>
                    <a:pt x="0" y="4"/>
                  </a:cubicBezTo>
                  <a:cubicBezTo>
                    <a:pt x="0" y="4"/>
                    <a:pt x="0" y="4"/>
                    <a:pt x="0" y="4"/>
                  </a:cubicBezTo>
                  <a:cubicBezTo>
                    <a:pt x="0" y="4"/>
                    <a:pt x="0" y="4"/>
                    <a:pt x="0" y="4"/>
                  </a:cubicBezTo>
                  <a:cubicBezTo>
                    <a:pt x="1" y="4"/>
                    <a:pt x="1" y="4"/>
                    <a:pt x="1" y="4"/>
                  </a:cubicBezTo>
                  <a:moveTo>
                    <a:pt x="1" y="3"/>
                  </a:moveTo>
                  <a:cubicBezTo>
                    <a:pt x="1" y="3"/>
                    <a:pt x="1" y="3"/>
                    <a:pt x="1" y="3"/>
                  </a:cubicBezTo>
                  <a:cubicBezTo>
                    <a:pt x="1" y="3"/>
                    <a:pt x="1" y="3"/>
                    <a:pt x="1" y="3"/>
                  </a:cubicBezTo>
                  <a:cubicBezTo>
                    <a:pt x="1" y="3"/>
                    <a:pt x="1" y="3"/>
                    <a:pt x="1" y="3"/>
                  </a:cubicBezTo>
                  <a:cubicBezTo>
                    <a:pt x="1" y="3"/>
                    <a:pt x="1" y="3"/>
                    <a:pt x="1" y="3"/>
                  </a:cubicBezTo>
                  <a:moveTo>
                    <a:pt x="7" y="0"/>
                  </a:moveTo>
                  <a:cubicBezTo>
                    <a:pt x="6" y="0"/>
                    <a:pt x="6" y="0"/>
                    <a:pt x="6" y="0"/>
                  </a:cubicBezTo>
                  <a:cubicBezTo>
                    <a:pt x="6" y="0"/>
                    <a:pt x="6" y="0"/>
                    <a:pt x="6" y="0"/>
                  </a:cubicBezTo>
                  <a:cubicBezTo>
                    <a:pt x="7" y="0"/>
                    <a:pt x="7" y="0"/>
                    <a:pt x="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15" name="Freeform 260"/>
            <p:cNvSpPr/>
            <p:nvPr/>
          </p:nvSpPr>
          <p:spPr bwMode="auto">
            <a:xfrm>
              <a:off x="4435" y="3263"/>
              <a:ext cx="1" cy="1"/>
            </a:xfrm>
            <a:custGeom>
              <a:avLst/>
              <a:gdLst>
                <a:gd name="T0" fmla="*/ 1 w 1"/>
                <a:gd name="T1" fmla="*/ 0 h 1"/>
                <a:gd name="T2" fmla="*/ 1 w 1"/>
                <a:gd name="T3" fmla="*/ 0 h 1"/>
                <a:gd name="T4" fmla="*/ 1 w 1"/>
                <a:gd name="T5" fmla="*/ 1 h 1"/>
                <a:gd name="T6" fmla="*/ 0 w 1"/>
                <a:gd name="T7" fmla="*/ 1 h 1"/>
                <a:gd name="T8" fmla="*/ 1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1" y="0"/>
                    <a:pt x="1" y="0"/>
                  </a:cubicBezTo>
                  <a:cubicBezTo>
                    <a:pt x="1" y="0"/>
                    <a:pt x="1" y="1"/>
                    <a:pt x="1" y="1"/>
                  </a:cubicBezTo>
                  <a:cubicBezTo>
                    <a:pt x="1" y="1"/>
                    <a:pt x="1" y="1"/>
                    <a:pt x="0" y="1"/>
                  </a:cubicBezTo>
                  <a:cubicBezTo>
                    <a:pt x="1" y="1"/>
                    <a:pt x="1" y="1"/>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6" name="Picture 261"/>
            <p:cNvPicPr>
              <a:picLocks noChangeAspect="true" noChangeArrowheads="true"/>
            </p:cNvPicPr>
            <p:nvPr/>
          </p:nvPicPr>
          <p:blipFill>
            <a:blip r:embed="rId39">
              <a:extLst>
                <a:ext uri="{28A0092B-C50C-407E-A947-70E740481C1C}">
                  <a14:useLocalDpi xmlns:a14="http://schemas.microsoft.com/office/drawing/2010/main" val="false"/>
                </a:ext>
              </a:extLst>
            </a:blip>
            <a:srcRect/>
            <a:stretch>
              <a:fillRect/>
            </a:stretch>
          </p:blipFill>
          <p:spPr bwMode="auto">
            <a:xfrm>
              <a:off x="4424" y="3259"/>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7" name="Freeform 262"/>
            <p:cNvSpPr/>
            <p:nvPr/>
          </p:nvSpPr>
          <p:spPr bwMode="auto">
            <a:xfrm>
              <a:off x="4407" y="3276"/>
              <a:ext cx="8" cy="5"/>
            </a:xfrm>
            <a:custGeom>
              <a:avLst/>
              <a:gdLst>
                <a:gd name="T0" fmla="*/ 8 w 5"/>
                <a:gd name="T1" fmla="*/ 0 h 3"/>
                <a:gd name="T2" fmla="*/ 8 w 5"/>
                <a:gd name="T3" fmla="*/ 0 h 3"/>
                <a:gd name="T4" fmla="*/ 0 w 5"/>
                <a:gd name="T5" fmla="*/ 5 h 3"/>
                <a:gd name="T6" fmla="*/ 0 w 5"/>
                <a:gd name="T7" fmla="*/ 5 h 3"/>
                <a:gd name="T8" fmla="*/ 8 w 5"/>
                <a:gd name="T9" fmla="*/ 0 h 3"/>
                <a:gd name="T10" fmla="*/ 8 w 5"/>
                <a:gd name="T11" fmla="*/ 0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3">
                  <a:moveTo>
                    <a:pt x="5" y="0"/>
                  </a:moveTo>
                  <a:cubicBezTo>
                    <a:pt x="5" y="0"/>
                    <a:pt x="5" y="0"/>
                    <a:pt x="5" y="0"/>
                  </a:cubicBezTo>
                  <a:cubicBezTo>
                    <a:pt x="3" y="1"/>
                    <a:pt x="2" y="2"/>
                    <a:pt x="0" y="3"/>
                  </a:cubicBezTo>
                  <a:cubicBezTo>
                    <a:pt x="0" y="3"/>
                    <a:pt x="0" y="3"/>
                    <a:pt x="0" y="3"/>
                  </a:cubicBezTo>
                  <a:cubicBezTo>
                    <a:pt x="2" y="2"/>
                    <a:pt x="3" y="1"/>
                    <a:pt x="5" y="0"/>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8" name="Picture 263"/>
            <p:cNvPicPr>
              <a:picLocks noChangeAspect="true" noChangeArrowheads="true"/>
            </p:cNvPicPr>
            <p:nvPr/>
          </p:nvPicPr>
          <p:blipFill>
            <a:blip r:embed="rId40">
              <a:extLst>
                <a:ext uri="{28A0092B-C50C-407E-A947-70E740481C1C}">
                  <a14:useLocalDpi xmlns:a14="http://schemas.microsoft.com/office/drawing/2010/main" val="false"/>
                </a:ext>
              </a:extLst>
            </a:blip>
            <a:srcRect/>
            <a:stretch>
              <a:fillRect/>
            </a:stretch>
          </p:blipFill>
          <p:spPr bwMode="auto">
            <a:xfrm>
              <a:off x="4400" y="3272"/>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9" name="Freeform 264"/>
            <p:cNvSpPr>
              <a:spLocks noEditPoints="true"/>
            </p:cNvSpPr>
            <p:nvPr/>
          </p:nvSpPr>
          <p:spPr bwMode="auto">
            <a:xfrm>
              <a:off x="4216" y="3282"/>
              <a:ext cx="186" cy="17"/>
            </a:xfrm>
            <a:custGeom>
              <a:avLst/>
              <a:gdLst>
                <a:gd name="T0" fmla="*/ 0 w 113"/>
                <a:gd name="T1" fmla="*/ 15 h 10"/>
                <a:gd name="T2" fmla="*/ 5 w 113"/>
                <a:gd name="T3" fmla="*/ 17 h 10"/>
                <a:gd name="T4" fmla="*/ 7 w 113"/>
                <a:gd name="T5" fmla="*/ 17 h 10"/>
                <a:gd name="T6" fmla="*/ 0 w 113"/>
                <a:gd name="T7" fmla="*/ 15 h 10"/>
                <a:gd name="T8" fmla="*/ 174 w 113"/>
                <a:gd name="T9" fmla="*/ 5 h 10"/>
                <a:gd name="T10" fmla="*/ 174 w 113"/>
                <a:gd name="T11" fmla="*/ 5 h 10"/>
                <a:gd name="T12" fmla="*/ 174 w 113"/>
                <a:gd name="T13" fmla="*/ 5 h 10"/>
                <a:gd name="T14" fmla="*/ 179 w 113"/>
                <a:gd name="T15" fmla="*/ 3 h 10"/>
                <a:gd name="T16" fmla="*/ 178 w 113"/>
                <a:gd name="T17" fmla="*/ 3 h 10"/>
                <a:gd name="T18" fmla="*/ 178 w 113"/>
                <a:gd name="T19" fmla="*/ 3 h 10"/>
                <a:gd name="T20" fmla="*/ 179 w 113"/>
                <a:gd name="T21" fmla="*/ 3 h 10"/>
                <a:gd name="T22" fmla="*/ 179 w 113"/>
                <a:gd name="T23" fmla="*/ 3 h 10"/>
                <a:gd name="T24" fmla="*/ 186 w 113"/>
                <a:gd name="T25" fmla="*/ 0 h 10"/>
                <a:gd name="T26" fmla="*/ 183 w 113"/>
                <a:gd name="T27" fmla="*/ 2 h 10"/>
                <a:gd name="T28" fmla="*/ 183 w 113"/>
                <a:gd name="T29" fmla="*/ 2 h 10"/>
                <a:gd name="T30" fmla="*/ 186 w 113"/>
                <a:gd name="T31" fmla="*/ 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3" h="10">
                  <a:moveTo>
                    <a:pt x="0" y="9"/>
                  </a:moveTo>
                  <a:cubicBezTo>
                    <a:pt x="1" y="9"/>
                    <a:pt x="2" y="9"/>
                    <a:pt x="3" y="10"/>
                  </a:cubicBezTo>
                  <a:cubicBezTo>
                    <a:pt x="3" y="10"/>
                    <a:pt x="4" y="10"/>
                    <a:pt x="4" y="10"/>
                  </a:cubicBezTo>
                  <a:cubicBezTo>
                    <a:pt x="3" y="10"/>
                    <a:pt x="1" y="9"/>
                    <a:pt x="0" y="9"/>
                  </a:cubicBezTo>
                  <a:moveTo>
                    <a:pt x="106" y="3"/>
                  </a:moveTo>
                  <a:cubicBezTo>
                    <a:pt x="106" y="3"/>
                    <a:pt x="106" y="3"/>
                    <a:pt x="106" y="3"/>
                  </a:cubicBezTo>
                  <a:cubicBezTo>
                    <a:pt x="106" y="3"/>
                    <a:pt x="106" y="3"/>
                    <a:pt x="106" y="3"/>
                  </a:cubicBezTo>
                  <a:moveTo>
                    <a:pt x="109" y="2"/>
                  </a:moveTo>
                  <a:cubicBezTo>
                    <a:pt x="109" y="2"/>
                    <a:pt x="109" y="2"/>
                    <a:pt x="108" y="2"/>
                  </a:cubicBezTo>
                  <a:cubicBezTo>
                    <a:pt x="108" y="2"/>
                    <a:pt x="108" y="2"/>
                    <a:pt x="108" y="2"/>
                  </a:cubicBezTo>
                  <a:cubicBezTo>
                    <a:pt x="108" y="2"/>
                    <a:pt x="108" y="2"/>
                    <a:pt x="109" y="2"/>
                  </a:cubicBezTo>
                  <a:cubicBezTo>
                    <a:pt x="109" y="2"/>
                    <a:pt x="109" y="2"/>
                    <a:pt x="109" y="2"/>
                  </a:cubicBezTo>
                  <a:moveTo>
                    <a:pt x="113" y="0"/>
                  </a:moveTo>
                  <a:cubicBezTo>
                    <a:pt x="113" y="0"/>
                    <a:pt x="112" y="0"/>
                    <a:pt x="111" y="1"/>
                  </a:cubicBezTo>
                  <a:cubicBezTo>
                    <a:pt x="111" y="1"/>
                    <a:pt x="111" y="1"/>
                    <a:pt x="111" y="1"/>
                  </a:cubicBezTo>
                  <a:cubicBezTo>
                    <a:pt x="112" y="0"/>
                    <a:pt x="113" y="0"/>
                    <a:pt x="11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0" name="Freeform 265"/>
            <p:cNvSpPr/>
            <p:nvPr/>
          </p:nvSpPr>
          <p:spPr bwMode="auto">
            <a:xfrm>
              <a:off x="4221" y="3299"/>
              <a:ext cx="7" cy="2"/>
            </a:xfrm>
            <a:custGeom>
              <a:avLst/>
              <a:gdLst>
                <a:gd name="T0" fmla="*/ 0 w 4"/>
                <a:gd name="T1" fmla="*/ 0 h 1"/>
                <a:gd name="T2" fmla="*/ 7 w 4"/>
                <a:gd name="T3" fmla="*/ 2 h 1"/>
                <a:gd name="T4" fmla="*/ 2 w 4"/>
                <a:gd name="T5" fmla="*/ 0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cubicBezTo>
                    <a:pt x="1" y="0"/>
                    <a:pt x="3" y="0"/>
                    <a:pt x="4" y="1"/>
                  </a:cubicBezTo>
                  <a:cubicBezTo>
                    <a:pt x="3" y="0"/>
                    <a:pt x="2" y="0"/>
                    <a:pt x="1" y="0"/>
                  </a:cubicBezTo>
                  <a:cubicBezTo>
                    <a:pt x="1"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1" name="Freeform 266"/>
            <p:cNvSpPr/>
            <p:nvPr/>
          </p:nvSpPr>
          <p:spPr bwMode="auto">
            <a:xfrm>
              <a:off x="4321" y="3304"/>
              <a:ext cx="5" cy="0"/>
            </a:xfrm>
            <a:custGeom>
              <a:avLst/>
              <a:gdLst>
                <a:gd name="T0" fmla="*/ 5 w 3"/>
                <a:gd name="T1" fmla="*/ 0 w 3"/>
                <a:gd name="T2" fmla="*/ 0 w 3"/>
                <a:gd name="T3" fmla="*/ 0 w 3"/>
                <a:gd name="T4" fmla="*/ 5 w 3"/>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3">
                  <a:moveTo>
                    <a:pt x="3" y="0"/>
                  </a:moveTo>
                  <a:cubicBezTo>
                    <a:pt x="2" y="0"/>
                    <a:pt x="1" y="0"/>
                    <a:pt x="0" y="0"/>
                  </a:cubicBezTo>
                  <a:cubicBezTo>
                    <a:pt x="0" y="0"/>
                    <a:pt x="0" y="0"/>
                    <a:pt x="0" y="0"/>
                  </a:cubicBezTo>
                  <a:cubicBezTo>
                    <a:pt x="0" y="0"/>
                    <a:pt x="0" y="0"/>
                    <a:pt x="0" y="0"/>
                  </a:cubicBezTo>
                  <a:cubicBezTo>
                    <a:pt x="1" y="0"/>
                    <a:pt x="2" y="0"/>
                    <a:pt x="3"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2" name="Freeform 267"/>
            <p:cNvSpPr/>
            <p:nvPr/>
          </p:nvSpPr>
          <p:spPr bwMode="auto">
            <a:xfrm>
              <a:off x="4320" y="3304"/>
              <a:ext cx="1" cy="0"/>
            </a:xfrm>
            <a:custGeom>
              <a:avLst/>
              <a:gdLst>
                <a:gd name="T0" fmla="*/ 1 w 1"/>
                <a:gd name="T1" fmla="*/ 0 w 1"/>
                <a:gd name="T2" fmla="*/ 1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3" name="Freeform 268"/>
            <p:cNvSpPr/>
            <p:nvPr/>
          </p:nvSpPr>
          <p:spPr bwMode="auto">
            <a:xfrm>
              <a:off x="4259" y="3304"/>
              <a:ext cx="7" cy="1"/>
            </a:xfrm>
            <a:custGeom>
              <a:avLst/>
              <a:gdLst>
                <a:gd name="T0" fmla="*/ 0 w 4"/>
                <a:gd name="T1" fmla="*/ 0 h 1"/>
                <a:gd name="T2" fmla="*/ 7 w 4"/>
                <a:gd name="T3" fmla="*/ 1 h 1"/>
                <a:gd name="T4" fmla="*/ 7 w 4"/>
                <a:gd name="T5" fmla="*/ 1 h 1"/>
                <a:gd name="T6" fmla="*/ 4 w 4"/>
                <a:gd name="T7" fmla="*/ 1 h 1"/>
                <a:gd name="T8" fmla="*/ 0 w 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0" y="0"/>
                  </a:moveTo>
                  <a:cubicBezTo>
                    <a:pt x="1" y="0"/>
                    <a:pt x="3" y="1"/>
                    <a:pt x="4" y="1"/>
                  </a:cubicBezTo>
                  <a:cubicBezTo>
                    <a:pt x="4" y="1"/>
                    <a:pt x="4" y="1"/>
                    <a:pt x="4" y="1"/>
                  </a:cubicBezTo>
                  <a:cubicBezTo>
                    <a:pt x="4" y="1"/>
                    <a:pt x="3" y="1"/>
                    <a:pt x="2" y="1"/>
                  </a:cubicBezTo>
                  <a:cubicBezTo>
                    <a:pt x="2" y="1"/>
                    <a:pt x="1"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4" name="Freeform 269"/>
            <p:cNvSpPr/>
            <p:nvPr/>
          </p:nvSpPr>
          <p:spPr bwMode="auto">
            <a:xfrm>
              <a:off x="4266" y="3305"/>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25" name="Picture 270"/>
            <p:cNvPicPr>
              <a:picLocks noChangeAspect="true" noChangeArrowheads="true"/>
            </p:cNvPicPr>
            <p:nvPr/>
          </p:nvPicPr>
          <p:blipFill>
            <a:blip r:embed="rId41">
              <a:extLst>
                <a:ext uri="{28A0092B-C50C-407E-A947-70E740481C1C}">
                  <a14:useLocalDpi xmlns:a14="http://schemas.microsoft.com/office/drawing/2010/main" val="false"/>
                </a:ext>
              </a:extLst>
            </a:blip>
            <a:srcRect/>
            <a:stretch>
              <a:fillRect/>
            </a:stretch>
          </p:blipFill>
          <p:spPr bwMode="auto">
            <a:xfrm>
              <a:off x="4854" y="343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26" name="Freeform 271"/>
            <p:cNvSpPr/>
            <p:nvPr/>
          </p:nvSpPr>
          <p:spPr bwMode="auto">
            <a:xfrm>
              <a:off x="5037" y="3442"/>
              <a:ext cx="24" cy="9"/>
            </a:xfrm>
            <a:custGeom>
              <a:avLst/>
              <a:gdLst>
                <a:gd name="T0" fmla="*/ 24 w 24"/>
                <a:gd name="T1" fmla="*/ 0 h 9"/>
                <a:gd name="T2" fmla="*/ 0 w 24"/>
                <a:gd name="T3" fmla="*/ 9 h 9"/>
                <a:gd name="T4" fmla="*/ 24 w 24"/>
                <a:gd name="T5" fmla="*/ 0 h 9"/>
                <a:gd name="T6" fmla="*/ 0 60000 65536"/>
                <a:gd name="T7" fmla="*/ 0 60000 65536"/>
                <a:gd name="T8" fmla="*/ 0 60000 65536"/>
              </a:gdLst>
              <a:ahLst/>
              <a:cxnLst>
                <a:cxn ang="T6">
                  <a:pos x="T0" y="T1"/>
                </a:cxn>
                <a:cxn ang="T7">
                  <a:pos x="T2" y="T3"/>
                </a:cxn>
                <a:cxn ang="T8">
                  <a:pos x="T4" y="T5"/>
                </a:cxn>
              </a:cxnLst>
              <a:rect l="0" t="0" r="r" b="b"/>
              <a:pathLst>
                <a:path w="24" h="9">
                  <a:moveTo>
                    <a:pt x="24" y="0"/>
                  </a:moveTo>
                  <a:lnTo>
                    <a:pt x="0" y="9"/>
                  </a:lnTo>
                  <a:lnTo>
                    <a:pt x="24" y="0"/>
                  </a:lnTo>
                  <a:close/>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7" name="Freeform 272"/>
            <p:cNvSpPr/>
            <p:nvPr/>
          </p:nvSpPr>
          <p:spPr bwMode="auto">
            <a:xfrm>
              <a:off x="5037" y="3442"/>
              <a:ext cx="24" cy="9"/>
            </a:xfrm>
            <a:custGeom>
              <a:avLst/>
              <a:gdLst>
                <a:gd name="T0" fmla="*/ 24 w 24"/>
                <a:gd name="T1" fmla="*/ 0 h 9"/>
                <a:gd name="T2" fmla="*/ 0 w 24"/>
                <a:gd name="T3" fmla="*/ 9 h 9"/>
                <a:gd name="T4" fmla="*/ 24 w 24"/>
                <a:gd name="T5" fmla="*/ 0 h 9"/>
                <a:gd name="T6" fmla="*/ 0 60000 65536"/>
                <a:gd name="T7" fmla="*/ 0 60000 65536"/>
                <a:gd name="T8" fmla="*/ 0 60000 65536"/>
              </a:gdLst>
              <a:ahLst/>
              <a:cxnLst>
                <a:cxn ang="T6">
                  <a:pos x="T0" y="T1"/>
                </a:cxn>
                <a:cxn ang="T7">
                  <a:pos x="T2" y="T3"/>
                </a:cxn>
                <a:cxn ang="T8">
                  <a:pos x="T4" y="T5"/>
                </a:cxn>
              </a:cxnLst>
              <a:rect l="0" t="0" r="r" b="b"/>
              <a:pathLst>
                <a:path w="24" h="9">
                  <a:moveTo>
                    <a:pt x="24" y="0"/>
                  </a:moveTo>
                  <a:lnTo>
                    <a:pt x="0" y="9"/>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8" name="Freeform 273"/>
            <p:cNvSpPr/>
            <p:nvPr/>
          </p:nvSpPr>
          <p:spPr bwMode="auto">
            <a:xfrm>
              <a:off x="4876" y="3448"/>
              <a:ext cx="1" cy="0"/>
            </a:xfrm>
            <a:custGeom>
              <a:avLst/>
              <a:gdLst>
                <a:gd name="T0" fmla="*/ 0 w 1"/>
                <a:gd name="T1" fmla="*/ 1 w 1"/>
                <a:gd name="T2" fmla="*/ 1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0" y="0"/>
                    <a:pt x="1" y="0"/>
                  </a:cubicBezTo>
                  <a:cubicBezTo>
                    <a:pt x="1" y="0"/>
                    <a:pt x="1" y="0"/>
                    <a:pt x="1"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9" name="Freeform 274"/>
            <p:cNvSpPr/>
            <p:nvPr/>
          </p:nvSpPr>
          <p:spPr bwMode="auto">
            <a:xfrm>
              <a:off x="4876" y="3448"/>
              <a:ext cx="1" cy="0"/>
            </a:xfrm>
            <a:custGeom>
              <a:avLst/>
              <a:gdLst>
                <a:gd name="T0" fmla="*/ 0 w 1"/>
                <a:gd name="T1" fmla="*/ 1 w 1"/>
                <a:gd name="T2" fmla="*/ 0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1"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30" name="Picture 275"/>
            <p:cNvPicPr>
              <a:picLocks noChangeAspect="true" noChangeArrowheads="true"/>
            </p:cNvPicPr>
            <p:nvPr/>
          </p:nvPicPr>
          <p:blipFill>
            <a:blip r:embed="rId42">
              <a:extLst>
                <a:ext uri="{28A0092B-C50C-407E-A947-70E740481C1C}">
                  <a14:useLocalDpi xmlns:a14="http://schemas.microsoft.com/office/drawing/2010/main" val="false"/>
                </a:ext>
              </a:extLst>
            </a:blip>
            <a:srcRect/>
            <a:stretch>
              <a:fillRect/>
            </a:stretch>
          </p:blipFill>
          <p:spPr bwMode="auto">
            <a:xfrm>
              <a:off x="4870" y="3441"/>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31" name="Picture 276"/>
            <p:cNvPicPr>
              <a:picLocks noChangeAspect="true" noChangeArrowheads="true"/>
            </p:cNvPicPr>
            <p:nvPr/>
          </p:nvPicPr>
          <p:blipFill>
            <a:blip r:embed="rId43">
              <a:extLst>
                <a:ext uri="{28A0092B-C50C-407E-A947-70E740481C1C}">
                  <a14:useLocalDpi xmlns:a14="http://schemas.microsoft.com/office/drawing/2010/main" val="false"/>
                </a:ext>
              </a:extLst>
            </a:blip>
            <a:srcRect/>
            <a:stretch>
              <a:fillRect/>
            </a:stretch>
          </p:blipFill>
          <p:spPr bwMode="auto">
            <a:xfrm>
              <a:off x="4909" y="345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32" name="Freeform 277"/>
            <p:cNvSpPr/>
            <p:nvPr/>
          </p:nvSpPr>
          <p:spPr bwMode="auto">
            <a:xfrm>
              <a:off x="5010" y="3460"/>
              <a:ext cx="2" cy="0"/>
            </a:xfrm>
            <a:custGeom>
              <a:avLst/>
              <a:gdLst>
                <a:gd name="T0" fmla="*/ 2 w 1"/>
                <a:gd name="T1" fmla="*/ 0 w 1"/>
                <a:gd name="T2" fmla="*/ 2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3" name="Freeform 278"/>
            <p:cNvSpPr/>
            <p:nvPr/>
          </p:nvSpPr>
          <p:spPr bwMode="auto">
            <a:xfrm>
              <a:off x="5005" y="3460"/>
              <a:ext cx="2" cy="0"/>
            </a:xfrm>
            <a:custGeom>
              <a:avLst/>
              <a:gdLst>
                <a:gd name="T0" fmla="*/ 2 w 1"/>
                <a:gd name="T1" fmla="*/ 0 w 1"/>
                <a:gd name="T2" fmla="*/ 0 w 1"/>
                <a:gd name="T3" fmla="*/ 2 w 1"/>
                <a:gd name="T4" fmla="*/ 2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1" y="0"/>
                  </a:moveTo>
                  <a:cubicBezTo>
                    <a:pt x="0" y="0"/>
                    <a:pt x="0" y="0"/>
                    <a:pt x="0" y="0"/>
                  </a:cubicBezTo>
                  <a:cubicBezTo>
                    <a:pt x="0" y="0"/>
                    <a:pt x="0" y="0"/>
                    <a:pt x="0" y="0"/>
                  </a:cubicBezTo>
                  <a:cubicBezTo>
                    <a:pt x="0" y="0"/>
                    <a:pt x="0"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34" name="Picture 279"/>
            <p:cNvPicPr>
              <a:picLocks noChangeAspect="true" noChangeArrowheads="true"/>
            </p:cNvPicPr>
            <p:nvPr/>
          </p:nvPicPr>
          <p:blipFill>
            <a:blip r:embed="rId44">
              <a:extLst>
                <a:ext uri="{28A0092B-C50C-407E-A947-70E740481C1C}">
                  <a14:useLocalDpi xmlns:a14="http://schemas.microsoft.com/office/drawing/2010/main" val="false"/>
                </a:ext>
              </a:extLst>
            </a:blip>
            <a:srcRect/>
            <a:stretch>
              <a:fillRect/>
            </a:stretch>
          </p:blipFill>
          <p:spPr bwMode="auto">
            <a:xfrm>
              <a:off x="4998"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35" name="Freeform 280"/>
            <p:cNvSpPr/>
            <p:nvPr/>
          </p:nvSpPr>
          <p:spPr bwMode="auto">
            <a:xfrm>
              <a:off x="5002" y="3460"/>
              <a:ext cx="2" cy="0"/>
            </a:xfrm>
            <a:custGeom>
              <a:avLst/>
              <a:gdLst>
                <a:gd name="T0" fmla="*/ 2 w 1"/>
                <a:gd name="T1" fmla="*/ 0 w 1"/>
                <a:gd name="T2" fmla="*/ 0 w 1"/>
                <a:gd name="T3" fmla="*/ 2 w 1"/>
                <a:gd name="T4" fmla="*/ 2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1" y="0"/>
                  </a:moveTo>
                  <a:cubicBezTo>
                    <a:pt x="1" y="0"/>
                    <a:pt x="1" y="0"/>
                    <a:pt x="0" y="0"/>
                  </a:cubicBezTo>
                  <a:cubicBezTo>
                    <a:pt x="0" y="0"/>
                    <a:pt x="0" y="0"/>
                    <a:pt x="0" y="0"/>
                  </a:cubicBezTo>
                  <a:cubicBezTo>
                    <a:pt x="0" y="0"/>
                    <a:pt x="1"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6" name="Freeform 281"/>
            <p:cNvSpPr/>
            <p:nvPr/>
          </p:nvSpPr>
          <p:spPr bwMode="auto">
            <a:xfrm>
              <a:off x="5002" y="3460"/>
              <a:ext cx="2" cy="0"/>
            </a:xfrm>
            <a:custGeom>
              <a:avLst/>
              <a:gdLst>
                <a:gd name="T0" fmla="*/ 2 w 1"/>
                <a:gd name="T1" fmla="*/ 0 w 1"/>
                <a:gd name="T2" fmla="*/ 2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7" name="Rectangle 282"/>
            <p:cNvSpPr>
              <a:spLocks noChangeArrowheads="true"/>
            </p:cNvSpPr>
            <p:nvPr/>
          </p:nvSpPr>
          <p:spPr bwMode="auto">
            <a:xfrm>
              <a:off x="5000" y="3460"/>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38" name="Rectangle 283"/>
            <p:cNvSpPr>
              <a:spLocks noChangeArrowheads="true"/>
            </p:cNvSpPr>
            <p:nvPr/>
          </p:nvSpPr>
          <p:spPr bwMode="auto">
            <a:xfrm>
              <a:off x="5000" y="346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pic>
          <p:nvPicPr>
            <p:cNvPr id="132239" name="Picture 284"/>
            <p:cNvPicPr>
              <a:picLocks noChangeAspect="true" noChangeArrowheads="true"/>
            </p:cNvPicPr>
            <p:nvPr/>
          </p:nvPicPr>
          <p:blipFill>
            <a:blip r:embed="rId45">
              <a:extLst>
                <a:ext uri="{28A0092B-C50C-407E-A947-70E740481C1C}">
                  <a14:useLocalDpi xmlns:a14="http://schemas.microsoft.com/office/drawing/2010/main" val="false"/>
                </a:ext>
              </a:extLst>
            </a:blip>
            <a:srcRect/>
            <a:stretch>
              <a:fillRect/>
            </a:stretch>
          </p:blipFill>
          <p:spPr bwMode="auto">
            <a:xfrm>
              <a:off x="4993" y="3452"/>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40" name="Picture 285"/>
            <p:cNvPicPr>
              <a:picLocks noChangeAspect="true" noChangeArrowheads="true"/>
            </p:cNvPicPr>
            <p:nvPr/>
          </p:nvPicPr>
          <p:blipFill>
            <a:blip r:embed="rId45">
              <a:extLst>
                <a:ext uri="{28A0092B-C50C-407E-A947-70E740481C1C}">
                  <a14:useLocalDpi xmlns:a14="http://schemas.microsoft.com/office/drawing/2010/main" val="false"/>
                </a:ext>
              </a:extLst>
            </a:blip>
            <a:srcRect/>
            <a:stretch>
              <a:fillRect/>
            </a:stretch>
          </p:blipFill>
          <p:spPr bwMode="auto">
            <a:xfrm>
              <a:off x="4992"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41" name="Picture 286"/>
            <p:cNvPicPr>
              <a:picLocks noChangeAspect="true" noChangeArrowheads="true"/>
            </p:cNvPicPr>
            <p:nvPr/>
          </p:nvPicPr>
          <p:blipFill>
            <a:blip r:embed="rId46">
              <a:extLst>
                <a:ext uri="{28A0092B-C50C-407E-A947-70E740481C1C}">
                  <a14:useLocalDpi xmlns:a14="http://schemas.microsoft.com/office/drawing/2010/main" val="false"/>
                </a:ext>
              </a:extLst>
            </a:blip>
            <a:srcRect/>
            <a:stretch>
              <a:fillRect/>
            </a:stretch>
          </p:blipFill>
          <p:spPr bwMode="auto">
            <a:xfrm>
              <a:off x="4984" y="3454"/>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42" name="Freeform 287"/>
            <p:cNvSpPr/>
            <p:nvPr/>
          </p:nvSpPr>
          <p:spPr bwMode="auto">
            <a:xfrm>
              <a:off x="4937" y="3463"/>
              <a:ext cx="1" cy="0"/>
            </a:xfrm>
            <a:custGeom>
              <a:avLst/>
              <a:gdLst>
                <a:gd name="T0" fmla="*/ 0 w 1"/>
                <a:gd name="T1" fmla="*/ 0 w 1"/>
                <a:gd name="T2" fmla="*/ 1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0" y="0"/>
                    <a:pt x="1"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43" name="Picture 288"/>
            <p:cNvPicPr>
              <a:picLocks noChangeAspect="true" noChangeArrowheads="true"/>
            </p:cNvPicPr>
            <p:nvPr/>
          </p:nvPicPr>
          <p:blipFill>
            <a:blip r:embed="rId47">
              <a:extLst>
                <a:ext uri="{28A0092B-C50C-407E-A947-70E740481C1C}">
                  <a14:useLocalDpi xmlns:a14="http://schemas.microsoft.com/office/drawing/2010/main" val="false"/>
                </a:ext>
              </a:extLst>
            </a:blip>
            <a:srcRect/>
            <a:stretch>
              <a:fillRect/>
            </a:stretch>
          </p:blipFill>
          <p:spPr bwMode="auto">
            <a:xfrm>
              <a:off x="4929" y="345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44" name="Freeform 289"/>
            <p:cNvSpPr/>
            <p:nvPr/>
          </p:nvSpPr>
          <p:spPr bwMode="auto">
            <a:xfrm>
              <a:off x="4946" y="3463"/>
              <a:ext cx="0" cy="0"/>
            </a:xfrm>
            <a:custGeom>
              <a:avLst/>
              <a:gdLst>
                <a:gd name="T0" fmla="*/ 0 60000 65536"/>
                <a:gd name="T1" fmla="*/ 0 60000 65536"/>
                <a:gd name="T2" fmla="*/ 0 60000 65536"/>
                <a:gd name="T3" fmla="*/ 0 60000 65536"/>
                <a:gd name="T4" fmla="*/ 0 60000 65536"/>
                <a:gd name="T5" fmla="*/ 0 60000 65536"/>
                <a:gd name="T6" fmla="*/ 0 60000 65536"/>
              </a:gdLst>
              <a:ahLst/>
              <a:cxnLst>
                <a:cxn ang="T0">
                  <a:pos x="0" y="0"/>
                </a:cxn>
                <a:cxn ang="T1">
                  <a:pos x="0" y="0"/>
                </a:cxn>
                <a:cxn ang="T2">
                  <a:pos x="0" y="0"/>
                </a:cxn>
                <a:cxn ang="T3">
                  <a:pos x="0" y="0"/>
                </a:cxn>
                <a:cxn ang="T4">
                  <a:pos x="0" y="0"/>
                </a:cxn>
                <a:cxn ang="T5">
                  <a:pos x="0" y="0"/>
                </a:cxn>
                <a:cxn ang="T6">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5" name="Freeform 290"/>
            <p:cNvSpPr/>
            <p:nvPr/>
          </p:nvSpPr>
          <p:spPr bwMode="auto">
            <a:xfrm>
              <a:off x="4945" y="3463"/>
              <a:ext cx="1" cy="0"/>
            </a:xfrm>
            <a:custGeom>
              <a:avLst/>
              <a:gdLst>
                <a:gd name="T0" fmla="*/ 0 w 1"/>
                <a:gd name="T1" fmla="*/ 1 w 1"/>
                <a:gd name="T2" fmla="*/ 1 w 1"/>
                <a:gd name="T3" fmla="*/ 1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1" y="0"/>
                    <a:pt x="1" y="0"/>
                  </a:cubicBezTo>
                  <a:cubicBezTo>
                    <a:pt x="1" y="0"/>
                    <a:pt x="1" y="0"/>
                    <a:pt x="1" y="0"/>
                  </a:cubicBezTo>
                  <a:cubicBezTo>
                    <a:pt x="1" y="0"/>
                    <a:pt x="1" y="0"/>
                    <a:pt x="1"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6" name="Freeform 291"/>
            <p:cNvSpPr/>
            <p:nvPr/>
          </p:nvSpPr>
          <p:spPr bwMode="auto">
            <a:xfrm>
              <a:off x="4955" y="3463"/>
              <a:ext cx="11" cy="0"/>
            </a:xfrm>
            <a:custGeom>
              <a:avLst/>
              <a:gdLst>
                <a:gd name="T0" fmla="*/ 0 w 7"/>
                <a:gd name="T1" fmla="*/ 2 w 7"/>
                <a:gd name="T2" fmla="*/ 2 w 7"/>
                <a:gd name="T3" fmla="*/ 2 w 7"/>
                <a:gd name="T4" fmla="*/ 2 w 7"/>
                <a:gd name="T5" fmla="*/ 6 w 7"/>
                <a:gd name="T6" fmla="*/ 11 w 7"/>
                <a:gd name="T7" fmla="*/ 11 w 7"/>
                <a:gd name="T8" fmla="*/ 8 w 7"/>
                <a:gd name="T9" fmla="*/ 2 w 7"/>
                <a:gd name="T10" fmla="*/ 0 w 7"/>
                <a:gd name="T11" fmla="*/ 0 60000 65536"/>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Lst>
              <a:ahLst/>
              <a:cxnLst>
                <a:cxn ang="T11">
                  <a:pos x="T0" y="0"/>
                </a:cxn>
                <a:cxn ang="T12">
                  <a:pos x="T1" y="0"/>
                </a:cxn>
                <a:cxn ang="T13">
                  <a:pos x="T2" y="0"/>
                </a:cxn>
                <a:cxn ang="T14">
                  <a:pos x="T3" y="0"/>
                </a:cxn>
                <a:cxn ang="T15">
                  <a:pos x="T4" y="0"/>
                </a:cxn>
                <a:cxn ang="T16">
                  <a:pos x="T5" y="0"/>
                </a:cxn>
                <a:cxn ang="T17">
                  <a:pos x="T6" y="0"/>
                </a:cxn>
                <a:cxn ang="T18">
                  <a:pos x="T7" y="0"/>
                </a:cxn>
                <a:cxn ang="T19">
                  <a:pos x="T8" y="0"/>
                </a:cxn>
                <a:cxn ang="T20">
                  <a:pos x="T9" y="0"/>
                </a:cxn>
                <a:cxn ang="T21">
                  <a:pos x="T10" y="0"/>
                </a:cxn>
              </a:cxnLst>
              <a:rect l="0" t="0" r="r" b="b"/>
              <a:pathLst>
                <a:path w="7">
                  <a:moveTo>
                    <a:pt x="0" y="0"/>
                  </a:moveTo>
                  <a:cubicBezTo>
                    <a:pt x="0" y="0"/>
                    <a:pt x="1" y="0"/>
                    <a:pt x="1" y="0"/>
                  </a:cubicBezTo>
                  <a:cubicBezTo>
                    <a:pt x="1" y="0"/>
                    <a:pt x="1" y="0"/>
                    <a:pt x="1" y="0"/>
                  </a:cubicBezTo>
                  <a:cubicBezTo>
                    <a:pt x="1" y="0"/>
                    <a:pt x="1" y="0"/>
                    <a:pt x="1" y="0"/>
                  </a:cubicBezTo>
                  <a:cubicBezTo>
                    <a:pt x="1" y="0"/>
                    <a:pt x="1" y="0"/>
                    <a:pt x="1" y="0"/>
                  </a:cubicBezTo>
                  <a:cubicBezTo>
                    <a:pt x="2" y="0"/>
                    <a:pt x="3" y="0"/>
                    <a:pt x="4" y="0"/>
                  </a:cubicBezTo>
                  <a:cubicBezTo>
                    <a:pt x="5" y="0"/>
                    <a:pt x="6" y="0"/>
                    <a:pt x="7" y="0"/>
                  </a:cubicBezTo>
                  <a:cubicBezTo>
                    <a:pt x="7" y="0"/>
                    <a:pt x="7" y="0"/>
                    <a:pt x="7" y="0"/>
                  </a:cubicBezTo>
                  <a:cubicBezTo>
                    <a:pt x="6" y="0"/>
                    <a:pt x="6" y="0"/>
                    <a:pt x="5" y="0"/>
                  </a:cubicBezTo>
                  <a:cubicBezTo>
                    <a:pt x="3" y="0"/>
                    <a:pt x="2" y="0"/>
                    <a:pt x="1"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7" name="Freeform 292"/>
            <p:cNvSpPr/>
            <p:nvPr/>
          </p:nvSpPr>
          <p:spPr bwMode="auto">
            <a:xfrm>
              <a:off x="4956" y="3463"/>
              <a:ext cx="10" cy="0"/>
            </a:xfrm>
            <a:custGeom>
              <a:avLst/>
              <a:gdLst>
                <a:gd name="T0" fmla="*/ 0 w 6"/>
                <a:gd name="T1" fmla="*/ 0 w 6"/>
                <a:gd name="T2" fmla="*/ 5 w 6"/>
                <a:gd name="T3" fmla="*/ 10 w 6"/>
                <a:gd name="T4" fmla="*/ 5 w 6"/>
                <a:gd name="T5" fmla="*/ 0 w 6"/>
                <a:gd name="T6" fmla="*/ 0 60000 65536"/>
                <a:gd name="T7" fmla="*/ 0 60000 65536"/>
                <a:gd name="T8" fmla="*/ 0 60000 65536"/>
                <a:gd name="T9" fmla="*/ 0 60000 65536"/>
                <a:gd name="T10" fmla="*/ 0 60000 65536"/>
                <a:gd name="T11" fmla="*/ 0 60000 65536"/>
              </a:gdLst>
              <a:ahLst/>
              <a:cxnLst>
                <a:cxn ang="T6">
                  <a:pos x="T0" y="0"/>
                </a:cxn>
                <a:cxn ang="T7">
                  <a:pos x="T1" y="0"/>
                </a:cxn>
                <a:cxn ang="T8">
                  <a:pos x="T2" y="0"/>
                </a:cxn>
                <a:cxn ang="T9">
                  <a:pos x="T3" y="0"/>
                </a:cxn>
                <a:cxn ang="T10">
                  <a:pos x="T4" y="0"/>
                </a:cxn>
                <a:cxn ang="T11">
                  <a:pos x="T5" y="0"/>
                </a:cxn>
              </a:cxnLst>
              <a:rect l="0" t="0" r="r" b="b"/>
              <a:pathLst>
                <a:path w="6">
                  <a:moveTo>
                    <a:pt x="0" y="0"/>
                  </a:moveTo>
                  <a:cubicBezTo>
                    <a:pt x="0" y="0"/>
                    <a:pt x="0" y="0"/>
                    <a:pt x="0" y="0"/>
                  </a:cubicBezTo>
                  <a:cubicBezTo>
                    <a:pt x="1" y="0"/>
                    <a:pt x="2" y="0"/>
                    <a:pt x="3" y="0"/>
                  </a:cubicBezTo>
                  <a:cubicBezTo>
                    <a:pt x="4" y="0"/>
                    <a:pt x="5" y="0"/>
                    <a:pt x="6" y="0"/>
                  </a:cubicBezTo>
                  <a:cubicBezTo>
                    <a:pt x="5" y="0"/>
                    <a:pt x="4" y="0"/>
                    <a:pt x="3" y="0"/>
                  </a:cubicBezTo>
                  <a:cubicBezTo>
                    <a:pt x="2" y="0"/>
                    <a:pt x="1"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8" name="Freeform 295"/>
            <p:cNvSpPr/>
            <p:nvPr/>
          </p:nvSpPr>
          <p:spPr bwMode="auto">
            <a:xfrm>
              <a:off x="5004" y="2354"/>
              <a:ext cx="252" cy="228"/>
            </a:xfrm>
            <a:custGeom>
              <a:avLst/>
              <a:gdLst>
                <a:gd name="T0" fmla="*/ 0 w 154"/>
                <a:gd name="T1" fmla="*/ 15 h 139"/>
                <a:gd name="T2" fmla="*/ 2 w 154"/>
                <a:gd name="T3" fmla="*/ 18 h 139"/>
                <a:gd name="T4" fmla="*/ 3 w 154"/>
                <a:gd name="T5" fmla="*/ 21 h 139"/>
                <a:gd name="T6" fmla="*/ 21 w 154"/>
                <a:gd name="T7" fmla="*/ 38 h 139"/>
                <a:gd name="T8" fmla="*/ 47 w 154"/>
                <a:gd name="T9" fmla="*/ 52 h 139"/>
                <a:gd name="T10" fmla="*/ 77 w 154"/>
                <a:gd name="T11" fmla="*/ 66 h 139"/>
                <a:gd name="T12" fmla="*/ 105 w 154"/>
                <a:gd name="T13" fmla="*/ 75 h 139"/>
                <a:gd name="T14" fmla="*/ 141 w 154"/>
                <a:gd name="T15" fmla="*/ 89 h 139"/>
                <a:gd name="T16" fmla="*/ 173 w 154"/>
                <a:gd name="T17" fmla="*/ 105 h 139"/>
                <a:gd name="T18" fmla="*/ 201 w 154"/>
                <a:gd name="T19" fmla="*/ 128 h 139"/>
                <a:gd name="T20" fmla="*/ 224 w 154"/>
                <a:gd name="T21" fmla="*/ 154 h 139"/>
                <a:gd name="T22" fmla="*/ 226 w 154"/>
                <a:gd name="T23" fmla="*/ 156 h 139"/>
                <a:gd name="T24" fmla="*/ 227 w 154"/>
                <a:gd name="T25" fmla="*/ 159 h 139"/>
                <a:gd name="T26" fmla="*/ 229 w 154"/>
                <a:gd name="T27" fmla="*/ 161 h 139"/>
                <a:gd name="T28" fmla="*/ 229 w 154"/>
                <a:gd name="T29" fmla="*/ 162 h 139"/>
                <a:gd name="T30" fmla="*/ 252 w 154"/>
                <a:gd name="T31" fmla="*/ 226 h 139"/>
                <a:gd name="T32" fmla="*/ 252 w 154"/>
                <a:gd name="T33" fmla="*/ 228 h 139"/>
                <a:gd name="T34" fmla="*/ 252 w 154"/>
                <a:gd name="T35" fmla="*/ 212 h 139"/>
                <a:gd name="T36" fmla="*/ 229 w 154"/>
                <a:gd name="T37" fmla="*/ 146 h 139"/>
                <a:gd name="T38" fmla="*/ 229 w 154"/>
                <a:gd name="T39" fmla="*/ 144 h 139"/>
                <a:gd name="T40" fmla="*/ 227 w 154"/>
                <a:gd name="T41" fmla="*/ 143 h 139"/>
                <a:gd name="T42" fmla="*/ 226 w 154"/>
                <a:gd name="T43" fmla="*/ 141 h 139"/>
                <a:gd name="T44" fmla="*/ 224 w 154"/>
                <a:gd name="T45" fmla="*/ 139 h 139"/>
                <a:gd name="T46" fmla="*/ 201 w 154"/>
                <a:gd name="T47" fmla="*/ 113 h 139"/>
                <a:gd name="T48" fmla="*/ 173 w 154"/>
                <a:gd name="T49" fmla="*/ 90 h 139"/>
                <a:gd name="T50" fmla="*/ 141 w 154"/>
                <a:gd name="T51" fmla="*/ 72 h 139"/>
                <a:gd name="T52" fmla="*/ 105 w 154"/>
                <a:gd name="T53" fmla="*/ 59 h 139"/>
                <a:gd name="T54" fmla="*/ 77 w 154"/>
                <a:gd name="T55" fmla="*/ 49 h 139"/>
                <a:gd name="T56" fmla="*/ 47 w 154"/>
                <a:gd name="T57" fmla="*/ 38 h 139"/>
                <a:gd name="T58" fmla="*/ 21 w 154"/>
                <a:gd name="T59" fmla="*/ 23 h 139"/>
                <a:gd name="T60" fmla="*/ 3 w 154"/>
                <a:gd name="T61" fmla="*/ 5 h 139"/>
                <a:gd name="T62" fmla="*/ 2 w 154"/>
                <a:gd name="T63" fmla="*/ 3 h 139"/>
                <a:gd name="T64" fmla="*/ 2 w 154"/>
                <a:gd name="T65" fmla="*/ 0 h 139"/>
                <a:gd name="T66" fmla="*/ 0 w 154"/>
                <a:gd name="T67" fmla="*/ 5 h 139"/>
                <a:gd name="T68" fmla="*/ 0 w 154"/>
                <a:gd name="T69" fmla="*/ 10 h 139"/>
                <a:gd name="T70" fmla="*/ 0 w 154"/>
                <a:gd name="T71" fmla="*/ 11 h 139"/>
                <a:gd name="T72" fmla="*/ 0 w 154"/>
                <a:gd name="T73" fmla="*/ 15 h 1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4" h="139">
                  <a:moveTo>
                    <a:pt x="0" y="9"/>
                  </a:moveTo>
                  <a:cubicBezTo>
                    <a:pt x="0" y="10"/>
                    <a:pt x="1" y="10"/>
                    <a:pt x="1" y="11"/>
                  </a:cubicBezTo>
                  <a:cubicBezTo>
                    <a:pt x="1" y="12"/>
                    <a:pt x="2" y="12"/>
                    <a:pt x="2" y="13"/>
                  </a:cubicBezTo>
                  <a:cubicBezTo>
                    <a:pt x="4" y="17"/>
                    <a:pt x="8" y="20"/>
                    <a:pt x="13" y="23"/>
                  </a:cubicBezTo>
                  <a:cubicBezTo>
                    <a:pt x="17" y="27"/>
                    <a:pt x="23" y="30"/>
                    <a:pt x="29" y="32"/>
                  </a:cubicBezTo>
                  <a:cubicBezTo>
                    <a:pt x="34" y="35"/>
                    <a:pt x="41" y="38"/>
                    <a:pt x="47" y="40"/>
                  </a:cubicBezTo>
                  <a:cubicBezTo>
                    <a:pt x="53" y="42"/>
                    <a:pt x="59" y="44"/>
                    <a:pt x="64" y="46"/>
                  </a:cubicBezTo>
                  <a:cubicBezTo>
                    <a:pt x="71" y="48"/>
                    <a:pt x="79" y="50"/>
                    <a:pt x="86" y="54"/>
                  </a:cubicBezTo>
                  <a:cubicBezTo>
                    <a:pt x="93" y="57"/>
                    <a:pt x="99" y="60"/>
                    <a:pt x="106" y="64"/>
                  </a:cubicBezTo>
                  <a:cubicBezTo>
                    <a:pt x="112" y="69"/>
                    <a:pt x="118" y="73"/>
                    <a:pt x="123" y="78"/>
                  </a:cubicBezTo>
                  <a:cubicBezTo>
                    <a:pt x="128" y="83"/>
                    <a:pt x="133" y="88"/>
                    <a:pt x="137" y="94"/>
                  </a:cubicBezTo>
                  <a:cubicBezTo>
                    <a:pt x="137" y="95"/>
                    <a:pt x="138" y="95"/>
                    <a:pt x="138" y="95"/>
                  </a:cubicBezTo>
                  <a:cubicBezTo>
                    <a:pt x="138" y="96"/>
                    <a:pt x="139" y="96"/>
                    <a:pt x="139" y="97"/>
                  </a:cubicBezTo>
                  <a:cubicBezTo>
                    <a:pt x="139" y="97"/>
                    <a:pt x="139" y="97"/>
                    <a:pt x="140" y="98"/>
                  </a:cubicBezTo>
                  <a:cubicBezTo>
                    <a:pt x="140" y="98"/>
                    <a:pt x="140" y="98"/>
                    <a:pt x="140" y="99"/>
                  </a:cubicBezTo>
                  <a:cubicBezTo>
                    <a:pt x="148" y="112"/>
                    <a:pt x="153" y="125"/>
                    <a:pt x="154" y="138"/>
                  </a:cubicBezTo>
                  <a:cubicBezTo>
                    <a:pt x="154" y="139"/>
                    <a:pt x="154" y="139"/>
                    <a:pt x="154" y="139"/>
                  </a:cubicBezTo>
                  <a:cubicBezTo>
                    <a:pt x="154" y="136"/>
                    <a:pt x="154" y="132"/>
                    <a:pt x="154" y="129"/>
                  </a:cubicBezTo>
                  <a:cubicBezTo>
                    <a:pt x="153" y="115"/>
                    <a:pt x="148" y="102"/>
                    <a:pt x="140" y="89"/>
                  </a:cubicBezTo>
                  <a:cubicBezTo>
                    <a:pt x="140" y="89"/>
                    <a:pt x="140" y="89"/>
                    <a:pt x="140" y="88"/>
                  </a:cubicBezTo>
                  <a:cubicBezTo>
                    <a:pt x="139" y="88"/>
                    <a:pt x="139" y="87"/>
                    <a:pt x="139" y="87"/>
                  </a:cubicBezTo>
                  <a:cubicBezTo>
                    <a:pt x="139" y="87"/>
                    <a:pt x="138" y="86"/>
                    <a:pt x="138" y="86"/>
                  </a:cubicBezTo>
                  <a:cubicBezTo>
                    <a:pt x="138" y="85"/>
                    <a:pt x="137" y="85"/>
                    <a:pt x="137" y="85"/>
                  </a:cubicBezTo>
                  <a:cubicBezTo>
                    <a:pt x="133" y="79"/>
                    <a:pt x="128" y="73"/>
                    <a:pt x="123" y="69"/>
                  </a:cubicBezTo>
                  <a:cubicBezTo>
                    <a:pt x="118" y="64"/>
                    <a:pt x="112" y="59"/>
                    <a:pt x="106" y="55"/>
                  </a:cubicBezTo>
                  <a:cubicBezTo>
                    <a:pt x="99" y="51"/>
                    <a:pt x="93" y="47"/>
                    <a:pt x="86" y="44"/>
                  </a:cubicBezTo>
                  <a:cubicBezTo>
                    <a:pt x="79" y="41"/>
                    <a:pt x="71" y="38"/>
                    <a:pt x="64" y="36"/>
                  </a:cubicBezTo>
                  <a:cubicBezTo>
                    <a:pt x="59" y="35"/>
                    <a:pt x="53" y="33"/>
                    <a:pt x="47" y="30"/>
                  </a:cubicBezTo>
                  <a:cubicBezTo>
                    <a:pt x="41" y="28"/>
                    <a:pt x="34" y="26"/>
                    <a:pt x="29" y="23"/>
                  </a:cubicBezTo>
                  <a:cubicBezTo>
                    <a:pt x="23" y="20"/>
                    <a:pt x="17" y="17"/>
                    <a:pt x="13" y="14"/>
                  </a:cubicBezTo>
                  <a:cubicBezTo>
                    <a:pt x="8" y="10"/>
                    <a:pt x="4" y="7"/>
                    <a:pt x="2" y="3"/>
                  </a:cubicBezTo>
                  <a:cubicBezTo>
                    <a:pt x="2" y="3"/>
                    <a:pt x="1" y="2"/>
                    <a:pt x="1" y="2"/>
                  </a:cubicBezTo>
                  <a:cubicBezTo>
                    <a:pt x="1" y="0"/>
                    <a:pt x="1" y="0"/>
                    <a:pt x="1" y="0"/>
                  </a:cubicBezTo>
                  <a:cubicBezTo>
                    <a:pt x="0" y="1"/>
                    <a:pt x="0" y="2"/>
                    <a:pt x="0" y="3"/>
                  </a:cubicBezTo>
                  <a:cubicBezTo>
                    <a:pt x="0" y="4"/>
                    <a:pt x="0" y="5"/>
                    <a:pt x="0" y="6"/>
                  </a:cubicBezTo>
                  <a:cubicBezTo>
                    <a:pt x="0" y="6"/>
                    <a:pt x="0" y="7"/>
                    <a:pt x="0" y="7"/>
                  </a:cubicBezTo>
                  <a:cubicBezTo>
                    <a:pt x="0" y="8"/>
                    <a:pt x="0" y="9"/>
                    <a:pt x="0" y="9"/>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9" name="Freeform 297"/>
            <p:cNvSpPr/>
            <p:nvPr/>
          </p:nvSpPr>
          <p:spPr bwMode="auto">
            <a:xfrm>
              <a:off x="4376" y="2626"/>
              <a:ext cx="149" cy="305"/>
            </a:xfrm>
            <a:custGeom>
              <a:avLst/>
              <a:gdLst>
                <a:gd name="T0" fmla="*/ 131 w 91"/>
                <a:gd name="T1" fmla="*/ 262 h 186"/>
                <a:gd name="T2" fmla="*/ 146 w 91"/>
                <a:gd name="T3" fmla="*/ 295 h 186"/>
                <a:gd name="T4" fmla="*/ 147 w 91"/>
                <a:gd name="T5" fmla="*/ 305 h 186"/>
                <a:gd name="T6" fmla="*/ 147 w 91"/>
                <a:gd name="T7" fmla="*/ 303 h 186"/>
                <a:gd name="T8" fmla="*/ 146 w 91"/>
                <a:gd name="T9" fmla="*/ 280 h 186"/>
                <a:gd name="T10" fmla="*/ 131 w 91"/>
                <a:gd name="T11" fmla="*/ 248 h 186"/>
                <a:gd name="T12" fmla="*/ 15 w 91"/>
                <a:gd name="T13" fmla="*/ 46 h 186"/>
                <a:gd name="T14" fmla="*/ 0 w 91"/>
                <a:gd name="T15" fmla="*/ 0 h 186"/>
                <a:gd name="T16" fmla="*/ 0 w 91"/>
                <a:gd name="T17" fmla="*/ 8 h 186"/>
                <a:gd name="T18" fmla="*/ 15 w 91"/>
                <a:gd name="T19" fmla="*/ 62 h 186"/>
                <a:gd name="T20" fmla="*/ 131 w 91"/>
                <a:gd name="T21" fmla="*/ 262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1" h="186">
                  <a:moveTo>
                    <a:pt x="80" y="160"/>
                  </a:moveTo>
                  <a:cubicBezTo>
                    <a:pt x="84" y="168"/>
                    <a:pt x="87" y="175"/>
                    <a:pt x="89" y="180"/>
                  </a:cubicBezTo>
                  <a:cubicBezTo>
                    <a:pt x="89" y="182"/>
                    <a:pt x="90" y="184"/>
                    <a:pt x="90" y="186"/>
                  </a:cubicBezTo>
                  <a:cubicBezTo>
                    <a:pt x="90" y="185"/>
                    <a:pt x="90" y="185"/>
                    <a:pt x="90" y="185"/>
                  </a:cubicBezTo>
                  <a:cubicBezTo>
                    <a:pt x="91" y="181"/>
                    <a:pt x="90" y="176"/>
                    <a:pt x="89" y="171"/>
                  </a:cubicBezTo>
                  <a:cubicBezTo>
                    <a:pt x="87" y="165"/>
                    <a:pt x="84" y="159"/>
                    <a:pt x="80" y="151"/>
                  </a:cubicBezTo>
                  <a:cubicBezTo>
                    <a:pt x="9" y="28"/>
                    <a:pt x="9" y="28"/>
                    <a:pt x="9" y="28"/>
                  </a:cubicBezTo>
                  <a:cubicBezTo>
                    <a:pt x="4" y="19"/>
                    <a:pt x="1" y="9"/>
                    <a:pt x="0" y="0"/>
                  </a:cubicBezTo>
                  <a:cubicBezTo>
                    <a:pt x="0" y="2"/>
                    <a:pt x="0" y="3"/>
                    <a:pt x="0" y="5"/>
                  </a:cubicBezTo>
                  <a:cubicBezTo>
                    <a:pt x="0" y="16"/>
                    <a:pt x="3" y="27"/>
                    <a:pt x="9" y="38"/>
                  </a:cubicBezTo>
                  <a:lnTo>
                    <a:pt x="80" y="160"/>
                  </a:ln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32108" name="Freeform 26"/>
          <p:cNvSpPr>
            <a:spLocks noEditPoints="true"/>
          </p:cNvSpPr>
          <p:nvPr/>
        </p:nvSpPr>
        <p:spPr bwMode="auto">
          <a:xfrm>
            <a:off x="3773488" y="2820988"/>
            <a:ext cx="533400" cy="512762"/>
          </a:xfrm>
          <a:custGeom>
            <a:avLst/>
            <a:gdLst>
              <a:gd name="T0" fmla="*/ 381060 w 263"/>
              <a:gd name="T1" fmla="*/ 0 h 256"/>
              <a:gd name="T2" fmla="*/ 224988 w 263"/>
              <a:gd name="T3" fmla="*/ 108219 h 256"/>
              <a:gd name="T4" fmla="*/ 224988 w 263"/>
              <a:gd name="T5" fmla="*/ 110223 h 256"/>
              <a:gd name="T6" fmla="*/ 56754 w 263"/>
              <a:gd name="T7" fmla="*/ 276560 h 256"/>
              <a:gd name="T8" fmla="*/ 2027 w 263"/>
              <a:gd name="T9" fmla="*/ 440893 h 256"/>
              <a:gd name="T10" fmla="*/ 56754 w 263"/>
              <a:gd name="T11" fmla="*/ 513039 h 256"/>
              <a:gd name="T12" fmla="*/ 212826 w 263"/>
              <a:gd name="T13" fmla="*/ 474962 h 256"/>
              <a:gd name="T14" fmla="*/ 488487 w 263"/>
              <a:gd name="T15" fmla="*/ 210426 h 256"/>
              <a:gd name="T16" fmla="*/ 259445 w 263"/>
              <a:gd name="T17" fmla="*/ 380771 h 256"/>
              <a:gd name="T18" fmla="*/ 401329 w 263"/>
              <a:gd name="T19" fmla="*/ 188382 h 256"/>
              <a:gd name="T20" fmla="*/ 385114 w 263"/>
              <a:gd name="T21" fmla="*/ 268544 h 256"/>
              <a:gd name="T22" fmla="*/ 259445 w 263"/>
              <a:gd name="T23" fmla="*/ 392795 h 256"/>
              <a:gd name="T24" fmla="*/ 239176 w 263"/>
              <a:gd name="T25" fmla="*/ 324657 h 256"/>
              <a:gd name="T26" fmla="*/ 184449 w 263"/>
              <a:gd name="T27" fmla="*/ 272552 h 256"/>
              <a:gd name="T28" fmla="*/ 372953 w 263"/>
              <a:gd name="T29" fmla="*/ 144292 h 256"/>
              <a:gd name="T30" fmla="*/ 239176 w 263"/>
              <a:gd name="T31" fmla="*/ 324657 h 256"/>
              <a:gd name="T32" fmla="*/ 123642 w 263"/>
              <a:gd name="T33" fmla="*/ 256520 h 256"/>
              <a:gd name="T34" fmla="*/ 322280 w 263"/>
              <a:gd name="T35" fmla="*/ 114231 h 256"/>
              <a:gd name="T36" fmla="*/ 66888 w 263"/>
              <a:gd name="T37" fmla="*/ 478970 h 256"/>
              <a:gd name="T38" fmla="*/ 32431 w 263"/>
              <a:gd name="T39" fmla="*/ 456925 h 256"/>
              <a:gd name="T40" fmla="*/ 50673 w 263"/>
              <a:gd name="T41" fmla="*/ 386783 h 256"/>
              <a:gd name="T42" fmla="*/ 127696 w 263"/>
              <a:gd name="T43" fmla="*/ 462938 h 256"/>
              <a:gd name="T44" fmla="*/ 143911 w 263"/>
              <a:gd name="T45" fmla="*/ 458929 h 256"/>
              <a:gd name="T46" fmla="*/ 54727 w 263"/>
              <a:gd name="T47" fmla="*/ 370751 h 256"/>
              <a:gd name="T48" fmla="*/ 79050 w 263"/>
              <a:gd name="T49" fmla="*/ 300609 h 256"/>
              <a:gd name="T50" fmla="*/ 208772 w 263"/>
              <a:gd name="T51" fmla="*/ 440893 h 256"/>
              <a:gd name="T52" fmla="*/ 143911 w 263"/>
              <a:gd name="T53" fmla="*/ 458929 h 256"/>
              <a:gd name="T54" fmla="*/ 437814 w 263"/>
              <a:gd name="T55" fmla="*/ 216438 h 256"/>
              <a:gd name="T56" fmla="*/ 397276 w 263"/>
              <a:gd name="T57" fmla="*/ 120244 h 256"/>
              <a:gd name="T58" fmla="*/ 328360 w 263"/>
              <a:gd name="T59" fmla="*/ 52106 h 256"/>
              <a:gd name="T60" fmla="*/ 454029 w 263"/>
              <a:gd name="T61" fmla="*/ 64130 h 256"/>
              <a:gd name="T62" fmla="*/ 466191 w 263"/>
              <a:gd name="T63" fmla="*/ 188382 h 2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342" name="Group 341"/>
          <p:cNvGrpSpPr/>
          <p:nvPr/>
        </p:nvGrpSpPr>
        <p:grpSpPr>
          <a:xfrm>
            <a:off x="6811865" y="2084956"/>
            <a:ext cx="465346" cy="544729"/>
            <a:chOff x="6980238" y="-342900"/>
            <a:chExt cx="1150937" cy="1311275"/>
          </a:xfrm>
          <a:solidFill>
            <a:sysClr val="window" lastClr="FFFFFF"/>
          </a:solidFill>
        </p:grpSpPr>
        <p:sp>
          <p:nvSpPr>
            <p:cNvPr id="343" name="Freeform 30"/>
            <p:cNvSpPr>
              <a:spLocks noEditPoints="true"/>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4" name="Oval 31"/>
            <p:cNvSpPr>
              <a:spLocks noChangeArrowheads="true"/>
            </p:cNvSpPr>
            <p:nvPr/>
          </p:nvSpPr>
          <p:spPr bwMode="auto">
            <a:xfrm>
              <a:off x="7885113" y="681038"/>
              <a:ext cx="82550" cy="84138"/>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5" name="Oval 32"/>
            <p:cNvSpPr>
              <a:spLocks noChangeArrowheads="true"/>
            </p:cNvSpPr>
            <p:nvPr/>
          </p:nvSpPr>
          <p:spPr bwMode="auto">
            <a:xfrm>
              <a:off x="7885113" y="434975"/>
              <a:ext cx="82550" cy="84138"/>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6" name="Oval 33"/>
            <p:cNvSpPr>
              <a:spLocks noChangeArrowheads="true"/>
            </p:cNvSpPr>
            <p:nvPr/>
          </p:nvSpPr>
          <p:spPr bwMode="auto">
            <a:xfrm>
              <a:off x="7885113" y="190500"/>
              <a:ext cx="82550" cy="82550"/>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grpSp>
      <p:grpSp>
        <p:nvGrpSpPr>
          <p:cNvPr id="347" name="Group 346"/>
          <p:cNvGrpSpPr/>
          <p:nvPr/>
        </p:nvGrpSpPr>
        <p:grpSpPr>
          <a:xfrm>
            <a:off x="4553995" y="5407449"/>
            <a:ext cx="599791" cy="446348"/>
            <a:chOff x="8236208" y="2550087"/>
            <a:chExt cx="188218" cy="175580"/>
          </a:xfrm>
          <a:solidFill>
            <a:sysClr val="window" lastClr="FFFFFF"/>
          </a:solidFill>
        </p:grpSpPr>
        <p:sp>
          <p:nvSpPr>
            <p:cNvPr id="348" name="Freeform 597"/>
            <p:cNvSpPr>
              <a:spLocks noEditPoints="true"/>
            </p:cNvSpPr>
            <p:nvPr/>
          </p:nvSpPr>
          <p:spPr bwMode="auto">
            <a:xfrm>
              <a:off x="8236208" y="2550087"/>
              <a:ext cx="188218" cy="175580"/>
            </a:xfrm>
            <a:custGeom>
              <a:avLst/>
              <a:gdLst>
                <a:gd name="T0" fmla="*/ 124 w 125"/>
                <a:gd name="T1" fmla="*/ 19 h 121"/>
                <a:gd name="T2" fmla="*/ 121 w 125"/>
                <a:gd name="T3" fmla="*/ 17 h 121"/>
                <a:gd name="T4" fmla="*/ 52 w 125"/>
                <a:gd name="T5" fmla="*/ 1 h 121"/>
                <a:gd name="T6" fmla="*/ 47 w 125"/>
                <a:gd name="T7" fmla="*/ 4 h 121"/>
                <a:gd name="T8" fmla="*/ 20 w 125"/>
                <a:gd name="T9" fmla="*/ 70 h 121"/>
                <a:gd name="T10" fmla="*/ 29 w 125"/>
                <a:gd name="T11" fmla="*/ 74 h 121"/>
                <a:gd name="T12" fmla="*/ 54 w 125"/>
                <a:gd name="T13" fmla="*/ 10 h 121"/>
                <a:gd name="T14" fmla="*/ 114 w 125"/>
                <a:gd name="T15" fmla="*/ 25 h 121"/>
                <a:gd name="T16" fmla="*/ 93 w 125"/>
                <a:gd name="T17" fmla="*/ 84 h 121"/>
                <a:gd name="T18" fmla="*/ 73 w 125"/>
                <a:gd name="T19" fmla="*/ 112 h 121"/>
                <a:gd name="T20" fmla="*/ 73 w 125"/>
                <a:gd name="T21" fmla="*/ 112 h 121"/>
                <a:gd name="T22" fmla="*/ 57 w 125"/>
                <a:gd name="T23" fmla="*/ 93 h 121"/>
                <a:gd name="T24" fmla="*/ 3 w 125"/>
                <a:gd name="T25" fmla="*/ 71 h 121"/>
                <a:gd name="T26" fmla="*/ 18 w 125"/>
                <a:gd name="T27" fmla="*/ 101 h 121"/>
                <a:gd name="T28" fmla="*/ 57 w 125"/>
                <a:gd name="T29" fmla="*/ 119 h 121"/>
                <a:gd name="T30" fmla="*/ 70 w 125"/>
                <a:gd name="T31" fmla="*/ 121 h 121"/>
                <a:gd name="T32" fmla="*/ 102 w 125"/>
                <a:gd name="T33" fmla="*/ 87 h 121"/>
                <a:gd name="T34" fmla="*/ 124 w 125"/>
                <a:gd name="T35" fmla="*/ 23 h 121"/>
                <a:gd name="T36" fmla="*/ 124 w 125"/>
                <a:gd name="T37" fmla="*/ 19 h 121"/>
                <a:gd name="T38" fmla="*/ 124 w 125"/>
                <a:gd name="T39" fmla="*/ 19 h 121"/>
                <a:gd name="T40" fmla="*/ 124 w 125"/>
                <a:gd name="T41" fmla="*/ 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1">
                  <a:moveTo>
                    <a:pt x="124" y="19"/>
                  </a:moveTo>
                  <a:cubicBezTo>
                    <a:pt x="123" y="18"/>
                    <a:pt x="122" y="17"/>
                    <a:pt x="121" y="17"/>
                  </a:cubicBezTo>
                  <a:cubicBezTo>
                    <a:pt x="52" y="1"/>
                    <a:pt x="52" y="1"/>
                    <a:pt x="52" y="1"/>
                  </a:cubicBezTo>
                  <a:cubicBezTo>
                    <a:pt x="50" y="0"/>
                    <a:pt x="47" y="1"/>
                    <a:pt x="47" y="4"/>
                  </a:cubicBezTo>
                  <a:cubicBezTo>
                    <a:pt x="20" y="70"/>
                    <a:pt x="20" y="70"/>
                    <a:pt x="20" y="70"/>
                  </a:cubicBezTo>
                  <a:cubicBezTo>
                    <a:pt x="29" y="74"/>
                    <a:pt x="29" y="74"/>
                    <a:pt x="29" y="74"/>
                  </a:cubicBezTo>
                  <a:cubicBezTo>
                    <a:pt x="54" y="10"/>
                    <a:pt x="54" y="10"/>
                    <a:pt x="54" y="10"/>
                  </a:cubicBezTo>
                  <a:cubicBezTo>
                    <a:pt x="114" y="25"/>
                    <a:pt x="114" y="25"/>
                    <a:pt x="114" y="25"/>
                  </a:cubicBezTo>
                  <a:cubicBezTo>
                    <a:pt x="110" y="37"/>
                    <a:pt x="101" y="61"/>
                    <a:pt x="93" y="84"/>
                  </a:cubicBezTo>
                  <a:cubicBezTo>
                    <a:pt x="85" y="103"/>
                    <a:pt x="81" y="110"/>
                    <a:pt x="73" y="112"/>
                  </a:cubicBezTo>
                  <a:cubicBezTo>
                    <a:pt x="73" y="112"/>
                    <a:pt x="73" y="112"/>
                    <a:pt x="73" y="112"/>
                  </a:cubicBezTo>
                  <a:cubicBezTo>
                    <a:pt x="56" y="114"/>
                    <a:pt x="57" y="93"/>
                    <a:pt x="57" y="93"/>
                  </a:cubicBezTo>
                  <a:cubicBezTo>
                    <a:pt x="3" y="71"/>
                    <a:pt x="3" y="71"/>
                    <a:pt x="3" y="71"/>
                  </a:cubicBezTo>
                  <a:cubicBezTo>
                    <a:pt x="0" y="95"/>
                    <a:pt x="18" y="101"/>
                    <a:pt x="18" y="101"/>
                  </a:cubicBezTo>
                  <a:cubicBezTo>
                    <a:pt x="57" y="119"/>
                    <a:pt x="57" y="119"/>
                    <a:pt x="57" y="119"/>
                  </a:cubicBezTo>
                  <a:cubicBezTo>
                    <a:pt x="57" y="119"/>
                    <a:pt x="63" y="121"/>
                    <a:pt x="70" y="121"/>
                  </a:cubicBezTo>
                  <a:cubicBezTo>
                    <a:pt x="87" y="121"/>
                    <a:pt x="94" y="108"/>
                    <a:pt x="102" y="87"/>
                  </a:cubicBezTo>
                  <a:cubicBezTo>
                    <a:pt x="113" y="57"/>
                    <a:pt x="124" y="24"/>
                    <a:pt x="124" y="23"/>
                  </a:cubicBezTo>
                  <a:cubicBezTo>
                    <a:pt x="125" y="22"/>
                    <a:pt x="125" y="21"/>
                    <a:pt x="124" y="19"/>
                  </a:cubicBezTo>
                  <a:close/>
                  <a:moveTo>
                    <a:pt x="124" y="19"/>
                  </a:moveTo>
                  <a:cubicBezTo>
                    <a:pt x="124" y="19"/>
                    <a:pt x="124" y="19"/>
                    <a:pt x="124" y="1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49" name="Freeform 598"/>
            <p:cNvSpPr>
              <a:spLocks noEditPoints="true"/>
            </p:cNvSpPr>
            <p:nvPr/>
          </p:nvSpPr>
          <p:spPr bwMode="auto">
            <a:xfrm>
              <a:off x="8337556" y="2594679"/>
              <a:ext cx="46331" cy="25083"/>
            </a:xfrm>
            <a:custGeom>
              <a:avLst/>
              <a:gdLst>
                <a:gd name="T0" fmla="*/ 25 w 31"/>
                <a:gd name="T1" fmla="*/ 16 h 17"/>
                <a:gd name="T2" fmla="*/ 26 w 31"/>
                <a:gd name="T3" fmla="*/ 17 h 17"/>
                <a:gd name="T4" fmla="*/ 30 w 31"/>
                <a:gd name="T5" fmla="*/ 13 h 17"/>
                <a:gd name="T6" fmla="*/ 27 w 31"/>
                <a:gd name="T7" fmla="*/ 7 h 17"/>
                <a:gd name="T8" fmla="*/ 7 w 31"/>
                <a:gd name="T9" fmla="*/ 1 h 17"/>
                <a:gd name="T10" fmla="*/ 1 w 31"/>
                <a:gd name="T11" fmla="*/ 4 h 17"/>
                <a:gd name="T12" fmla="*/ 4 w 31"/>
                <a:gd name="T13" fmla="*/ 10 h 17"/>
                <a:gd name="T14" fmla="*/ 25 w 31"/>
                <a:gd name="T15" fmla="*/ 16 h 17"/>
                <a:gd name="T16" fmla="*/ 25 w 31"/>
                <a:gd name="T17" fmla="*/ 16 h 17"/>
                <a:gd name="T18" fmla="*/ 25 w 31"/>
                <a:gd name="T1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25" y="16"/>
                  </a:moveTo>
                  <a:cubicBezTo>
                    <a:pt x="25" y="16"/>
                    <a:pt x="25" y="17"/>
                    <a:pt x="26" y="17"/>
                  </a:cubicBezTo>
                  <a:cubicBezTo>
                    <a:pt x="28" y="17"/>
                    <a:pt x="30" y="15"/>
                    <a:pt x="30" y="13"/>
                  </a:cubicBezTo>
                  <a:cubicBezTo>
                    <a:pt x="31" y="11"/>
                    <a:pt x="30" y="8"/>
                    <a:pt x="27" y="7"/>
                  </a:cubicBezTo>
                  <a:cubicBezTo>
                    <a:pt x="7" y="1"/>
                    <a:pt x="7" y="1"/>
                    <a:pt x="7" y="1"/>
                  </a:cubicBezTo>
                  <a:cubicBezTo>
                    <a:pt x="4" y="0"/>
                    <a:pt x="2" y="2"/>
                    <a:pt x="1" y="4"/>
                  </a:cubicBezTo>
                  <a:cubicBezTo>
                    <a:pt x="0" y="7"/>
                    <a:pt x="2" y="9"/>
                    <a:pt x="4" y="10"/>
                  </a:cubicBezTo>
                  <a:lnTo>
                    <a:pt x="25" y="16"/>
                  </a:lnTo>
                  <a:close/>
                  <a:moveTo>
                    <a:pt x="25" y="16"/>
                  </a:moveTo>
                  <a:cubicBezTo>
                    <a:pt x="25" y="16"/>
                    <a:pt x="25" y="16"/>
                    <a:pt x="25"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0" name="Freeform 599"/>
            <p:cNvSpPr>
              <a:spLocks noEditPoints="true"/>
            </p:cNvSpPr>
            <p:nvPr/>
          </p:nvSpPr>
          <p:spPr bwMode="auto">
            <a:xfrm>
              <a:off x="8325974" y="2622549"/>
              <a:ext cx="46331" cy="22296"/>
            </a:xfrm>
            <a:custGeom>
              <a:avLst/>
              <a:gdLst>
                <a:gd name="T0" fmla="*/ 1 w 31"/>
                <a:gd name="T1" fmla="*/ 4 h 17"/>
                <a:gd name="T2" fmla="*/ 4 w 31"/>
                <a:gd name="T3" fmla="*/ 10 h 17"/>
                <a:gd name="T4" fmla="*/ 24 w 31"/>
                <a:gd name="T5" fmla="*/ 17 h 17"/>
                <a:gd name="T6" fmla="*/ 25 w 31"/>
                <a:gd name="T7" fmla="*/ 17 h 17"/>
                <a:gd name="T8" fmla="*/ 30 w 31"/>
                <a:gd name="T9" fmla="*/ 14 h 17"/>
                <a:gd name="T10" fmla="*/ 27 w 31"/>
                <a:gd name="T11" fmla="*/ 8 h 17"/>
                <a:gd name="T12" fmla="*/ 7 w 31"/>
                <a:gd name="T13" fmla="*/ 1 h 17"/>
                <a:gd name="T14" fmla="*/ 1 w 31"/>
                <a:gd name="T15" fmla="*/ 4 h 17"/>
                <a:gd name="T16" fmla="*/ 1 w 31"/>
                <a:gd name="T17" fmla="*/ 4 h 17"/>
                <a:gd name="T18" fmla="*/ 1 w 31"/>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1" y="4"/>
                  </a:moveTo>
                  <a:cubicBezTo>
                    <a:pt x="0" y="7"/>
                    <a:pt x="1" y="9"/>
                    <a:pt x="4" y="10"/>
                  </a:cubicBezTo>
                  <a:cubicBezTo>
                    <a:pt x="24" y="17"/>
                    <a:pt x="24" y="17"/>
                    <a:pt x="24" y="17"/>
                  </a:cubicBezTo>
                  <a:cubicBezTo>
                    <a:pt x="25" y="17"/>
                    <a:pt x="25" y="17"/>
                    <a:pt x="25" y="17"/>
                  </a:cubicBezTo>
                  <a:cubicBezTo>
                    <a:pt x="27" y="17"/>
                    <a:pt x="29" y="16"/>
                    <a:pt x="30" y="14"/>
                  </a:cubicBezTo>
                  <a:cubicBezTo>
                    <a:pt x="31" y="12"/>
                    <a:pt x="29" y="9"/>
                    <a:pt x="27" y="8"/>
                  </a:cubicBezTo>
                  <a:cubicBezTo>
                    <a:pt x="7" y="1"/>
                    <a:pt x="7" y="1"/>
                    <a:pt x="7" y="1"/>
                  </a:cubicBezTo>
                  <a:cubicBezTo>
                    <a:pt x="4" y="0"/>
                    <a:pt x="2" y="2"/>
                    <a:pt x="1" y="4"/>
                  </a:cubicBezTo>
                  <a:close/>
                  <a:moveTo>
                    <a:pt x="1" y="4"/>
                  </a:moveTo>
                  <a:cubicBezTo>
                    <a:pt x="1" y="4"/>
                    <a:pt x="1" y="4"/>
                    <a:pt x="1"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1" name="Freeform 600"/>
            <p:cNvSpPr>
              <a:spLocks noEditPoints="true"/>
            </p:cNvSpPr>
            <p:nvPr/>
          </p:nvSpPr>
          <p:spPr bwMode="auto">
            <a:xfrm>
              <a:off x="8314390" y="2650418"/>
              <a:ext cx="46331" cy="25083"/>
            </a:xfrm>
            <a:custGeom>
              <a:avLst/>
              <a:gdLst>
                <a:gd name="T0" fmla="*/ 7 w 31"/>
                <a:gd name="T1" fmla="*/ 1 h 17"/>
                <a:gd name="T2" fmla="*/ 1 w 31"/>
                <a:gd name="T3" fmla="*/ 4 h 17"/>
                <a:gd name="T4" fmla="*/ 4 w 31"/>
                <a:gd name="T5" fmla="*/ 10 h 17"/>
                <a:gd name="T6" fmla="*/ 24 w 31"/>
                <a:gd name="T7" fmla="*/ 17 h 17"/>
                <a:gd name="T8" fmla="*/ 26 w 31"/>
                <a:gd name="T9" fmla="*/ 17 h 17"/>
                <a:gd name="T10" fmla="*/ 30 w 31"/>
                <a:gd name="T11" fmla="*/ 14 h 17"/>
                <a:gd name="T12" fmla="*/ 27 w 31"/>
                <a:gd name="T13" fmla="*/ 8 h 17"/>
                <a:gd name="T14" fmla="*/ 7 w 31"/>
                <a:gd name="T15" fmla="*/ 1 h 17"/>
                <a:gd name="T16" fmla="*/ 7 w 31"/>
                <a:gd name="T17" fmla="*/ 1 h 17"/>
                <a:gd name="T18" fmla="*/ 7 w 31"/>
                <a:gd name="T19"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7" y="1"/>
                  </a:moveTo>
                  <a:cubicBezTo>
                    <a:pt x="5" y="0"/>
                    <a:pt x="2" y="1"/>
                    <a:pt x="1" y="4"/>
                  </a:cubicBezTo>
                  <a:cubicBezTo>
                    <a:pt x="0" y="6"/>
                    <a:pt x="2" y="9"/>
                    <a:pt x="4" y="10"/>
                  </a:cubicBezTo>
                  <a:cubicBezTo>
                    <a:pt x="24" y="17"/>
                    <a:pt x="24" y="17"/>
                    <a:pt x="24" y="17"/>
                  </a:cubicBezTo>
                  <a:cubicBezTo>
                    <a:pt x="25" y="17"/>
                    <a:pt x="25" y="17"/>
                    <a:pt x="26" y="17"/>
                  </a:cubicBezTo>
                  <a:cubicBezTo>
                    <a:pt x="28" y="17"/>
                    <a:pt x="30" y="16"/>
                    <a:pt x="30" y="14"/>
                  </a:cubicBezTo>
                  <a:cubicBezTo>
                    <a:pt x="31" y="11"/>
                    <a:pt x="30" y="9"/>
                    <a:pt x="27" y="8"/>
                  </a:cubicBezTo>
                  <a:lnTo>
                    <a:pt x="7" y="1"/>
                  </a:lnTo>
                  <a:close/>
                  <a:moveTo>
                    <a:pt x="7" y="1"/>
                  </a:moveTo>
                  <a:cubicBezTo>
                    <a:pt x="7" y="1"/>
                    <a:pt x="7" y="1"/>
                    <a:pt x="7"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2" name="Freeform 601"/>
            <p:cNvSpPr>
              <a:spLocks noEditPoints="true"/>
            </p:cNvSpPr>
            <p:nvPr/>
          </p:nvSpPr>
          <p:spPr bwMode="auto">
            <a:xfrm>
              <a:off x="8314390" y="2589106"/>
              <a:ext cx="17374" cy="13935"/>
            </a:xfrm>
            <a:custGeom>
              <a:avLst/>
              <a:gdLst>
                <a:gd name="T0" fmla="*/ 5 w 11"/>
                <a:gd name="T1" fmla="*/ 0 h 10"/>
                <a:gd name="T2" fmla="*/ 11 w 11"/>
                <a:gd name="T3" fmla="*/ 5 h 10"/>
                <a:gd name="T4" fmla="*/ 5 w 11"/>
                <a:gd name="T5" fmla="*/ 10 h 10"/>
                <a:gd name="T6" fmla="*/ 0 w 11"/>
                <a:gd name="T7" fmla="*/ 5 h 10"/>
                <a:gd name="T8" fmla="*/ 5 w 11"/>
                <a:gd name="T9" fmla="*/ 0 h 10"/>
                <a:gd name="T10" fmla="*/ 5 w 11"/>
                <a:gd name="T11" fmla="*/ 0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8" y="0"/>
                    <a:pt x="11" y="2"/>
                    <a:pt x="11" y="5"/>
                  </a:cubicBezTo>
                  <a:cubicBezTo>
                    <a:pt x="11" y="7"/>
                    <a:pt x="8" y="10"/>
                    <a:pt x="5" y="10"/>
                  </a:cubicBezTo>
                  <a:cubicBezTo>
                    <a:pt x="3" y="10"/>
                    <a:pt x="0" y="7"/>
                    <a:pt x="0" y="5"/>
                  </a:cubicBezTo>
                  <a:cubicBezTo>
                    <a:pt x="0" y="2"/>
                    <a:pt x="3"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3" name="Freeform 602"/>
            <p:cNvSpPr>
              <a:spLocks noEditPoints="true"/>
            </p:cNvSpPr>
            <p:nvPr/>
          </p:nvSpPr>
          <p:spPr bwMode="auto">
            <a:xfrm>
              <a:off x="8305704" y="2614187"/>
              <a:ext cx="14479" cy="13935"/>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3"/>
                    <a:pt x="10" y="5"/>
                  </a:cubicBezTo>
                  <a:cubicBezTo>
                    <a:pt x="10" y="8"/>
                    <a:pt x="8" y="10"/>
                    <a:pt x="5" y="10"/>
                  </a:cubicBezTo>
                  <a:cubicBezTo>
                    <a:pt x="2" y="10"/>
                    <a:pt x="0" y="8"/>
                    <a:pt x="0" y="5"/>
                  </a:cubicBezTo>
                  <a:cubicBezTo>
                    <a:pt x="0" y="3"/>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4" name="Freeform 603"/>
            <p:cNvSpPr>
              <a:spLocks noEditPoints="true"/>
            </p:cNvSpPr>
            <p:nvPr/>
          </p:nvSpPr>
          <p:spPr bwMode="auto">
            <a:xfrm>
              <a:off x="8291225" y="2642058"/>
              <a:ext cx="17374" cy="16722"/>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2"/>
                    <a:pt x="10" y="5"/>
                  </a:cubicBezTo>
                  <a:cubicBezTo>
                    <a:pt x="10" y="8"/>
                    <a:pt x="8" y="10"/>
                    <a:pt x="5" y="10"/>
                  </a:cubicBezTo>
                  <a:cubicBezTo>
                    <a:pt x="2" y="10"/>
                    <a:pt x="0" y="8"/>
                    <a:pt x="0" y="5"/>
                  </a:cubicBezTo>
                  <a:cubicBezTo>
                    <a:pt x="0" y="2"/>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grpSp>
      <p:grpSp>
        <p:nvGrpSpPr>
          <p:cNvPr id="355" name="Group 354"/>
          <p:cNvGrpSpPr/>
          <p:nvPr/>
        </p:nvGrpSpPr>
        <p:grpSpPr>
          <a:xfrm rot="20444475">
            <a:off x="7818912" y="4646981"/>
            <a:ext cx="498308" cy="497158"/>
            <a:chOff x="6294438" y="-201613"/>
            <a:chExt cx="687387" cy="685801"/>
          </a:xfrm>
          <a:solidFill>
            <a:sysClr val="window" lastClr="FFFFFF"/>
          </a:solidFill>
        </p:grpSpPr>
        <p:sp>
          <p:nvSpPr>
            <p:cNvPr id="356" name="Freeform 10"/>
            <p:cNvSpPr>
              <a:spLocks noEditPoints="true"/>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7" name="Freeform 11"/>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8" name="Freeform 12"/>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9" name="Freeform 13"/>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0" name="Freeform 14"/>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1" name="Freeform 15"/>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2" name="Freeform 16"/>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3" name="Freeform 17"/>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4" name="Freeform 18"/>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5" name="Freeform 19"/>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6" name="Freeform 20"/>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7" name="Freeform 21"/>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8" name="Freeform 22"/>
            <p:cNvSpPr>
              <a:spLocks noEditPoints="true"/>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grpSp>
      <p:sp>
        <p:nvSpPr>
          <p:cNvPr id="369" name="TextBox 368"/>
          <p:cNvSpPr txBox="true"/>
          <p:nvPr/>
        </p:nvSpPr>
        <p:spPr>
          <a:xfrm>
            <a:off x="542290" y="2058670"/>
            <a:ext cx="3055620" cy="737235"/>
          </a:xfrm>
          <a:prstGeom prst="rect">
            <a:avLst/>
          </a:prstGeom>
          <a:noFill/>
        </p:spPr>
        <p:txBody>
          <a:bodyPr wrap="square">
            <a:spAutoFit/>
          </a:bodyPr>
          <a:lstStyle/>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自动化</a:t>
            </a:r>
            <a:r>
              <a:rPr lang="en-US" altLang="zh-CN" sz="1400" b="1" dirty="0">
                <a:solidFill>
                  <a:schemeClr val="tx1"/>
                </a:solidFill>
                <a:latin typeface="Arial" panose="02080604020202020204" pitchFamily="34" charset="0"/>
                <a:cs typeface="Arial" panose="02080604020202020204" pitchFamily="34" charset="0"/>
              </a:rPr>
              <a:t>ML</a:t>
            </a:r>
            <a:r>
              <a:rPr lang="zh-CN" altLang="en-US" sz="1400" b="1" dirty="0">
                <a:solidFill>
                  <a:schemeClr val="tx1"/>
                </a:solidFill>
                <a:latin typeface="Arial" panose="02080604020202020204" pitchFamily="34" charset="0"/>
                <a:cs typeface="Arial" panose="02080604020202020204" pitchFamily="34" charset="0"/>
              </a:rPr>
              <a:t>的</a:t>
            </a:r>
            <a:r>
              <a:rPr lang="en-US" altLang="zh-CN" sz="1400" b="1" dirty="0">
                <a:solidFill>
                  <a:schemeClr val="tx1"/>
                </a:solidFill>
                <a:latin typeface="Arial" panose="02080604020202020204" pitchFamily="34" charset="0"/>
                <a:cs typeface="Arial" panose="02080604020202020204" pitchFamily="34" charset="0"/>
              </a:rPr>
              <a:t>pipeline</a:t>
            </a:r>
            <a:endParaRPr lang="en-US" altLang="zh-CN"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en-US" altLang="zh-CN" sz="1400" b="1" dirty="0">
                <a:solidFill>
                  <a:schemeClr val="tx1"/>
                </a:solidFill>
                <a:latin typeface="Arial" panose="02080604020202020204" pitchFamily="34" charset="0"/>
                <a:cs typeface="Arial" panose="02080604020202020204" pitchFamily="34" charset="0"/>
              </a:rPr>
              <a:t>Continuous CI, CD, CM</a:t>
            </a:r>
            <a:r>
              <a:rPr lang="zh-CN" altLang="en-US" sz="1400" b="1" dirty="0">
                <a:solidFill>
                  <a:schemeClr val="tx1"/>
                </a:solidFill>
                <a:latin typeface="Arial" panose="02080604020202020204" pitchFamily="34" charset="0"/>
                <a:cs typeface="Arial" panose="02080604020202020204" pitchFamily="34" charset="0"/>
              </a:rPr>
              <a:t>，</a:t>
            </a:r>
            <a:r>
              <a:rPr lang="en-US" altLang="zh-CN" sz="1400" b="1" dirty="0">
                <a:solidFill>
                  <a:schemeClr val="tx1"/>
                </a:solidFill>
                <a:latin typeface="Arial" panose="02080604020202020204" pitchFamily="34" charset="0"/>
                <a:cs typeface="Arial" panose="02080604020202020204" pitchFamily="34" charset="0"/>
              </a:rPr>
              <a:t>CT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370" name="TextBox 369"/>
          <p:cNvSpPr txBox="true"/>
          <p:nvPr/>
        </p:nvSpPr>
        <p:spPr>
          <a:xfrm>
            <a:off x="946997" y="1719365"/>
            <a:ext cx="2486025" cy="460375"/>
          </a:xfrm>
          <a:prstGeom prst="rect">
            <a:avLst/>
          </a:prstGeom>
          <a:noFill/>
        </p:spPr>
        <p:txBody>
          <a:bodyPr wrap="none">
            <a:spAutoFit/>
          </a:bodyPr>
          <a:lstStyle/>
          <a:p>
            <a:pPr algn="r" eaLnBrk="1" fontAlgn="auto" hangingPunct="1">
              <a:spcBef>
                <a:spcPts val="0"/>
              </a:spcBef>
              <a:spcAft>
                <a:spcPts val="0"/>
              </a:spcAft>
              <a:defRPr/>
            </a:pPr>
            <a:r>
              <a:rPr lang="zh-CN" altLang="en-US" sz="2400">
                <a:solidFill>
                  <a:schemeClr val="tx1"/>
                </a:solidFill>
                <a:uFillTx/>
                <a:latin typeface="Arial" panose="02080604020202020204" pitchFamily="34" charset="0"/>
                <a:ea typeface="微软雅黑" charset="-122"/>
                <a:cs typeface="Arial" panose="02080604020202020204" pitchFamily="34" charset="0"/>
                <a:sym typeface="+mn-ea"/>
              </a:rPr>
              <a:t>自动化</a:t>
            </a:r>
            <a:r>
              <a:rPr lang="en-US" altLang="zh-CN" sz="2400">
                <a:solidFill>
                  <a:schemeClr val="tx1"/>
                </a:solidFill>
                <a:uFillTx/>
                <a:latin typeface="Arial" panose="02080604020202020204" pitchFamily="34" charset="0"/>
                <a:ea typeface="微软雅黑" charset="-122"/>
                <a:cs typeface="Arial" panose="02080604020202020204" pitchFamily="34" charset="0"/>
                <a:sym typeface="+mn-ea"/>
              </a:rPr>
              <a:t>&amp; DevOps</a:t>
            </a:r>
            <a:endParaRPr lang="en-US" altLang="zh-CN" sz="2400" b="1" dirty="0">
              <a:solidFill>
                <a:schemeClr val="tx1"/>
              </a:solidFill>
              <a:uFillTx/>
              <a:latin typeface="Arial" panose="02080604020202020204" pitchFamily="34" charset="0"/>
              <a:ea typeface="微软雅黑" charset="-122"/>
              <a:cs typeface="Arial" panose="02080604020202020204" pitchFamily="34" charset="0"/>
              <a:sym typeface="+mn-ea"/>
            </a:endParaRPr>
          </a:p>
        </p:txBody>
      </p:sp>
      <p:sp>
        <p:nvSpPr>
          <p:cNvPr id="132120" name="TextBox 384"/>
          <p:cNvSpPr txBox="true">
            <a:spLocks noChangeArrowheads="true"/>
          </p:cNvSpPr>
          <p:nvPr/>
        </p:nvSpPr>
        <p:spPr bwMode="auto">
          <a:xfrm>
            <a:off x="5162550" y="279400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01</a:t>
            </a:r>
            <a:endParaRPr lang="id-ID" altLang="zh-CN" b="1">
              <a:solidFill>
                <a:schemeClr val="tx1"/>
              </a:solidFill>
            </a:endParaRPr>
          </a:p>
        </p:txBody>
      </p:sp>
      <p:sp>
        <p:nvSpPr>
          <p:cNvPr id="132121" name="TextBox 385"/>
          <p:cNvSpPr txBox="true">
            <a:spLocks noChangeArrowheads="true"/>
          </p:cNvSpPr>
          <p:nvPr/>
        </p:nvSpPr>
        <p:spPr bwMode="auto">
          <a:xfrm>
            <a:off x="7050088" y="3335338"/>
            <a:ext cx="417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02</a:t>
            </a:r>
            <a:endParaRPr lang="id-ID" altLang="zh-CN" b="1">
              <a:solidFill>
                <a:schemeClr val="tx1"/>
              </a:solidFill>
            </a:endParaRPr>
          </a:p>
        </p:txBody>
      </p:sp>
      <p:sp>
        <p:nvSpPr>
          <p:cNvPr id="132122" name="TextBox 386"/>
          <p:cNvSpPr txBox="true">
            <a:spLocks noChangeArrowheads="true"/>
          </p:cNvSpPr>
          <p:nvPr/>
        </p:nvSpPr>
        <p:spPr bwMode="auto">
          <a:xfrm>
            <a:off x="4483100" y="43465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03</a:t>
            </a:r>
            <a:endParaRPr lang="id-ID" altLang="zh-CN" b="1">
              <a:solidFill>
                <a:schemeClr val="tx1"/>
              </a:solidFill>
            </a:endParaRPr>
          </a:p>
        </p:txBody>
      </p:sp>
      <p:sp>
        <p:nvSpPr>
          <p:cNvPr id="132123" name="TextBox 387"/>
          <p:cNvSpPr txBox="true">
            <a:spLocks noChangeArrowheads="true"/>
          </p:cNvSpPr>
          <p:nvPr/>
        </p:nvSpPr>
        <p:spPr bwMode="auto">
          <a:xfrm>
            <a:off x="6383338" y="4876800"/>
            <a:ext cx="419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04</a:t>
            </a:r>
            <a:endParaRPr lang="id-ID" altLang="zh-CN" b="1">
              <a:solidFill>
                <a:schemeClr val="tx1"/>
              </a:solidFill>
            </a:endParaRPr>
          </a:p>
        </p:txBody>
      </p:sp>
      <p:sp>
        <p:nvSpPr>
          <p:cNvPr id="6" name="TextBox 368"/>
          <p:cNvSpPr txBox="true"/>
          <p:nvPr/>
        </p:nvSpPr>
        <p:spPr>
          <a:xfrm>
            <a:off x="7475220" y="1606550"/>
            <a:ext cx="2811145" cy="737235"/>
          </a:xfrm>
          <a:prstGeom prst="rect">
            <a:avLst/>
          </a:prstGeom>
          <a:noFill/>
        </p:spPr>
        <p:txBody>
          <a:bodyPr wrap="square">
            <a:spAutoFit/>
          </a:bodyPr>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数据、模型、代码的版本控制</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代码构建的相关信息的追踪</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4" name="TextBox 369"/>
          <p:cNvSpPr txBox="true"/>
          <p:nvPr/>
        </p:nvSpPr>
        <p:spPr>
          <a:xfrm>
            <a:off x="9573472" y="1267245"/>
            <a:ext cx="792480" cy="460375"/>
          </a:xfrm>
          <a:prstGeom prst="rect">
            <a:avLst/>
          </a:prstGeom>
          <a:noFill/>
        </p:spPr>
        <p:txBody>
          <a:bodyPr wrap="none">
            <a:spAutoFit/>
          </a:bodyPr>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sym typeface="+mn-ea"/>
              </a:rPr>
              <a:t>跟踪</a:t>
            </a:r>
            <a:endParaRPr lang="zh-CN" altLang="en-US" sz="2400">
              <a:solidFill>
                <a:schemeClr val="tx1"/>
              </a:solidFill>
              <a:uFillTx/>
              <a:latin typeface="Arial" panose="02080604020202020204" pitchFamily="34" charset="0"/>
              <a:ea typeface="微软雅黑" charset="-122"/>
              <a:cs typeface="Arial" panose="02080604020202020204" pitchFamily="34" charset="0"/>
              <a:sym typeface="+mn-ea"/>
            </a:endParaRPr>
          </a:p>
        </p:txBody>
      </p:sp>
      <p:sp>
        <p:nvSpPr>
          <p:cNvPr id="8" name="TextBox 368"/>
          <p:cNvSpPr txBox="true"/>
          <p:nvPr/>
        </p:nvSpPr>
        <p:spPr>
          <a:xfrm>
            <a:off x="948690" y="5423535"/>
            <a:ext cx="2811145" cy="737235"/>
          </a:xfrm>
          <a:prstGeom prst="rect">
            <a:avLst/>
          </a:prstGeom>
          <a:noFill/>
        </p:spPr>
        <p:txBody>
          <a:bodyPr wrap="square">
            <a:spAutoFit/>
          </a:bodyPr>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传统系统监控：日志、系统资源</a:t>
            </a:r>
            <a:endParaRPr lang="en-US" altLang="zh-CN"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en-US" altLang="zh-CN" sz="1400" b="1" dirty="0">
                <a:solidFill>
                  <a:schemeClr val="tx1"/>
                </a:solidFill>
                <a:latin typeface="Arial" panose="02080604020202020204" pitchFamily="34" charset="0"/>
                <a:cs typeface="Arial" panose="02080604020202020204" pitchFamily="34" charset="0"/>
              </a:rPr>
              <a:t>ML</a:t>
            </a:r>
            <a:r>
              <a:rPr lang="zh-CN" altLang="en-US" sz="1400" b="1" dirty="0">
                <a:solidFill>
                  <a:schemeClr val="tx1"/>
                </a:solidFill>
                <a:latin typeface="Arial" panose="02080604020202020204" pitchFamily="34" charset="0"/>
                <a:cs typeface="Arial" panose="02080604020202020204" pitchFamily="34" charset="0"/>
              </a:rPr>
              <a:t>监控：输入输出、模型性能</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9" name="TextBox 369"/>
          <p:cNvSpPr txBox="true"/>
          <p:nvPr/>
        </p:nvSpPr>
        <p:spPr>
          <a:xfrm>
            <a:off x="3046942" y="5084230"/>
            <a:ext cx="792480" cy="460375"/>
          </a:xfrm>
          <a:prstGeom prst="rect">
            <a:avLst/>
          </a:prstGeom>
          <a:noFill/>
        </p:spPr>
        <p:txBody>
          <a:bodyPr wrap="none">
            <a:spAutoFit/>
          </a:bodyPr>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rPr>
              <a:t>监控</a:t>
            </a:r>
            <a:endParaRPr lang="zh-CN" altLang="en-US" sz="2400">
              <a:solidFill>
                <a:schemeClr val="tx1"/>
              </a:solidFill>
              <a:uFillTx/>
              <a:latin typeface="Arial" panose="02080604020202020204" pitchFamily="34" charset="0"/>
              <a:ea typeface="微软雅黑" charset="-122"/>
              <a:cs typeface="Arial" panose="02080604020202020204" pitchFamily="34" charset="0"/>
            </a:endParaRPr>
          </a:p>
        </p:txBody>
      </p:sp>
      <p:sp>
        <p:nvSpPr>
          <p:cNvPr id="5" name="TextBox 368"/>
          <p:cNvSpPr txBox="true"/>
          <p:nvPr/>
        </p:nvSpPr>
        <p:spPr>
          <a:xfrm>
            <a:off x="8425180" y="3855720"/>
            <a:ext cx="2811145" cy="1060450"/>
          </a:xfrm>
          <a:prstGeom prst="rect">
            <a:avLst/>
          </a:prstGeom>
          <a:noFill/>
        </p:spPr>
        <p:txBody>
          <a:bodyPr wrap="square">
            <a:spAutoFit/>
          </a:bodyPr>
          <a:lstStyle/>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可复现性</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预测结果的正确性</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系统的可靠性</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14" name="TextBox 369"/>
          <p:cNvSpPr txBox="true"/>
          <p:nvPr/>
        </p:nvSpPr>
        <p:spPr>
          <a:xfrm>
            <a:off x="10218632" y="3516415"/>
            <a:ext cx="1097280" cy="460375"/>
          </a:xfrm>
          <a:prstGeom prst="rect">
            <a:avLst/>
          </a:prstGeom>
          <a:noFill/>
        </p:spPr>
        <p:txBody>
          <a:bodyPr wrap="none">
            <a:spAutoFit/>
          </a:bodyPr>
          <a:lstStyle/>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rPr>
              <a:t>可靠性</a:t>
            </a:r>
            <a:endParaRPr lang="zh-CN" altLang="en-US" sz="2400">
              <a:solidFill>
                <a:schemeClr val="tx1"/>
              </a:solidFill>
              <a:uFillTx/>
              <a:latin typeface="Arial" panose="02080604020202020204" pitchFamily="34" charset="0"/>
              <a:ea typeface="微软雅黑" charset="-122"/>
              <a:cs typeface="Arial" panose="02080604020202020204" pitchFamily="34" charset="0"/>
            </a:endParaRPr>
          </a:p>
        </p:txBody>
      </p:sp>
    </p:spTree>
    <p:custDataLst>
      <p:tags r:id="rId4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5"/>
                                        </p:tgtEl>
                                        <p:attrNameLst>
                                          <p:attrName>style.visibility</p:attrName>
                                        </p:attrNameLst>
                                      </p:cBhvr>
                                      <p:to>
                                        <p:strVal val="visible"/>
                                      </p:to>
                                    </p:set>
                                    <p:anim calcmode="lin" valueType="num">
                                      <p:cBhvr>
                                        <p:cTn id="7" dur="500" fill="hold"/>
                                        <p:tgtEl>
                                          <p:spTgt spid="355"/>
                                        </p:tgtEl>
                                        <p:attrNameLst>
                                          <p:attrName>ppt_w</p:attrName>
                                        </p:attrNameLst>
                                      </p:cBhvr>
                                      <p:tavLst>
                                        <p:tav tm="0">
                                          <p:val>
                                            <p:fltVal val="0"/>
                                          </p:val>
                                        </p:tav>
                                        <p:tav tm="100000">
                                          <p:val>
                                            <p:strVal val="#ppt_w"/>
                                          </p:val>
                                        </p:tav>
                                      </p:tavLst>
                                    </p:anim>
                                    <p:anim calcmode="lin" valueType="num">
                                      <p:cBhvr>
                                        <p:cTn id="8" dur="500" fill="hold"/>
                                        <p:tgtEl>
                                          <p:spTgt spid="355"/>
                                        </p:tgtEl>
                                        <p:attrNameLst>
                                          <p:attrName>ppt_h</p:attrName>
                                        </p:attrNameLst>
                                      </p:cBhvr>
                                      <p:tavLst>
                                        <p:tav tm="0">
                                          <p:val>
                                            <p:fltVal val="0"/>
                                          </p:val>
                                        </p:tav>
                                        <p:tav tm="100000">
                                          <p:val>
                                            <p:strVal val="#ppt_h"/>
                                          </p:val>
                                        </p:tav>
                                      </p:tavLst>
                                    </p:anim>
                                    <p:animEffect transition="in" filter="fade">
                                      <p:cBhvr>
                                        <p:cTn id="9" dur="500"/>
                                        <p:tgtEl>
                                          <p:spTgt spid="35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69"/>
                                        </p:tgtEl>
                                        <p:attrNameLst>
                                          <p:attrName>style.visibility</p:attrName>
                                        </p:attrNameLst>
                                      </p:cBhvr>
                                      <p:to>
                                        <p:strVal val="visible"/>
                                      </p:to>
                                    </p:set>
                                    <p:animEffect transition="in" filter="fade">
                                      <p:cBhvr>
                                        <p:cTn id="12" dur="500"/>
                                        <p:tgtEl>
                                          <p:spTgt spid="36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 grpId="0"/>
      <p:bldP spid="6" grpId="0"/>
      <p:bldP spid="8"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p>
            <a:endParaRPr lang="zh-CN" altLang="en-US" sz="4000" b="1" dirty="0">
              <a:solidFill>
                <a:schemeClr val="bg1"/>
              </a:solidFill>
              <a:latin typeface="Heiti SC Medium" charset="-122"/>
              <a:ea typeface="Heiti SC Medium" charset="-122"/>
              <a:sym typeface="+mn-ea"/>
            </a:endParaRPr>
          </a:p>
        </p:txBody>
      </p:sp>
      <p:sp>
        <p:nvSpPr>
          <p:cNvPr id="3" name="文本框 2"/>
          <p:cNvSpPr txBox="true"/>
          <p:nvPr/>
        </p:nvSpPr>
        <p:spPr>
          <a:xfrm>
            <a:off x="587375" y="1042670"/>
            <a:ext cx="10354310" cy="706755"/>
          </a:xfrm>
          <a:prstGeom prst="rect">
            <a:avLst/>
          </a:prstGeom>
          <a:noFill/>
        </p:spPr>
        <p:txBody>
          <a:bodyPr wrap="square" rtlCol="0">
            <a:spAutoFit/>
          </a:bodyPr>
          <a:p>
            <a:r>
              <a:rPr lang="en-US" altLang="zh-CN" sz="4000" b="1" dirty="0">
                <a:solidFill>
                  <a:schemeClr val="tx1"/>
                </a:solidFill>
                <a:latin typeface="Calibri" panose="020F0502020204030204"/>
                <a:ea typeface="微软雅黑" charset="-122"/>
                <a:cs typeface="Open Sans Light" panose="020B0306030504020204" pitchFamily="34" charset="0"/>
                <a:sym typeface="+mn-ea"/>
              </a:rPr>
              <a:t>AI模型部署挑战</a:t>
            </a:r>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grpSp>
        <p:nvGrpSpPr>
          <p:cNvPr id="4" name="组合 3"/>
          <p:cNvGrpSpPr>
            <a:grpSpLocks noChangeAspect="true"/>
          </p:cNvGrpSpPr>
          <p:nvPr/>
        </p:nvGrpSpPr>
        <p:grpSpPr>
          <a:xfrm>
            <a:off x="1132205" y="1685925"/>
            <a:ext cx="10390233" cy="3980815"/>
            <a:chOff x="-1811" y="1002"/>
            <a:chExt cx="19680" cy="6269"/>
          </a:xfrm>
        </p:grpSpPr>
        <p:sp>
          <p:nvSpPr>
            <p:cNvPr id="33" name="椭圆 32"/>
            <p:cNvSpPr/>
            <p:nvPr/>
          </p:nvSpPr>
          <p:spPr bwMode="auto">
            <a:xfrm>
              <a:off x="2844" y="2940"/>
              <a:ext cx="8851" cy="2729"/>
            </a:xfrm>
            <a:prstGeom prst="ellipse">
              <a:avLst/>
            </a:prstGeom>
            <a:noFill/>
            <a:ln w="9525" cap="flat">
              <a:solidFill>
                <a:srgbClr val="FFFFFF">
                  <a:lumMod val="50000"/>
                </a:srgb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34" name="Freeform 6"/>
            <p:cNvSpPr/>
            <p:nvPr/>
          </p:nvSpPr>
          <p:spPr bwMode="auto">
            <a:xfrm>
              <a:off x="4388" y="3396"/>
              <a:ext cx="5749" cy="1774"/>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FFFFFF">
                <a:lumMod val="85000"/>
                <a:alpha val="70000"/>
              </a:srgbClr>
            </a:solidFill>
            <a:ln w="17463" cap="flat">
              <a:noFill/>
              <a:prstDash val="solid"/>
              <a:miter lim="800000"/>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35" name="TextBox 52"/>
            <p:cNvSpPr txBox="true"/>
            <p:nvPr/>
          </p:nvSpPr>
          <p:spPr>
            <a:xfrm>
              <a:off x="-1639" y="1002"/>
              <a:ext cx="5221" cy="2131"/>
            </a:xfrm>
            <a:prstGeom prst="rect">
              <a:avLst/>
            </a:prstGeom>
            <a:noFill/>
          </p:spPr>
          <p:txBody>
            <a:bodyPr wrap="square">
              <a:spAutoFit/>
            </a:bodyPr>
            <a:p>
              <a:pPr algn="l">
                <a:buFont typeface="Arial" panose="02080604020202020204" pitchFamily="34" charset="0"/>
                <a:buNone/>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如何将模型和业务结合？</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模型构建和模型使用之间的鸿沟</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开发环境和生产环境的鸿沟</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37" name="TextBox 54"/>
            <p:cNvSpPr txBox="true"/>
            <p:nvPr/>
          </p:nvSpPr>
          <p:spPr>
            <a:xfrm>
              <a:off x="11597" y="1002"/>
              <a:ext cx="5512" cy="2131"/>
            </a:xfrm>
            <a:prstGeom prst="rect">
              <a:avLst/>
            </a:prstGeom>
            <a:noFill/>
          </p:spPr>
          <p:txBody>
            <a:bodyPr wrap="square">
              <a:spAutoFit/>
            </a:bodyPr>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如何高效部署模型?</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训练框架的差异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推理框架的差异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线上运行和线下训练的差异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39" name="TextBox 56"/>
            <p:cNvSpPr txBox="true"/>
            <p:nvPr/>
          </p:nvSpPr>
          <p:spPr>
            <a:xfrm>
              <a:off x="-1811" y="5528"/>
              <a:ext cx="6409" cy="1355"/>
            </a:xfrm>
            <a:prstGeom prst="rect">
              <a:avLst/>
            </a:prstGeom>
            <a:noFill/>
          </p:spPr>
          <p:txBody>
            <a:bodyPr wrap="square">
              <a:spAutoFit/>
            </a:bodyPr>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如何确保模型以最优性能运行？</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时延、吞吐量、内存占用</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模型性能优化</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41" name="TextBox 61"/>
            <p:cNvSpPr txBox="true"/>
            <p:nvPr/>
          </p:nvSpPr>
          <p:spPr>
            <a:xfrm>
              <a:off x="10838" y="5528"/>
              <a:ext cx="7031" cy="1743"/>
            </a:xfrm>
            <a:prstGeom prst="rect">
              <a:avLst/>
            </a:prstGeom>
            <a:noFill/>
          </p:spPr>
          <p:txBody>
            <a:bodyPr wrap="square">
              <a:spAutoFit/>
            </a:bodyPr>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如何有效管理生产环境中的模型？</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模型性能监控</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模型版本管理</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模型生命周期管理</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43" name="Freeform 6"/>
            <p:cNvSpPr/>
            <p:nvPr/>
          </p:nvSpPr>
          <p:spPr bwMode="auto">
            <a:xfrm>
              <a:off x="6092" y="3935"/>
              <a:ext cx="2383" cy="735"/>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595757">
                <a:alpha val="50000"/>
              </a:srgbClr>
            </a:solidFill>
            <a:ln>
              <a:noFill/>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44" name="Freeform 7"/>
            <p:cNvSpPr/>
            <p:nvPr/>
          </p:nvSpPr>
          <p:spPr bwMode="auto">
            <a:xfrm>
              <a:off x="3582" y="3162"/>
              <a:ext cx="1165" cy="359"/>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61" name="Freeform 8"/>
            <p:cNvSpPr/>
            <p:nvPr/>
          </p:nvSpPr>
          <p:spPr bwMode="auto">
            <a:xfrm>
              <a:off x="3582" y="5087"/>
              <a:ext cx="1165" cy="356"/>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62" name="Freeform 9"/>
            <p:cNvSpPr/>
            <p:nvPr/>
          </p:nvSpPr>
          <p:spPr bwMode="auto">
            <a:xfrm>
              <a:off x="9820" y="5087"/>
              <a:ext cx="1165" cy="356"/>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63" name="Freeform 10"/>
            <p:cNvSpPr/>
            <p:nvPr/>
          </p:nvSpPr>
          <p:spPr bwMode="auto">
            <a:xfrm>
              <a:off x="9820" y="3162"/>
              <a:ext cx="1165" cy="359"/>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64" name="Line 11"/>
            <p:cNvSpPr>
              <a:spLocks noChangeShapeType="true"/>
            </p:cNvSpPr>
            <p:nvPr/>
          </p:nvSpPr>
          <p:spPr bwMode="auto">
            <a:xfrm flipH="true">
              <a:off x="4598" y="4606"/>
              <a:ext cx="1706" cy="525"/>
            </a:xfrm>
            <a:prstGeom prst="line">
              <a:avLst/>
            </a:prstGeom>
            <a:noFill/>
            <a:ln w="9525" cap="flat">
              <a:solidFill>
                <a:srgbClr val="FFFFFF">
                  <a:lumMod val="50000"/>
                </a:srgb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p>
              <a:endParaRPr lang="zh-CN" altLang="en-US" sz="1200" dirty="0">
                <a:solidFill>
                  <a:srgbClr val="FFFFFF"/>
                </a:solidFill>
              </a:endParaRPr>
            </a:p>
          </p:txBody>
        </p:sp>
        <p:sp>
          <p:nvSpPr>
            <p:cNvPr id="65" name="Line 12"/>
            <p:cNvSpPr>
              <a:spLocks noChangeShapeType="true"/>
            </p:cNvSpPr>
            <p:nvPr/>
          </p:nvSpPr>
          <p:spPr bwMode="auto">
            <a:xfrm flipH="true">
              <a:off x="8299" y="3482"/>
              <a:ext cx="1643" cy="507"/>
            </a:xfrm>
            <a:prstGeom prst="line">
              <a:avLst/>
            </a:prstGeom>
            <a:noFill/>
            <a:ln w="9525" cap="flat">
              <a:solidFill>
                <a:srgbClr val="FFFFFF">
                  <a:lumMod val="50000"/>
                </a:srgb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p>
              <a:endParaRPr lang="zh-CN" altLang="en-US" sz="1200" dirty="0">
                <a:solidFill>
                  <a:srgbClr val="FFFFFF"/>
                </a:solidFill>
              </a:endParaRPr>
            </a:p>
          </p:txBody>
        </p:sp>
        <p:sp>
          <p:nvSpPr>
            <p:cNvPr id="66" name="Line 13"/>
            <p:cNvSpPr>
              <a:spLocks noChangeShapeType="true"/>
            </p:cNvSpPr>
            <p:nvPr/>
          </p:nvSpPr>
          <p:spPr bwMode="auto">
            <a:xfrm flipH="true" flipV="true">
              <a:off x="4598" y="3482"/>
              <a:ext cx="1706" cy="528"/>
            </a:xfrm>
            <a:prstGeom prst="line">
              <a:avLst/>
            </a:prstGeom>
            <a:noFill/>
            <a:ln w="9525" cap="flat">
              <a:solidFill>
                <a:srgbClr val="FFFFFF">
                  <a:lumMod val="50000"/>
                </a:srgb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p>
              <a:endParaRPr lang="zh-CN" altLang="en-US" sz="1200" dirty="0">
                <a:solidFill>
                  <a:srgbClr val="FFFFFF"/>
                </a:solidFill>
              </a:endParaRPr>
            </a:p>
          </p:txBody>
        </p:sp>
        <p:sp>
          <p:nvSpPr>
            <p:cNvPr id="67" name="Line 14"/>
            <p:cNvSpPr>
              <a:spLocks noChangeShapeType="true"/>
            </p:cNvSpPr>
            <p:nvPr/>
          </p:nvSpPr>
          <p:spPr bwMode="auto">
            <a:xfrm flipH="true" flipV="true">
              <a:off x="8299" y="4624"/>
              <a:ext cx="1643" cy="507"/>
            </a:xfrm>
            <a:prstGeom prst="line">
              <a:avLst/>
            </a:prstGeom>
            <a:noFill/>
            <a:ln w="9525" cap="flat">
              <a:solidFill>
                <a:srgbClr val="FFFFFF">
                  <a:lumMod val="50000"/>
                </a:srgb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p>
              <a:endParaRPr lang="zh-CN" altLang="en-US" sz="1200" dirty="0">
                <a:solidFill>
                  <a:srgbClr val="FFFFFF"/>
                </a:solidFill>
              </a:endParaRPr>
            </a:p>
          </p:txBody>
        </p:sp>
        <p:sp>
          <p:nvSpPr>
            <p:cNvPr id="69" name="Freeform 19"/>
            <p:cNvSpPr/>
            <p:nvPr/>
          </p:nvSpPr>
          <p:spPr bwMode="auto">
            <a:xfrm>
              <a:off x="6879" y="2186"/>
              <a:ext cx="2103" cy="1145"/>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rgbClr val="9ACA3C"/>
            </a:solidFill>
            <a:ln w="12700" cap="flat">
              <a:noFill/>
              <a:prstDash val="solid"/>
              <a:miter lim="800000"/>
            </a:ln>
            <a:effectLst/>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70" name="Rectangle 20"/>
            <p:cNvSpPr>
              <a:spLocks noChangeArrowheads="true"/>
            </p:cNvSpPr>
            <p:nvPr/>
          </p:nvSpPr>
          <p:spPr bwMode="auto">
            <a:xfrm>
              <a:off x="6797" y="2186"/>
              <a:ext cx="83" cy="2116"/>
            </a:xfrm>
            <a:prstGeom prst="rect">
              <a:avLst/>
            </a:prstGeom>
            <a:solidFill>
              <a:srgbClr val="9ACA3C"/>
            </a:solidFill>
            <a:ln w="12700" cap="flat">
              <a:noFill/>
              <a:prstDash val="solid"/>
              <a:miter lim="800000"/>
            </a:ln>
            <a:effectLst/>
          </p:spPr>
          <p:txBody>
            <a:bodyPr vert="horz" wrap="square" lIns="91440" tIns="45720" rIns="91440" bIns="45720" numCol="1" anchor="t" anchorCtr="false" compatLnSpc="true"/>
            <a:p>
              <a:endParaRPr lang="zh-CN" altLang="en-US" dirty="0">
                <a:solidFill>
                  <a:schemeClr val="tx1"/>
                </a:solidFill>
                <a:latin typeface="Arial" panose="02080604020202020204" pitchFamily="34" charset="0"/>
                <a:cs typeface="Arial" panose="02080604020202020204" pitchFamily="34" charset="0"/>
              </a:endParaRPr>
            </a:p>
          </p:txBody>
        </p:sp>
        <p:sp>
          <p:nvSpPr>
            <p:cNvPr id="74" name="Freeform 23"/>
            <p:cNvSpPr/>
            <p:nvPr/>
          </p:nvSpPr>
          <p:spPr bwMode="auto">
            <a:xfrm>
              <a:off x="3774" y="2032"/>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75" name="矩形 74"/>
            <p:cNvSpPr/>
            <p:nvPr/>
          </p:nvSpPr>
          <p:spPr>
            <a:xfrm>
              <a:off x="3914" y="2260"/>
              <a:ext cx="488" cy="580"/>
            </a:xfrm>
            <a:prstGeom prst="rect">
              <a:avLst/>
            </a:prstGeom>
            <a:noFill/>
          </p:spPr>
          <p:txBody>
            <a:bodyPr wrap="square">
              <a:spAutoFit/>
            </a:bodyPr>
            <a:p>
              <a:r>
                <a:rPr lang="en-US" altLang="zh-CN" dirty="0">
                  <a:solidFill>
                    <a:schemeClr val="tx1"/>
                  </a:solidFill>
                  <a:latin typeface="Arial" panose="02080604020202020204" pitchFamily="34" charset="0"/>
                  <a:cs typeface="Arial" panose="02080604020202020204" pitchFamily="34" charset="0"/>
                </a:rPr>
                <a:t>1</a:t>
              </a:r>
              <a:endParaRPr lang="en-US" altLang="zh-CN" dirty="0">
                <a:solidFill>
                  <a:schemeClr val="tx1"/>
                </a:solidFill>
                <a:latin typeface="Arial" panose="02080604020202020204" pitchFamily="34" charset="0"/>
                <a:cs typeface="Arial" panose="02080604020202020204" pitchFamily="34" charset="0"/>
              </a:endParaRPr>
            </a:p>
          </p:txBody>
        </p:sp>
        <p:sp>
          <p:nvSpPr>
            <p:cNvPr id="76" name="矩形 75"/>
            <p:cNvSpPr/>
            <p:nvPr/>
          </p:nvSpPr>
          <p:spPr>
            <a:xfrm>
              <a:off x="6644" y="2277"/>
              <a:ext cx="1610" cy="1016"/>
            </a:xfrm>
            <a:prstGeom prst="rect">
              <a:avLst/>
            </a:prstGeom>
          </p:spPr>
          <p:txBody>
            <a:bodyPr wrap="square">
              <a:spAutoFit/>
            </a:bodyPr>
            <a:p>
              <a:pPr algn="ctr"/>
              <a:r>
                <a:rPr lang="zh-CN" altLang="en-US" b="1" dirty="0">
                  <a:solidFill>
                    <a:schemeClr val="tx1"/>
                  </a:solidFill>
                  <a:latin typeface="Arial" panose="02080604020202020204" pitchFamily="34" charset="0"/>
                </a:rPr>
                <a:t>商业价值</a:t>
              </a:r>
              <a:endParaRPr lang="zh-CN" altLang="en-US" b="1" dirty="0">
                <a:solidFill>
                  <a:schemeClr val="tx1"/>
                </a:solidFill>
                <a:latin typeface="Arial" panose="02080604020202020204" pitchFamily="34" charset="0"/>
              </a:endParaRPr>
            </a:p>
          </p:txBody>
        </p:sp>
        <p:sp>
          <p:nvSpPr>
            <p:cNvPr id="77" name="Freeform 23"/>
            <p:cNvSpPr/>
            <p:nvPr/>
          </p:nvSpPr>
          <p:spPr bwMode="auto">
            <a:xfrm>
              <a:off x="10012" y="2032"/>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78" name="矩形 77"/>
            <p:cNvSpPr/>
            <p:nvPr/>
          </p:nvSpPr>
          <p:spPr>
            <a:xfrm>
              <a:off x="10152" y="2260"/>
              <a:ext cx="488" cy="580"/>
            </a:xfrm>
            <a:prstGeom prst="rect">
              <a:avLst/>
            </a:prstGeom>
            <a:noFill/>
          </p:spPr>
          <p:txBody>
            <a:bodyPr wrap="square">
              <a:spAutoFit/>
            </a:bodyPr>
            <a:p>
              <a:r>
                <a:rPr lang="en-US" altLang="zh-CN" dirty="0">
                  <a:solidFill>
                    <a:schemeClr val="tx1"/>
                  </a:solidFill>
                  <a:latin typeface="Arial" panose="02080604020202020204" pitchFamily="34" charset="0"/>
                  <a:cs typeface="Arial" panose="02080604020202020204" pitchFamily="34" charset="0"/>
                </a:rPr>
                <a:t>2</a:t>
              </a:r>
              <a:endParaRPr lang="en-US" altLang="zh-CN" dirty="0">
                <a:solidFill>
                  <a:schemeClr val="tx1"/>
                </a:solidFill>
                <a:latin typeface="Arial" panose="02080604020202020204" pitchFamily="34" charset="0"/>
                <a:cs typeface="Arial" panose="02080604020202020204" pitchFamily="34" charset="0"/>
              </a:endParaRPr>
            </a:p>
          </p:txBody>
        </p:sp>
        <p:sp>
          <p:nvSpPr>
            <p:cNvPr id="79" name="Freeform 23"/>
            <p:cNvSpPr/>
            <p:nvPr/>
          </p:nvSpPr>
          <p:spPr bwMode="auto">
            <a:xfrm>
              <a:off x="3774" y="3925"/>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81" name="矩形 80"/>
            <p:cNvSpPr/>
            <p:nvPr/>
          </p:nvSpPr>
          <p:spPr>
            <a:xfrm>
              <a:off x="3914" y="4139"/>
              <a:ext cx="488" cy="580"/>
            </a:xfrm>
            <a:prstGeom prst="rect">
              <a:avLst/>
            </a:prstGeom>
            <a:noFill/>
          </p:spPr>
          <p:txBody>
            <a:bodyPr wrap="square">
              <a:spAutoFit/>
            </a:bodyPr>
            <a:p>
              <a:r>
                <a:rPr lang="en-US" altLang="zh-CN" dirty="0">
                  <a:solidFill>
                    <a:schemeClr val="tx1"/>
                  </a:solidFill>
                  <a:latin typeface="Arial" panose="02080604020202020204" pitchFamily="34" charset="0"/>
                  <a:cs typeface="Arial" panose="02080604020202020204" pitchFamily="34" charset="0"/>
                </a:rPr>
                <a:t>3</a:t>
              </a:r>
              <a:endParaRPr lang="en-US" altLang="zh-CN" dirty="0">
                <a:solidFill>
                  <a:schemeClr val="tx1"/>
                </a:solidFill>
                <a:latin typeface="Arial" panose="02080604020202020204" pitchFamily="34" charset="0"/>
                <a:cs typeface="Arial" panose="02080604020202020204" pitchFamily="34" charset="0"/>
              </a:endParaRPr>
            </a:p>
          </p:txBody>
        </p:sp>
        <p:sp>
          <p:nvSpPr>
            <p:cNvPr id="84" name="Freeform 23"/>
            <p:cNvSpPr/>
            <p:nvPr/>
          </p:nvSpPr>
          <p:spPr bwMode="auto">
            <a:xfrm>
              <a:off x="10012" y="3925"/>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88" name="矩形 87"/>
            <p:cNvSpPr/>
            <p:nvPr/>
          </p:nvSpPr>
          <p:spPr>
            <a:xfrm>
              <a:off x="10152" y="4139"/>
              <a:ext cx="488" cy="580"/>
            </a:xfrm>
            <a:prstGeom prst="rect">
              <a:avLst/>
            </a:prstGeom>
            <a:noFill/>
          </p:spPr>
          <p:txBody>
            <a:bodyPr wrap="square">
              <a:spAutoFit/>
            </a:bodyPr>
            <a:p>
              <a:r>
                <a:rPr lang="en-US" altLang="zh-CN" dirty="0">
                  <a:solidFill>
                    <a:schemeClr val="tx1"/>
                  </a:solidFill>
                  <a:latin typeface="Arial" panose="02080604020202020204" pitchFamily="34" charset="0"/>
                  <a:cs typeface="Arial" panose="02080604020202020204" pitchFamily="34" charset="0"/>
                </a:rPr>
                <a:t>4</a:t>
              </a:r>
              <a:endParaRPr lang="en-US" altLang="zh-CN" dirty="0">
                <a:solidFill>
                  <a:schemeClr val="tx1"/>
                </a:solidFill>
                <a:latin typeface="Arial" panose="02080604020202020204" pitchFamily="34" charset="0"/>
                <a:cs typeface="Arial" panose="02080604020202020204" pitchFamily="34" charset="0"/>
              </a:endParaRPr>
            </a:p>
          </p:txBody>
        </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sp>
        <p:nvSpPr>
          <p:cNvPr id="12" name="文本框 11"/>
          <p:cNvSpPr txBox="true"/>
          <p:nvPr/>
        </p:nvSpPr>
        <p:spPr>
          <a:xfrm>
            <a:off x="587692" y="1530757"/>
            <a:ext cx="7658735" cy="706755"/>
          </a:xfrm>
          <a:prstGeom prst="rect">
            <a:avLst/>
          </a:prstGeom>
          <a:noFill/>
        </p:spPr>
        <p:txBody>
          <a:bodyPr wrap="square" rtlCol="0">
            <a:spAutoFit/>
          </a:bodyPr>
          <a:lstStyle/>
          <a:p>
            <a:endParaRPr lang="zh-CN" altLang="en-US" sz="4000" b="1" dirty="0">
              <a:solidFill>
                <a:schemeClr val="tx1"/>
              </a:solidFill>
              <a:latin typeface="Heiti SC Medium" charset="-122"/>
              <a:ea typeface="Heiti SC Medium" charset="-122"/>
              <a:sym typeface="+mn-ea"/>
            </a:endParaRPr>
          </a:p>
        </p:txBody>
      </p:sp>
      <p:sp>
        <p:nvSpPr>
          <p:cNvPr id="3" name="文本框 2"/>
          <p:cNvSpPr txBox="true"/>
          <p:nvPr/>
        </p:nvSpPr>
        <p:spPr>
          <a:xfrm>
            <a:off x="587375" y="1042670"/>
            <a:ext cx="10354310" cy="1322070"/>
          </a:xfrm>
          <a:prstGeom prst="rect">
            <a:avLst/>
          </a:prstGeom>
          <a:noFill/>
        </p:spPr>
        <p:txBody>
          <a:bodyPr wrap="square" rtlCol="0">
            <a:spAutoFit/>
          </a:bodyPr>
          <a:p>
            <a:r>
              <a:rPr lang="en-US" altLang="zh-CN" sz="4000" b="1" dirty="0">
                <a:latin typeface="Calibri" panose="020F0502020204030204"/>
                <a:ea typeface="微软雅黑" charset="-122"/>
                <a:cs typeface="Open Sans Light" panose="020B0306030504020204" pitchFamily="34" charset="0"/>
                <a:sym typeface="+mn-ea"/>
              </a:rPr>
              <a:t>MLOps AI</a:t>
            </a:r>
            <a:r>
              <a:rPr lang="zh-CN" altLang="en-US" sz="4000" b="1" dirty="0">
                <a:latin typeface="Calibri" panose="020F0502020204030204"/>
                <a:ea typeface="微软雅黑" charset="-122"/>
                <a:cs typeface="Open Sans Light" panose="020B0306030504020204" pitchFamily="34" charset="0"/>
                <a:sym typeface="+mn-ea"/>
              </a:rPr>
              <a:t>应用三个阶段</a:t>
            </a:r>
            <a:endParaRPr sz="4000">
              <a:sym typeface="+mn-ea"/>
            </a:endParaRPr>
          </a:p>
          <a:p>
            <a:endParaRPr lang="en-US" altLang="zh-CN" sz="40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54" name="椭圆 103"/>
          <p:cNvSpPr>
            <a:spLocks noChangeAspect="true"/>
          </p:cNvSpPr>
          <p:nvPr/>
        </p:nvSpPr>
        <p:spPr>
          <a:xfrm>
            <a:off x="3168330" y="2183084"/>
            <a:ext cx="1724511" cy="735288"/>
          </a:xfrm>
          <a:prstGeom prst="ellipse">
            <a:avLst/>
          </a:prstGeom>
          <a:solidFill>
            <a:srgbClr val="FFFFFF">
              <a:alpha val="49000"/>
            </a:srgbClr>
          </a:solidFill>
          <a:ln w="12700">
            <a:miter lim="400000"/>
          </a:ln>
          <a:effectLst>
            <a:outerShdw blurRad="50800" dist="38100" dir="2700000" rotWithShape="0">
              <a:srgbClr val="000000">
                <a:alpha val="40000"/>
              </a:srgbClr>
            </a:outerShdw>
          </a:effectLst>
        </p:spPr>
        <p:txBody>
          <a:bodyPr lIns="0" tIns="0" rIns="0" bIns="0" anchor="ctr"/>
          <a:lstStyle/>
          <a:p>
            <a:pPr algn="ctr" defTabSz="1388745">
              <a:defRPr sz="1600">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pPr>
            <a:endParaRPr sz="2000">
              <a:solidFill>
                <a:schemeClr val="tx1"/>
              </a:solidFill>
            </a:endParaRPr>
          </a:p>
        </p:txBody>
      </p:sp>
      <p:sp>
        <p:nvSpPr>
          <p:cNvPr id="55" name="MH_SubTitle_1"/>
          <p:cNvSpPr>
            <a:spLocks noChangeAspect="true"/>
          </p:cNvSpPr>
          <p:nvPr/>
        </p:nvSpPr>
        <p:spPr>
          <a:xfrm>
            <a:off x="7127240" y="2871176"/>
            <a:ext cx="2487931" cy="763178"/>
          </a:xfrm>
          <a:prstGeom prst="ellipse">
            <a:avLst/>
          </a:prstGeom>
          <a:ln>
            <a:solidFill>
              <a:srgbClr val="A7C2E8">
                <a:alpha val="50000"/>
              </a:srgbClr>
            </a:solidFill>
          </a:ln>
        </p:spPr>
        <p:txBody>
          <a:bodyPr lIns="0" tIns="0" rIns="0" bIns="0" anchor="ctr"/>
          <a:lstStyle/>
          <a:p>
            <a:pPr algn="ctr">
              <a:defRPr sz="1100" b="1">
                <a:solidFill>
                  <a:srgbClr val="FFFFFF"/>
                </a:solidFill>
                <a:latin typeface="微软雅黑"/>
                <a:ea typeface="微软雅黑"/>
                <a:cs typeface="微软雅黑"/>
                <a:sym typeface="微软雅黑"/>
              </a:defRPr>
            </a:pPr>
            <a:endParaRPr sz="2000">
              <a:solidFill>
                <a:schemeClr val="tx1"/>
              </a:solidFill>
            </a:endParaRPr>
          </a:p>
        </p:txBody>
      </p:sp>
      <p:sp>
        <p:nvSpPr>
          <p:cNvPr id="56" name="MH_SubTitle_1"/>
          <p:cNvSpPr>
            <a:spLocks noChangeAspect="true"/>
          </p:cNvSpPr>
          <p:nvPr/>
        </p:nvSpPr>
        <p:spPr>
          <a:xfrm>
            <a:off x="7409815" y="2985476"/>
            <a:ext cx="1976755" cy="506035"/>
          </a:xfrm>
          <a:prstGeom prst="ellipse">
            <a:avLst/>
          </a:prstGeom>
          <a:gradFill>
            <a:gsLst>
              <a:gs pos="0">
                <a:srgbClr val="DCE6F2">
                  <a:alpha val="62000"/>
                </a:srgbClr>
              </a:gs>
              <a:gs pos="100000">
                <a:srgbClr val="376092">
                  <a:alpha val="52000"/>
                </a:srgbClr>
              </a:gs>
            </a:gsLst>
            <a:lin ang="5580000"/>
          </a:gradFill>
          <a:ln w="12700">
            <a:miter lim="400000"/>
          </a:ln>
          <a:effectLst>
            <a:outerShdw blurRad="63500" rotWithShape="0">
              <a:srgbClr val="000000">
                <a:alpha val="40000"/>
              </a:srgbClr>
            </a:outerShdw>
            <a:reflection stA="50000" endPos="40000" dir="5400000" sy="-100000" algn="bl" rotWithShape="0"/>
          </a:effectLst>
        </p:spPr>
        <p:txBody>
          <a:bodyPr lIns="0" tIns="0" rIns="0" bIns="0" anchor="ctr"/>
          <a:lstStyle/>
          <a:p>
            <a:pPr algn="ctr">
              <a:defRPr sz="1100" b="1">
                <a:solidFill>
                  <a:srgbClr val="FFFFFF"/>
                </a:solidFill>
                <a:latin typeface="微软雅黑"/>
                <a:ea typeface="微软雅黑"/>
                <a:cs typeface="微软雅黑"/>
                <a:sym typeface="微软雅黑"/>
              </a:defRPr>
            </a:pPr>
            <a:endParaRPr sz="2000">
              <a:solidFill>
                <a:schemeClr val="tx1"/>
              </a:solidFill>
            </a:endParaRPr>
          </a:p>
        </p:txBody>
      </p:sp>
      <p:sp>
        <p:nvSpPr>
          <p:cNvPr id="57" name="MH_SubTitle_1"/>
          <p:cNvSpPr>
            <a:spLocks noChangeAspect="true"/>
          </p:cNvSpPr>
          <p:nvPr/>
        </p:nvSpPr>
        <p:spPr>
          <a:xfrm>
            <a:off x="4213859" y="4679656"/>
            <a:ext cx="3683635" cy="1049197"/>
          </a:xfrm>
          <a:prstGeom prst="ellipse">
            <a:avLst/>
          </a:prstGeom>
          <a:ln>
            <a:solidFill>
              <a:srgbClr val="A7C2E8">
                <a:alpha val="50000"/>
              </a:srgbClr>
            </a:solidFill>
          </a:ln>
        </p:spPr>
        <p:txBody>
          <a:bodyPr lIns="0" tIns="0" rIns="0" bIns="0" anchor="ctr"/>
          <a:lstStyle/>
          <a:p>
            <a:pPr algn="ctr">
              <a:defRPr sz="1100" b="1">
                <a:solidFill>
                  <a:srgbClr val="FFFFFF"/>
                </a:solidFill>
                <a:latin typeface="微软雅黑"/>
                <a:ea typeface="微软雅黑"/>
                <a:cs typeface="微软雅黑"/>
                <a:sym typeface="微软雅黑"/>
              </a:defRPr>
            </a:pPr>
            <a:endParaRPr sz="2800">
              <a:solidFill>
                <a:schemeClr val="tx1"/>
              </a:solidFill>
            </a:endParaRPr>
          </a:p>
        </p:txBody>
      </p:sp>
      <p:sp>
        <p:nvSpPr>
          <p:cNvPr id="59" name="MH_SubTitle_1"/>
          <p:cNvSpPr>
            <a:spLocks noChangeAspect="true"/>
          </p:cNvSpPr>
          <p:nvPr/>
        </p:nvSpPr>
        <p:spPr>
          <a:xfrm>
            <a:off x="2736850" y="2800691"/>
            <a:ext cx="2487931" cy="763178"/>
          </a:xfrm>
          <a:prstGeom prst="ellipse">
            <a:avLst/>
          </a:prstGeom>
          <a:ln>
            <a:solidFill>
              <a:srgbClr val="A7C2E8">
                <a:alpha val="50000"/>
              </a:srgbClr>
            </a:solidFill>
          </a:ln>
        </p:spPr>
        <p:txBody>
          <a:bodyPr lIns="0" tIns="0" rIns="0" bIns="0" anchor="ctr"/>
          <a:lstStyle/>
          <a:p>
            <a:pPr algn="ctr">
              <a:defRPr sz="1100" b="1">
                <a:solidFill>
                  <a:srgbClr val="FFFFFF"/>
                </a:solidFill>
                <a:latin typeface="微软雅黑"/>
                <a:ea typeface="微软雅黑"/>
                <a:cs typeface="微软雅黑"/>
                <a:sym typeface="微软雅黑"/>
              </a:defRPr>
            </a:pPr>
            <a:endParaRPr sz="2000">
              <a:solidFill>
                <a:schemeClr val="tx1"/>
              </a:solidFill>
            </a:endParaRPr>
          </a:p>
        </p:txBody>
      </p:sp>
      <p:sp>
        <p:nvSpPr>
          <p:cNvPr id="60" name="MH_SubTitle_1"/>
          <p:cNvSpPr>
            <a:spLocks noChangeAspect="true"/>
          </p:cNvSpPr>
          <p:nvPr/>
        </p:nvSpPr>
        <p:spPr>
          <a:xfrm>
            <a:off x="3019425" y="2914991"/>
            <a:ext cx="1976754" cy="506035"/>
          </a:xfrm>
          <a:prstGeom prst="ellipse">
            <a:avLst/>
          </a:prstGeom>
          <a:gradFill>
            <a:gsLst>
              <a:gs pos="0">
                <a:srgbClr val="DCE6F2">
                  <a:alpha val="62000"/>
                </a:srgbClr>
              </a:gs>
              <a:gs pos="100000">
                <a:srgbClr val="376092">
                  <a:alpha val="52000"/>
                </a:srgbClr>
              </a:gs>
            </a:gsLst>
            <a:lin ang="16680000"/>
          </a:gradFill>
          <a:ln w="12700">
            <a:miter lim="400000"/>
          </a:ln>
          <a:effectLst>
            <a:outerShdw blurRad="63500" rotWithShape="0">
              <a:srgbClr val="000000">
                <a:alpha val="40000"/>
              </a:srgbClr>
            </a:outerShdw>
            <a:reflection stA="50000" endPos="40000" dir="5400000" sy="-100000" algn="bl" rotWithShape="0"/>
          </a:effectLst>
        </p:spPr>
        <p:txBody>
          <a:bodyPr lIns="0" tIns="0" rIns="0" bIns="0" anchor="ctr"/>
          <a:lstStyle/>
          <a:p>
            <a:pPr algn="ctr">
              <a:defRPr sz="1100" b="1">
                <a:solidFill>
                  <a:srgbClr val="FFFFFF"/>
                </a:solidFill>
                <a:latin typeface="微软雅黑"/>
                <a:ea typeface="微软雅黑"/>
                <a:cs typeface="微软雅黑"/>
                <a:sym typeface="微软雅黑"/>
              </a:defRPr>
            </a:pPr>
            <a:endParaRPr sz="2000">
              <a:solidFill>
                <a:schemeClr val="tx1"/>
              </a:solidFill>
            </a:endParaRPr>
          </a:p>
        </p:txBody>
      </p:sp>
      <p:sp>
        <p:nvSpPr>
          <p:cNvPr id="61" name="MH_SubTitle_4"/>
          <p:cNvSpPr>
            <a:spLocks noChangeAspect="true"/>
          </p:cNvSpPr>
          <p:nvPr/>
        </p:nvSpPr>
        <p:spPr>
          <a:xfrm>
            <a:off x="2915285" y="2048988"/>
            <a:ext cx="946951" cy="42399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62" name="MH_SubTitle_1"/>
          <p:cNvSpPr>
            <a:spLocks noChangeAspect="true"/>
          </p:cNvSpPr>
          <p:nvPr/>
        </p:nvSpPr>
        <p:spPr>
          <a:xfrm>
            <a:off x="3484245" y="2481990"/>
            <a:ext cx="946951" cy="42399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63" name="矩形 112"/>
          <p:cNvSpPr txBox="true">
            <a:spLocks noChangeAspect="true"/>
          </p:cNvSpPr>
          <p:nvPr/>
        </p:nvSpPr>
        <p:spPr>
          <a:xfrm>
            <a:off x="3553865" y="2995574"/>
            <a:ext cx="908050" cy="365087"/>
          </a:xfrm>
          <a:prstGeom prst="rect">
            <a:avLst/>
          </a:prstGeom>
          <a:ln w="12700">
            <a:miter lim="400000"/>
          </a:ln>
        </p:spPr>
        <p:txBody>
          <a:bodyPr wrap="none" lIns="45719" rIns="45719">
            <a:spAutoFit/>
          </a:bodyPr>
          <a:lstStyle>
            <a:lvl1pPr algn="ctr">
              <a:defRPr sz="1400" b="1">
                <a:solidFill>
                  <a:srgbClr val="FFFF00"/>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1600">
                <a:solidFill>
                  <a:schemeClr val="tx1"/>
                </a:solidFill>
              </a:rPr>
              <a:t>数据处理</a:t>
            </a:r>
            <a:endParaRPr sz="1600">
              <a:solidFill>
                <a:schemeClr val="tx1"/>
              </a:solidFill>
            </a:endParaRPr>
          </a:p>
        </p:txBody>
      </p:sp>
      <p:sp>
        <p:nvSpPr>
          <p:cNvPr id="64" name="矩形 113"/>
          <p:cNvSpPr txBox="true">
            <a:spLocks noChangeAspect="true"/>
          </p:cNvSpPr>
          <p:nvPr/>
        </p:nvSpPr>
        <p:spPr>
          <a:xfrm>
            <a:off x="1867796" y="2749891"/>
            <a:ext cx="763270" cy="298395"/>
          </a:xfrm>
          <a:prstGeom prst="rect">
            <a:avLst/>
          </a:prstGeom>
          <a:ln w="12700">
            <a:miter lim="400000"/>
          </a:ln>
        </p:spPr>
        <p:txBody>
          <a:bodyPr wrap="none" lIns="45719" rIns="45719">
            <a:spAutoFit/>
          </a:bodyPr>
          <a:lstStyle>
            <a:lvl1pPr algn="ctr">
              <a:defRPr sz="1100" b="1">
                <a:solidFill>
                  <a:srgbClr val="7BC7FF"/>
                </a:solidFill>
                <a:latin typeface="微软雅黑"/>
                <a:ea typeface="微软雅黑"/>
                <a:cs typeface="微软雅黑"/>
                <a:sym typeface="微软雅黑"/>
              </a:defRPr>
            </a:lvl1pPr>
          </a:lstStyle>
          <a:p>
            <a:r>
              <a:rPr lang="en-US" sz="1200">
                <a:solidFill>
                  <a:schemeClr val="tx1"/>
                </a:solidFill>
              </a:rPr>
              <a:t>Raw Data</a:t>
            </a:r>
            <a:endParaRPr lang="en-US" sz="1200">
              <a:solidFill>
                <a:schemeClr val="tx1"/>
              </a:solidFill>
            </a:endParaRPr>
          </a:p>
        </p:txBody>
      </p:sp>
      <p:sp>
        <p:nvSpPr>
          <p:cNvPr id="65" name="MH_SubTitle_1"/>
          <p:cNvSpPr>
            <a:spLocks noChangeAspect="true"/>
          </p:cNvSpPr>
          <p:nvPr/>
        </p:nvSpPr>
        <p:spPr>
          <a:xfrm>
            <a:off x="4431029" y="4802211"/>
            <a:ext cx="3312162" cy="803055"/>
          </a:xfrm>
          <a:prstGeom prst="ellipse">
            <a:avLst/>
          </a:prstGeom>
          <a:gradFill>
            <a:gsLst>
              <a:gs pos="0">
                <a:srgbClr val="DCE6F2">
                  <a:alpha val="70000"/>
                </a:srgbClr>
              </a:gs>
              <a:gs pos="100000">
                <a:srgbClr val="376092">
                  <a:alpha val="52000"/>
                </a:srgbClr>
              </a:gs>
            </a:gsLst>
            <a:lin ang="5580000"/>
          </a:gradFill>
          <a:ln w="12700">
            <a:miter lim="400000"/>
          </a:ln>
          <a:effectLst>
            <a:outerShdw blurRad="63500" rotWithShape="0">
              <a:srgbClr val="000000">
                <a:alpha val="40000"/>
              </a:srgbClr>
            </a:outerShdw>
            <a:reflection stA="50000" endPos="40000" dir="5400000" sy="-100000" algn="bl" rotWithShape="0"/>
          </a:effectLst>
        </p:spPr>
        <p:txBody>
          <a:bodyPr lIns="0" tIns="0" rIns="0" bIns="0" anchor="ctr"/>
          <a:lstStyle/>
          <a:p>
            <a:pPr algn="ctr">
              <a:defRPr sz="1100" b="1">
                <a:solidFill>
                  <a:srgbClr val="FFFFFF"/>
                </a:solidFill>
                <a:latin typeface="微软雅黑"/>
                <a:ea typeface="微软雅黑"/>
                <a:cs typeface="微软雅黑"/>
                <a:sym typeface="微软雅黑"/>
              </a:defRPr>
            </a:pPr>
            <a:endParaRPr sz="2800">
              <a:solidFill>
                <a:schemeClr val="tx1"/>
              </a:solidFill>
            </a:endParaRPr>
          </a:p>
        </p:txBody>
      </p:sp>
      <p:sp>
        <p:nvSpPr>
          <p:cNvPr id="66" name="对角圆角矩形 115"/>
          <p:cNvSpPr>
            <a:spLocks noChangeAspect="true"/>
          </p:cNvSpPr>
          <p:nvPr/>
        </p:nvSpPr>
        <p:spPr>
          <a:xfrm>
            <a:off x="6504185" y="3761702"/>
            <a:ext cx="793894" cy="1040845"/>
          </a:xfrm>
          <a:custGeom>
            <a:avLst/>
            <a:gdLst/>
            <a:ahLst/>
            <a:cxnLst>
              <a:cxn ang="0">
                <a:pos x="wd2" y="hd2"/>
              </a:cxn>
              <a:cxn ang="5400000">
                <a:pos x="wd2" y="hd2"/>
              </a:cxn>
              <a:cxn ang="10800000">
                <a:pos x="wd2" y="hd2"/>
              </a:cxn>
              <a:cxn ang="16200000">
                <a:pos x="wd2" y="hd2"/>
              </a:cxn>
            </a:cxnLst>
            <a:rect l="0" t="0" r="r" b="b"/>
            <a:pathLst>
              <a:path w="21600" h="21600" extrusionOk="false">
                <a:moveTo>
                  <a:pt x="3600" y="0"/>
                </a:moveTo>
                <a:lnTo>
                  <a:pt x="21600" y="0"/>
                </a:lnTo>
                <a:lnTo>
                  <a:pt x="21600" y="18627"/>
                </a:lnTo>
                <a:cubicBezTo>
                  <a:pt x="21600" y="20269"/>
                  <a:pt x="19988" y="21600"/>
                  <a:pt x="18000" y="21600"/>
                </a:cubicBezTo>
                <a:lnTo>
                  <a:pt x="0" y="21600"/>
                </a:lnTo>
                <a:lnTo>
                  <a:pt x="0" y="2973"/>
                </a:lnTo>
                <a:cubicBezTo>
                  <a:pt x="0" y="1331"/>
                  <a:pt x="1612" y="0"/>
                  <a:pt x="3600" y="0"/>
                </a:cubicBezTo>
                <a:close/>
              </a:path>
            </a:pathLst>
          </a:cu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67" name="对角圆角矩形 116"/>
          <p:cNvSpPr>
            <a:spLocks noChangeAspect="true"/>
          </p:cNvSpPr>
          <p:nvPr/>
        </p:nvSpPr>
        <p:spPr>
          <a:xfrm>
            <a:off x="5637538" y="3769441"/>
            <a:ext cx="793894" cy="1040845"/>
          </a:xfrm>
          <a:custGeom>
            <a:avLst/>
            <a:gdLst/>
            <a:ahLst/>
            <a:cxnLst>
              <a:cxn ang="0">
                <a:pos x="wd2" y="hd2"/>
              </a:cxn>
              <a:cxn ang="5400000">
                <a:pos x="wd2" y="hd2"/>
              </a:cxn>
              <a:cxn ang="10800000">
                <a:pos x="wd2" y="hd2"/>
              </a:cxn>
              <a:cxn ang="16200000">
                <a:pos x="wd2" y="hd2"/>
              </a:cxn>
            </a:cxnLst>
            <a:rect l="0" t="0" r="r" b="b"/>
            <a:pathLst>
              <a:path w="21600" h="21600" extrusionOk="false">
                <a:moveTo>
                  <a:pt x="3600" y="0"/>
                </a:moveTo>
                <a:lnTo>
                  <a:pt x="21600" y="0"/>
                </a:lnTo>
                <a:lnTo>
                  <a:pt x="21600" y="18627"/>
                </a:lnTo>
                <a:cubicBezTo>
                  <a:pt x="21600" y="20269"/>
                  <a:pt x="19988" y="21600"/>
                  <a:pt x="18000" y="21600"/>
                </a:cubicBezTo>
                <a:lnTo>
                  <a:pt x="0" y="21600"/>
                </a:lnTo>
                <a:lnTo>
                  <a:pt x="0" y="2973"/>
                </a:lnTo>
                <a:cubicBezTo>
                  <a:pt x="0" y="1331"/>
                  <a:pt x="1612" y="0"/>
                  <a:pt x="3600" y="0"/>
                </a:cubicBezTo>
                <a:close/>
              </a:path>
            </a:pathLst>
          </a:cu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68" name="对角圆角矩形 117"/>
          <p:cNvSpPr>
            <a:spLocks noChangeAspect="true"/>
          </p:cNvSpPr>
          <p:nvPr/>
        </p:nvSpPr>
        <p:spPr>
          <a:xfrm>
            <a:off x="4775715" y="3784919"/>
            <a:ext cx="793894" cy="1040845"/>
          </a:xfrm>
          <a:custGeom>
            <a:avLst/>
            <a:gdLst/>
            <a:ahLst/>
            <a:cxnLst>
              <a:cxn ang="0">
                <a:pos x="wd2" y="hd2"/>
              </a:cxn>
              <a:cxn ang="5400000">
                <a:pos x="wd2" y="hd2"/>
              </a:cxn>
              <a:cxn ang="10800000">
                <a:pos x="wd2" y="hd2"/>
              </a:cxn>
              <a:cxn ang="16200000">
                <a:pos x="wd2" y="hd2"/>
              </a:cxn>
            </a:cxnLst>
            <a:rect l="0" t="0" r="r" b="b"/>
            <a:pathLst>
              <a:path w="21600" h="21600" extrusionOk="false">
                <a:moveTo>
                  <a:pt x="3600" y="0"/>
                </a:moveTo>
                <a:lnTo>
                  <a:pt x="21600" y="0"/>
                </a:lnTo>
                <a:lnTo>
                  <a:pt x="21600" y="18627"/>
                </a:lnTo>
                <a:cubicBezTo>
                  <a:pt x="21600" y="20269"/>
                  <a:pt x="19988" y="21600"/>
                  <a:pt x="18000" y="21600"/>
                </a:cubicBezTo>
                <a:lnTo>
                  <a:pt x="0" y="21600"/>
                </a:lnTo>
                <a:lnTo>
                  <a:pt x="0" y="2973"/>
                </a:lnTo>
                <a:cubicBezTo>
                  <a:pt x="0" y="1331"/>
                  <a:pt x="1612" y="0"/>
                  <a:pt x="3600" y="0"/>
                </a:cubicBezTo>
                <a:close/>
              </a:path>
            </a:pathLst>
          </a:cu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pic>
        <p:nvPicPr>
          <p:cNvPr id="69" name="图片 118" descr="图片 118"/>
          <p:cNvPicPr>
            <a:picLocks noChangeAspect="true"/>
          </p:cNvPicPr>
          <p:nvPr/>
        </p:nvPicPr>
        <p:blipFill>
          <a:blip r:embed="rId1"/>
          <a:stretch>
            <a:fillRect/>
          </a:stretch>
        </p:blipFill>
        <p:spPr>
          <a:xfrm>
            <a:off x="4902999" y="3950077"/>
            <a:ext cx="545707" cy="490219"/>
          </a:xfrm>
          <a:custGeom>
            <a:avLst/>
            <a:gdLst/>
            <a:ahLst/>
            <a:cxnLst>
              <a:cxn ang="0">
                <a:pos x="wd2" y="hd2"/>
              </a:cxn>
              <a:cxn ang="5400000">
                <a:pos x="wd2" y="hd2"/>
              </a:cxn>
              <a:cxn ang="10800000">
                <a:pos x="wd2" y="hd2"/>
              </a:cxn>
              <a:cxn ang="16200000">
                <a:pos x="wd2" y="hd2"/>
              </a:cxn>
            </a:cxnLst>
            <a:rect l="0" t="0" r="r" b="b"/>
            <a:pathLst>
              <a:path w="21600" h="21600" extrusionOk="false">
                <a:moveTo>
                  <a:pt x="3231" y="0"/>
                </a:moveTo>
                <a:cubicBezTo>
                  <a:pt x="1446" y="0"/>
                  <a:pt x="0" y="1609"/>
                  <a:pt x="0" y="3597"/>
                </a:cubicBezTo>
                <a:lnTo>
                  <a:pt x="0" y="21600"/>
                </a:lnTo>
                <a:lnTo>
                  <a:pt x="18369" y="21600"/>
                </a:lnTo>
                <a:cubicBezTo>
                  <a:pt x="20154" y="21600"/>
                  <a:pt x="21600" y="19991"/>
                  <a:pt x="21600" y="18003"/>
                </a:cubicBezTo>
                <a:lnTo>
                  <a:pt x="21600" y="0"/>
                </a:lnTo>
                <a:lnTo>
                  <a:pt x="3231" y="0"/>
                </a:lnTo>
                <a:close/>
              </a:path>
            </a:pathLst>
          </a:custGeom>
          <a:ln w="12700">
            <a:miter lim="400000"/>
            <a:headEnd/>
            <a:tailEnd/>
          </a:ln>
        </p:spPr>
      </p:pic>
      <p:pic>
        <p:nvPicPr>
          <p:cNvPr id="70" name="图片 119" descr="图片 119"/>
          <p:cNvPicPr>
            <a:picLocks noChangeAspect="true"/>
          </p:cNvPicPr>
          <p:nvPr/>
        </p:nvPicPr>
        <p:blipFill>
          <a:blip r:embed="rId2"/>
          <a:stretch>
            <a:fillRect/>
          </a:stretch>
        </p:blipFill>
        <p:spPr>
          <a:xfrm>
            <a:off x="5787242" y="3951282"/>
            <a:ext cx="545707" cy="490219"/>
          </a:xfrm>
          <a:prstGeom prst="rect">
            <a:avLst/>
          </a:prstGeom>
          <a:ln w="12700">
            <a:miter lim="400000"/>
            <a:headEnd/>
            <a:tailEnd/>
          </a:ln>
        </p:spPr>
      </p:pic>
      <p:sp>
        <p:nvSpPr>
          <p:cNvPr id="71" name="文本框 74"/>
          <p:cNvSpPr txBox="true">
            <a:spLocks noChangeAspect="true"/>
          </p:cNvSpPr>
          <p:nvPr/>
        </p:nvSpPr>
        <p:spPr>
          <a:xfrm>
            <a:off x="5613400" y="4781256"/>
            <a:ext cx="998221" cy="337185"/>
          </a:xfrm>
          <a:prstGeom prst="rect">
            <a:avLst/>
          </a:prstGeom>
          <a:ln w="12700">
            <a:miter lim="400000"/>
          </a:ln>
        </p:spPr>
        <p:txBody>
          <a:bodyPr lIns="45719" rIns="45719">
            <a:spAutoFit/>
          </a:bodyPr>
          <a:lstStyle>
            <a:lvl1pPr algn="ctr">
              <a:defRPr sz="1000" b="1">
                <a:solidFill>
                  <a:srgbClr val="FFFFFF"/>
                </a:solidFill>
                <a:latin typeface="微软雅黑"/>
                <a:ea typeface="微软雅黑"/>
                <a:cs typeface="微软雅黑"/>
                <a:sym typeface="微软雅黑"/>
              </a:defRPr>
            </a:lvl1pPr>
          </a:lstStyle>
          <a:p>
            <a:r>
              <a:rPr sz="1600">
                <a:solidFill>
                  <a:schemeClr val="tx1"/>
                </a:solidFill>
              </a:rPr>
              <a:t>边缘</a:t>
            </a:r>
            <a:endParaRPr sz="1600">
              <a:solidFill>
                <a:schemeClr val="tx1"/>
              </a:solidFill>
            </a:endParaRPr>
          </a:p>
        </p:txBody>
      </p:sp>
      <p:pic>
        <p:nvPicPr>
          <p:cNvPr id="72" name="图片 121" descr="图片 121"/>
          <p:cNvPicPr>
            <a:picLocks noChangeAspect="true"/>
          </p:cNvPicPr>
          <p:nvPr/>
        </p:nvPicPr>
        <p:blipFill>
          <a:blip r:embed="rId3"/>
          <a:stretch>
            <a:fillRect/>
          </a:stretch>
        </p:blipFill>
        <p:spPr>
          <a:xfrm>
            <a:off x="6648308" y="3931964"/>
            <a:ext cx="545707" cy="490219"/>
          </a:xfrm>
          <a:prstGeom prst="rect">
            <a:avLst/>
          </a:prstGeom>
          <a:ln w="12700">
            <a:miter lim="400000"/>
            <a:headEnd/>
            <a:tailEnd/>
          </a:ln>
        </p:spPr>
      </p:pic>
      <p:sp>
        <p:nvSpPr>
          <p:cNvPr id="73" name="文本框 76"/>
          <p:cNvSpPr txBox="true">
            <a:spLocks noChangeAspect="true"/>
          </p:cNvSpPr>
          <p:nvPr/>
        </p:nvSpPr>
        <p:spPr>
          <a:xfrm>
            <a:off x="6563040" y="4766264"/>
            <a:ext cx="823066" cy="583565"/>
          </a:xfrm>
          <a:prstGeom prst="rect">
            <a:avLst/>
          </a:prstGeom>
          <a:ln w="12700">
            <a:miter lim="400000"/>
          </a:ln>
        </p:spPr>
        <p:txBody>
          <a:bodyPr lIns="45719" rIns="45719">
            <a:spAutoFit/>
          </a:bodyPr>
          <a:lstStyle>
            <a:lvl1pPr algn="ctr">
              <a:defRPr sz="1000" b="1">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1600">
                <a:solidFill>
                  <a:schemeClr val="tx1"/>
                </a:solidFill>
              </a:rPr>
              <a:t>端侧设备</a:t>
            </a:r>
            <a:endParaRPr sz="1600">
              <a:solidFill>
                <a:schemeClr val="tx1"/>
              </a:solidFill>
            </a:endParaRPr>
          </a:p>
        </p:txBody>
      </p:sp>
      <p:sp>
        <p:nvSpPr>
          <p:cNvPr id="74" name="文本框 72"/>
          <p:cNvSpPr txBox="true">
            <a:spLocks noChangeAspect="true"/>
          </p:cNvSpPr>
          <p:nvPr/>
        </p:nvSpPr>
        <p:spPr>
          <a:xfrm>
            <a:off x="4833984" y="4789124"/>
            <a:ext cx="823065" cy="337185"/>
          </a:xfrm>
          <a:prstGeom prst="rect">
            <a:avLst/>
          </a:prstGeom>
          <a:ln w="12700">
            <a:miter lim="400000"/>
          </a:ln>
        </p:spPr>
        <p:txBody>
          <a:bodyPr lIns="45719" rIns="45719">
            <a:spAutoFit/>
          </a:bodyPr>
          <a:lstStyle>
            <a:lvl1pPr algn="ctr">
              <a:defRPr sz="1000" b="1">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1600">
                <a:solidFill>
                  <a:schemeClr val="tx1"/>
                </a:solidFill>
              </a:rPr>
              <a:t>云</a:t>
            </a:r>
            <a:endParaRPr sz="1600">
              <a:solidFill>
                <a:schemeClr val="tx1"/>
              </a:solidFill>
            </a:endParaRPr>
          </a:p>
        </p:txBody>
      </p:sp>
      <p:sp>
        <p:nvSpPr>
          <p:cNvPr id="75" name="矩形 124"/>
          <p:cNvSpPr txBox="true">
            <a:spLocks noChangeAspect="true"/>
          </p:cNvSpPr>
          <p:nvPr/>
        </p:nvSpPr>
        <p:spPr>
          <a:xfrm>
            <a:off x="5194598" y="5175493"/>
            <a:ext cx="1784985" cy="398780"/>
          </a:xfrm>
          <a:prstGeom prst="rect">
            <a:avLst/>
          </a:prstGeom>
          <a:ln w="12700">
            <a:miter lim="400000"/>
          </a:ln>
        </p:spPr>
        <p:txBody>
          <a:bodyPr wrap="none" lIns="45719" rIns="45719">
            <a:spAutoFit/>
          </a:bodyPr>
          <a:lstStyle>
            <a:lvl1pPr algn="ctr">
              <a:defRPr sz="1400" b="1">
                <a:solidFill>
                  <a:srgbClr val="FFFF00"/>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2000">
                <a:solidFill>
                  <a:schemeClr val="tx1"/>
                </a:solidFill>
              </a:rPr>
              <a:t>AI Applications</a:t>
            </a:r>
            <a:endParaRPr sz="2000">
              <a:solidFill>
                <a:schemeClr val="tx1"/>
              </a:solidFill>
            </a:endParaRPr>
          </a:p>
        </p:txBody>
      </p:sp>
      <p:sp>
        <p:nvSpPr>
          <p:cNvPr id="76" name="MH_SubTitle_4"/>
          <p:cNvSpPr>
            <a:spLocks noChangeAspect="true"/>
          </p:cNvSpPr>
          <p:nvPr/>
        </p:nvSpPr>
        <p:spPr>
          <a:xfrm>
            <a:off x="4098290" y="2048988"/>
            <a:ext cx="946951" cy="42399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77" name="文本框 127"/>
          <p:cNvSpPr txBox="true">
            <a:spLocks noChangeAspect="true"/>
          </p:cNvSpPr>
          <p:nvPr/>
        </p:nvSpPr>
        <p:spPr>
          <a:xfrm>
            <a:off x="4034790" y="2123781"/>
            <a:ext cx="1074421" cy="298395"/>
          </a:xfrm>
          <a:prstGeom prst="rect">
            <a:avLst/>
          </a:prstGeom>
          <a:ln w="12700">
            <a:miter lim="400000"/>
          </a:ln>
        </p:spPr>
        <p:txBody>
          <a:bodyPr lIns="45719" rIns="45719">
            <a:spAutoFit/>
          </a:bodyPr>
          <a:lstStyle>
            <a:lvl1pPr algn="ctr">
              <a:defRPr sz="1000" b="1">
                <a:solidFill>
                  <a:srgbClr val="FFFFFF"/>
                </a:solidFill>
                <a:latin typeface="微软雅黑"/>
                <a:ea typeface="微软雅黑"/>
                <a:cs typeface="微软雅黑"/>
                <a:sym typeface="微软雅黑"/>
              </a:defRPr>
            </a:lvl1pPr>
          </a:lstStyle>
          <a:p>
            <a:r>
              <a:rPr sz="1200">
                <a:solidFill>
                  <a:schemeClr val="tx1"/>
                </a:solidFill>
              </a:rPr>
              <a:t>预处理</a:t>
            </a:r>
            <a:endParaRPr sz="1200">
              <a:solidFill>
                <a:schemeClr val="tx1"/>
              </a:solidFill>
            </a:endParaRPr>
          </a:p>
        </p:txBody>
      </p:sp>
      <p:sp>
        <p:nvSpPr>
          <p:cNvPr id="78" name="文本框 128"/>
          <p:cNvSpPr txBox="true">
            <a:spLocks noChangeAspect="true"/>
          </p:cNvSpPr>
          <p:nvPr/>
        </p:nvSpPr>
        <p:spPr>
          <a:xfrm>
            <a:off x="3200399" y="2123781"/>
            <a:ext cx="396240" cy="298395"/>
          </a:xfrm>
          <a:prstGeom prst="rect">
            <a:avLst/>
          </a:prstGeom>
          <a:ln w="12700">
            <a:miter lim="400000"/>
          </a:ln>
        </p:spPr>
        <p:txBody>
          <a:bodyPr wrap="none" lIns="45719" rIns="45719">
            <a:spAutoFit/>
          </a:bodyPr>
          <a:lstStyle>
            <a:lvl1pPr algn="ctr">
              <a:defRPr sz="1000" b="1">
                <a:solidFill>
                  <a:srgbClr val="FFFFFF"/>
                </a:solidFill>
                <a:latin typeface="微软雅黑"/>
                <a:ea typeface="微软雅黑"/>
                <a:cs typeface="微软雅黑"/>
                <a:sym typeface="微软雅黑"/>
              </a:defRPr>
            </a:lvl1pPr>
          </a:lstStyle>
          <a:p>
            <a:r>
              <a:rPr sz="1200">
                <a:solidFill>
                  <a:schemeClr val="tx1"/>
                </a:solidFill>
              </a:rPr>
              <a:t>收集</a:t>
            </a:r>
            <a:endParaRPr sz="1200">
              <a:solidFill>
                <a:schemeClr val="tx1"/>
              </a:solidFill>
            </a:endParaRPr>
          </a:p>
        </p:txBody>
      </p:sp>
      <p:sp>
        <p:nvSpPr>
          <p:cNvPr id="79" name="文本框 129"/>
          <p:cNvSpPr txBox="true">
            <a:spLocks noChangeAspect="true"/>
          </p:cNvSpPr>
          <p:nvPr/>
        </p:nvSpPr>
        <p:spPr>
          <a:xfrm>
            <a:off x="3769361" y="2556783"/>
            <a:ext cx="396240" cy="298395"/>
          </a:xfrm>
          <a:prstGeom prst="rect">
            <a:avLst/>
          </a:prstGeom>
          <a:ln w="12700">
            <a:miter lim="400000"/>
          </a:ln>
        </p:spPr>
        <p:txBody>
          <a:bodyPr wrap="none" lIns="45719" rIns="45719">
            <a:spAutoFit/>
          </a:bodyPr>
          <a:lstStyle>
            <a:lvl1pPr algn="ctr">
              <a:defRPr sz="1000" b="1">
                <a:solidFill>
                  <a:srgbClr val="FFFFFF"/>
                </a:solidFill>
                <a:latin typeface="微软雅黑"/>
                <a:ea typeface="微软雅黑"/>
                <a:cs typeface="微软雅黑"/>
                <a:sym typeface="微软雅黑"/>
              </a:defRPr>
            </a:lvl1pPr>
          </a:lstStyle>
          <a:p>
            <a:r>
              <a:rPr sz="1200">
                <a:solidFill>
                  <a:schemeClr val="tx1"/>
                </a:solidFill>
              </a:rPr>
              <a:t>存储</a:t>
            </a:r>
            <a:endParaRPr sz="1200">
              <a:solidFill>
                <a:schemeClr val="tx1"/>
              </a:solidFill>
            </a:endParaRPr>
          </a:p>
        </p:txBody>
      </p:sp>
      <p:sp>
        <p:nvSpPr>
          <p:cNvPr id="80" name="矩形 130"/>
          <p:cNvSpPr txBox="true">
            <a:spLocks noChangeAspect="true"/>
          </p:cNvSpPr>
          <p:nvPr/>
        </p:nvSpPr>
        <p:spPr>
          <a:xfrm>
            <a:off x="7944256" y="3058439"/>
            <a:ext cx="908050" cy="365087"/>
          </a:xfrm>
          <a:prstGeom prst="rect">
            <a:avLst/>
          </a:prstGeom>
          <a:ln w="12700">
            <a:miter lim="400000"/>
          </a:ln>
        </p:spPr>
        <p:txBody>
          <a:bodyPr wrap="none" lIns="45719" rIns="45719">
            <a:spAutoFit/>
          </a:bodyPr>
          <a:lstStyle>
            <a:lvl1pPr algn="ctr">
              <a:defRPr sz="1400" b="1">
                <a:solidFill>
                  <a:srgbClr val="FFFF00"/>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1600">
                <a:solidFill>
                  <a:schemeClr val="tx1"/>
                </a:solidFill>
              </a:rPr>
              <a:t>模型训练</a:t>
            </a:r>
            <a:endParaRPr sz="1600">
              <a:solidFill>
                <a:schemeClr val="tx1"/>
              </a:solidFill>
            </a:endParaRPr>
          </a:p>
        </p:txBody>
      </p:sp>
      <p:sp>
        <p:nvSpPr>
          <p:cNvPr id="92" name="Chevron 252"/>
          <p:cNvSpPr>
            <a:spLocks noChangeAspect="true"/>
          </p:cNvSpPr>
          <p:nvPr/>
        </p:nvSpPr>
        <p:spPr>
          <a:xfrm>
            <a:off x="2048061" y="2985476"/>
            <a:ext cx="592531" cy="367705"/>
          </a:xfrm>
          <a:prstGeom prst="chevron">
            <a:avLst>
              <a:gd name="adj" fmla="val 50000"/>
            </a:avLst>
          </a:prstGeom>
          <a:gradFill>
            <a:gsLst>
              <a:gs pos="0">
                <a:srgbClr val="FFFFFF"/>
              </a:gs>
              <a:gs pos="35000">
                <a:srgbClr val="FFFFFF">
                  <a:alpha val="64999"/>
                </a:srgbClr>
              </a:gs>
              <a:gs pos="100000">
                <a:srgbClr val="FFFFFF">
                  <a:alpha val="20000"/>
                </a:srgbClr>
              </a:gs>
            </a:gsLst>
            <a:lin ang="10800000"/>
          </a:gradFill>
          <a:ln w="12700">
            <a:miter lim="400000"/>
          </a:ln>
          <a:effectLst>
            <a:outerShdw blurRad="50800" dist="38100" rotWithShape="0">
              <a:srgbClr val="000000">
                <a:alpha val="40000"/>
              </a:srgbClr>
            </a:outerShdw>
          </a:effectLst>
        </p:spPr>
        <p:txBody>
          <a:bodyPr lIns="0" tIns="0" rIns="0" bIns="0" anchor="ctr"/>
          <a:lstStyle/>
          <a:p>
            <a:pPr algn="ctr">
              <a:defRPr sz="1400" b="1">
                <a:solidFill>
                  <a:srgbClr val="FFFFFF"/>
                </a:solidFill>
              </a:defRPr>
            </a:pPr>
            <a:endParaRPr sz="2000">
              <a:solidFill>
                <a:schemeClr val="tx1"/>
              </a:solidFill>
            </a:endParaRPr>
          </a:p>
        </p:txBody>
      </p:sp>
      <p:sp>
        <p:nvSpPr>
          <p:cNvPr id="93" name="矩形 143"/>
          <p:cNvSpPr txBox="true">
            <a:spLocks noChangeAspect="true"/>
          </p:cNvSpPr>
          <p:nvPr/>
        </p:nvSpPr>
        <p:spPr>
          <a:xfrm>
            <a:off x="5451449" y="2737252"/>
            <a:ext cx="1282700" cy="298395"/>
          </a:xfrm>
          <a:prstGeom prst="rect">
            <a:avLst/>
          </a:prstGeom>
          <a:ln w="12700">
            <a:miter lim="400000"/>
          </a:ln>
        </p:spPr>
        <p:txBody>
          <a:bodyPr wrap="none" lIns="45719" rIns="45719">
            <a:spAutoFit/>
          </a:bodyPr>
          <a:lstStyle>
            <a:lvl1pPr algn="ctr">
              <a:defRPr sz="1100" b="1">
                <a:solidFill>
                  <a:srgbClr val="7BC7FF"/>
                </a:solidFill>
                <a:latin typeface="微软雅黑"/>
                <a:ea typeface="微软雅黑"/>
                <a:cs typeface="微软雅黑"/>
                <a:sym typeface="微软雅黑"/>
              </a:defRPr>
            </a:lvl1pPr>
          </a:lstStyle>
          <a:p>
            <a:r>
              <a:rPr sz="1200">
                <a:solidFill>
                  <a:schemeClr val="tx1"/>
                </a:solidFill>
              </a:rPr>
              <a:t>Training Samples</a:t>
            </a:r>
            <a:endParaRPr sz="1200">
              <a:solidFill>
                <a:schemeClr val="tx1"/>
              </a:solidFill>
            </a:endParaRPr>
          </a:p>
        </p:txBody>
      </p:sp>
      <p:sp>
        <p:nvSpPr>
          <p:cNvPr id="94" name="Chevron 252"/>
          <p:cNvSpPr>
            <a:spLocks noChangeAspect="true"/>
          </p:cNvSpPr>
          <p:nvPr/>
        </p:nvSpPr>
        <p:spPr>
          <a:xfrm>
            <a:off x="5891429" y="2972837"/>
            <a:ext cx="592531" cy="367705"/>
          </a:xfrm>
          <a:prstGeom prst="chevron">
            <a:avLst>
              <a:gd name="adj" fmla="val 50000"/>
            </a:avLst>
          </a:prstGeom>
          <a:gradFill>
            <a:gsLst>
              <a:gs pos="0">
                <a:srgbClr val="FFFFFF"/>
              </a:gs>
              <a:gs pos="35000">
                <a:srgbClr val="FFFFFF">
                  <a:alpha val="64999"/>
                </a:srgbClr>
              </a:gs>
              <a:gs pos="100000">
                <a:srgbClr val="FFFFFF">
                  <a:alpha val="20000"/>
                </a:srgbClr>
              </a:gs>
            </a:gsLst>
            <a:lin ang="10800000"/>
          </a:gradFill>
          <a:ln w="12700">
            <a:miter lim="400000"/>
          </a:ln>
          <a:effectLst>
            <a:outerShdw blurRad="50800" dist="38100" rotWithShape="0">
              <a:srgbClr val="000000">
                <a:alpha val="40000"/>
              </a:srgbClr>
            </a:outerShdw>
          </a:effectLst>
        </p:spPr>
        <p:txBody>
          <a:bodyPr lIns="0" tIns="0" rIns="0" bIns="0" anchor="ctr"/>
          <a:lstStyle/>
          <a:p>
            <a:pPr algn="ctr">
              <a:defRPr sz="1400" b="1">
                <a:solidFill>
                  <a:srgbClr val="FFFFFF"/>
                </a:solidFill>
              </a:defRPr>
            </a:pPr>
            <a:endParaRPr sz="2000">
              <a:solidFill>
                <a:schemeClr val="tx1"/>
              </a:solidFill>
            </a:endParaRPr>
          </a:p>
        </p:txBody>
      </p:sp>
      <p:sp>
        <p:nvSpPr>
          <p:cNvPr id="95" name="矩形 145"/>
          <p:cNvSpPr txBox="true">
            <a:spLocks noChangeAspect="true"/>
          </p:cNvSpPr>
          <p:nvPr/>
        </p:nvSpPr>
        <p:spPr>
          <a:xfrm>
            <a:off x="2506474" y="4781224"/>
            <a:ext cx="2157095" cy="337185"/>
          </a:xfrm>
          <a:prstGeom prst="rect">
            <a:avLst/>
          </a:prstGeom>
          <a:ln w="12700">
            <a:miter lim="400000"/>
          </a:ln>
        </p:spPr>
        <p:txBody>
          <a:bodyPr wrap="none" lIns="45719" rIns="45719">
            <a:spAutoFit/>
          </a:bodyPr>
          <a:lstStyle>
            <a:lvl1pPr algn="ctr">
              <a:defRPr sz="1100" b="1">
                <a:solidFill>
                  <a:srgbClr val="7BC7FF"/>
                </a:solidFill>
                <a:latin typeface="微软雅黑"/>
                <a:ea typeface="微软雅黑"/>
                <a:cs typeface="微软雅黑"/>
                <a:sym typeface="微软雅黑"/>
              </a:defRPr>
            </a:lvl1pPr>
          </a:lstStyle>
          <a:p>
            <a:r>
              <a:rPr sz="1600">
                <a:solidFill>
                  <a:schemeClr val="tx1"/>
                </a:solidFill>
              </a:rPr>
              <a:t>Business Requirement</a:t>
            </a:r>
            <a:endParaRPr sz="1600">
              <a:solidFill>
                <a:schemeClr val="tx1"/>
              </a:solidFill>
            </a:endParaRPr>
          </a:p>
        </p:txBody>
      </p:sp>
      <p:sp>
        <p:nvSpPr>
          <p:cNvPr id="101" name="平行四边形 151"/>
          <p:cNvSpPr>
            <a:spLocks noChangeAspect="true"/>
          </p:cNvSpPr>
          <p:nvPr/>
        </p:nvSpPr>
        <p:spPr>
          <a:xfrm>
            <a:off x="7353489" y="2128192"/>
            <a:ext cx="2337001" cy="794805"/>
          </a:xfrm>
          <a:custGeom>
            <a:avLst/>
            <a:gdLst/>
            <a:ahLst/>
            <a:cxnLst>
              <a:cxn ang="0">
                <a:pos x="wd2" y="hd2"/>
              </a:cxn>
              <a:cxn ang="5400000">
                <a:pos x="wd2" y="hd2"/>
              </a:cxn>
              <a:cxn ang="10800000">
                <a:pos x="wd2" y="hd2"/>
              </a:cxn>
              <a:cxn ang="16200000">
                <a:pos x="wd2" y="hd2"/>
              </a:cxn>
            </a:cxnLst>
            <a:rect l="0" t="0" r="r" b="b"/>
            <a:pathLst>
              <a:path w="21600" h="21600" extrusionOk="false">
                <a:moveTo>
                  <a:pt x="0" y="21600"/>
                </a:moveTo>
                <a:lnTo>
                  <a:pt x="4945" y="0"/>
                </a:lnTo>
                <a:lnTo>
                  <a:pt x="21600" y="0"/>
                </a:lnTo>
                <a:lnTo>
                  <a:pt x="16655" y="21600"/>
                </a:lnTo>
                <a:close/>
              </a:path>
            </a:pathLst>
          </a:custGeom>
          <a:solidFill>
            <a:srgbClr val="FFFFFF">
              <a:alpha val="49000"/>
            </a:srgbClr>
          </a:solidFill>
          <a:ln w="12700">
            <a:miter lim="400000"/>
          </a:ln>
          <a:effectLst>
            <a:outerShdw blurRad="50800" dist="38100" dir="2700000" rotWithShape="0">
              <a:srgbClr val="000000">
                <a:alpha val="40000"/>
              </a:srgbClr>
            </a:outerShdw>
          </a:effectLst>
        </p:spPr>
        <p:txBody>
          <a:bodyPr lIns="0" tIns="0" rIns="0" bIns="0" anchor="ctr"/>
          <a:lstStyle/>
          <a:p>
            <a:pPr algn="ctr" defTabSz="1388745">
              <a:defRPr sz="1600">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pPr>
            <a:endParaRPr sz="2000">
              <a:solidFill>
                <a:schemeClr val="tx1"/>
              </a:solidFill>
            </a:endParaRPr>
          </a:p>
        </p:txBody>
      </p:sp>
      <p:sp>
        <p:nvSpPr>
          <p:cNvPr id="96" name="Chevron 252"/>
          <p:cNvSpPr>
            <a:spLocks noChangeAspect="true"/>
          </p:cNvSpPr>
          <p:nvPr/>
        </p:nvSpPr>
        <p:spPr>
          <a:xfrm>
            <a:off x="3415405" y="5035859"/>
            <a:ext cx="592531" cy="367705"/>
          </a:xfrm>
          <a:prstGeom prst="chevron">
            <a:avLst>
              <a:gd name="adj" fmla="val 50000"/>
            </a:avLst>
          </a:prstGeom>
          <a:gradFill>
            <a:gsLst>
              <a:gs pos="0">
                <a:srgbClr val="FFFFFF"/>
              </a:gs>
              <a:gs pos="35000">
                <a:srgbClr val="FFFFFF">
                  <a:alpha val="64999"/>
                </a:srgbClr>
              </a:gs>
              <a:gs pos="100000">
                <a:srgbClr val="FFFFFF">
                  <a:alpha val="20000"/>
                </a:srgbClr>
              </a:gs>
            </a:gsLst>
            <a:lin ang="10800000"/>
          </a:gradFill>
          <a:ln w="12700">
            <a:miter lim="400000"/>
          </a:ln>
          <a:effectLst>
            <a:outerShdw blurRad="50800" dist="38100" rotWithShape="0">
              <a:srgbClr val="000000">
                <a:alpha val="40000"/>
              </a:srgbClr>
            </a:outerShdw>
          </a:effectLst>
        </p:spPr>
        <p:txBody>
          <a:bodyPr lIns="0" tIns="0" rIns="0" bIns="0" anchor="ctr"/>
          <a:lstStyle/>
          <a:p>
            <a:pPr algn="ctr">
              <a:defRPr sz="1400" b="1">
                <a:solidFill>
                  <a:srgbClr val="FFFFFF"/>
                </a:solidFill>
              </a:defRPr>
            </a:pPr>
            <a:endParaRPr sz="2800">
              <a:solidFill>
                <a:schemeClr val="tx1"/>
              </a:solidFill>
            </a:endParaRPr>
          </a:p>
        </p:txBody>
      </p:sp>
      <p:sp>
        <p:nvSpPr>
          <p:cNvPr id="97" name="矩形 147"/>
          <p:cNvSpPr txBox="true">
            <a:spLocks noChangeAspect="true"/>
          </p:cNvSpPr>
          <p:nvPr/>
        </p:nvSpPr>
        <p:spPr>
          <a:xfrm>
            <a:off x="7580702" y="4780968"/>
            <a:ext cx="1624330" cy="337185"/>
          </a:xfrm>
          <a:prstGeom prst="rect">
            <a:avLst/>
          </a:prstGeom>
          <a:ln w="12700">
            <a:miter lim="400000"/>
          </a:ln>
        </p:spPr>
        <p:txBody>
          <a:bodyPr wrap="none" lIns="45719" rIns="45719">
            <a:spAutoFit/>
          </a:bodyPr>
          <a:lstStyle>
            <a:lvl1pPr algn="ctr">
              <a:defRPr sz="1100" b="1">
                <a:solidFill>
                  <a:srgbClr val="7BC7FF"/>
                </a:solidFill>
                <a:latin typeface="微软雅黑"/>
                <a:ea typeface="微软雅黑"/>
                <a:cs typeface="微软雅黑"/>
                <a:sym typeface="微软雅黑"/>
              </a:defRPr>
            </a:lvl1pPr>
          </a:lstStyle>
          <a:p>
            <a:r>
              <a:rPr sz="1600">
                <a:solidFill>
                  <a:schemeClr val="tx1"/>
                </a:solidFill>
              </a:rPr>
              <a:t>Inference Output</a:t>
            </a:r>
            <a:endParaRPr sz="1600">
              <a:solidFill>
                <a:schemeClr val="tx1"/>
              </a:solidFill>
            </a:endParaRPr>
          </a:p>
        </p:txBody>
      </p:sp>
      <p:sp>
        <p:nvSpPr>
          <p:cNvPr id="98" name="Chevron 252"/>
          <p:cNvSpPr>
            <a:spLocks noChangeAspect="true"/>
          </p:cNvSpPr>
          <p:nvPr/>
        </p:nvSpPr>
        <p:spPr>
          <a:xfrm>
            <a:off x="8000365" y="5038778"/>
            <a:ext cx="592531" cy="367705"/>
          </a:xfrm>
          <a:prstGeom prst="chevron">
            <a:avLst>
              <a:gd name="adj" fmla="val 50000"/>
            </a:avLst>
          </a:prstGeom>
          <a:gradFill>
            <a:gsLst>
              <a:gs pos="0">
                <a:srgbClr val="FFFFFF"/>
              </a:gs>
              <a:gs pos="35000">
                <a:srgbClr val="FFFFFF">
                  <a:alpha val="64999"/>
                </a:srgbClr>
              </a:gs>
              <a:gs pos="100000">
                <a:srgbClr val="FFFFFF">
                  <a:alpha val="20000"/>
                </a:srgbClr>
              </a:gs>
            </a:gsLst>
            <a:lin ang="10800000"/>
          </a:gradFill>
          <a:ln w="12700">
            <a:miter lim="400000"/>
          </a:ln>
          <a:effectLst>
            <a:outerShdw blurRad="50800" dist="38100" rotWithShape="0">
              <a:srgbClr val="000000">
                <a:alpha val="40000"/>
              </a:srgbClr>
            </a:outerShdw>
          </a:effectLst>
        </p:spPr>
        <p:txBody>
          <a:bodyPr lIns="0" tIns="0" rIns="0" bIns="0" anchor="ctr"/>
          <a:lstStyle/>
          <a:p>
            <a:pPr algn="ctr">
              <a:defRPr sz="1400" b="1">
                <a:solidFill>
                  <a:srgbClr val="FFFFFF"/>
                </a:solidFill>
              </a:defRPr>
            </a:pPr>
            <a:endParaRPr sz="2800">
              <a:solidFill>
                <a:schemeClr val="tx1"/>
              </a:solidFill>
            </a:endParaRPr>
          </a:p>
        </p:txBody>
      </p:sp>
      <p:sp>
        <p:nvSpPr>
          <p:cNvPr id="99" name="Chevron 252"/>
          <p:cNvSpPr>
            <a:spLocks noChangeAspect="true"/>
          </p:cNvSpPr>
          <p:nvPr/>
        </p:nvSpPr>
        <p:spPr>
          <a:xfrm rot="8732610">
            <a:off x="7367858" y="3688220"/>
            <a:ext cx="592531" cy="367705"/>
          </a:xfrm>
          <a:prstGeom prst="chevron">
            <a:avLst>
              <a:gd name="adj" fmla="val 50000"/>
            </a:avLst>
          </a:prstGeom>
          <a:gradFill>
            <a:gsLst>
              <a:gs pos="0">
                <a:srgbClr val="FFFFFF"/>
              </a:gs>
              <a:gs pos="35000">
                <a:srgbClr val="FFFFFF">
                  <a:alpha val="64999"/>
                </a:srgbClr>
              </a:gs>
              <a:gs pos="100000">
                <a:srgbClr val="FFFFFF">
                  <a:alpha val="20000"/>
                </a:srgbClr>
              </a:gs>
            </a:gsLst>
            <a:lin ang="10800000"/>
          </a:gradFill>
          <a:ln w="12700">
            <a:miter lim="400000"/>
          </a:ln>
          <a:effectLst>
            <a:outerShdw blurRad="50800" dist="38100" rotWithShape="0">
              <a:srgbClr val="000000">
                <a:alpha val="40000"/>
              </a:srgbClr>
            </a:outerShdw>
          </a:effectLst>
        </p:spPr>
        <p:txBody>
          <a:bodyPr lIns="0" tIns="0" rIns="0" bIns="0" anchor="ctr"/>
          <a:lstStyle/>
          <a:p>
            <a:pPr algn="ctr">
              <a:defRPr sz="1400" b="1">
                <a:solidFill>
                  <a:srgbClr val="FFFFFF"/>
                </a:solidFill>
              </a:defRPr>
            </a:pPr>
            <a:endParaRPr sz="2000">
              <a:solidFill>
                <a:schemeClr val="tx1"/>
              </a:solidFill>
            </a:endParaRPr>
          </a:p>
        </p:txBody>
      </p:sp>
      <p:sp>
        <p:nvSpPr>
          <p:cNvPr id="100" name="矩形 150"/>
          <p:cNvSpPr txBox="true">
            <a:spLocks noChangeAspect="true"/>
          </p:cNvSpPr>
          <p:nvPr/>
        </p:nvSpPr>
        <p:spPr>
          <a:xfrm>
            <a:off x="7841746" y="3769677"/>
            <a:ext cx="1345565" cy="337185"/>
          </a:xfrm>
          <a:prstGeom prst="rect">
            <a:avLst/>
          </a:prstGeom>
          <a:ln w="12700">
            <a:miter lim="400000"/>
          </a:ln>
        </p:spPr>
        <p:txBody>
          <a:bodyPr wrap="none" lIns="45719" rIns="45719">
            <a:spAutoFit/>
          </a:bodyPr>
          <a:lstStyle>
            <a:lvl1pPr algn="ctr">
              <a:defRPr sz="1100" b="1">
                <a:solidFill>
                  <a:srgbClr val="7BC7FF"/>
                </a:solidFill>
                <a:latin typeface="微软雅黑"/>
                <a:ea typeface="微软雅黑"/>
                <a:cs typeface="微软雅黑"/>
                <a:sym typeface="微软雅黑"/>
              </a:defRPr>
            </a:lvl1pPr>
          </a:lstStyle>
          <a:p>
            <a:r>
              <a:rPr sz="1600">
                <a:solidFill>
                  <a:schemeClr val="tx1"/>
                </a:solidFill>
              </a:rPr>
              <a:t>Model Deploy</a:t>
            </a:r>
            <a:endParaRPr sz="1600">
              <a:solidFill>
                <a:schemeClr val="tx1"/>
              </a:solidFill>
            </a:endParaRPr>
          </a:p>
        </p:txBody>
      </p:sp>
      <p:sp>
        <p:nvSpPr>
          <p:cNvPr id="102" name="圆角矩形 152"/>
          <p:cNvSpPr>
            <a:spLocks noChangeAspect="true"/>
          </p:cNvSpPr>
          <p:nvPr/>
        </p:nvSpPr>
        <p:spPr>
          <a:xfrm>
            <a:off x="1602740" y="3576320"/>
            <a:ext cx="8239760" cy="2543175"/>
          </a:xfrm>
          <a:prstGeom prst="roundRect">
            <a:avLst>
              <a:gd name="adj" fmla="val 8632"/>
            </a:avLst>
          </a:prstGeom>
          <a:ln w="12700">
            <a:solidFill>
              <a:schemeClr val="accent5">
                <a:alpha val="75000"/>
              </a:schemeClr>
            </a:solidFill>
          </a:ln>
        </p:spPr>
        <p:txBody>
          <a:bodyPr lIns="0" tIns="0" rIns="0" bIns="0" anchor="ctr"/>
          <a:lstStyle/>
          <a:p>
            <a:pPr algn="ctr" defTabSz="1851660">
              <a:defRPr sz="1200">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pPr>
            <a:endParaRPr sz="2000">
              <a:solidFill>
                <a:schemeClr val="tx1"/>
              </a:solidFill>
            </a:endParaRPr>
          </a:p>
        </p:txBody>
      </p:sp>
      <p:pic>
        <p:nvPicPr>
          <p:cNvPr id="103" name="图片 153" descr="图片 153"/>
          <p:cNvPicPr>
            <a:picLocks noChangeAspect="true"/>
          </p:cNvPicPr>
          <p:nvPr/>
        </p:nvPicPr>
        <p:blipFill>
          <a:blip r:embed="rId4"/>
          <a:stretch>
            <a:fillRect/>
          </a:stretch>
        </p:blipFill>
        <p:spPr>
          <a:xfrm>
            <a:off x="1996439" y="3741761"/>
            <a:ext cx="1023070" cy="259894"/>
          </a:xfrm>
          <a:prstGeom prst="rect">
            <a:avLst/>
          </a:prstGeom>
          <a:ln w="12700">
            <a:miter lim="400000"/>
            <a:headEnd/>
            <a:tailEnd/>
          </a:ln>
        </p:spPr>
      </p:pic>
      <p:sp>
        <p:nvSpPr>
          <p:cNvPr id="58" name="MH_SubTitle_4"/>
          <p:cNvSpPr>
            <a:spLocks noChangeAspect="true"/>
          </p:cNvSpPr>
          <p:nvPr/>
        </p:nvSpPr>
        <p:spPr>
          <a:xfrm>
            <a:off x="8274050" y="2134010"/>
            <a:ext cx="690706"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1" name="MH_SubTitle_4"/>
          <p:cNvSpPr>
            <a:spLocks noChangeAspect="true"/>
          </p:cNvSpPr>
          <p:nvPr/>
        </p:nvSpPr>
        <p:spPr>
          <a:xfrm>
            <a:off x="7535544" y="2095910"/>
            <a:ext cx="690707"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2" name="MH_SubTitle_1"/>
          <p:cNvSpPr>
            <a:spLocks noChangeAspect="true"/>
          </p:cNvSpPr>
          <p:nvPr/>
        </p:nvSpPr>
        <p:spPr>
          <a:xfrm>
            <a:off x="7241540" y="2573430"/>
            <a:ext cx="690707"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3" name="MH_SubTitle_4"/>
          <p:cNvSpPr>
            <a:spLocks noChangeAspect="true"/>
          </p:cNvSpPr>
          <p:nvPr/>
        </p:nvSpPr>
        <p:spPr>
          <a:xfrm>
            <a:off x="8999219" y="2095910"/>
            <a:ext cx="690707"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4" name="文本框 134"/>
          <p:cNvSpPr txBox="true">
            <a:spLocks noChangeAspect="true"/>
          </p:cNvSpPr>
          <p:nvPr/>
        </p:nvSpPr>
        <p:spPr>
          <a:xfrm>
            <a:off x="8301354" y="2152356"/>
            <a:ext cx="666751" cy="498471"/>
          </a:xfrm>
          <a:prstGeom prst="rect">
            <a:avLst/>
          </a:prstGeom>
          <a:ln w="12700">
            <a:miter lim="400000"/>
          </a:ln>
        </p:spPr>
        <p:txBody>
          <a:bodyPr lIns="45719" rIns="45719">
            <a:spAutoFit/>
          </a:bodyPr>
          <a:lstStyle>
            <a:lvl1pPr algn="ctr">
              <a:defRPr sz="1000" b="1">
                <a:solidFill>
                  <a:srgbClr val="FFFFFF"/>
                </a:solidFill>
                <a:latin typeface="微软雅黑"/>
                <a:ea typeface="微软雅黑"/>
                <a:cs typeface="微软雅黑"/>
                <a:sym typeface="微软雅黑"/>
              </a:defRPr>
            </a:lvl1pPr>
          </a:lstStyle>
          <a:p>
            <a:r>
              <a:rPr sz="1200">
                <a:solidFill>
                  <a:schemeClr val="tx1"/>
                </a:solidFill>
              </a:rPr>
              <a:t>特征提取</a:t>
            </a:r>
            <a:endParaRPr sz="1200">
              <a:solidFill>
                <a:schemeClr val="tx1"/>
              </a:solidFill>
            </a:endParaRPr>
          </a:p>
        </p:txBody>
      </p:sp>
      <p:sp>
        <p:nvSpPr>
          <p:cNvPr id="85" name="文本框 135"/>
          <p:cNvSpPr txBox="true">
            <a:spLocks noChangeAspect="true"/>
          </p:cNvSpPr>
          <p:nvPr/>
        </p:nvSpPr>
        <p:spPr>
          <a:xfrm>
            <a:off x="7677150" y="2149816"/>
            <a:ext cx="439420" cy="298395"/>
          </a:xfrm>
          <a:prstGeom prst="rect">
            <a:avLst/>
          </a:prstGeom>
          <a:ln w="12700">
            <a:miter lim="400000"/>
          </a:ln>
        </p:spPr>
        <p:txBody>
          <a:bodyPr wrap="none" lIns="45719" rIns="45719">
            <a:spAutoFit/>
          </a:bodyPr>
          <a:lstStyle>
            <a:lvl1pPr algn="ctr">
              <a:defRPr sz="1000" b="1">
                <a:solidFill>
                  <a:srgbClr val="FFFFFF"/>
                </a:solidFill>
                <a:latin typeface="微软雅黑"/>
                <a:ea typeface="微软雅黑"/>
                <a:cs typeface="微软雅黑"/>
                <a:sym typeface="微软雅黑"/>
              </a:defRPr>
            </a:lvl1pPr>
          </a:lstStyle>
          <a:p>
            <a:r>
              <a:rPr sz="1200">
                <a:solidFill>
                  <a:schemeClr val="tx1"/>
                </a:solidFill>
              </a:rPr>
              <a:t>采样 </a:t>
            </a:r>
            <a:endParaRPr sz="1200">
              <a:solidFill>
                <a:schemeClr val="tx1"/>
              </a:solidFill>
            </a:endParaRPr>
          </a:p>
        </p:txBody>
      </p:sp>
      <p:sp>
        <p:nvSpPr>
          <p:cNvPr id="86" name="文本框 136"/>
          <p:cNvSpPr txBox="true">
            <a:spLocks noChangeAspect="true"/>
          </p:cNvSpPr>
          <p:nvPr/>
        </p:nvSpPr>
        <p:spPr>
          <a:xfrm>
            <a:off x="9025891" y="2139656"/>
            <a:ext cx="702310" cy="298395"/>
          </a:xfrm>
          <a:prstGeom prst="rect">
            <a:avLst/>
          </a:prstGeom>
          <a:ln w="12700">
            <a:miter lim="400000"/>
          </a:ln>
        </p:spPr>
        <p:txBody>
          <a:bodyPr wrap="none" lIns="45719" rIns="45719">
            <a:spAutoFit/>
          </a:bodyPr>
          <a:lstStyle>
            <a:lvl1pPr algn="ctr" defTabSz="584200">
              <a:defRPr sz="1000" b="1">
                <a:solidFill>
                  <a:srgbClr val="FFFFFF"/>
                </a:solidFill>
                <a:latin typeface="微软雅黑"/>
                <a:ea typeface="微软雅黑"/>
                <a:cs typeface="微软雅黑"/>
                <a:sym typeface="微软雅黑"/>
              </a:defRPr>
            </a:lvl1pPr>
          </a:lstStyle>
          <a:p>
            <a:r>
              <a:rPr sz="1200">
                <a:solidFill>
                  <a:schemeClr val="tx1"/>
                </a:solidFill>
              </a:rPr>
              <a:t>特征选择</a:t>
            </a:r>
            <a:endParaRPr sz="1200">
              <a:solidFill>
                <a:schemeClr val="tx1"/>
              </a:solidFill>
            </a:endParaRPr>
          </a:p>
        </p:txBody>
      </p:sp>
      <p:sp>
        <p:nvSpPr>
          <p:cNvPr id="87" name="MH_SubTitle_1"/>
          <p:cNvSpPr>
            <a:spLocks noChangeAspect="true"/>
          </p:cNvSpPr>
          <p:nvPr/>
        </p:nvSpPr>
        <p:spPr>
          <a:xfrm>
            <a:off x="7961630" y="2573430"/>
            <a:ext cx="690707"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8" name="MH_SubTitle_1"/>
          <p:cNvSpPr>
            <a:spLocks noChangeAspect="true"/>
          </p:cNvSpPr>
          <p:nvPr/>
        </p:nvSpPr>
        <p:spPr>
          <a:xfrm>
            <a:off x="8672194" y="2573430"/>
            <a:ext cx="690707" cy="378078"/>
          </a:xfrm>
          <a:prstGeom prst="ellipse">
            <a:avLst/>
          </a:prstGeom>
          <a:gradFill>
            <a:gsLst>
              <a:gs pos="0">
                <a:srgbClr val="00B0F0">
                  <a:alpha val="50000"/>
                </a:srgbClr>
              </a:gs>
              <a:gs pos="55000">
                <a:srgbClr val="21DFE9">
                  <a:alpha val="10000"/>
                </a:srgbClr>
              </a:gs>
              <a:gs pos="100000">
                <a:srgbClr val="21DFE9">
                  <a:alpha val="5000"/>
                </a:srgbClr>
              </a:gs>
            </a:gsLst>
            <a:lin ang="5400000"/>
          </a:gradFill>
          <a:ln w="6350">
            <a:solidFill>
              <a:srgbClr val="4BF0F0"/>
            </a:solidFill>
          </a:ln>
        </p:spPr>
        <p:txBody>
          <a:bodyPr lIns="0" tIns="0" rIns="0" bIns="0" anchor="ctr"/>
          <a:lstStyle/>
          <a:p>
            <a:pPr algn="ctr" defTabSz="1851660">
              <a:defRPr sz="4400">
                <a:effectLst>
                  <a:outerShdw blurRad="38100" dist="38100" dir="2700000" rotWithShape="0">
                    <a:srgbClr val="000000">
                      <a:alpha val="43137"/>
                    </a:srgbClr>
                  </a:outerShdw>
                </a:effectLst>
              </a:defRPr>
            </a:pPr>
            <a:endParaRPr sz="2000">
              <a:solidFill>
                <a:schemeClr val="tx1"/>
              </a:solidFill>
            </a:endParaRPr>
          </a:p>
        </p:txBody>
      </p:sp>
      <p:sp>
        <p:nvSpPr>
          <p:cNvPr id="89" name="文本框 139"/>
          <p:cNvSpPr txBox="true">
            <a:spLocks noChangeAspect="true"/>
          </p:cNvSpPr>
          <p:nvPr/>
        </p:nvSpPr>
        <p:spPr>
          <a:xfrm>
            <a:off x="7986394" y="2620351"/>
            <a:ext cx="666751" cy="498471"/>
          </a:xfrm>
          <a:prstGeom prst="rect">
            <a:avLst/>
          </a:prstGeom>
          <a:ln w="12700">
            <a:miter lim="400000"/>
          </a:ln>
        </p:spPr>
        <p:txBody>
          <a:bodyPr lIns="45719" rIns="45719">
            <a:spAutoFit/>
          </a:bodyPr>
          <a:lstStyle>
            <a:lvl1pPr algn="ctr" defTabSz="584200">
              <a:defRPr sz="1000" b="1">
                <a:solidFill>
                  <a:srgbClr val="FFFFFF"/>
                </a:solidFill>
                <a:latin typeface="微软雅黑"/>
                <a:ea typeface="微软雅黑"/>
                <a:cs typeface="微软雅黑"/>
                <a:sym typeface="微软雅黑"/>
              </a:defRPr>
            </a:lvl1pPr>
          </a:lstStyle>
          <a:p>
            <a:r>
              <a:rPr sz="1200">
                <a:solidFill>
                  <a:schemeClr val="tx1"/>
                </a:solidFill>
              </a:rPr>
              <a:t>模型评估</a:t>
            </a:r>
            <a:endParaRPr sz="1200">
              <a:solidFill>
                <a:schemeClr val="tx1"/>
              </a:solidFill>
            </a:endParaRPr>
          </a:p>
        </p:txBody>
      </p:sp>
      <p:sp>
        <p:nvSpPr>
          <p:cNvPr id="90" name="文本框 140"/>
          <p:cNvSpPr txBox="true">
            <a:spLocks noChangeAspect="true"/>
          </p:cNvSpPr>
          <p:nvPr/>
        </p:nvSpPr>
        <p:spPr>
          <a:xfrm>
            <a:off x="7235739" y="2628636"/>
            <a:ext cx="702310" cy="298395"/>
          </a:xfrm>
          <a:prstGeom prst="rect">
            <a:avLst/>
          </a:prstGeom>
          <a:ln w="12700">
            <a:miter lim="400000"/>
          </a:ln>
        </p:spPr>
        <p:txBody>
          <a:bodyPr wrap="none" lIns="45719" rIns="45719">
            <a:spAutoFit/>
          </a:bodyPr>
          <a:lstStyle>
            <a:lvl1pPr algn="ctr" defTabSz="584200">
              <a:defRPr sz="1000" b="1">
                <a:solidFill>
                  <a:srgbClr val="FFFFFF"/>
                </a:solidFill>
                <a:latin typeface="微软雅黑"/>
                <a:ea typeface="微软雅黑"/>
                <a:cs typeface="微软雅黑"/>
                <a:sym typeface="微软雅黑"/>
              </a:defRPr>
            </a:lvl1pPr>
          </a:lstStyle>
          <a:p>
            <a:r>
              <a:rPr sz="1200">
                <a:solidFill>
                  <a:schemeClr val="tx1"/>
                </a:solidFill>
              </a:rPr>
              <a:t>模型优化</a:t>
            </a:r>
            <a:endParaRPr sz="1200">
              <a:solidFill>
                <a:schemeClr val="tx1"/>
              </a:solidFill>
            </a:endParaRPr>
          </a:p>
        </p:txBody>
      </p:sp>
      <p:sp>
        <p:nvSpPr>
          <p:cNvPr id="91" name="文本框 141"/>
          <p:cNvSpPr txBox="true">
            <a:spLocks noChangeAspect="true"/>
          </p:cNvSpPr>
          <p:nvPr/>
        </p:nvSpPr>
        <p:spPr>
          <a:xfrm>
            <a:off x="8666480" y="2607651"/>
            <a:ext cx="702310" cy="298395"/>
          </a:xfrm>
          <a:prstGeom prst="rect">
            <a:avLst/>
          </a:prstGeom>
          <a:ln w="12700">
            <a:miter lim="400000"/>
          </a:ln>
        </p:spPr>
        <p:txBody>
          <a:bodyPr wrap="none" lIns="45719" rIns="45719">
            <a:spAutoFit/>
          </a:bodyPr>
          <a:lstStyle>
            <a:lvl1pPr algn="ctr" defTabSz="584200">
              <a:defRPr sz="1000" b="1">
                <a:solidFill>
                  <a:srgbClr val="FFFFFF"/>
                </a:solidFill>
                <a:latin typeface="微软雅黑"/>
                <a:ea typeface="微软雅黑"/>
                <a:cs typeface="微软雅黑"/>
                <a:sym typeface="微软雅黑"/>
              </a:defRPr>
            </a:lvl1pPr>
          </a:lstStyle>
          <a:p>
            <a:r>
              <a:rPr sz="1200">
                <a:solidFill>
                  <a:schemeClr val="tx1"/>
                </a:solidFill>
              </a:rPr>
              <a:t>模型调优</a:t>
            </a:r>
            <a:endParaRPr sz="1200">
              <a:solidFill>
                <a:schemeClr val="tx1"/>
              </a:solidFill>
            </a:endParaRPr>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iṩļîde"/>
        <p:cNvGrpSpPr/>
        <p:nvPr/>
      </p:nvGrpSpPr>
      <p:grpSpPr>
        <a:xfrm>
          <a:off x="0" y="0"/>
          <a:ext cx="0" cy="0"/>
          <a:chOff x="0" y="0"/>
          <a:chExt cx="0" cy="0"/>
        </a:xfrm>
      </p:grpSpPr>
      <p:sp>
        <p:nvSpPr>
          <p:cNvPr id="4" name="íşļïḑé"/>
          <p:cNvSpPr>
            <a:spLocks noGrp="true"/>
          </p:cNvSpPr>
          <p:nvPr>
            <p:ph type="title"/>
          </p:nvPr>
        </p:nvSpPr>
        <p:spPr>
          <a:xfrm>
            <a:off x="3231053" y="4015605"/>
            <a:ext cx="5731164" cy="423545"/>
          </a:xfrm>
        </p:spPr>
        <p:txBody>
          <a:bodyPr>
            <a:spAutoFit/>
          </a:bodyPr>
          <a:lstStyle/>
          <a:p>
            <a:r>
              <a:rPr lang="en-US" altLang="zh-CN"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AI</a:t>
            </a:r>
            <a:r>
              <a:rPr sz="2400">
                <a:latin typeface="方正兰亭圆简体" panose="02000000000000000000" pitchFamily="2" charset="-122"/>
                <a:ea typeface="方正兰亭圆简体" panose="02000000000000000000" pitchFamily="2" charset="-122"/>
                <a:cs typeface="方正兰亭圆简体" panose="02000000000000000000" pitchFamily="2" charset="-122"/>
                <a:sym typeface="+mn-ea"/>
              </a:rPr>
              <a:t>模型落地挑战</a:t>
            </a:r>
            <a:endParaRPr lang="zh-CN" altLang="en-US" sz="2400" dirty="0">
              <a:latin typeface="方正兰亭圆简体" panose="02000000000000000000" pitchFamily="2" charset="-122"/>
              <a:ea typeface="方正兰亭圆简体" panose="02000000000000000000" pitchFamily="2" charset="-122"/>
              <a:cs typeface="方正兰亭圆简体" panose="02000000000000000000" pitchFamily="2" charset="-122"/>
              <a:sym typeface="+mn-ea"/>
            </a:endParaRPr>
          </a:p>
        </p:txBody>
      </p:sp>
      <p:sp>
        <p:nvSpPr>
          <p:cNvPr id="2" name="i$ḻîḋè"/>
          <p:cNvSpPr>
            <a:spLocks noGrp="true"/>
          </p:cNvSpPr>
          <p:nvPr>
            <p:ph type="sldNum" sz="quarter" idx="12"/>
          </p:nvPr>
        </p:nvSpPr>
        <p:spPr/>
        <p:txBody>
          <a:bodyPr/>
          <a:lstStyle/>
          <a:p>
            <a:fld id="{7F65B630-C7FF-41C0-9923-C5E5E29EED81}" type="slidenum">
              <a:rPr lang="zh-CN" altLang="en-US" smtClean="0"/>
            </a:fld>
            <a:endParaRPr lang="zh-CN" altLang="en-US"/>
          </a:p>
        </p:txBody>
      </p:sp>
      <p:sp>
        <p:nvSpPr>
          <p:cNvPr id="3" name="iś1îḋê"/>
          <p:cNvSpPr txBox="true"/>
          <p:nvPr/>
        </p:nvSpPr>
        <p:spPr>
          <a:xfrm>
            <a:off x="3224068" y="2928983"/>
            <a:ext cx="5731164" cy="645160"/>
          </a:xfrm>
          <a:prstGeom prst="rect">
            <a:avLst/>
          </a:prstGeom>
        </p:spPr>
        <p:txBody>
          <a:bodyPr vert="horz" lIns="91440" tIns="45720" rIns="91440" bIns="45720" rtlCol="0" anchor="b">
            <a:spAutoFit/>
          </a:bodyPr>
          <a:lstStyle>
            <a:lvl1pPr algn="l" defTabSz="914400" rtl="0" eaLnBrk="1" latinLnBrk="0" hangingPunct="1">
              <a:lnSpc>
                <a:spcPct val="90000"/>
              </a:lnSpc>
              <a:spcBef>
                <a:spcPct val="0"/>
              </a:spcBef>
              <a:buNone/>
              <a:defRPr lang="zh-CN" altLang="en-US" sz="2400" b="1" kern="1200">
                <a:solidFill>
                  <a:srgbClr val="FFFFFF"/>
                </a:solidFill>
                <a:latin typeface="+mj-lt"/>
                <a:ea typeface="+mj-ea"/>
                <a:cs typeface="+mj-cs"/>
              </a:defRPr>
            </a:lvl1pPr>
          </a:lstStyle>
          <a:p>
            <a:pPr algn="ctr"/>
            <a:r>
              <a:rPr lang="en-GB" altLang="zh-CN" sz="4000" dirty="0">
                <a:solidFill>
                  <a:schemeClr val="tx1"/>
                </a:solidFill>
              </a:rPr>
              <a:t>0</a:t>
            </a:r>
            <a:r>
              <a:rPr lang="en-US" altLang="en-GB" sz="4000" dirty="0">
                <a:solidFill>
                  <a:schemeClr val="tx1"/>
                </a:solidFill>
              </a:rPr>
              <a:t>2</a:t>
            </a:r>
            <a:endParaRPr lang="en-US" altLang="en-GB" sz="4000" dirty="0">
              <a:solidFill>
                <a:schemeClr val="tx1"/>
              </a:solidFill>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iśľîḓè"/>
        <p:cNvGrpSpPr/>
        <p:nvPr/>
      </p:nvGrpSpPr>
      <p:grpSpPr>
        <a:xfrm>
          <a:off x="0" y="0"/>
          <a:ext cx="0" cy="0"/>
          <a:chOff x="0" y="0"/>
          <a:chExt cx="0" cy="0"/>
        </a:xfrm>
      </p:grpSpPr>
      <p:pic>
        <p:nvPicPr>
          <p:cNvPr id="56" name="图片 55"/>
          <p:cNvPicPr>
            <a:picLocks noChangeAspect="true"/>
          </p:cNvPicPr>
          <p:nvPr/>
        </p:nvPicPr>
        <p:blipFill>
          <a:blip r:embed="rId1"/>
          <a:stretch>
            <a:fillRect/>
          </a:stretch>
        </p:blipFill>
        <p:spPr>
          <a:xfrm>
            <a:off x="7433380" y="3301408"/>
            <a:ext cx="3648035" cy="1780845"/>
          </a:xfrm>
          <a:prstGeom prst="rect">
            <a:avLst/>
          </a:prstGeom>
        </p:spPr>
      </p:pic>
      <p:sp>
        <p:nvSpPr>
          <p:cNvPr id="19" name="文本框 18"/>
          <p:cNvSpPr txBox="true"/>
          <p:nvPr/>
        </p:nvSpPr>
        <p:spPr>
          <a:xfrm>
            <a:off x="636351" y="1474183"/>
            <a:ext cx="5176196" cy="1076325"/>
          </a:xfrm>
          <a:prstGeom prst="rect">
            <a:avLst/>
          </a:prstGeom>
          <a:noFill/>
        </p:spPr>
        <p:txBody>
          <a:bodyPr wrap="square" rtlCol="0">
            <a:spAutoFit/>
          </a:bodyPr>
          <a:p>
            <a:pPr algn="l"/>
            <a:r>
              <a:rPr lang="zh-CN" altLang="en-US" sz="1600">
                <a:sym typeface="+mn-ea"/>
              </a:rPr>
              <a:t>以算法、算力、数据三要素为核心取得长足发展，各行业应用场景日益广泛，产业规模持续扩大。</a:t>
            </a:r>
            <a:r>
              <a:rPr lang="zh-CN" altLang="en-US" sz="1600"/>
              <a:t>绿色、高效、安全将成为新的核心要素，指数增长态势可持续，核心产业规模突破</a:t>
            </a:r>
            <a:r>
              <a:rPr lang="en-US" altLang="zh-CN" sz="1600"/>
              <a:t>1</a:t>
            </a:r>
            <a:r>
              <a:rPr lang="zh-CN" altLang="en-US" sz="1600"/>
              <a:t>万亿元。</a:t>
            </a:r>
            <a:endParaRPr lang="zh-CN" altLang="en-US" sz="1600"/>
          </a:p>
        </p:txBody>
      </p:sp>
      <p:sp>
        <p:nvSpPr>
          <p:cNvPr id="20" name="文本框 19"/>
          <p:cNvSpPr txBox="true"/>
          <p:nvPr/>
        </p:nvSpPr>
        <p:spPr>
          <a:xfrm>
            <a:off x="510621" y="2521811"/>
            <a:ext cx="5176196" cy="1814830"/>
          </a:xfrm>
          <a:prstGeom prst="rect">
            <a:avLst/>
          </a:prstGeom>
          <a:noFill/>
        </p:spPr>
        <p:txBody>
          <a:bodyPr wrap="square" rtlCol="0">
            <a:spAutoFit/>
          </a:bodyPr>
          <a:p>
            <a:pPr marL="0" indent="0" algn="ctr">
              <a:buNone/>
            </a:pPr>
            <a:r>
              <a:rPr lang="zh-CN" altLang="en-US" sz="1600" b="1"/>
              <a:t>绿色</a:t>
            </a:r>
            <a:endParaRPr lang="en-US" altLang="zh-CN" sz="1600"/>
          </a:p>
          <a:p>
            <a:pPr marL="285750" indent="-285750" algn="l">
              <a:buFont typeface="Arial" panose="02080604020202020204" pitchFamily="34" charset="0"/>
              <a:buChar char="•"/>
            </a:pPr>
            <a:r>
              <a:rPr lang="zh-CN" altLang="en-US" sz="1600"/>
              <a:t>全球用于</a:t>
            </a:r>
            <a:r>
              <a:rPr lang="en-US" altLang="zh-CN" sz="1600"/>
              <a:t>AI</a:t>
            </a:r>
            <a:r>
              <a:rPr lang="zh-CN" altLang="en-US" sz="1600"/>
              <a:t>计算的能耗年增长率达到</a:t>
            </a:r>
            <a:r>
              <a:rPr lang="en-US" altLang="zh-CN" sz="1600"/>
              <a:t>37%</a:t>
            </a:r>
            <a:r>
              <a:rPr lang="zh-CN" altLang="en-US" sz="1600"/>
              <a:t>，未来十年面临绿色持续发展挑战，</a:t>
            </a:r>
            <a:r>
              <a:rPr lang="zh-CN" altLang="en-US" sz="1600">
                <a:sym typeface="+mn-ea"/>
              </a:rPr>
              <a:t>算力功耗仍将百倍提升</a:t>
            </a:r>
            <a:endParaRPr lang="zh-CN" altLang="en-US" sz="1600">
              <a:sym typeface="+mn-ea"/>
            </a:endParaRPr>
          </a:p>
          <a:p>
            <a:pPr marL="285750" indent="-285750" algn="l">
              <a:buFont typeface="Arial" panose="02080604020202020204" pitchFamily="34" charset="0"/>
              <a:buChar char="•"/>
            </a:pPr>
            <a:r>
              <a:rPr lang="zh-CN" altLang="en-US" sz="1600"/>
              <a:t>大模型训练技术带来下游任务</a:t>
            </a:r>
            <a:r>
              <a:rPr lang="en-US" altLang="zh-CN" sz="1600"/>
              <a:t>zero-shot</a:t>
            </a:r>
            <a:r>
              <a:rPr lang="zh-CN" altLang="en-US" sz="1600"/>
              <a:t>学习能力，可以有效聚焦能耗，降低下游任务的迁移学习成本。</a:t>
            </a:r>
            <a:endParaRPr lang="zh-CN" altLang="en-US" sz="1600"/>
          </a:p>
          <a:p>
            <a:pPr marL="285750" indent="-285750" algn="l">
              <a:buFont typeface="Arial" panose="02080604020202020204" pitchFamily="34" charset="0"/>
              <a:buChar char="•"/>
            </a:pPr>
            <a:r>
              <a:rPr lang="en-US" altLang="zh-CN" sz="1600"/>
              <a:t>AI</a:t>
            </a:r>
            <a:r>
              <a:rPr lang="zh-CN" altLang="en-US" sz="1600"/>
              <a:t>芯片从性能竞争逐渐转向功耗竞争，模型优化技术可以提升芯片等效算力，发展潜力巨大。</a:t>
            </a:r>
            <a:endParaRPr lang="zh-CN" altLang="en-US" sz="1600"/>
          </a:p>
        </p:txBody>
      </p:sp>
      <p:sp>
        <p:nvSpPr>
          <p:cNvPr id="21" name="文本框 20"/>
          <p:cNvSpPr txBox="true"/>
          <p:nvPr/>
        </p:nvSpPr>
        <p:spPr>
          <a:xfrm>
            <a:off x="510540" y="4396528"/>
            <a:ext cx="5301827" cy="1076325"/>
          </a:xfrm>
          <a:prstGeom prst="rect">
            <a:avLst/>
          </a:prstGeom>
          <a:noFill/>
        </p:spPr>
        <p:txBody>
          <a:bodyPr wrap="square" rtlCol="0">
            <a:spAutoFit/>
          </a:bodyPr>
          <a:p>
            <a:pPr marL="0" indent="0" algn="ctr">
              <a:buNone/>
            </a:pPr>
            <a:r>
              <a:rPr lang="zh-CN" altLang="en-US" sz="1600" b="1"/>
              <a:t>高效</a:t>
            </a:r>
            <a:endParaRPr lang="en-US" altLang="zh-CN" sz="1600"/>
          </a:p>
          <a:p>
            <a:pPr marL="285750" indent="-285750" algn="l">
              <a:buFont typeface="Arial" panose="02080604020202020204" pitchFamily="34" charset="0"/>
              <a:buChar char="•"/>
            </a:pPr>
            <a:r>
              <a:rPr lang="zh-CN" altLang="en-US" sz="1600"/>
              <a:t>生态碎片化日益严重，</a:t>
            </a:r>
            <a:r>
              <a:rPr lang="zh-CN" altLang="en-US" sz="1600">
                <a:solidFill>
                  <a:srgbClr val="FF0000"/>
                </a:solidFill>
              </a:rPr>
              <a:t>生态融合</a:t>
            </a:r>
            <a:r>
              <a:rPr lang="zh-CN" altLang="en-US" sz="1600">
                <a:solidFill>
                  <a:schemeClr val="tx1"/>
                </a:solidFill>
              </a:rPr>
              <a:t>成为产业痛点</a:t>
            </a:r>
            <a:r>
              <a:rPr lang="zh-CN" altLang="en-US" sz="1600"/>
              <a:t>，最终方案仍未出现。</a:t>
            </a:r>
            <a:endParaRPr lang="zh-CN" altLang="en-US" sz="1600"/>
          </a:p>
          <a:p>
            <a:pPr marL="285750" indent="-285750" algn="l">
              <a:buFont typeface="Arial" panose="02080604020202020204" pitchFamily="34" charset="0"/>
              <a:buChar char="•"/>
            </a:pPr>
            <a:r>
              <a:rPr lang="zh-CN" altLang="en-US" sz="1600">
                <a:solidFill>
                  <a:schemeClr val="tx1"/>
                </a:solidFill>
              </a:rPr>
              <a:t>跨场景、跨硬件、一键式部署</a:t>
            </a:r>
            <a:r>
              <a:rPr lang="zh-CN" altLang="en-US" sz="1600"/>
              <a:t>是推理生态核心竞争力</a:t>
            </a:r>
            <a:endParaRPr lang="zh-CN" altLang="en-US" sz="1600"/>
          </a:p>
        </p:txBody>
      </p:sp>
      <p:sp>
        <p:nvSpPr>
          <p:cNvPr id="22" name="文本框 21"/>
          <p:cNvSpPr txBox="true"/>
          <p:nvPr/>
        </p:nvSpPr>
        <p:spPr>
          <a:xfrm>
            <a:off x="509775" y="5465767"/>
            <a:ext cx="5176196" cy="1076325"/>
          </a:xfrm>
          <a:prstGeom prst="rect">
            <a:avLst/>
          </a:prstGeom>
          <a:noFill/>
        </p:spPr>
        <p:txBody>
          <a:bodyPr wrap="square" rtlCol="0">
            <a:spAutoFit/>
          </a:bodyPr>
          <a:p>
            <a:pPr marL="0" indent="0" algn="ctr">
              <a:buNone/>
            </a:pPr>
            <a:r>
              <a:rPr lang="zh-CN" altLang="en-US" sz="1600" b="1"/>
              <a:t>安全</a:t>
            </a:r>
            <a:endParaRPr lang="en-US" altLang="zh-CN" sz="1600"/>
          </a:p>
          <a:p>
            <a:pPr marL="285750" indent="-285750" algn="l">
              <a:buFont typeface="Arial" panose="02080604020202020204" pitchFamily="34" charset="0"/>
              <a:buChar char="•"/>
            </a:pPr>
            <a:r>
              <a:rPr lang="en-US" altLang="zh-CN" sz="1600"/>
              <a:t>AI</a:t>
            </a:r>
            <a:r>
              <a:rPr lang="zh-CN" altLang="en-US" sz="1600"/>
              <a:t>模型的安全、隐私、公平、可解释成为基本要求，相关算法从学术研究走向实际应用</a:t>
            </a:r>
            <a:endParaRPr lang="zh-CN" altLang="en-US" sz="1600"/>
          </a:p>
          <a:p>
            <a:pPr marL="285750" indent="-285750" algn="l">
              <a:buFont typeface="Arial" panose="02080604020202020204" pitchFamily="34" charset="0"/>
              <a:buChar char="•"/>
            </a:pPr>
            <a:r>
              <a:rPr lang="zh-CN" altLang="en-US" sz="1600">
                <a:solidFill>
                  <a:schemeClr val="tx1"/>
                </a:solidFill>
              </a:rPr>
              <a:t>关键技术：</a:t>
            </a:r>
            <a:r>
              <a:rPr lang="zh-CN" altLang="en-US" sz="1600">
                <a:solidFill>
                  <a:srgbClr val="FF0000"/>
                </a:solidFill>
              </a:rPr>
              <a:t>联邦学习</a:t>
            </a:r>
            <a:r>
              <a:rPr lang="zh-CN" altLang="en-US" sz="1600">
                <a:solidFill>
                  <a:schemeClr val="tx1"/>
                </a:solidFill>
              </a:rPr>
              <a:t>、</a:t>
            </a:r>
            <a:r>
              <a:rPr lang="zh-CN" altLang="en-US" sz="1600">
                <a:solidFill>
                  <a:srgbClr val="FF0000"/>
                </a:solidFill>
              </a:rPr>
              <a:t>模型攻击防护</a:t>
            </a:r>
            <a:endParaRPr lang="zh-CN" altLang="en-US" sz="1600">
              <a:solidFill>
                <a:srgbClr val="FF0000"/>
              </a:solidFill>
            </a:endParaRPr>
          </a:p>
        </p:txBody>
      </p:sp>
      <p:pic>
        <p:nvPicPr>
          <p:cNvPr id="23" name="图片 22"/>
          <p:cNvPicPr>
            <a:picLocks noChangeAspect="true"/>
          </p:cNvPicPr>
          <p:nvPr/>
        </p:nvPicPr>
        <p:blipFill>
          <a:blip r:embed="rId2"/>
          <a:stretch>
            <a:fillRect/>
          </a:stretch>
        </p:blipFill>
        <p:spPr>
          <a:xfrm>
            <a:off x="9376755" y="1292006"/>
            <a:ext cx="2571273" cy="1434200"/>
          </a:xfrm>
          <a:prstGeom prst="rect">
            <a:avLst/>
          </a:prstGeom>
        </p:spPr>
      </p:pic>
      <p:pic>
        <p:nvPicPr>
          <p:cNvPr id="29" name="图片 28"/>
          <p:cNvPicPr>
            <a:picLocks noChangeAspect="true"/>
          </p:cNvPicPr>
          <p:nvPr/>
        </p:nvPicPr>
        <p:blipFill>
          <a:blip r:embed="rId3"/>
          <a:stretch>
            <a:fillRect/>
          </a:stretch>
        </p:blipFill>
        <p:spPr>
          <a:xfrm>
            <a:off x="6728025" y="1198043"/>
            <a:ext cx="2296369" cy="1871633"/>
          </a:xfrm>
          <a:prstGeom prst="rect">
            <a:avLst/>
          </a:prstGeom>
        </p:spPr>
      </p:pic>
      <p:pic>
        <p:nvPicPr>
          <p:cNvPr id="54" name="图片 53"/>
          <p:cNvPicPr>
            <a:picLocks noChangeAspect="true"/>
          </p:cNvPicPr>
          <p:nvPr/>
        </p:nvPicPr>
        <p:blipFill>
          <a:blip r:embed="rId4"/>
          <a:stretch>
            <a:fillRect/>
          </a:stretch>
        </p:blipFill>
        <p:spPr>
          <a:xfrm>
            <a:off x="6870875" y="5261924"/>
            <a:ext cx="4625119" cy="1137709"/>
          </a:xfrm>
          <a:prstGeom prst="rect">
            <a:avLst/>
          </a:prstGeom>
        </p:spPr>
      </p:pic>
      <p:sp>
        <p:nvSpPr>
          <p:cNvPr id="24" name="文本框 23"/>
          <p:cNvSpPr txBox="true"/>
          <p:nvPr/>
        </p:nvSpPr>
        <p:spPr>
          <a:xfrm>
            <a:off x="636270" y="767715"/>
            <a:ext cx="4267200" cy="706755"/>
          </a:xfrm>
          <a:prstGeom prst="rect">
            <a:avLst/>
          </a:prstGeom>
          <a:noFill/>
        </p:spPr>
        <p:txBody>
          <a:bodyPr wrap="none" rtlCol="0" anchor="t">
            <a:spAutoFit/>
          </a:bodyPr>
          <a:p>
            <a:pPr algn="l">
              <a:buClrTx/>
              <a:buSzTx/>
              <a:buNone/>
            </a:pPr>
            <a:r>
              <a:rPr lang="en-US" altLang="zh-CN" sz="4000" b="1" dirty="0">
                <a:latin typeface="Calibri" panose="020F0502020204030204"/>
                <a:ea typeface="微软雅黑" charset="-122"/>
                <a:cs typeface="Open Sans Light" panose="020B0306030504020204" pitchFamily="34" charset="0"/>
                <a:sym typeface="+mn-ea"/>
              </a:rPr>
              <a:t>深度学习技术趋势</a:t>
            </a:r>
            <a:endParaRPr lang="en-US" altLang="zh-CN" sz="4000" b="1" dirty="0">
              <a:latin typeface="Calibri" panose="020F0502020204030204"/>
              <a:ea typeface="微软雅黑" charset="-122"/>
              <a:cs typeface="Open Sans Light" panose="020B0306030504020204" pitchFamily="34" charset="0"/>
            </a:endParaRPr>
          </a:p>
        </p:txBody>
      </p:sp>
    </p:spTree>
    <p:custDataLst>
      <p:tags r:id="rId5"/>
    </p:custDataLst>
  </p:cSld>
  <p:clrMapOvr>
    <a:masterClrMapping/>
  </p:clrMapOvr>
</p:sld>
</file>

<file path=ppt/tags/tag1.xml><?xml version="1.0" encoding="utf-8"?>
<p:tagLst xmlns:p="http://schemas.openxmlformats.org/presentationml/2006/main">
  <p:tag name="ISLIDE.THEME" val="https://www.islide.cc;"/>
</p:tagLst>
</file>

<file path=ppt/tags/tag10.xml><?xml version="1.0" encoding="utf-8"?>
<p:tagLst xmlns:p="http://schemas.openxmlformats.org/presentationml/2006/main">
  <p:tag name="ISLIDE.DIAGRAM" val="#901328;"/>
</p:tagLst>
</file>

<file path=ppt/tags/tag11.xml><?xml version="1.0" encoding="utf-8"?>
<p:tagLst xmlns:p="http://schemas.openxmlformats.org/presentationml/2006/main">
  <p:tag name="ISLIDE.THEME" val="https://www.islide.cc;"/>
</p:tagLst>
</file>

<file path=ppt/tags/tag12.xml><?xml version="1.0" encoding="utf-8"?>
<p:tagLst xmlns:p="http://schemas.openxmlformats.org/presentationml/2006/main">
  <p:tag name="ISLIDE.THEME" val="https://www.islide.cc;"/>
</p:tagLst>
</file>

<file path=ppt/tags/tag13.xml><?xml version="1.0" encoding="utf-8"?>
<p:tagLst xmlns:p="http://schemas.openxmlformats.org/presentationml/2006/main">
  <p:tag name="ISLIDE.THEME" val="https://www.islide.cc;"/>
</p:tagLst>
</file>

<file path=ppt/tags/tag2.xml><?xml version="1.0" encoding="utf-8"?>
<p:tagLst xmlns:p="http://schemas.openxmlformats.org/presentationml/2006/main">
  <p:tag name="ISLIDE.DIAGRAM" val="#833399;"/>
</p:tagLst>
</file>

<file path=ppt/tags/tag3.xml><?xml version="1.0" encoding="utf-8"?>
<p:tagLst xmlns:p="http://schemas.openxmlformats.org/presentationml/2006/main">
  <p:tag name="ISLIDE.THEME" val="https://www.islide.cc;"/>
</p:tagLst>
</file>

<file path=ppt/tags/tag4.xml><?xml version="1.0" encoding="utf-8"?>
<p:tagLst xmlns:p="http://schemas.openxmlformats.org/presentationml/2006/main">
  <p:tag name="ISLIDE.DIAGRAM" val="#901328;"/>
</p:tagLst>
</file>

<file path=ppt/tags/tag5.xml><?xml version="1.0" encoding="utf-8"?>
<p:tagLst xmlns:p="http://schemas.openxmlformats.org/presentationml/2006/main">
  <p:tag name="ISLIDE.DIAGRAM" val="#901328;"/>
</p:tagLst>
</file>

<file path=ppt/tags/tag6.xml><?xml version="1.0" encoding="utf-8"?>
<p:tagLst xmlns:p="http://schemas.openxmlformats.org/presentationml/2006/main">
  <p:tag name="ISLIDE.DIAGRAM" val="#901328;"/>
</p:tagLst>
</file>

<file path=ppt/tags/tag7.xml><?xml version="1.0" encoding="utf-8"?>
<p:tagLst xmlns:p="http://schemas.openxmlformats.org/presentationml/2006/main">
  <p:tag name="ISLIDE.DIAGRAM" val="#901328;"/>
</p:tagLst>
</file>

<file path=ppt/tags/tag8.xml><?xml version="1.0" encoding="utf-8"?>
<p:tagLst xmlns:p="http://schemas.openxmlformats.org/presentationml/2006/main">
  <p:tag name="ISLIDE.THEME" val="https://www.islide.cc;"/>
</p:tagLst>
</file>

<file path=ppt/tags/tag9.xml><?xml version="1.0" encoding="utf-8"?>
<p:tagLst xmlns:p="http://schemas.openxmlformats.org/presentationml/2006/main">
  <p:tag name="ISLIDE.DIAGRAM" val="#901328;"/>
</p:tagLst>
</file>

<file path=ppt/theme/theme1.xml><?xml version="1.0" encoding="utf-8"?>
<a:theme xmlns:a="http://schemas.openxmlformats.org/drawingml/2006/main" name="Designed by iSlide">
  <a:themeElements>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ppt/theme/themeOverride2.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ppt/theme/themeOverride3.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ppt/theme/themeOverride4.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ppt/theme/themeOverride5.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ppt/theme/themeOverride6.xml><?xml version="1.0" encoding="utf-8"?>
<a:themeOverride xmlns:a="http://schemas.openxmlformats.org/drawingml/2006/main">
  <a:clrScheme name="iSlide VI标准">
    <a:dk1>
      <a:srgbClr val="000000"/>
    </a:dk1>
    <a:lt1>
      <a:srgbClr val="FFFFFF"/>
    </a:lt1>
    <a:dk2>
      <a:srgbClr val="778495"/>
    </a:dk2>
    <a:lt2>
      <a:srgbClr val="F0F0F0"/>
    </a:lt2>
    <a:accent1>
      <a:srgbClr val="6D27BD"/>
    </a:accent1>
    <a:accent2>
      <a:srgbClr val="220D9B"/>
    </a:accent2>
    <a:accent3>
      <a:srgbClr val="C01F9A"/>
    </a:accent3>
    <a:accent4>
      <a:srgbClr val="4010A7"/>
    </a:accent4>
    <a:accent5>
      <a:srgbClr val="00CCFF"/>
    </a:accent5>
    <a:accent6>
      <a:srgbClr val="00E689"/>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Designed by iSlide</Template>
  <TotalTime>0</TotalTime>
  <Words>7390</Words>
  <Application>WPS 演示</Application>
  <PresentationFormat>宽屏</PresentationFormat>
  <Paragraphs>1150</Paragraphs>
  <Slides>36</Slides>
  <Notes>1</Notes>
  <HiddenSlides>0</HiddenSlides>
  <MMClips>0</MMClips>
  <ScaleCrop>false</ScaleCrop>
  <HeadingPairs>
    <vt:vector size="8" baseType="variant">
      <vt:variant>
        <vt:lpstr>已用的字体</vt:lpstr>
      </vt:variant>
      <vt:variant>
        <vt:i4>35</vt:i4>
      </vt:variant>
      <vt:variant>
        <vt:lpstr>主题</vt:lpstr>
      </vt:variant>
      <vt:variant>
        <vt:i4>1</vt:i4>
      </vt:variant>
      <vt:variant>
        <vt:lpstr>嵌入 OLE 服务器</vt:lpstr>
      </vt:variant>
      <vt:variant>
        <vt:i4>3</vt:i4>
      </vt:variant>
      <vt:variant>
        <vt:lpstr>幻灯片标题</vt:lpstr>
      </vt:variant>
      <vt:variant>
        <vt:i4>36</vt:i4>
      </vt:variant>
    </vt:vector>
  </HeadingPairs>
  <TitlesOfParts>
    <vt:vector size="75" baseType="lpstr">
      <vt:lpstr>Arial</vt:lpstr>
      <vt:lpstr>宋体</vt:lpstr>
      <vt:lpstr>Wingdings</vt:lpstr>
      <vt:lpstr>DejaVu Sans</vt:lpstr>
      <vt:lpstr>微软雅黑</vt:lpstr>
      <vt:lpstr>方正黑体_GBK</vt:lpstr>
      <vt:lpstr>微软雅黑</vt:lpstr>
      <vt:lpstr>宋体</vt:lpstr>
      <vt:lpstr>Arial Unicode MS</vt:lpstr>
      <vt:lpstr>等线</vt:lpstr>
      <vt:lpstr>URW Bookman</vt:lpstr>
      <vt:lpstr>方正书宋_GBK</vt:lpstr>
      <vt:lpstr>Heiti SC Medium</vt:lpstr>
      <vt:lpstr>思源黑体 CN</vt:lpstr>
      <vt:lpstr>D050000L</vt:lpstr>
      <vt:lpstr>Heiti SC Light</vt:lpstr>
      <vt:lpstr>方正兰亭圆简体</vt:lpstr>
      <vt:lpstr>Noto Serif CJK JP</vt:lpstr>
      <vt:lpstr>Calibri</vt:lpstr>
      <vt:lpstr>Open Sans Light</vt:lpstr>
      <vt:lpstr>Calibri</vt:lpstr>
      <vt:lpstr>华文细黑</vt:lpstr>
      <vt:lpstr>Open Sans</vt:lpstr>
      <vt:lpstr>微软雅黑</vt:lpstr>
      <vt:lpstr>Noto Sans Tamil</vt:lpstr>
      <vt:lpstr>汉仪中等线简</vt:lpstr>
      <vt:lpstr>DejaVu Sans Condensed</vt:lpstr>
      <vt:lpstr>Comic Sans MS</vt:lpstr>
      <vt:lpstr>等线</vt:lpstr>
      <vt:lpstr>方正宋体S-超大字符集(SIP)</vt:lpstr>
      <vt:lpstr>Arial</vt:lpstr>
      <vt:lpstr>Consolas</vt:lpstr>
      <vt:lpstr>等线</vt:lpstr>
      <vt:lpstr>DejaVu Sans Mono</vt:lpstr>
      <vt:lpstr>汉仪中宋简</vt:lpstr>
      <vt:lpstr>Designed by iSlide</vt:lpstr>
      <vt:lpstr>Word.Document.12</vt:lpstr>
      <vt:lpstr>Word.Document.12</vt:lpstr>
      <vt:lpstr>Word.Document.12</vt:lpstr>
      <vt:lpstr>2023 全球人工智能开发者先锋大会</vt:lpstr>
      <vt:lpstr>PowerPoint 演示文稿</vt:lpstr>
      <vt:lpstr>标题</vt:lpstr>
      <vt:lpstr>PowerPoint 演示文稿</vt:lpstr>
      <vt:lpstr>PowerPoint 演示文稿</vt:lpstr>
      <vt:lpstr>PowerPoint 演示文稿</vt:lpstr>
      <vt:lpstr>PowerPoint 演示文稿</vt:lpstr>
      <vt:lpstr>MLOps介绍</vt:lpstr>
      <vt:lpstr>标题</vt:lpstr>
      <vt:lpstr>PowerPoint 演示文稿</vt:lpstr>
      <vt:lpstr>PowerPoint 演示文稿</vt:lpstr>
      <vt:lpstr>Adlik架构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模型稀疏化目前进展</vt:lpstr>
      <vt:lpstr>PowerPoint 演示文稿</vt:lpstr>
      <vt:lpstr>PowerPoint 演示文稿</vt:lpstr>
      <vt:lpstr>PowerPoint 演示文稿</vt:lpstr>
      <vt:lpstr>AI模型落地挑战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Adlik实践</vt:lpstr>
      <vt:lpstr>PowerPoint 演示文稿</vt:lpstr>
      <vt:lpstr>PowerPoint 演示文稿</vt:lpstr>
      <vt:lpstr>PowerPoint 演示文稿</vt:lpstr>
    </vt:vector>
  </TitlesOfParts>
  <LinksUpToDate>false</LinksUpToDate>
  <SharedDoc>false</SharedDoc>
  <HyperlinksChanged>false</HyperlinksChanged>
  <AppVersion>14.0000</AppVersion>
  <Manager>iSlide</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 全球人工智能开发者先锋大会</dc:title>
  <dc:creator>sun shuijing</dc:creator>
  <cp:lastModifiedBy>10054087@zte.intra</cp:lastModifiedBy>
  <cp:revision>67</cp:revision>
  <cp:lastPrinted>2023-02-23T12:23:19Z</cp:lastPrinted>
  <dcterms:created xsi:type="dcterms:W3CDTF">2023-02-23T12:23:19Z</dcterms:created>
  <dcterms:modified xsi:type="dcterms:W3CDTF">2023-02-23T12:23:19Z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01d654ff-5fa7-46ea-87e0-b8d639f509a8</vt:lpwstr>
  </property>
  <property fmtid="{D5CDD505-2E9C-101B-9397-08002B2CF9AE}" pid="3" name="KSOProductBuildVer">
    <vt:lpwstr>2052-11.8.2.10183</vt:lpwstr>
  </property>
</Properties>
</file>