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6" r:id="rId3"/>
  </p:sldMasterIdLst>
  <p:notesMasterIdLst>
    <p:notesMasterId r:id="rId9"/>
  </p:notesMasterIdLst>
  <p:handoutMasterIdLst>
    <p:handoutMasterId r:id="rId10"/>
  </p:handoutMasterIdLst>
  <p:sldIdLst>
    <p:sldId id="637" r:id="rId4"/>
    <p:sldId id="649" r:id="rId5"/>
    <p:sldId id="650" r:id="rId6"/>
    <p:sldId id="651" r:id="rId7"/>
    <p:sldId id="652" r:id="rId8"/>
  </p:sldIdLst>
  <p:sldSz cx="9144000" cy="5143500" type="screen16x9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04">
          <p15:clr>
            <a:srgbClr val="A4A3A4"/>
          </p15:clr>
        </p15:guide>
        <p15:guide id="2" pos="2935">
          <p15:clr>
            <a:srgbClr val="A4A3A4"/>
          </p15:clr>
        </p15:guide>
        <p15:guide id="3" orient="horz" pos="3244">
          <p15:clr>
            <a:srgbClr val="A4A3A4"/>
          </p15:clr>
        </p15:guide>
        <p15:guide id="4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52">
          <p15:clr>
            <a:srgbClr val="A4A3A4"/>
          </p15:clr>
        </p15:guide>
        <p15:guide id="2" pos="22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7D3"/>
    <a:srgbClr val="2A2E5B"/>
    <a:srgbClr val="800000"/>
    <a:srgbClr val="CD2A1E"/>
    <a:srgbClr val="66CCFF"/>
    <a:srgbClr val="F5271A"/>
    <a:srgbClr val="1358EF"/>
    <a:srgbClr val="0D0F3F"/>
    <a:srgbClr val="0B0F35"/>
    <a:srgbClr val="262A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63" autoAdjust="0"/>
    <p:restoredTop sz="89928" autoAdjust="0"/>
  </p:normalViewPr>
  <p:slideViewPr>
    <p:cSldViewPr snapToGrid="0" snapToObjects="1">
      <p:cViewPr varScale="1">
        <p:scale>
          <a:sx n="102" d="100"/>
          <a:sy n="102" d="100"/>
        </p:scale>
        <p:origin x="912" y="29"/>
      </p:cViewPr>
      <p:guideLst>
        <p:guide orient="horz" pos="1604"/>
        <p:guide pos="2935"/>
        <p:guide orient="horz" pos="3244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0" d="100"/>
          <a:sy n="150" d="100"/>
        </p:scale>
        <p:origin x="2992" y="160"/>
      </p:cViewPr>
      <p:guideLst>
        <p:guide orient="horz" pos="2852"/>
        <p:guide pos="22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1EB56-9A5C-47BC-B96D-73C7ABC3EF04}" type="datetimeFigureOut">
              <a:rPr lang="zh-CN" altLang="en-US" smtClean="0"/>
              <a:t>2020-3-6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CE23D-F44C-4C9B-9707-1C9EA9578A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832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23F68-3651-4849-9BA8-5C288AA75B2E}" type="datetimeFigureOut">
              <a:rPr lang="zh-CN" altLang="en-US" smtClean="0"/>
              <a:t>2020-3-6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067DF-9B55-42B6-B237-37B10B2F2C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759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581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C067DF-9B55-42B6-B237-37B10B2F2C3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945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891116" y="1624312"/>
            <a:ext cx="4337729" cy="1393199"/>
          </a:xfrm>
          <a:prstGeom prst="rect">
            <a:avLst/>
          </a:prstGeom>
        </p:spPr>
        <p:txBody>
          <a:bodyPr/>
          <a:lstStyle>
            <a:lvl1pPr algn="l">
              <a:defRPr sz="4000" b="1" spc="50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1" lang="en-US" altLang="zh-CN" dirty="0"/>
              <a:t>Click here to edit the title style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911256" y="3374115"/>
            <a:ext cx="2162495" cy="246063"/>
          </a:xfrm>
          <a:prstGeom prst="rect">
            <a:avLst/>
          </a:prstGeom>
        </p:spPr>
        <p:txBody>
          <a:bodyPr/>
          <a:lstStyle>
            <a:lvl1pPr marL="0" indent="0" algn="dist">
              <a:buNone/>
              <a:defRPr sz="1600" b="1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kumimoji="1" lang="zh-CN" altLang="en-US" dirty="0"/>
              <a:t>中国联通研究院</a:t>
            </a: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911256" y="3709118"/>
            <a:ext cx="2162175" cy="23495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200" b="0">
                <a:solidFill>
                  <a:schemeClr val="bg1"/>
                </a:solidFill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r>
              <a:rPr kumimoji="1" lang="en-US" altLang="zh-CN" dirty="0"/>
              <a:t>2020.02.20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2" hasCustomPrompt="1"/>
          </p:nvPr>
        </p:nvSpPr>
        <p:spPr>
          <a:xfrm>
            <a:off x="911252" y="999367"/>
            <a:ext cx="3486620" cy="51910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400" b="1" i="0" spc="500">
                <a:solidFill>
                  <a:schemeClr val="bg1"/>
                </a:solidFill>
                <a:latin typeface="Heiti SC Medium"/>
                <a:ea typeface="Heiti SC Medium"/>
                <a:cs typeface="Heiti SC Medium"/>
              </a:defRPr>
            </a:lvl1pPr>
          </a:lstStyle>
          <a:p>
            <a:r>
              <a:rPr kumimoji="1" lang="en-US" altLang="zh-CN" dirty="0"/>
              <a:t>2020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>
            <a:spLocks noGrp="1"/>
          </p:cNvSpPr>
          <p:nvPr userDrawn="1">
            <p:ph type="body" sz="quarter" idx="4294967295"/>
          </p:nvPr>
        </p:nvSpPr>
        <p:spPr>
          <a:xfrm>
            <a:off x="365760" y="2871115"/>
            <a:ext cx="4478338" cy="1007269"/>
          </a:xfrm>
          <a:prstGeom prst="rect">
            <a:avLst/>
          </a:prstGeom>
        </p:spPr>
        <p:txBody>
          <a:bodyPr/>
          <a:lstStyle/>
          <a:p>
            <a:pPr marL="0" lvl="0" indent="0"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</a:rPr>
              <a:t>单击此处编辑母版文本样式</a:t>
            </a:r>
          </a:p>
        </p:txBody>
      </p:sp>
      <p:sp>
        <p:nvSpPr>
          <p:cNvPr id="3" name="Subtitle 1"/>
          <p:cNvSpPr>
            <a:spLocks noGrp="1"/>
          </p:cNvSpPr>
          <p:nvPr userDrawn="1">
            <p:ph type="subTitle" idx="9" hasCustomPrompt="1"/>
          </p:nvPr>
        </p:nvSpPr>
        <p:spPr>
          <a:xfrm>
            <a:off x="365760" y="1616196"/>
            <a:ext cx="6400800" cy="44438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A2E5B"/>
                </a:solidFill>
              </a:defRPr>
            </a:lvl1pPr>
          </a:lstStyle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rgbClr val="8CC63E"/>
                </a:solidFill>
              </a:rPr>
              <a:t>Click</a:t>
            </a:r>
            <a:r>
              <a:rPr lang="zh-CN" altLang="en-US" dirty="0">
                <a:solidFill>
                  <a:srgbClr val="8CC63E"/>
                </a:solidFill>
              </a:rPr>
              <a:t> </a:t>
            </a:r>
            <a:r>
              <a:rPr lang="en-US" altLang="zh-CN" dirty="0">
                <a:solidFill>
                  <a:srgbClr val="8CC63E"/>
                </a:solidFill>
              </a:rPr>
              <a:t>here</a:t>
            </a:r>
            <a:r>
              <a:rPr lang="zh-CN" altLang="en-US" dirty="0">
                <a:solidFill>
                  <a:srgbClr val="8CC63E"/>
                </a:solidFill>
              </a:rPr>
              <a:t> </a:t>
            </a:r>
            <a:r>
              <a:rPr lang="en-US" altLang="zh-CN" dirty="0">
                <a:solidFill>
                  <a:srgbClr val="8CC63E"/>
                </a:solidFill>
              </a:rPr>
              <a:t>to</a:t>
            </a:r>
            <a:r>
              <a:rPr lang="zh-CN" altLang="en-US" dirty="0">
                <a:solidFill>
                  <a:srgbClr val="8CC63E"/>
                </a:solidFill>
              </a:rPr>
              <a:t> </a:t>
            </a:r>
            <a:r>
              <a:rPr lang="en-US" altLang="zh-CN" dirty="0">
                <a:solidFill>
                  <a:srgbClr val="8CC63E"/>
                </a:solidFill>
              </a:rPr>
              <a:t>add</a:t>
            </a:r>
            <a:r>
              <a:rPr lang="zh-CN" altLang="en-US" dirty="0">
                <a:solidFill>
                  <a:srgbClr val="8CC63E"/>
                </a:solidFill>
              </a:rPr>
              <a:t> </a:t>
            </a:r>
            <a:r>
              <a:rPr lang="en-US" altLang="zh-CN" dirty="0">
                <a:solidFill>
                  <a:srgbClr val="8CC63E"/>
                </a:solidFill>
              </a:rPr>
              <a:t>subtitle</a:t>
            </a:r>
          </a:p>
        </p:txBody>
      </p:sp>
      <p:sp>
        <p:nvSpPr>
          <p:cNvPr id="4" name="Title 3"/>
          <p:cNvSpPr>
            <a:spLocks noGrp="1"/>
          </p:cNvSpPr>
          <p:nvPr userDrawn="1">
            <p:ph type="ctrTitle" idx="19"/>
          </p:nvPr>
        </p:nvSpPr>
        <p:spPr>
          <a:xfrm>
            <a:off x="365760" y="1162568"/>
            <a:ext cx="6400800" cy="444104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chemeClr val="bg1"/>
                </a:solidFill>
              </a:rPr>
              <a:t>单击此处编辑母版标题样式</a:t>
            </a:r>
            <a:endParaRPr lang="en-US" altLang="zh-CN" b="1" dirty="0">
              <a:solidFill>
                <a:schemeClr val="bg1"/>
              </a:solidFill>
            </a:endParaRPr>
          </a:p>
        </p:txBody>
      </p:sp>
      <p:cxnSp>
        <p:nvCxnSpPr>
          <p:cNvPr id="6" name="直线连接符 5"/>
          <p:cNvCxnSpPr/>
          <p:nvPr userDrawn="1"/>
        </p:nvCxnSpPr>
        <p:spPr bwMode="auto">
          <a:xfrm>
            <a:off x="595948" y="5496298"/>
            <a:ext cx="84963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标题占位符 4"/>
          <p:cNvSpPr txBox="1"/>
          <p:nvPr userDrawn="1"/>
        </p:nvSpPr>
        <p:spPr>
          <a:xfrm>
            <a:off x="345375" y="270142"/>
            <a:ext cx="8229600" cy="419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102866"/>
                </a:solidFill>
                <a:latin typeface="+mj-lt"/>
                <a:ea typeface="+mj-ea"/>
                <a:cs typeface="+mj-cs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r>
              <a:rPr kumimoji="1" lang="zh-CN" altLang="en-US" b="1" spc="200" dirty="0"/>
              <a:t>单击此处编辑母版标题样式</a:t>
            </a:r>
          </a:p>
        </p:txBody>
      </p:sp>
      <p:sp>
        <p:nvSpPr>
          <p:cNvPr id="12" name="文本占位符 5"/>
          <p:cNvSpPr>
            <a:spLocks noGrp="1"/>
          </p:cNvSpPr>
          <p:nvPr>
            <p:ph idx="1" hasCustomPrompt="1"/>
          </p:nvPr>
        </p:nvSpPr>
        <p:spPr>
          <a:xfrm>
            <a:off x="345375" y="689213"/>
            <a:ext cx="8229600" cy="303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zh-CN" dirty="0"/>
              <a:t>Click here to add English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0" y="6940"/>
            <a:ext cx="9144000" cy="829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文本占位符 2"/>
          <p:cNvSpPr>
            <a:spLocks noGrp="1"/>
          </p:cNvSpPr>
          <p:nvPr>
            <p:ph idx="1" hasCustomPrompt="1"/>
          </p:nvPr>
        </p:nvSpPr>
        <p:spPr>
          <a:xfrm>
            <a:off x="457200" y="1262908"/>
            <a:ext cx="8229600" cy="3303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SzPct val="60000"/>
              <a:buFont typeface="Wingdings" panose="05000000000000000000" pitchFamily="2" charset="2"/>
              <a:buChar char="l"/>
              <a:defRPr sz="2000" b="0" i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100">
                <a:solidFill>
                  <a:schemeClr val="tx1">
                    <a:lumMod val="95000"/>
                    <a:lumOff val="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95000"/>
                    <a:lumOff val="5000"/>
                  </a:schemeClr>
                </a:solidFill>
              </a:defRPr>
            </a:lvl3pPr>
            <a:lvl4pPr>
              <a:defRPr lang="en-US" altLang="zh-CN" b="0" i="0" u="none" strike="noStrike" smtClean="0">
                <a:solidFill>
                  <a:schemeClr val="tx1"/>
                </a:solidFill>
                <a:effectLst/>
              </a:defRPr>
            </a:lvl4pPr>
            <a:lvl5pPr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kumimoji="1" lang="en-US" altLang="zh-CN" dirty="0"/>
              <a:t>Click here to edit</a:t>
            </a:r>
            <a:r>
              <a:rPr kumimoji="1" lang="zh-CN" altLang="en-US" dirty="0"/>
              <a:t> </a:t>
            </a:r>
            <a:r>
              <a:rPr kumimoji="1" lang="en-US" altLang="zh-CN" dirty="0"/>
              <a:t>text</a:t>
            </a:r>
            <a:endParaRPr kumimoji="1" lang="zh-CN" altLang="en-US" dirty="0"/>
          </a:p>
          <a:p>
            <a:pPr lvl="1"/>
            <a:r>
              <a:rPr kumimoji="1" lang="en-US" altLang="zh-CN" dirty="0"/>
              <a:t>Second</a:t>
            </a:r>
            <a:r>
              <a:rPr kumimoji="1" lang="zh-CN" altLang="en-US" dirty="0"/>
              <a:t> </a:t>
            </a:r>
            <a:r>
              <a:rPr kumimoji="1" lang="en-US" altLang="zh-CN" dirty="0"/>
              <a:t>level</a:t>
            </a:r>
            <a:endParaRPr kumimoji="1" lang="zh-CN" altLang="en-US" dirty="0"/>
          </a:p>
          <a:p>
            <a:pPr lvl="2"/>
            <a:r>
              <a:rPr kumimoji="1" lang="en-US" altLang="zh-CN" dirty="0"/>
              <a:t>Third</a:t>
            </a:r>
            <a:r>
              <a:rPr kumimoji="1" lang="zh-CN" altLang="en-US" dirty="0"/>
              <a:t> </a:t>
            </a:r>
            <a:r>
              <a:rPr kumimoji="1" lang="en-US" altLang="zh-CN" dirty="0"/>
              <a:t>level</a:t>
            </a:r>
            <a:endParaRPr kumimoji="1" lang="zh-CN" altLang="en-US" dirty="0"/>
          </a:p>
          <a:p>
            <a:pPr lvl="3"/>
            <a:r>
              <a:rPr kumimoji="1" lang="en-US" altLang="zh-CN" dirty="0"/>
              <a:t>Fourth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level</a:t>
            </a:r>
            <a:r>
              <a:rPr lang="en-US" altLang="zh-CN" b="0" i="0" u="none" strike="noStrike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ourth</a:t>
            </a:r>
            <a:endParaRPr kumimoji="1" lang="zh-CN" altLang="en-US" dirty="0"/>
          </a:p>
          <a:p>
            <a:pPr lvl="4"/>
            <a:r>
              <a:rPr kumimoji="1" lang="en-US" altLang="zh-CN" dirty="0"/>
              <a:t>Fifth</a:t>
            </a:r>
            <a:r>
              <a:rPr kumimoji="1" lang="zh-CN" altLang="en-US" dirty="0"/>
              <a:t> </a:t>
            </a:r>
            <a:r>
              <a:rPr kumimoji="1" lang="en-US" altLang="zh-CN" dirty="0"/>
              <a:t>level</a:t>
            </a:r>
            <a:endParaRPr kumimoji="1"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-1334748" y="27114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>
              <a:solidFill>
                <a:prstClr val="black"/>
              </a:solidFill>
            </a:endParaRPr>
          </a:p>
        </p:txBody>
      </p:sp>
      <p:sp>
        <p:nvSpPr>
          <p:cNvPr id="15" name="矩形 14"/>
          <p:cNvSpPr/>
          <p:nvPr userDrawn="1"/>
        </p:nvSpPr>
        <p:spPr bwMode="auto">
          <a:xfrm>
            <a:off x="0" y="4732386"/>
            <a:ext cx="9143999" cy="4111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kumimoji="1" lang="zh-CN" altLang="en-US" dirty="0">
              <a:solidFill>
                <a:srgbClr val="FFFFFF"/>
              </a:solidFill>
            </a:endParaRPr>
          </a:p>
        </p:txBody>
      </p:sp>
      <p:cxnSp>
        <p:nvCxnSpPr>
          <p:cNvPr id="16" name="直线连接符 15"/>
          <p:cNvCxnSpPr/>
          <p:nvPr userDrawn="1"/>
        </p:nvCxnSpPr>
        <p:spPr bwMode="auto">
          <a:xfrm>
            <a:off x="3946719" y="738896"/>
            <a:ext cx="66352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" name="图片 9" descr="三度LOGO副本.png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53" y="218874"/>
            <a:ext cx="560708" cy="519968"/>
          </a:xfrm>
          <a:prstGeom prst="rect">
            <a:avLst/>
          </a:prstGeom>
        </p:spPr>
      </p:pic>
      <p:pic>
        <p:nvPicPr>
          <p:cNvPr id="11" name="图片 10" descr="冬奥会-黑色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557" y="187886"/>
            <a:ext cx="963537" cy="5969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336222"/>
            <a:ext cx="9144000" cy="2296886"/>
          </a:xfrm>
          <a:custGeom>
            <a:avLst/>
            <a:gdLst>
              <a:gd name="connsiteX0" fmla="*/ 0 w 12192000"/>
              <a:gd name="connsiteY0" fmla="*/ 0 h 3062515"/>
              <a:gd name="connsiteX1" fmla="*/ 12192000 w 12192000"/>
              <a:gd name="connsiteY1" fmla="*/ 0 h 3062515"/>
              <a:gd name="connsiteX2" fmla="*/ 12192000 w 12192000"/>
              <a:gd name="connsiteY2" fmla="*/ 3062515 h 3062515"/>
              <a:gd name="connsiteX3" fmla="*/ 0 w 12192000"/>
              <a:gd name="connsiteY3" fmla="*/ 3062515 h 3062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62515">
                <a:moveTo>
                  <a:pt x="0" y="0"/>
                </a:moveTo>
                <a:lnTo>
                  <a:pt x="12192000" y="0"/>
                </a:lnTo>
                <a:lnTo>
                  <a:pt x="12192000" y="3062515"/>
                </a:lnTo>
                <a:lnTo>
                  <a:pt x="0" y="30625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algn="ctr">
              <a:defRPr>
                <a:solidFill>
                  <a:srgbClr val="000090"/>
                </a:solidFill>
              </a:defRPr>
            </a:lvl1pPr>
          </a:lstStyle>
          <a:p>
            <a:r>
              <a:rPr lang="en-US" altLang="zh-CN" dirty="0"/>
              <a:t>image</a:t>
            </a:r>
            <a:endParaRPr lang="zh-CN" altLang="en-US" dirty="0"/>
          </a:p>
        </p:txBody>
      </p:sp>
      <p:sp>
        <p:nvSpPr>
          <p:cNvPr id="9" name="标题占位符 4"/>
          <p:cNvSpPr>
            <a:spLocks noGrp="1"/>
          </p:cNvSpPr>
          <p:nvPr>
            <p:ph type="title"/>
          </p:nvPr>
        </p:nvSpPr>
        <p:spPr>
          <a:xfrm>
            <a:off x="345375" y="270142"/>
            <a:ext cx="8229600" cy="419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10" name="文本占位符 5"/>
          <p:cNvSpPr>
            <a:spLocks noGrp="1"/>
          </p:cNvSpPr>
          <p:nvPr>
            <p:ph idx="1" hasCustomPrompt="1"/>
          </p:nvPr>
        </p:nvSpPr>
        <p:spPr>
          <a:xfrm>
            <a:off x="345375" y="689213"/>
            <a:ext cx="8229600" cy="303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zh-CN" dirty="0"/>
              <a:t>Click here to add English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表格占位符 2"/>
          <p:cNvSpPr>
            <a:spLocks noGrp="1"/>
          </p:cNvSpPr>
          <p:nvPr>
            <p:ph type="tbl" sz="quarter" idx="10" hasCustomPrompt="1"/>
          </p:nvPr>
        </p:nvSpPr>
        <p:spPr>
          <a:xfrm>
            <a:off x="1149350" y="1060450"/>
            <a:ext cx="6505575" cy="29448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D0F3F"/>
                </a:solidFill>
              </a:defRPr>
            </a:lvl1pPr>
          </a:lstStyle>
          <a:p>
            <a:r>
              <a:rPr kumimoji="1" lang="en-US" altLang="zh-CN" dirty="0"/>
              <a:t>table</a:t>
            </a:r>
            <a:endParaRPr kumimoji="1" lang="zh-CN" altLang="en-US" dirty="0"/>
          </a:p>
        </p:txBody>
      </p:sp>
      <p:sp>
        <p:nvSpPr>
          <p:cNvPr id="7" name="标题占位符 4"/>
          <p:cNvSpPr>
            <a:spLocks noGrp="1"/>
          </p:cNvSpPr>
          <p:nvPr>
            <p:ph type="title"/>
          </p:nvPr>
        </p:nvSpPr>
        <p:spPr>
          <a:xfrm>
            <a:off x="345375" y="270142"/>
            <a:ext cx="8229600" cy="419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8" name="文本占位符 5"/>
          <p:cNvSpPr>
            <a:spLocks noGrp="1"/>
          </p:cNvSpPr>
          <p:nvPr>
            <p:ph idx="1" hasCustomPrompt="1"/>
          </p:nvPr>
        </p:nvSpPr>
        <p:spPr>
          <a:xfrm>
            <a:off x="345375" y="689213"/>
            <a:ext cx="8229600" cy="303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zh-CN" dirty="0"/>
              <a:t>Click here to add English title</a:t>
            </a:r>
          </a:p>
        </p:txBody>
      </p:sp>
    </p:spTree>
    <p:extLst>
      <p:ext uri="{BB962C8B-B14F-4D97-AF65-F5344CB8AC3E}">
        <p14:creationId xmlns:p14="http://schemas.microsoft.com/office/powerpoint/2010/main" val="372185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6684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5848350" y="4454129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cs typeface="Arial" panose="020B0604020202020204" pitchFamily="34" charset="0"/>
            </a:endParaRP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4814888" y="4169569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cs typeface="Arial" panose="020B0604020202020204" pitchFamily="34" charset="0"/>
            </a:endParaRP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4037014" y="3638550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cs typeface="Arial" panose="020B0604020202020204" pitchFamily="34" charset="0"/>
            </a:endParaRPr>
          </a:p>
        </p:txBody>
      </p:sp>
      <p:sp>
        <p:nvSpPr>
          <p:cNvPr id="2063" name="TextBox 18"/>
          <p:cNvSpPr txBox="1">
            <a:spLocks noChangeArrowheads="1"/>
          </p:cNvSpPr>
          <p:nvPr/>
        </p:nvSpPr>
        <p:spPr bwMode="auto">
          <a:xfrm>
            <a:off x="8153400" y="1015604"/>
            <a:ext cx="914400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/>
          <a:lstStyle/>
          <a:p>
            <a:pPr>
              <a:defRPr/>
            </a:pPr>
            <a:endParaRPr lang="en-US">
              <a:cs typeface="Arial" panose="020B0604020202020204" pitchFamily="34" charset="0"/>
            </a:endParaRPr>
          </a:p>
        </p:txBody>
      </p:sp>
      <p:sp>
        <p:nvSpPr>
          <p:cNvPr id="2064" name="TextBox 19"/>
          <p:cNvSpPr txBox="1">
            <a:spLocks noChangeArrowheads="1"/>
          </p:cNvSpPr>
          <p:nvPr/>
        </p:nvSpPr>
        <p:spPr bwMode="auto">
          <a:xfrm>
            <a:off x="4864100" y="3377804"/>
            <a:ext cx="914400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/>
          <a:lstStyle/>
          <a:p>
            <a:pPr>
              <a:defRPr/>
            </a:pPr>
            <a:endParaRPr lang="en-US">
              <a:cs typeface="Arial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650" y="208280"/>
            <a:ext cx="1054100" cy="9017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6" name="图片 5" descr="封面-红蓝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 descr="1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932" y="1151168"/>
            <a:ext cx="3115049" cy="285671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Slide Number Placeholder 5"/>
          <p:cNvSpPr>
            <a:spLocks noGrp="1" noChangeArrowheads="1"/>
          </p:cNvSpPr>
          <p:nvPr/>
        </p:nvSpPr>
        <p:spPr bwMode="auto">
          <a:xfrm>
            <a:off x="238125" y="4849813"/>
            <a:ext cx="4191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fld id="{63A232AC-B835-42C1-99DB-2C459B2C1403}" type="slidenum">
              <a:rPr lang="en-US" sz="800">
                <a:solidFill>
                  <a:srgbClr val="404040"/>
                </a:solidFill>
                <a:latin typeface="Arial" panose="020B0604020202020204" pitchFamily="34" charset="0"/>
              </a:rPr>
              <a:t>‹#›</a:t>
            </a:fld>
            <a:endParaRPr lang="en-US" sz="800">
              <a:solidFill>
                <a:srgbClr val="404040"/>
              </a:solidFill>
              <a:latin typeface="Arial" panose="020B0604020202020204" pitchFamily="34" charset="0"/>
            </a:endParaRPr>
          </a:p>
        </p:txBody>
      </p:sp>
      <p:pic>
        <p:nvPicPr>
          <p:cNvPr id="14" name="图片 13" descr="三度LOGO副本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" y="270142"/>
            <a:ext cx="464136" cy="430413"/>
          </a:xfrm>
          <a:prstGeom prst="rect">
            <a:avLst/>
          </a:prstGeom>
        </p:spPr>
      </p:pic>
      <p:grpSp>
        <p:nvGrpSpPr>
          <p:cNvPr id="19" name="组 18"/>
          <p:cNvGrpSpPr/>
          <p:nvPr userDrawn="1"/>
        </p:nvGrpSpPr>
        <p:grpSpPr>
          <a:xfrm>
            <a:off x="-656393" y="970370"/>
            <a:ext cx="321061" cy="2973697"/>
            <a:chOff x="-656393" y="970371"/>
            <a:chExt cx="321061" cy="2682012"/>
          </a:xfrm>
        </p:grpSpPr>
        <p:sp>
          <p:nvSpPr>
            <p:cNvPr id="20" name="矩形 19"/>
            <p:cNvSpPr/>
            <p:nvPr/>
          </p:nvSpPr>
          <p:spPr bwMode="auto">
            <a:xfrm>
              <a:off x="-656393" y="970371"/>
              <a:ext cx="321061" cy="278268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kumimoji="1"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-656393" y="1451120"/>
              <a:ext cx="321061" cy="278268"/>
            </a:xfrm>
            <a:prstGeom prst="rect">
              <a:avLst/>
            </a:prstGeom>
            <a:solidFill>
              <a:srgbClr val="CD2A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kumimoji="1"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-656393" y="1931869"/>
              <a:ext cx="321061" cy="278268"/>
            </a:xfrm>
            <a:prstGeom prst="rect">
              <a:avLst/>
            </a:prstGeom>
            <a:solidFill>
              <a:srgbClr val="F94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kumimoji="1"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 bwMode="auto">
            <a:xfrm>
              <a:off x="-656393" y="2412618"/>
              <a:ext cx="321061" cy="278268"/>
            </a:xfrm>
            <a:prstGeom prst="rect">
              <a:avLst/>
            </a:prstGeom>
            <a:solidFill>
              <a:srgbClr val="0C0F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kumimoji="1"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-656393" y="2893367"/>
              <a:ext cx="321061" cy="278268"/>
            </a:xfrm>
            <a:prstGeom prst="rect">
              <a:avLst/>
            </a:prstGeom>
            <a:solidFill>
              <a:srgbClr val="0E0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kumimoji="1"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 bwMode="auto">
            <a:xfrm>
              <a:off x="-656393" y="3374115"/>
              <a:ext cx="321061" cy="278268"/>
            </a:xfrm>
            <a:prstGeom prst="rect">
              <a:avLst/>
            </a:prstGeom>
            <a:solidFill>
              <a:srgbClr val="2A2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kumimoji="1" lang="zh-CN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标题占位符 4"/>
          <p:cNvSpPr>
            <a:spLocks noGrp="1"/>
          </p:cNvSpPr>
          <p:nvPr userDrawn="1">
            <p:ph type="title"/>
          </p:nvPr>
        </p:nvSpPr>
        <p:spPr>
          <a:xfrm>
            <a:off x="345375" y="270142"/>
            <a:ext cx="8229600" cy="419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45375" y="689213"/>
            <a:ext cx="8229600" cy="303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zh-CN" dirty="0"/>
              <a:t>Click here to add English title</a:t>
            </a:r>
          </a:p>
        </p:txBody>
      </p:sp>
      <p:pic>
        <p:nvPicPr>
          <p:cNvPr id="15" name="图片 14" descr="冬奥会-黑色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557" y="187886"/>
            <a:ext cx="963537" cy="5969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8" r:id="rId4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2400" b="1" spc="200">
          <a:solidFill>
            <a:srgbClr val="102866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l" defTabSz="457200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l" defTabSz="457200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l" defTabSz="457200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algn="ctr" defTabSz="457200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defRPr sz="1400" b="0">
          <a:solidFill>
            <a:srgbClr val="102866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fontAlgn="base">
        <a:lnSpc>
          <a:spcPct val="12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+mn-ea"/>
          <a:ea typeface="+mn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: 形状 30"/>
          <p:cNvSpPr/>
          <p:nvPr/>
        </p:nvSpPr>
        <p:spPr>
          <a:xfrm>
            <a:off x="-58896" y="-83755"/>
            <a:ext cx="4636443" cy="5143500"/>
          </a:xfrm>
          <a:custGeom>
            <a:avLst/>
            <a:gdLst>
              <a:gd name="connsiteX0" fmla="*/ 0 w 6400800"/>
              <a:gd name="connsiteY0" fmla="*/ 0 h 6858000"/>
              <a:gd name="connsiteX1" fmla="*/ 6400800 w 6400800"/>
              <a:gd name="connsiteY1" fmla="*/ 0 h 6858000"/>
              <a:gd name="connsiteX2" fmla="*/ 4171401 w 6400800"/>
              <a:gd name="connsiteY2" fmla="*/ 6858000 h 6858000"/>
              <a:gd name="connsiteX3" fmla="*/ 0 w 6400800"/>
              <a:gd name="connsiteY3" fmla="*/ 6858000 h 6858000"/>
              <a:gd name="connsiteX0-1" fmla="*/ 0 w 6604049"/>
              <a:gd name="connsiteY0-2" fmla="*/ 0 h 6858000"/>
              <a:gd name="connsiteX1-3" fmla="*/ 6604049 w 6604049"/>
              <a:gd name="connsiteY1-4" fmla="*/ 0 h 6858000"/>
              <a:gd name="connsiteX2-5" fmla="*/ 4171401 w 6604049"/>
              <a:gd name="connsiteY2-6" fmla="*/ 6858000 h 6858000"/>
              <a:gd name="connsiteX3-7" fmla="*/ 0 w 6604049"/>
              <a:gd name="connsiteY3-8" fmla="*/ 6858000 h 6858000"/>
              <a:gd name="connsiteX4" fmla="*/ 0 w 6604049"/>
              <a:gd name="connsiteY4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" y="connsiteY4"/>
              </a:cxn>
            </a:cxnLst>
            <a:rect l="l" t="t" r="r" b="b"/>
            <a:pathLst>
              <a:path w="6604049" h="6858000">
                <a:moveTo>
                  <a:pt x="0" y="0"/>
                </a:moveTo>
                <a:lnTo>
                  <a:pt x="6604049" y="0"/>
                </a:lnTo>
                <a:lnTo>
                  <a:pt x="4171401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CD2A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19" y="149219"/>
            <a:ext cx="648324" cy="648324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C2085FE4-40C5-4ED6-BE96-53FDB9FDF7C4}"/>
              </a:ext>
            </a:extLst>
          </p:cNvPr>
          <p:cNvSpPr txBox="1"/>
          <p:nvPr/>
        </p:nvSpPr>
        <p:spPr>
          <a:xfrm>
            <a:off x="3680177" y="2226385"/>
            <a:ext cx="3194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/>
              <a:t>Adlik+MEC</a:t>
            </a:r>
            <a:r>
              <a:rPr lang="zh-CN" altLang="en-US" sz="2800" dirty="0"/>
              <a:t>测试方案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05A58E4-1008-430C-AB95-B901C9D483F8}"/>
              </a:ext>
            </a:extLst>
          </p:cNvPr>
          <p:cNvSpPr txBox="1"/>
          <p:nvPr/>
        </p:nvSpPr>
        <p:spPr>
          <a:xfrm>
            <a:off x="4470400" y="4097867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2020</a:t>
            </a:r>
            <a:r>
              <a:rPr lang="zh-CN" altLang="en-US" dirty="0"/>
              <a:t>年</a:t>
            </a:r>
            <a:r>
              <a:rPr lang="en-US" altLang="zh-CN" dirty="0"/>
              <a:t>3</a:t>
            </a:r>
            <a:r>
              <a:rPr lang="zh-CN" altLang="en-US" dirty="0"/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254822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6B5A227D-3A9C-4425-A52F-A70056CD8F15}"/>
              </a:ext>
            </a:extLst>
          </p:cNvPr>
          <p:cNvGrpSpPr/>
          <p:nvPr/>
        </p:nvGrpSpPr>
        <p:grpSpPr>
          <a:xfrm>
            <a:off x="137358" y="214528"/>
            <a:ext cx="612656" cy="492900"/>
            <a:chOff x="137358" y="227539"/>
            <a:chExt cx="612656" cy="4929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2CC2A028-5961-42B7-B8CD-25507BCEDE3C}"/>
                </a:ext>
              </a:extLst>
            </p:cNvPr>
            <p:cNvSpPr/>
            <p:nvPr/>
          </p:nvSpPr>
          <p:spPr bwMode="auto">
            <a:xfrm>
              <a:off x="137358" y="240550"/>
              <a:ext cx="612656" cy="479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2CAD0AAF-D45F-410F-B100-479C3B11B3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741" y="227539"/>
              <a:ext cx="479889" cy="479889"/>
            </a:xfrm>
            <a:prstGeom prst="rect">
              <a:avLst/>
            </a:prstGeom>
          </p:spPr>
        </p:pic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E5C923A5-B9A3-49C0-BCF6-0D2E339418B7}"/>
              </a:ext>
            </a:extLst>
          </p:cNvPr>
          <p:cNvSpPr txBox="1"/>
          <p:nvPr/>
        </p:nvSpPr>
        <p:spPr>
          <a:xfrm>
            <a:off x="3567289" y="34389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测试场景需求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EA88F6C-52E7-4E73-96BC-7283748A4FBA}"/>
              </a:ext>
            </a:extLst>
          </p:cNvPr>
          <p:cNvSpPr txBox="1"/>
          <p:nvPr/>
        </p:nvSpPr>
        <p:spPr>
          <a:xfrm>
            <a:off x="683630" y="1302813"/>
            <a:ext cx="7733539" cy="3613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/>
              <a:t>网络相关场景</a:t>
            </a: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zh-CN" altLang="en-US" sz="1400" dirty="0"/>
              <a:t>      大型网络事件会出发大量单点告警，耗时耗力。希望能解决跨域复杂场景定位难、故障处理时间长、跨专业联动效率低等问题。需要借助</a:t>
            </a:r>
            <a:r>
              <a:rPr lang="en-US" altLang="zh-CN" sz="1400" dirty="0"/>
              <a:t>AI+MEC</a:t>
            </a:r>
            <a:r>
              <a:rPr lang="zh-CN" altLang="en-US" sz="1400" dirty="0"/>
              <a:t>对终端采集的</a:t>
            </a:r>
            <a:r>
              <a:rPr lang="zh-CN" altLang="en-US" sz="1400" dirty="0">
                <a:solidFill>
                  <a:srgbClr val="FF0000"/>
                </a:solidFill>
              </a:rPr>
              <a:t>日志</a:t>
            </a:r>
            <a:r>
              <a:rPr lang="zh-CN" altLang="en-US" sz="1400" dirty="0"/>
              <a:t>进行实时分析，对</a:t>
            </a:r>
            <a:r>
              <a:rPr lang="zh-CN" altLang="en-US" sz="1400" dirty="0">
                <a:solidFill>
                  <a:srgbClr val="FF0000"/>
                </a:solidFill>
              </a:rPr>
              <a:t>网络运行状态</a:t>
            </a:r>
            <a:r>
              <a:rPr lang="zh-CN" altLang="en-US" sz="1400" dirty="0"/>
              <a:t>进行智能</a:t>
            </a:r>
            <a:r>
              <a:rPr lang="zh-CN" altLang="en-US" sz="1400" dirty="0">
                <a:solidFill>
                  <a:srgbClr val="FF0000"/>
                </a:solidFill>
              </a:rPr>
              <a:t>评估和决策</a:t>
            </a:r>
            <a:r>
              <a:rPr lang="zh-CN" altLang="en-US" sz="1400" dirty="0"/>
              <a:t>，对现网隐性</a:t>
            </a:r>
            <a:r>
              <a:rPr lang="en-US" altLang="zh-CN" sz="1400" dirty="0"/>
              <a:t>/</a:t>
            </a:r>
            <a:r>
              <a:rPr lang="zh-CN" altLang="en-US" sz="1400" dirty="0"/>
              <a:t>显性故障及时快速</a:t>
            </a:r>
            <a:r>
              <a:rPr lang="zh-CN" altLang="en-US" sz="1400" dirty="0">
                <a:solidFill>
                  <a:srgbClr val="FF0000"/>
                </a:solidFill>
              </a:rPr>
              <a:t>定界</a:t>
            </a:r>
            <a:r>
              <a:rPr lang="zh-CN" altLang="en-US" sz="1400" dirty="0"/>
              <a:t>、精准</a:t>
            </a:r>
            <a:r>
              <a:rPr lang="zh-CN" altLang="en-US" sz="1400" dirty="0">
                <a:solidFill>
                  <a:srgbClr val="FF0000"/>
                </a:solidFill>
              </a:rPr>
              <a:t>定因</a:t>
            </a:r>
            <a:r>
              <a:rPr lang="zh-CN" altLang="en-US" sz="1400" dirty="0"/>
              <a:t>。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/>
              <a:t>业务相关场景</a:t>
            </a: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zh-CN" altLang="en-US" sz="1400" dirty="0"/>
              <a:t>      安防：人员轨迹分析</a:t>
            </a: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en-US" altLang="zh-CN" sz="1400" dirty="0"/>
              <a:t>      </a:t>
            </a:r>
            <a:r>
              <a:rPr lang="zh-CN" altLang="en-US" sz="1400" dirty="0"/>
              <a:t>工业</a:t>
            </a:r>
            <a:r>
              <a:rPr lang="en-US" altLang="zh-CN" sz="1400" dirty="0"/>
              <a:t>/</a:t>
            </a:r>
            <a:r>
              <a:rPr lang="zh-CN" altLang="en-US" sz="1400" dirty="0"/>
              <a:t>制造业：质检</a:t>
            </a: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en-US" altLang="zh-CN" sz="1400" dirty="0"/>
              <a:t>      </a:t>
            </a:r>
            <a:r>
              <a:rPr lang="zh-CN" altLang="en-US" sz="1400" dirty="0"/>
              <a:t>物流：货物识别</a:t>
            </a:r>
            <a:endParaRPr lang="en-US" altLang="zh-CN" sz="1400" dirty="0"/>
          </a:p>
          <a:p>
            <a:pPr>
              <a:lnSpc>
                <a:spcPct val="150000"/>
              </a:lnSpc>
            </a:pPr>
            <a:r>
              <a:rPr lang="en-US" altLang="zh-CN" sz="1400" dirty="0"/>
              <a:t>      </a:t>
            </a:r>
            <a:r>
              <a:rPr lang="zh-CN" altLang="en-US" sz="1400" dirty="0"/>
              <a:t>建筑：安全帽佩戴识别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76431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E6167531-B5DD-4685-A8DE-D82361B3F3E9}"/>
              </a:ext>
            </a:extLst>
          </p:cNvPr>
          <p:cNvGrpSpPr/>
          <p:nvPr/>
        </p:nvGrpSpPr>
        <p:grpSpPr>
          <a:xfrm>
            <a:off x="137358" y="214528"/>
            <a:ext cx="612656" cy="492900"/>
            <a:chOff x="137358" y="227539"/>
            <a:chExt cx="612656" cy="4929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E5047D92-A92F-4513-9586-5A226FD74555}"/>
                </a:ext>
              </a:extLst>
            </p:cNvPr>
            <p:cNvSpPr/>
            <p:nvPr/>
          </p:nvSpPr>
          <p:spPr bwMode="auto">
            <a:xfrm>
              <a:off x="137358" y="240550"/>
              <a:ext cx="612656" cy="479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E274CFD5-D100-4DA5-BA51-910FEF1A9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741" y="227539"/>
              <a:ext cx="479889" cy="479889"/>
            </a:xfrm>
            <a:prstGeom prst="rect">
              <a:avLst/>
            </a:prstGeom>
          </p:spPr>
        </p:pic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87E42E57-1595-45D8-BFF4-ADECBB5618C0}"/>
              </a:ext>
            </a:extLst>
          </p:cNvPr>
          <p:cNvSpPr txBox="1"/>
          <p:nvPr/>
        </p:nvSpPr>
        <p:spPr>
          <a:xfrm>
            <a:off x="3717191" y="34389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测试指标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E4716AE-2982-4CBA-B934-1879299FC7B2}"/>
              </a:ext>
            </a:extLst>
          </p:cNvPr>
          <p:cNvSpPr txBox="1"/>
          <p:nvPr/>
        </p:nvSpPr>
        <p:spPr>
          <a:xfrm>
            <a:off x="445477" y="1465385"/>
            <a:ext cx="8158877" cy="2680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/>
              <a:t>其他性能指标参数：</a:t>
            </a:r>
            <a:endParaRPr lang="en-US" altLang="zh-CN" sz="16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增加加功耗、准确率、易用性、稳定性</a:t>
            </a:r>
            <a:endParaRPr lang="en-US" altLang="zh-CN" sz="16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模型在处理数据时的效率（学习过程、</a:t>
            </a:r>
            <a:r>
              <a:rPr lang="en-US" altLang="zh-CN" sz="1600" dirty="0"/>
              <a:t>CPU</a:t>
            </a:r>
            <a:r>
              <a:rPr lang="zh-CN" altLang="en-US" sz="1600" dirty="0"/>
              <a:t>占用率、内存消耗等）</a:t>
            </a:r>
            <a:endParaRPr lang="en-US" altLang="zh-CN" sz="16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600" dirty="0"/>
              <a:t>推理速度：需固定硬件环境、软件环境、深度学习框架</a:t>
            </a:r>
            <a:r>
              <a:rPr lang="en-US" altLang="zh-CN" sz="1600" dirty="0"/>
              <a:t>/</a:t>
            </a:r>
            <a:r>
              <a:rPr lang="zh-CN" altLang="en-US" sz="1600" dirty="0"/>
              <a:t>机器学习库、测试数据集。建议使用多个不同特性的测试数据集上进行测试。比如说测试在不同类别数、数据量不同情况下算法速度。</a:t>
            </a:r>
            <a:endParaRPr lang="en-US" altLang="zh-CN" sz="1600" dirty="0"/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0992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7C34843E-1D9D-4946-B810-BD43E79B5692}"/>
              </a:ext>
            </a:extLst>
          </p:cNvPr>
          <p:cNvSpPr txBox="1"/>
          <p:nvPr/>
        </p:nvSpPr>
        <p:spPr>
          <a:xfrm>
            <a:off x="3694706" y="34389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测试环境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98EFDD75-FB7E-4E5D-9B24-DCBE084A9D16}"/>
              </a:ext>
            </a:extLst>
          </p:cNvPr>
          <p:cNvGrpSpPr/>
          <p:nvPr/>
        </p:nvGrpSpPr>
        <p:grpSpPr>
          <a:xfrm>
            <a:off x="137358" y="214528"/>
            <a:ext cx="612656" cy="492900"/>
            <a:chOff x="137358" y="227539"/>
            <a:chExt cx="612656" cy="492900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815A9FC1-2F43-4EEB-AF1D-FC956283875D}"/>
                </a:ext>
              </a:extLst>
            </p:cNvPr>
            <p:cNvSpPr/>
            <p:nvPr/>
          </p:nvSpPr>
          <p:spPr bwMode="auto">
            <a:xfrm>
              <a:off x="137358" y="240550"/>
              <a:ext cx="612656" cy="479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31AC92AB-9D72-453F-91D5-ECCBDBC880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741" y="227539"/>
              <a:ext cx="479889" cy="479889"/>
            </a:xfrm>
            <a:prstGeom prst="rect">
              <a:avLst/>
            </a:prstGeom>
          </p:spPr>
        </p:pic>
      </p:grpSp>
      <p:graphicFrame>
        <p:nvGraphicFramePr>
          <p:cNvPr id="7" name="表格 7">
            <a:extLst>
              <a:ext uri="{FF2B5EF4-FFF2-40B4-BE49-F238E27FC236}">
                <a16:creationId xmlns:a16="http://schemas.microsoft.com/office/drawing/2014/main" id="{3E9B36C3-B832-412D-96F5-119528BFAD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395208"/>
              </p:ext>
            </p:extLst>
          </p:nvPr>
        </p:nvGraphicFramePr>
        <p:xfrm>
          <a:off x="1246682" y="1393395"/>
          <a:ext cx="6096000" cy="1299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610716784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64845788"/>
                    </a:ext>
                  </a:extLst>
                </a:gridCol>
              </a:tblGrid>
              <a:tr h="2599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CPU</a:t>
                      </a:r>
                      <a:endParaRPr lang="zh-CN" altLang="en-US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8965690"/>
                  </a:ext>
                </a:extLst>
              </a:tr>
              <a:tr h="259934">
                <a:tc>
                  <a:txBody>
                    <a:bodyPr/>
                    <a:lstStyle/>
                    <a:p>
                      <a:r>
                        <a:rPr lang="en-US" altLang="zh-CN" sz="1000" b="0" dirty="0"/>
                        <a:t>GPU</a:t>
                      </a:r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8606615"/>
                  </a:ext>
                </a:extLst>
              </a:tr>
              <a:tr h="259934">
                <a:tc>
                  <a:txBody>
                    <a:bodyPr/>
                    <a:lstStyle/>
                    <a:p>
                      <a:r>
                        <a:rPr lang="zh-CN" altLang="en-US" sz="1000" b="0" dirty="0"/>
                        <a:t>固态硬盘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6356153"/>
                  </a:ext>
                </a:extLst>
              </a:tr>
              <a:tr h="259934">
                <a:tc>
                  <a:txBody>
                    <a:bodyPr/>
                    <a:lstStyle/>
                    <a:p>
                      <a:r>
                        <a:rPr lang="zh-CN" altLang="en-US" sz="1000" b="0" dirty="0"/>
                        <a:t>内存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1529694"/>
                  </a:ext>
                </a:extLst>
              </a:tr>
              <a:tr h="259934">
                <a:tc>
                  <a:txBody>
                    <a:bodyPr/>
                    <a:lstStyle/>
                    <a:p>
                      <a:r>
                        <a:rPr lang="zh-CN" altLang="en-US" sz="1000" b="0" dirty="0"/>
                        <a:t>电源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3617908"/>
                  </a:ext>
                </a:extLst>
              </a:tr>
            </a:tbl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C057758D-789A-45F6-A39C-72DFEBCD2F8B}"/>
              </a:ext>
            </a:extLst>
          </p:cNvPr>
          <p:cNvSpPr txBox="1"/>
          <p:nvPr/>
        </p:nvSpPr>
        <p:spPr>
          <a:xfrm>
            <a:off x="3567289" y="87440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硬件环境要求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EC9C7C1-CAED-4C21-A17A-52D6CF89F044}"/>
              </a:ext>
            </a:extLst>
          </p:cNvPr>
          <p:cNvSpPr txBox="1"/>
          <p:nvPr/>
        </p:nvSpPr>
        <p:spPr>
          <a:xfrm>
            <a:off x="3567289" y="284272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软件环境要求</a:t>
            </a:r>
          </a:p>
        </p:txBody>
      </p:sp>
      <p:graphicFrame>
        <p:nvGraphicFramePr>
          <p:cNvPr id="11" name="表格 7">
            <a:extLst>
              <a:ext uri="{FF2B5EF4-FFF2-40B4-BE49-F238E27FC236}">
                <a16:creationId xmlns:a16="http://schemas.microsoft.com/office/drawing/2014/main" id="{F2E59BD0-3608-4F97-A1CF-D481F9DE0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872071"/>
              </p:ext>
            </p:extLst>
          </p:nvPr>
        </p:nvGraphicFramePr>
        <p:xfrm>
          <a:off x="1246682" y="3371295"/>
          <a:ext cx="6096000" cy="1299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610716784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64845788"/>
                    </a:ext>
                  </a:extLst>
                </a:gridCol>
              </a:tblGrid>
              <a:tr h="2599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操作系统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8965690"/>
                  </a:ext>
                </a:extLst>
              </a:tr>
              <a:tr h="259934">
                <a:tc>
                  <a:txBody>
                    <a:bodyPr/>
                    <a:lstStyle/>
                    <a:p>
                      <a:r>
                        <a:rPr lang="zh-CN" altLang="en-US" sz="1000" b="0" dirty="0"/>
                        <a:t>内核版本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8606615"/>
                  </a:ext>
                </a:extLst>
              </a:tr>
              <a:tr h="259934">
                <a:tc>
                  <a:txBody>
                    <a:bodyPr/>
                    <a:lstStyle/>
                    <a:p>
                      <a:r>
                        <a:rPr lang="en-US" altLang="zh-CN" sz="1000" b="0" dirty="0"/>
                        <a:t>IDE</a:t>
                      </a:r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6356153"/>
                  </a:ext>
                </a:extLst>
              </a:tr>
              <a:tr h="259934">
                <a:tc>
                  <a:txBody>
                    <a:bodyPr/>
                    <a:lstStyle/>
                    <a:p>
                      <a:r>
                        <a:rPr lang="en-US" altLang="zh-CN" sz="1000" b="0" dirty="0"/>
                        <a:t>CUDA</a:t>
                      </a:r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1529694"/>
                  </a:ext>
                </a:extLst>
              </a:tr>
              <a:tr h="259934">
                <a:tc>
                  <a:txBody>
                    <a:bodyPr/>
                    <a:lstStyle/>
                    <a:p>
                      <a:r>
                        <a:rPr lang="en-US" altLang="zh-CN" sz="1000" b="0" dirty="0" err="1"/>
                        <a:t>cuCUDA</a:t>
                      </a:r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3617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8960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F0E0C564-949A-4F18-9106-3620B9F320C7}"/>
              </a:ext>
            </a:extLst>
          </p:cNvPr>
          <p:cNvGrpSpPr/>
          <p:nvPr/>
        </p:nvGrpSpPr>
        <p:grpSpPr>
          <a:xfrm>
            <a:off x="137358" y="214528"/>
            <a:ext cx="612656" cy="492900"/>
            <a:chOff x="137358" y="227539"/>
            <a:chExt cx="612656" cy="49290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88794818-BA1E-46A5-893B-6F948EFB09AB}"/>
                </a:ext>
              </a:extLst>
            </p:cNvPr>
            <p:cNvSpPr/>
            <p:nvPr/>
          </p:nvSpPr>
          <p:spPr bwMode="auto">
            <a:xfrm>
              <a:off x="137358" y="240550"/>
              <a:ext cx="612656" cy="479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3049E546-98E7-4F7B-90DB-2BB854B5A9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741" y="227539"/>
              <a:ext cx="479889" cy="479889"/>
            </a:xfrm>
            <a:prstGeom prst="rect">
              <a:avLst/>
            </a:prstGeom>
          </p:spPr>
        </p:pic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95C2EFAE-0F2C-477D-99B1-2043251E490D}"/>
              </a:ext>
            </a:extLst>
          </p:cNvPr>
          <p:cNvSpPr txBox="1"/>
          <p:nvPr/>
        </p:nvSpPr>
        <p:spPr>
          <a:xfrm>
            <a:off x="3723041" y="34389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测试用例</a:t>
            </a:r>
          </a:p>
        </p:txBody>
      </p:sp>
      <p:graphicFrame>
        <p:nvGraphicFramePr>
          <p:cNvPr id="10" name="表格 7">
            <a:extLst>
              <a:ext uri="{FF2B5EF4-FFF2-40B4-BE49-F238E27FC236}">
                <a16:creationId xmlns:a16="http://schemas.microsoft.com/office/drawing/2014/main" id="{0603E8A0-9457-4789-8592-6F9F8D3A88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869314"/>
              </p:ext>
            </p:extLst>
          </p:nvPr>
        </p:nvGraphicFramePr>
        <p:xfrm>
          <a:off x="1229039" y="1921915"/>
          <a:ext cx="6096000" cy="1299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61071678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68924136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64845788"/>
                    </a:ext>
                  </a:extLst>
                </a:gridCol>
              </a:tblGrid>
              <a:tr h="2599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应用场景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测试集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网络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2510536"/>
                  </a:ext>
                </a:extLst>
              </a:tr>
              <a:tr h="259934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目标检测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coco</a:t>
                      </a:r>
                      <a:endParaRPr lang="zh-CN" altLang="en-US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YOLOV3</a:t>
                      </a:r>
                      <a:endParaRPr lang="zh-CN" altLang="en-US" sz="10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8965690"/>
                  </a:ext>
                </a:extLst>
              </a:tr>
              <a:tr h="259934">
                <a:tc vMerge="1">
                  <a:txBody>
                    <a:bodyPr/>
                    <a:lstStyle/>
                    <a:p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dirty="0"/>
                        <a:t>SSD-vgg16</a:t>
                      </a:r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8606615"/>
                  </a:ext>
                </a:extLst>
              </a:tr>
              <a:tr h="259934">
                <a:tc rowSpan="2">
                  <a:txBody>
                    <a:bodyPr/>
                    <a:lstStyle/>
                    <a:p>
                      <a:r>
                        <a:rPr lang="zh-CN" altLang="en-US" sz="1000" b="0" dirty="0"/>
                        <a:t>人脸识别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altLang="zh-CN" sz="1000" b="0" dirty="0"/>
                        <a:t>CASIA-</a:t>
                      </a:r>
                      <a:r>
                        <a:rPr lang="en-US" altLang="zh-CN" sz="1000" b="0" dirty="0" err="1"/>
                        <a:t>WebFace</a:t>
                      </a:r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dirty="0"/>
                        <a:t>DeepID3</a:t>
                      </a:r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6356153"/>
                  </a:ext>
                </a:extLst>
              </a:tr>
              <a:tr h="259934">
                <a:tc vMerge="1">
                  <a:txBody>
                    <a:bodyPr/>
                    <a:lstStyle/>
                    <a:p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0" dirty="0" err="1"/>
                        <a:t>ArcFace</a:t>
                      </a:r>
                      <a:endParaRPr lang="zh-CN" altLang="en-US" sz="1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1529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7540617"/>
      </p:ext>
    </p:extLst>
  </p:cSld>
  <p:clrMapOvr>
    <a:masterClrMapping/>
  </p:clrMapOvr>
</p:sld>
</file>

<file path=ppt/theme/theme1.xml><?xml version="1.0" encoding="utf-8"?>
<a:theme xmlns:a="http://schemas.openxmlformats.org/drawingml/2006/main" name="ZTE-机密-4X3">
  <a:themeElements>
    <a:clrScheme name="自定义 1">
      <a:dk1>
        <a:srgbClr val="0B0F35"/>
      </a:dk1>
      <a:lt1>
        <a:srgbClr val="FFFFFF"/>
      </a:lt1>
      <a:dk2>
        <a:srgbClr val="000000"/>
      </a:dk2>
      <a:lt2>
        <a:srgbClr val="FFFFFF"/>
      </a:lt2>
      <a:accent1>
        <a:srgbClr val="CD2A1E"/>
      </a:accent1>
      <a:accent2>
        <a:srgbClr val="800000"/>
      </a:accent2>
      <a:accent3>
        <a:srgbClr val="FA4120"/>
      </a:accent3>
      <a:accent4>
        <a:srgbClr val="0D0F3F"/>
      </a:accent4>
      <a:accent5>
        <a:srgbClr val="FFDE40"/>
      </a:accent5>
      <a:accent6>
        <a:srgbClr val="DCDDDD"/>
      </a:accent6>
      <a:hlink>
        <a:srgbClr val="0563C1"/>
      </a:hlink>
      <a:folHlink>
        <a:srgbClr val="954F72"/>
      </a:folHlink>
    </a:clrScheme>
    <a:fontScheme name="1_自定义设计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Arial" panose="020B0604020202020204" pitchFamily="34" charset="0"/>
          </a:defRPr>
        </a:defPPr>
      </a:lstStyle>
    </a:lnDef>
  </a:objectDefaults>
  <a:extraClrSchemeLst>
    <a:extraClrScheme>
      <a:clrScheme name="1_自定义设计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正文">
  <a:themeElements>
    <a:clrScheme name="自定义 1">
      <a:dk1>
        <a:srgbClr val="0B0F35"/>
      </a:dk1>
      <a:lt1>
        <a:srgbClr val="FFFFFF"/>
      </a:lt1>
      <a:dk2>
        <a:srgbClr val="000000"/>
      </a:dk2>
      <a:lt2>
        <a:srgbClr val="FFFFFF"/>
      </a:lt2>
      <a:accent1>
        <a:srgbClr val="CD2A1E"/>
      </a:accent1>
      <a:accent2>
        <a:srgbClr val="800000"/>
      </a:accent2>
      <a:accent3>
        <a:srgbClr val="FA4120"/>
      </a:accent3>
      <a:accent4>
        <a:srgbClr val="0D0F3F"/>
      </a:accent4>
      <a:accent5>
        <a:srgbClr val="FFDE40"/>
      </a:accent5>
      <a:accent6>
        <a:srgbClr val="DCDDDD"/>
      </a:accent6>
      <a:hlink>
        <a:srgbClr val="0563C1"/>
      </a:hlink>
      <a:folHlink>
        <a:srgbClr val="954F72"/>
      </a:folHlink>
    </a:clrScheme>
    <a:fontScheme name="PPT插件缺省字体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65000"/>
          </a:schemeClr>
        </a:solidFill>
        <a:ln>
          <a:noFill/>
        </a:ln>
      </a:spPr>
      <a:bodyPr lIns="68580" tIns="34290" rIns="68580" bIns="34290" rtlCol="0" anchor="ctr"/>
      <a:lstStyle>
        <a:defPPr algn="ctr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Arial" panose="020B0604020202020204" pitchFamily="34" charset="0"/>
          </a:defRPr>
        </a:defPPr>
      </a:lstStyle>
    </a:lnDef>
  </a:objectDefaults>
  <a:extraClrSchemeLst>
    <a:extraClrScheme>
      <a:clrScheme name="3_自定义设计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封底">
  <a:themeElements>
    <a:clrScheme name="ZTE色彩系统">
      <a:dk1>
        <a:srgbClr val="000000"/>
      </a:dk1>
      <a:lt1>
        <a:srgbClr val="FFFFFF"/>
      </a:lt1>
      <a:dk2>
        <a:srgbClr val="FFDE40"/>
      </a:dk2>
      <a:lt2>
        <a:srgbClr val="008ED3"/>
      </a:lt2>
      <a:accent1>
        <a:srgbClr val="00A651"/>
      </a:accent1>
      <a:accent2>
        <a:srgbClr val="9ACA3C"/>
      </a:accent2>
      <a:accent3>
        <a:srgbClr val="F58233"/>
      </a:accent3>
      <a:accent4>
        <a:srgbClr val="F287B7"/>
      </a:accent4>
      <a:accent5>
        <a:srgbClr val="92278F"/>
      </a:accent5>
      <a:accent6>
        <a:srgbClr val="0066B3"/>
      </a:accent6>
      <a:hlink>
        <a:srgbClr val="0066B3"/>
      </a:hlink>
      <a:folHlink>
        <a:srgbClr val="92278F"/>
      </a:folHlink>
    </a:clrScheme>
    <a:fontScheme name="6_自定义设计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  <a:cs typeface="Arial" panose="020B0604020202020204" pitchFamily="34" charset="0"/>
          </a:defRPr>
        </a:defPPr>
      </a:lstStyle>
    </a:lnDef>
  </a:objectDefaults>
  <a:extraClrSchemeLst>
    <a:extraClrScheme>
      <a:clrScheme name="6_自定义设计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2282</TotalTime>
  <Words>240</Words>
  <Application>Microsoft Office PowerPoint</Application>
  <PresentationFormat>全屏显示(16:9)</PresentationFormat>
  <Paragraphs>42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Heiti SC Medium</vt:lpstr>
      <vt:lpstr>微软雅黑</vt:lpstr>
      <vt:lpstr>Arial</vt:lpstr>
      <vt:lpstr>Calibri</vt:lpstr>
      <vt:lpstr>Wingdings</vt:lpstr>
      <vt:lpstr>ZTE-机密-4X3</vt:lpstr>
      <vt:lpstr>正文</vt:lpstr>
      <vt:lpstr>1_封底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Windows 用户</dc:creator>
  <cp:lastModifiedBy>Office365</cp:lastModifiedBy>
  <cp:revision>1076</cp:revision>
  <dcterms:created xsi:type="dcterms:W3CDTF">2016-07-21T08:29:00Z</dcterms:created>
  <dcterms:modified xsi:type="dcterms:W3CDTF">2020-03-06T09:44:34Z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2052-11.1.0.9440</vt:lpwstr>
  </property>
</Properties>
</file>