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omments/comment1.xml" ContentType="application/vnd.openxmlformats-officedocument.presentationml.comment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Lst>
  <p:notesMasterIdLst>
    <p:notesMasterId r:id="rId39"/>
  </p:notesMasterIdLst>
  <p:sldIdLst>
    <p:sldId id="256" r:id="rId5"/>
    <p:sldId id="286" r:id="rId6"/>
    <p:sldId id="287" r:id="rId7"/>
    <p:sldId id="257" r:id="rId8"/>
    <p:sldId id="258" r:id="rId9"/>
    <p:sldId id="259" r:id="rId10"/>
    <p:sldId id="260" r:id="rId11"/>
    <p:sldId id="261" r:id="rId12"/>
    <p:sldId id="288" r:id="rId13"/>
    <p:sldId id="263" r:id="rId14"/>
    <p:sldId id="269" r:id="rId15"/>
    <p:sldId id="268" r:id="rId16"/>
    <p:sldId id="271" r:id="rId17"/>
    <p:sldId id="273" r:id="rId18"/>
    <p:sldId id="275" r:id="rId19"/>
    <p:sldId id="284" r:id="rId20"/>
    <p:sldId id="283" r:id="rId21"/>
    <p:sldId id="279" r:id="rId22"/>
    <p:sldId id="264" r:id="rId23"/>
    <p:sldId id="265" r:id="rId24"/>
    <p:sldId id="266" r:id="rId25"/>
    <p:sldId id="289" r:id="rId26"/>
    <p:sldId id="291" r:id="rId27"/>
    <p:sldId id="267" r:id="rId28"/>
    <p:sldId id="285" r:id="rId29"/>
    <p:sldId id="290" r:id="rId30"/>
    <p:sldId id="270" r:id="rId31"/>
    <p:sldId id="272" r:id="rId32"/>
    <p:sldId id="274" r:id="rId33"/>
    <p:sldId id="276" r:id="rId34"/>
    <p:sldId id="277" r:id="rId35"/>
    <p:sldId id="278" r:id="rId36"/>
    <p:sldId id="280" r:id="rId37"/>
    <p:sldId id="281" r:id="rId38"/>
  </p:sldIdLst>
  <p:sldSz cx="9144000" cy="5143500" type="screen16x9"/>
  <p:notesSz cx="6858000" cy="9144000"/>
  <p:embeddedFontLst>
    <p:embeddedFont>
      <p:font typeface="Arial Black" panose="020B0A04020102020204" pitchFamily="34" charset="0"/>
      <p:regular r:id="rId40"/>
      <p:bold r:id="rId41"/>
    </p:embeddedFont>
    <p:embeddedFont>
      <p:font typeface="Montserrat" panose="00000500000000000000" pitchFamily="2" charset="0"/>
      <p:regular r:id="rId42"/>
      <p:bold r:id="rId43"/>
      <p:italic r:id="rId44"/>
      <p:boldItalic r:id="rId45"/>
    </p:embeddedFont>
    <p:embeddedFont>
      <p:font typeface="Open Sans" panose="020B0606030504020204" pitchFamily="34" charset="0"/>
      <p:regular r:id="rId46"/>
      <p:bold r:id="rId47"/>
      <p:italic r:id="rId48"/>
      <p:boldItalic r:id="rId49"/>
    </p:embeddedFont>
    <p:embeddedFont>
      <p:font typeface="Open Sans Medium" panose="020B0604020202020204" charset="0"/>
      <p:regular r:id="rId50"/>
      <p:bold r:id="rId51"/>
      <p:italic r:id="rId52"/>
      <p:boldItalic r:id="rId53"/>
    </p:embeddedFont>
    <p:embeddedFont>
      <p:font typeface="Open Sans SemiBold" panose="020B0706030804020204" pitchFamily="34" charset="0"/>
      <p:regular r:id="rId54"/>
      <p:bold r:id="rId55"/>
      <p:italic r:id="rId56"/>
      <p:boldItalic r:id="rId5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8" roundtripDataSignature="AMtx7mgWf775GCkPdbbA7R+EA0fBhqj4+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amakrishna Karamsetty"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AD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860ED71-5670-45E5-9B59-55E7C785C250}" v="28" dt="2024-07-16T15:49:59.74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3" d="100"/>
          <a:sy n="113" d="100"/>
        </p:scale>
        <p:origin x="588" y="7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font" Target="fonts/font3.fntdata"/><Relationship Id="rId47" Type="http://schemas.openxmlformats.org/officeDocument/2006/relationships/font" Target="fonts/font8.fntdata"/><Relationship Id="rId50" Type="http://schemas.openxmlformats.org/officeDocument/2006/relationships/font" Target="fonts/font11.fntdata"/><Relationship Id="rId55" Type="http://schemas.openxmlformats.org/officeDocument/2006/relationships/font" Target="fonts/font16.fntdata"/><Relationship Id="rId63"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font" Target="fonts/font1.fntdata"/><Relationship Id="rId45" Type="http://schemas.openxmlformats.org/officeDocument/2006/relationships/font" Target="fonts/font6.fntdata"/><Relationship Id="rId53" Type="http://schemas.openxmlformats.org/officeDocument/2006/relationships/font" Target="fonts/font14.fntdata"/><Relationship Id="rId58" Type="http://customschemas.google.com/relationships/presentationmetadata" Target="metadata"/><Relationship Id="rId5" Type="http://schemas.openxmlformats.org/officeDocument/2006/relationships/slide" Target="slides/slide1.xml"/><Relationship Id="rId61" Type="http://schemas.openxmlformats.org/officeDocument/2006/relationships/viewProps" Target="viewProp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font" Target="fonts/font4.fntdata"/><Relationship Id="rId48" Type="http://schemas.openxmlformats.org/officeDocument/2006/relationships/font" Target="fonts/font9.fntdata"/><Relationship Id="rId56" Type="http://schemas.openxmlformats.org/officeDocument/2006/relationships/font" Target="fonts/font17.fntdata"/><Relationship Id="rId64" Type="http://schemas.microsoft.com/office/2015/10/relationships/revisionInfo" Target="revisionInfo.xml"/><Relationship Id="rId8" Type="http://schemas.openxmlformats.org/officeDocument/2006/relationships/slide" Target="slides/slide4.xml"/><Relationship Id="rId51" Type="http://schemas.openxmlformats.org/officeDocument/2006/relationships/font" Target="fonts/font12.fntdata"/><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font" Target="fonts/font7.fntdata"/><Relationship Id="rId59" Type="http://schemas.openxmlformats.org/officeDocument/2006/relationships/commentAuthors" Target="commentAuthors.xml"/><Relationship Id="rId20" Type="http://schemas.openxmlformats.org/officeDocument/2006/relationships/slide" Target="slides/slide16.xml"/><Relationship Id="rId41" Type="http://schemas.openxmlformats.org/officeDocument/2006/relationships/font" Target="fonts/font2.fntdata"/><Relationship Id="rId54" Type="http://schemas.openxmlformats.org/officeDocument/2006/relationships/font" Target="fonts/font15.fntdata"/><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font" Target="fonts/font10.fntdata"/><Relationship Id="rId57" Type="http://schemas.openxmlformats.org/officeDocument/2006/relationships/font" Target="fonts/font18.fntdata"/><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font" Target="fonts/font5.fntdata"/><Relationship Id="rId52" Type="http://schemas.openxmlformats.org/officeDocument/2006/relationships/font" Target="fonts/font13.fntdata"/><Relationship Id="rId6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24-07-09T15:48:31.784" idx="1">
    <p:pos x="6000" y="0"/>
    <p:text>Pathway missing, if it is too last minute, let's add later</p:text>
    <p:extLst>
      <p:ext uri="{C676402C-5697-4E1C-873F-D02D1690AC5C}">
        <p15:threadingInfo xmlns:p15="http://schemas.microsoft.com/office/powerpoint/2012/main" timeZoneBias="0"/>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ommentPostId="AAABLoDvIqI"/>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75" name="Google Shape;75;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g276cda5e669_0_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7" name="Google Shape;267;g276cda5e669_0_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276cda5e669_0_1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2" name="Google Shape;282;g276cda5e669_0_1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276b1b3c09c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6" name="Google Shape;296;g276b1b3c09c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Speaker: Julie</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g276b1b3c09c_0_1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0" name="Google Shape;350;g276b1b3c09c_0_1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Google Shape;343;g276b1b3c09c_0_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4" name="Google Shape;344;g276b1b3c09c_0_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g276b1b3c09c_0_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9" name="Google Shape;319;g276b1b3c09c_0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1200">
                <a:solidFill>
                  <a:srgbClr val="525252"/>
                </a:solidFill>
              </a:rPr>
              <a:t>Intel is honored to lead the AI PC transformation by making it easy for our SW ecosystem to develop and deploy new and enhanced AI experiences and provide the scale to reach the masses.</a:t>
            </a:r>
            <a:endParaRPr sz="1200">
              <a:solidFill>
                <a:srgbClr val="525252"/>
              </a:solidFill>
            </a:endParaRPr>
          </a:p>
          <a:p>
            <a:pPr marL="0" lvl="0" indent="0" algn="l" rtl="0">
              <a:lnSpc>
                <a:spcPct val="115000"/>
              </a:lnSpc>
              <a:spcBef>
                <a:spcPts val="0"/>
              </a:spcBef>
              <a:spcAft>
                <a:spcPts val="0"/>
              </a:spcAft>
              <a:buClr>
                <a:schemeClr val="dk1"/>
              </a:buClr>
              <a:buSzPts val="1100"/>
              <a:buFont typeface="Arial"/>
              <a:buNone/>
            </a:pPr>
            <a:r>
              <a:rPr lang="en-US" sz="1200">
                <a:solidFill>
                  <a:srgbClr val="525252"/>
                </a:solidFill>
              </a:rPr>
              <a:t>AND it ALL starts with our new Core Ultra Processor</a:t>
            </a:r>
            <a:endParaRPr sz="1200">
              <a:solidFill>
                <a:srgbClr val="525252"/>
              </a:solidFill>
            </a:endParaRPr>
          </a:p>
          <a:p>
            <a:pPr marL="0" lvl="0" indent="0" algn="l" rtl="0">
              <a:lnSpc>
                <a:spcPct val="115000"/>
              </a:lnSpc>
              <a:spcBef>
                <a:spcPts val="0"/>
              </a:spcBef>
              <a:spcAft>
                <a:spcPts val="0"/>
              </a:spcAft>
              <a:buClr>
                <a:schemeClr val="dk1"/>
              </a:buClr>
              <a:buSzPts val="1100"/>
              <a:buFont typeface="Arial"/>
              <a:buNone/>
            </a:pPr>
            <a:r>
              <a:rPr lang="en-US" sz="1200">
                <a:solidFill>
                  <a:srgbClr val="525252"/>
                </a:solidFill>
              </a:rPr>
              <a:t>We launched it back in December in NYC and we are very excited about this platform!</a:t>
            </a:r>
            <a:endParaRPr sz="1200">
              <a:solidFill>
                <a:srgbClr val="525252"/>
              </a:solidFill>
            </a:endParaRPr>
          </a:p>
          <a:p>
            <a:pPr marL="0" lvl="0" indent="0" algn="l" rtl="0">
              <a:lnSpc>
                <a:spcPct val="115000"/>
              </a:lnSpc>
              <a:spcBef>
                <a:spcPts val="0"/>
              </a:spcBef>
              <a:spcAft>
                <a:spcPts val="0"/>
              </a:spcAft>
              <a:buClr>
                <a:schemeClr val="dk1"/>
              </a:buClr>
              <a:buSzPts val="1100"/>
              <a:buFont typeface="Arial"/>
              <a:buNone/>
            </a:pPr>
            <a:r>
              <a:rPr lang="en-US" sz="1200">
                <a:solidFill>
                  <a:srgbClr val="525252"/>
                </a:solidFill>
              </a:rPr>
              <a:t>Our Core Ultra has a NEW integrated Neural Processing Unit (NPU)  to go along with our CPU and GPU</a:t>
            </a:r>
            <a:endParaRPr sz="1200">
              <a:solidFill>
                <a:srgbClr val="525252"/>
              </a:solidFill>
            </a:endParaRPr>
          </a:p>
          <a:p>
            <a:pPr marL="0" lvl="0" indent="0" algn="l" rtl="0">
              <a:lnSpc>
                <a:spcPct val="115000"/>
              </a:lnSpc>
              <a:spcBef>
                <a:spcPts val="0"/>
              </a:spcBef>
              <a:spcAft>
                <a:spcPts val="0"/>
              </a:spcAft>
              <a:buClr>
                <a:schemeClr val="dk1"/>
              </a:buClr>
              <a:buSzPts val="1100"/>
              <a:buFont typeface="Arial"/>
              <a:buNone/>
            </a:pPr>
            <a:r>
              <a:rPr lang="en-US" sz="1200">
                <a:solidFill>
                  <a:srgbClr val="525252"/>
                </a:solidFill>
              </a:rPr>
              <a:t>EACH of these processors bring unique strengths spanning fast response time, high throughput, and low power</a:t>
            </a:r>
            <a:endParaRPr sz="1200">
              <a:solidFill>
                <a:srgbClr val="525252"/>
              </a:solidFill>
            </a:endParaRPr>
          </a:p>
          <a:p>
            <a:pPr marL="0" lvl="0" indent="0" algn="l" rtl="0">
              <a:lnSpc>
                <a:spcPct val="115000"/>
              </a:lnSpc>
              <a:spcBef>
                <a:spcPts val="0"/>
              </a:spcBef>
              <a:spcAft>
                <a:spcPts val="0"/>
              </a:spcAft>
              <a:buClr>
                <a:schemeClr val="dk1"/>
              </a:buClr>
              <a:buSzPts val="1100"/>
              <a:buFont typeface="Arial"/>
              <a:buNone/>
            </a:pPr>
            <a:r>
              <a:rPr lang="en-US" sz="1200">
                <a:solidFill>
                  <a:srgbClr val="525252"/>
                </a:solidFill>
              </a:rPr>
              <a:t>This enables ISVs and SW developers to match the right workload with the right XPU to deliver the BEST user experience</a:t>
            </a:r>
            <a:endParaRPr sz="1200">
              <a:solidFill>
                <a:srgbClr val="525252"/>
              </a:solidFill>
            </a:endParaRPr>
          </a:p>
          <a:p>
            <a:pPr marL="0" lvl="0" indent="0" algn="l" rtl="0">
              <a:lnSpc>
                <a:spcPct val="115000"/>
              </a:lnSpc>
              <a:spcBef>
                <a:spcPts val="0"/>
              </a:spcBef>
              <a:spcAft>
                <a:spcPts val="0"/>
              </a:spcAft>
              <a:buClr>
                <a:schemeClr val="dk1"/>
              </a:buClr>
              <a:buSzPts val="1100"/>
              <a:buFont typeface="Arial"/>
              <a:buNone/>
            </a:pPr>
            <a:r>
              <a:rPr lang="en-US" sz="1200">
                <a:solidFill>
                  <a:srgbClr val="525252"/>
                </a:solidFill>
              </a:rPr>
              <a:t>Our Core Ultra is also up to 36% more power efficient vs our prior generation AND delivers 2X the gaming performance</a:t>
            </a:r>
            <a:endParaRPr sz="1200">
              <a:solidFill>
                <a:srgbClr val="525252"/>
              </a:solidFill>
            </a:endParaRPr>
          </a:p>
          <a:p>
            <a:pPr marL="0" lvl="0" indent="0" algn="l" rtl="0">
              <a:lnSpc>
                <a:spcPct val="115000"/>
              </a:lnSpc>
              <a:spcBef>
                <a:spcPts val="0"/>
              </a:spcBef>
              <a:spcAft>
                <a:spcPts val="0"/>
              </a:spcAft>
              <a:buClr>
                <a:schemeClr val="dk1"/>
              </a:buClr>
              <a:buSzPts val="1100"/>
              <a:buFont typeface="Arial"/>
              <a:buNone/>
            </a:pPr>
            <a:r>
              <a:rPr lang="en-US" sz="1200">
                <a:solidFill>
                  <a:srgbClr val="525252"/>
                </a:solidFill>
              </a:rPr>
              <a:t>It also includes Thunderbolt 4 and WiFi 7 AND up to 70% faster generative AI performance taking advantage of our GPU and NPU</a:t>
            </a:r>
            <a:endParaRPr sz="1200">
              <a:solidFill>
                <a:srgbClr val="525252"/>
              </a:solidFill>
            </a:endParaRPr>
          </a:p>
          <a:p>
            <a:pPr marL="0" lvl="0" indent="0" algn="l" rtl="0">
              <a:lnSpc>
                <a:spcPct val="115000"/>
              </a:lnSpc>
              <a:spcBef>
                <a:spcPts val="0"/>
              </a:spcBef>
              <a:spcAft>
                <a:spcPts val="0"/>
              </a:spcAft>
              <a:buClr>
                <a:schemeClr val="dk1"/>
              </a:buClr>
              <a:buSzPts val="1100"/>
              <a:buFont typeface="Arial"/>
              <a:buNone/>
            </a:pPr>
            <a:r>
              <a:rPr lang="en-US" sz="1200">
                <a:solidFill>
                  <a:srgbClr val="525252"/>
                </a:solidFill>
              </a:rPr>
              <a:t>And to bring this to the market, we work closely with the Top 100 ISVs so their SW applications can benefit from faster performance, lower power consumption and most importantly scale on 100 Million AI PCs we will drive by 2025 </a:t>
            </a:r>
            <a:endParaRPr sz="1200">
              <a:solidFill>
                <a:srgbClr val="525252"/>
              </a:solidFill>
            </a:endParaRPr>
          </a:p>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2e9d0681c5b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7" name="Google Shape;167;g2e9d0681c5b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2e9d0681c5b_0_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9" name="Google Shape;199;g2e9d0681c5b_0_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g27355333da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5" name="Google Shape;205;g27355333dac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lvl="0" indent="0" algn="l" rtl="0">
              <a:lnSpc>
                <a:spcPct val="100000"/>
              </a:lnSpc>
              <a:spcBef>
                <a:spcPts val="0"/>
              </a:spcBef>
              <a:spcAft>
                <a:spcPts val="0"/>
              </a:spcAft>
              <a:buSzPts val="1100"/>
              <a:buNone/>
            </a:pPr>
            <a:r>
              <a:rPr lang="en-US"/>
              <a:t>Updated 6/10</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2" name="Google Shape;212;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98450" algn="l" rtl="0">
              <a:lnSpc>
                <a:spcPct val="100000"/>
              </a:lnSpc>
              <a:spcBef>
                <a:spcPts val="0"/>
              </a:spcBef>
              <a:spcAft>
                <a:spcPts val="0"/>
              </a:spcAft>
              <a:buClr>
                <a:srgbClr val="000000"/>
              </a:buClr>
              <a:buSzPts val="1100"/>
              <a:buFont typeface="Arial"/>
              <a:buChar char="●"/>
            </a:pPr>
            <a:r>
              <a:rPr lang="en-US"/>
              <a:t>Join the project (Does not have to join LF AI &amp; Data Foundation)</a:t>
            </a:r>
            <a:endParaRPr/>
          </a:p>
          <a:p>
            <a:pPr marL="457200" marR="0" lvl="0" indent="-298450" algn="l" rtl="0">
              <a:lnSpc>
                <a:spcPct val="100000"/>
              </a:lnSpc>
              <a:spcBef>
                <a:spcPts val="0"/>
              </a:spcBef>
              <a:spcAft>
                <a:spcPts val="0"/>
              </a:spcAft>
              <a:buClr>
                <a:srgbClr val="000000"/>
              </a:buClr>
              <a:buSzPts val="1100"/>
              <a:buFont typeface="Arial"/>
              <a:buChar char="●"/>
            </a:pPr>
            <a:r>
              <a:rPr lang="en-US"/>
              <a:t>Contribute assets (code, docs, use cases, projects, blueprints)</a:t>
            </a:r>
            <a:endParaRPr/>
          </a:p>
          <a:p>
            <a:pPr marL="457200" marR="0" lvl="0" indent="-298450" algn="l" rtl="0">
              <a:lnSpc>
                <a:spcPct val="100000"/>
              </a:lnSpc>
              <a:spcBef>
                <a:spcPts val="0"/>
              </a:spcBef>
              <a:spcAft>
                <a:spcPts val="0"/>
              </a:spcAft>
              <a:buClr>
                <a:srgbClr val="000000"/>
              </a:buClr>
              <a:buSzPts val="1100"/>
              <a:buFont typeface="Arial"/>
              <a:buChar char="●"/>
            </a:pPr>
            <a:r>
              <a:rPr lang="en-US"/>
              <a:t>Bring customer use cases</a:t>
            </a:r>
            <a:endParaRPr/>
          </a:p>
          <a:p>
            <a:pPr marL="457200" marR="0" lvl="0" indent="-228600" algn="l" rtl="0">
              <a:lnSpc>
                <a:spcPct val="100000"/>
              </a:lnSpc>
              <a:spcBef>
                <a:spcPts val="0"/>
              </a:spcBef>
              <a:spcAft>
                <a:spcPts val="0"/>
              </a:spcAft>
              <a:buClr>
                <a:srgbClr val="000000"/>
              </a:buClr>
              <a:buSzPts val="1100"/>
              <a:buFont typeface="Arial"/>
              <a:buNone/>
            </a:pPr>
            <a:endParaRPr/>
          </a:p>
          <a:p>
            <a:pPr marL="457200" marR="0" lvl="0" indent="-228600" algn="l" rtl="0">
              <a:lnSpc>
                <a:spcPct val="100000"/>
              </a:lnSpc>
              <a:spcBef>
                <a:spcPts val="0"/>
              </a:spcBef>
              <a:spcAft>
                <a:spcPts val="0"/>
              </a:spcAft>
              <a:buClr>
                <a:srgbClr val="000000"/>
              </a:buClr>
              <a:buSzPts val="1100"/>
              <a:buFont typeface="Arial"/>
              <a:buNone/>
            </a:pPr>
            <a:endParaRPr/>
          </a:p>
          <a:p>
            <a:pPr marL="457200" lvl="0" indent="-22860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276cda5e669_0_8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2" name="Google Shape;82;g276cda5e669_0_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58" name="Google Shape;358;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g276b1b3c09c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0" name="Google Shape;260;g276b1b3c09c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300432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g276cda5e669_0_1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5" name="Google Shape;275;g276cda5e669_0_1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552651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g276b1b3c09c_0_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9" name="Google Shape;289;g276b1b3c09c_0_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708382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g276b1b3c09c_0_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2" name="Google Shape;302;g276b1b3c09c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a:solidFill>
                  <a:schemeClr val="dk1"/>
                </a:solidFill>
              </a:rPr>
              <a:t>Speaker: Julie</a:t>
            </a:r>
            <a:endParaRPr/>
          </a:p>
        </p:txBody>
      </p:sp>
    </p:spTree>
    <p:extLst>
      <p:ext uri="{BB962C8B-B14F-4D97-AF65-F5344CB8AC3E}">
        <p14:creationId xmlns:p14="http://schemas.microsoft.com/office/powerpoint/2010/main" val="265706323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Google Shape;307;g276b1b3c09c_0_1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8" name="Google Shape;308;g276b1b3c09c_0_1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a:solidFill>
                  <a:schemeClr val="dk1"/>
                </a:solidFill>
              </a:rPr>
              <a:t>Speaker: Julie</a:t>
            </a:r>
            <a:endParaRPr/>
          </a:p>
        </p:txBody>
      </p:sp>
    </p:spTree>
    <p:extLst>
      <p:ext uri="{BB962C8B-B14F-4D97-AF65-F5344CB8AC3E}">
        <p14:creationId xmlns:p14="http://schemas.microsoft.com/office/powerpoint/2010/main" val="157058600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g276b1b3c09c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4" name="Google Shape;314;g276b1b3c09c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g276b1b3c09c_0_3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6" name="Google Shape;326;g276b1b3c09c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a:t>To accelerate the AI PC SW ecosystem development, we launched the AI PC developer program in March.  The program is focused on developers, who are a critical piece in helping drive new and innovative usages, features &amp; experiences for AI PCs.</a:t>
            </a:r>
            <a:endParaRPr/>
          </a:p>
          <a:p>
            <a:pPr marL="0" lvl="0" indent="0" algn="l" rtl="0">
              <a:spcBef>
                <a:spcPts val="0"/>
              </a:spcBef>
              <a:spcAft>
                <a:spcPts val="0"/>
              </a:spcAft>
              <a:buClr>
                <a:schemeClr val="dk1"/>
              </a:buClr>
              <a:buSzPts val="1100"/>
              <a:buFont typeface="Arial"/>
              <a:buNone/>
            </a:pPr>
            <a:r>
              <a:rPr lang="en-US"/>
              <a:t>We are drawing from years of experience working with developers to ensure they have what need to unlock even more SW benefits on an AI PCs.</a:t>
            </a:r>
            <a:endParaRPr/>
          </a:p>
          <a:p>
            <a:pPr marL="0" lvl="0" indent="0" algn="l" rtl="0">
              <a:spcBef>
                <a:spcPts val="0"/>
              </a:spcBef>
              <a:spcAft>
                <a:spcPts val="0"/>
              </a:spcAft>
              <a:buClr>
                <a:schemeClr val="dk1"/>
              </a:buClr>
              <a:buSzPts val="1100"/>
              <a:buFont typeface="Arial"/>
              <a:buNone/>
            </a:pPr>
            <a:r>
              <a:rPr lang="en-US"/>
              <a:t>Our goal is to accelerate application development, provide them w/key resources &amp; drive a consistent, seamless and frictionless experience   </a:t>
            </a:r>
            <a:endParaRPr/>
          </a:p>
          <a:p>
            <a:pPr marL="0" lvl="0" indent="0" algn="l" rtl="0">
              <a:spcBef>
                <a:spcPts val="0"/>
              </a:spcBef>
              <a:spcAft>
                <a:spcPts val="0"/>
              </a:spcAft>
              <a:buClr>
                <a:schemeClr val="dk1"/>
              </a:buClr>
              <a:buSzPts val="1100"/>
              <a:buFont typeface="Arial"/>
              <a:buNone/>
            </a:pPr>
            <a:r>
              <a:rPr lang="en-US"/>
              <a:t>Our developer program centers around a few things:</a:t>
            </a:r>
            <a:endParaRPr/>
          </a:p>
          <a:p>
            <a:pPr marL="0" lvl="0" indent="0" algn="l" rtl="0">
              <a:spcBef>
                <a:spcPts val="0"/>
              </a:spcBef>
              <a:spcAft>
                <a:spcPts val="0"/>
              </a:spcAft>
              <a:buClr>
                <a:schemeClr val="dk1"/>
              </a:buClr>
              <a:buSzPts val="1100"/>
              <a:buFont typeface="Arial"/>
              <a:buNone/>
            </a:pPr>
            <a:r>
              <a:rPr lang="en-US"/>
              <a:t>·It offers Choice amongst Frameworks &amp; Libraries: ranging from OpenVino, ONNX Runtime,  DirectML, &amp; WebNN and more coming soon!</a:t>
            </a:r>
            <a:endParaRPr/>
          </a:p>
          <a:p>
            <a:pPr marL="0" lvl="0" indent="0" algn="l" rtl="0">
              <a:spcBef>
                <a:spcPts val="0"/>
              </a:spcBef>
              <a:spcAft>
                <a:spcPts val="0"/>
              </a:spcAft>
              <a:buClr>
                <a:schemeClr val="dk1"/>
              </a:buClr>
              <a:buSzPts val="1100"/>
              <a:buFont typeface="Arial"/>
              <a:buNone/>
            </a:pPr>
            <a:r>
              <a:rPr lang="en-US"/>
              <a:t>·Tools:  and workflows for AI deployment, with sample code and use cases so that developers see a faster path to production code.</a:t>
            </a:r>
            <a:endParaRPr/>
          </a:p>
          <a:p>
            <a:pPr marL="0" lvl="0" indent="0" algn="l" rtl="0">
              <a:spcBef>
                <a:spcPts val="0"/>
              </a:spcBef>
              <a:spcAft>
                <a:spcPts val="0"/>
              </a:spcAft>
              <a:buClr>
                <a:schemeClr val="dk1"/>
              </a:buClr>
              <a:buSzPts val="1100"/>
              <a:buFont typeface="Arial"/>
              <a:buNone/>
            </a:pPr>
            <a:r>
              <a:rPr lang="en-US"/>
              <a:t>·Models that are optimized across Intel’s CPU, GPU and NPU so that the right workload runs on the right xPU.</a:t>
            </a:r>
            <a:endParaRPr/>
          </a:p>
          <a:p>
            <a:pPr marL="0" lvl="0" indent="0" algn="l" rtl="0">
              <a:spcBef>
                <a:spcPts val="0"/>
              </a:spcBef>
              <a:spcAft>
                <a:spcPts val="0"/>
              </a:spcAft>
              <a:buClr>
                <a:schemeClr val="dk1"/>
              </a:buClr>
              <a:buSzPts val="1100"/>
              <a:buFont typeface="Arial"/>
              <a:buNone/>
            </a:pPr>
            <a:r>
              <a:rPr lang="en-US"/>
              <a:t>·And at last count, we added up 500 optimized models: Intel’s OpenVINO open model zoo has over 280 open-source and optimized pre-trained models. </a:t>
            </a:r>
            <a:endParaRPr/>
          </a:p>
          <a:p>
            <a:pPr marL="0" lvl="0" indent="0" algn="l" rtl="0">
              <a:spcBef>
                <a:spcPts val="0"/>
              </a:spcBef>
              <a:spcAft>
                <a:spcPts val="0"/>
              </a:spcAft>
              <a:buClr>
                <a:schemeClr val="dk1"/>
              </a:buClr>
              <a:buSzPts val="1100"/>
              <a:buFont typeface="Arial"/>
              <a:buNone/>
            </a:pPr>
            <a:r>
              <a:rPr lang="en-US"/>
              <a:t>·Over 160 out of the 173 models in the ONNX model zoo work natively through ONNX OpenVINO EP (execution provider).</a:t>
            </a:r>
            <a:endParaRPr/>
          </a:p>
          <a:p>
            <a:pPr marL="0" lvl="0" indent="0" algn="l" rtl="0">
              <a:spcBef>
                <a:spcPts val="0"/>
              </a:spcBef>
              <a:spcAft>
                <a:spcPts val="0"/>
              </a:spcAft>
              <a:buClr>
                <a:schemeClr val="dk1"/>
              </a:buClr>
              <a:buSzPts val="1100"/>
              <a:buFont typeface="Arial"/>
              <a:buNone/>
            </a:pPr>
            <a:r>
              <a:rPr lang="en-US"/>
              <a:t>·And over 150 models posted on Hugging Face, including LLMs, Embedding, Vision, 3D, and Multi-Modal models. Our most popular models have over 300K downloads per month.  And they are all at no cost to developers!</a:t>
            </a:r>
            <a:endParaRPr/>
          </a:p>
          <a:p>
            <a:pPr marL="0" lvl="0" indent="0" algn="l" rtl="0">
              <a:spcBef>
                <a:spcPts val="0"/>
              </a:spcBef>
              <a:spcAft>
                <a:spcPts val="0"/>
              </a:spcAft>
              <a:buClr>
                <a:schemeClr val="dk1"/>
              </a:buClr>
              <a:buSzPts val="1100"/>
              <a:buFont typeface="Arial"/>
              <a:buNone/>
            </a:pPr>
            <a:r>
              <a:rPr lang="en-US"/>
              <a:t>·A key part of our Developer Program includes access to a Dev Kit – Featuring the Asus NUC Pro 14 which is available NOW! And early access to upcoming dev kits on future platforms.  These dev kits are AI ready with a pre-installed SW stack, drivers and a host of other programing tools and compilers to get developers going.</a:t>
            </a:r>
            <a:endParaRPr/>
          </a:p>
          <a:p>
            <a:pPr marL="0" lvl="0" indent="0" algn="l" rtl="0">
              <a:spcBef>
                <a:spcPts val="0"/>
              </a:spcBef>
              <a:spcAft>
                <a:spcPts val="0"/>
              </a:spcAft>
              <a:buClr>
                <a:schemeClr val="dk1"/>
              </a:buClr>
              <a:buSzPts val="1100"/>
              <a:buFont typeface="Arial"/>
              <a:buNone/>
            </a:pPr>
            <a:r>
              <a:rPr lang="en-US"/>
              <a:t>·And last, our knowledge center, a one stop shop that builds on our legacy of key information and training content and is now updated with our latest news for developers.</a:t>
            </a:r>
            <a:endParaRPr/>
          </a:p>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g276b1b3c09c_0_8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1" name="Google Shape;331;g276b1b3c09c_0_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9" name="Google Shape;8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17999"/>
              </a:lnSpc>
              <a:spcBef>
                <a:spcPts val="0"/>
              </a:spcBef>
              <a:spcAft>
                <a:spcPts val="0"/>
              </a:spcAft>
              <a:buClr>
                <a:srgbClr val="000000"/>
              </a:buClr>
              <a:buSzPts val="1100"/>
              <a:buFont typeface="Arial"/>
              <a:buNone/>
            </a:pPr>
            <a:r>
              <a:rPr lang="en-US"/>
              <a:t>When asked to rate the top barriers to implementing generative AI at scale, the leaders of enterprise organization identified a number of challenges to address. They talk of technical challenges, of governance and trust, and of the data used to train these models. And they also talk about you, about the developers who create these solutions and about having enough of you with the right skillsets. They see the value, I would think by now we all do, and they see the primary barriers to obtaining that value to be associated with how to deploy solutions that scale, on the platforms they want to invest in, and in having the people who can develop, train, and improve on these solutions.</a:t>
            </a:r>
            <a:endParaRPr/>
          </a:p>
          <a:p>
            <a:pPr marL="0" marR="0" lvl="0" indent="0" algn="l" rtl="0">
              <a:lnSpc>
                <a:spcPct val="117999"/>
              </a:lnSpc>
              <a:spcBef>
                <a:spcPts val="0"/>
              </a:spcBef>
              <a:spcAft>
                <a:spcPts val="0"/>
              </a:spcAft>
              <a:buClr>
                <a:srgbClr val="000000"/>
              </a:buClr>
              <a:buSzPts val="1100"/>
              <a:buFont typeface="Arial"/>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4:notes"/>
          <p:cNvSpPr txBox="1">
            <a:spLocks noGrp="1"/>
          </p:cNvSpPr>
          <p:nvPr>
            <p:ph type="body" idx="1"/>
          </p:nvPr>
        </p:nvSpPr>
        <p:spPr>
          <a:xfrm>
            <a:off x="685800" y="4400550"/>
            <a:ext cx="5486400" cy="3600600"/>
          </a:xfrm>
          <a:prstGeom prst="rect">
            <a:avLst/>
          </a:prstGeom>
          <a:noFill/>
          <a:ln>
            <a:noFill/>
          </a:ln>
        </p:spPr>
        <p:txBody>
          <a:bodyPr spcFirstLastPara="1" wrap="square" lIns="89600" tIns="89600" rIns="89600" bIns="89600" anchor="t" anchorCtr="0">
            <a:noAutofit/>
          </a:bodyPr>
          <a:lstStyle/>
          <a:p>
            <a:pPr marL="0" lvl="0" indent="0" algn="l" rtl="0">
              <a:lnSpc>
                <a:spcPct val="100000"/>
              </a:lnSpc>
              <a:spcBef>
                <a:spcPts val="0"/>
              </a:spcBef>
              <a:spcAft>
                <a:spcPts val="0"/>
              </a:spcAft>
              <a:buSzPts val="1100"/>
              <a:buNone/>
            </a:pPr>
            <a:r>
              <a:rPr lang="en-US"/>
              <a:t>Tie these primary needs to slide3 Gartner gaps and how we plan to address them</a:t>
            </a:r>
            <a:endParaRPr/>
          </a:p>
          <a:p>
            <a:pPr marL="0" lvl="0" indent="0" algn="l" rtl="0">
              <a:lnSpc>
                <a:spcPct val="100000"/>
              </a:lnSpc>
              <a:spcBef>
                <a:spcPts val="0"/>
              </a:spcBef>
              <a:spcAft>
                <a:spcPts val="0"/>
              </a:spcAft>
              <a:buSzPts val="1100"/>
              <a:buNone/>
            </a:pPr>
            <a:endParaRPr/>
          </a:p>
          <a:p>
            <a:pPr marL="0" marR="0" lvl="0" indent="0" algn="l" rtl="0">
              <a:lnSpc>
                <a:spcPct val="100000"/>
              </a:lnSpc>
              <a:spcBef>
                <a:spcPts val="0"/>
              </a:spcBef>
              <a:spcAft>
                <a:spcPts val="0"/>
              </a:spcAft>
              <a:buClr>
                <a:srgbClr val="000000"/>
              </a:buClr>
              <a:buSzPts val="1100"/>
              <a:buFont typeface="Arial"/>
              <a:buNone/>
            </a:pPr>
            <a:r>
              <a:rPr lang="en-US" sz="1100">
                <a:latin typeface="Open Sans"/>
                <a:ea typeface="Open Sans"/>
                <a:cs typeface="Open Sans"/>
                <a:sym typeface="Open Sans"/>
              </a:rPr>
              <a:t>The ecosystem is evolving quickly; fragmentation is increasing</a:t>
            </a:r>
            <a:endParaRPr/>
          </a:p>
          <a:p>
            <a:pPr marL="0" marR="0" lvl="0" indent="0" algn="l" rtl="0">
              <a:lnSpc>
                <a:spcPct val="100000"/>
              </a:lnSpc>
              <a:spcBef>
                <a:spcPts val="0"/>
              </a:spcBef>
              <a:spcAft>
                <a:spcPts val="0"/>
              </a:spcAft>
              <a:buClr>
                <a:srgbClr val="000000"/>
              </a:buClr>
              <a:buSzPts val="1100"/>
              <a:buFont typeface="Arial"/>
              <a:buNone/>
            </a:pPr>
            <a:r>
              <a:rPr lang="en-US" sz="1100">
                <a:solidFill>
                  <a:schemeClr val="dk2"/>
                </a:solidFill>
                <a:latin typeface="Open Sans"/>
                <a:ea typeface="Open Sans"/>
                <a:cs typeface="Open Sans"/>
                <a:sym typeface="Open Sans"/>
              </a:rPr>
              <a:t>Enterprises challenged to roll own, when innovation is rapidly evolving</a:t>
            </a:r>
            <a:endParaRPr/>
          </a:p>
          <a:p>
            <a:pPr marL="0" marR="0" lvl="0" indent="0" algn="l" rtl="0">
              <a:lnSpc>
                <a:spcPct val="100000"/>
              </a:lnSpc>
              <a:spcBef>
                <a:spcPts val="0"/>
              </a:spcBef>
              <a:spcAft>
                <a:spcPts val="0"/>
              </a:spcAft>
              <a:buClr>
                <a:srgbClr val="000000"/>
              </a:buClr>
              <a:buSzPts val="1100"/>
              <a:buFont typeface="Arial"/>
              <a:buNone/>
            </a:pPr>
            <a:r>
              <a:rPr lang="en-US" sz="1100">
                <a:solidFill>
                  <a:schemeClr val="dk2"/>
                </a:solidFill>
                <a:latin typeface="Open Sans"/>
                <a:ea typeface="Open Sans"/>
                <a:cs typeface="Open Sans"/>
                <a:sym typeface="Open Sans"/>
              </a:rPr>
              <a:t>We’ve seen this movie before</a:t>
            </a:r>
            <a:endParaRPr/>
          </a:p>
          <a:p>
            <a:pPr marL="0" marR="0" lvl="0" indent="0" algn="l" rtl="0">
              <a:lnSpc>
                <a:spcPct val="100000"/>
              </a:lnSpc>
              <a:spcBef>
                <a:spcPts val="0"/>
              </a:spcBef>
              <a:spcAft>
                <a:spcPts val="0"/>
              </a:spcAft>
              <a:buClr>
                <a:srgbClr val="000000"/>
              </a:buClr>
              <a:buSzPts val="1100"/>
              <a:buFont typeface="Arial"/>
              <a:buNone/>
            </a:pPr>
            <a:r>
              <a:rPr lang="en-US" sz="1100">
                <a:solidFill>
                  <a:schemeClr val="dk2"/>
                </a:solidFill>
                <a:latin typeface="Open Sans"/>
                <a:ea typeface="Open Sans"/>
                <a:cs typeface="Open Sans"/>
                <a:sym typeface="Open Sans"/>
              </a:rPr>
              <a:t>Integration, Standardization, and Alignment is key</a:t>
            </a:r>
            <a:endParaRPr/>
          </a:p>
          <a:p>
            <a:pPr marL="0" marR="0" lvl="0" indent="0" algn="l" rtl="0">
              <a:lnSpc>
                <a:spcPct val="100000"/>
              </a:lnSpc>
              <a:spcBef>
                <a:spcPts val="0"/>
              </a:spcBef>
              <a:spcAft>
                <a:spcPts val="0"/>
              </a:spcAft>
              <a:buClr>
                <a:srgbClr val="000000"/>
              </a:buClr>
              <a:buSzPts val="1100"/>
              <a:buFont typeface="Arial"/>
              <a:buNone/>
            </a:pPr>
            <a:endParaRPr sz="1100">
              <a:solidFill>
                <a:schemeClr val="dk2"/>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100"/>
              <a:buFont typeface="Arial"/>
              <a:buNone/>
            </a:pPr>
            <a:endParaRPr sz="1100">
              <a:solidFill>
                <a:schemeClr val="dk2"/>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100"/>
              <a:buFont typeface="Arial"/>
              <a:buNone/>
            </a:pPr>
            <a:endParaRPr sz="1100">
              <a:latin typeface="Open Sans"/>
              <a:ea typeface="Open Sans"/>
              <a:cs typeface="Open Sans"/>
              <a:sym typeface="Open Sans"/>
            </a:endParaRPr>
          </a:p>
          <a:p>
            <a:pPr marL="0" lvl="0" indent="0" algn="l" rtl="0">
              <a:lnSpc>
                <a:spcPct val="100000"/>
              </a:lnSpc>
              <a:spcBef>
                <a:spcPts val="0"/>
              </a:spcBef>
              <a:spcAft>
                <a:spcPts val="0"/>
              </a:spcAft>
              <a:buSzPts val="1100"/>
              <a:buNone/>
            </a:pPr>
            <a:endParaRPr/>
          </a:p>
        </p:txBody>
      </p:sp>
      <p:sp>
        <p:nvSpPr>
          <p:cNvPr id="100" name="Google Shape;100;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7" name="Google Shape;117;p7:notes"/>
          <p:cNvSpPr txBox="1">
            <a:spLocks noGrp="1"/>
          </p:cNvSpPr>
          <p:nvPr>
            <p:ph type="body" idx="1"/>
          </p:nvPr>
        </p:nvSpPr>
        <p:spPr>
          <a:xfrm>
            <a:off x="685800" y="4400550"/>
            <a:ext cx="5486400" cy="3600600"/>
          </a:xfrm>
          <a:prstGeom prst="rect">
            <a:avLst/>
          </a:prstGeom>
          <a:noFill/>
          <a:ln>
            <a:noFill/>
          </a:ln>
        </p:spPr>
        <p:txBody>
          <a:bodyPr spcFirstLastPara="1" wrap="square" lIns="91325" tIns="45650" rIns="91325" bIns="45650" anchor="t" anchorCtr="0">
            <a:noAutofit/>
          </a:bodyPr>
          <a:lstStyle/>
          <a:p>
            <a:pPr marL="0" lvl="0" indent="0" algn="l" rtl="0">
              <a:lnSpc>
                <a:spcPct val="100000"/>
              </a:lnSpc>
              <a:spcBef>
                <a:spcPts val="0"/>
              </a:spcBef>
              <a:spcAft>
                <a:spcPts val="0"/>
              </a:spcAft>
              <a:buSzPts val="1100"/>
              <a:buNone/>
            </a:pPr>
            <a:r>
              <a:rPr lang="en-US" sz="1400"/>
              <a:t>Let’s take a deeper dive into the actual architecture of a typical LLM+RAG E2E solution.</a:t>
            </a:r>
            <a:endParaRPr/>
          </a:p>
          <a:p>
            <a:pPr marL="0" lvl="0" indent="0" algn="l" rtl="0">
              <a:lnSpc>
                <a:spcPct val="100000"/>
              </a:lnSpc>
              <a:spcBef>
                <a:spcPts val="0"/>
              </a:spcBef>
              <a:spcAft>
                <a:spcPts val="0"/>
              </a:spcAft>
              <a:buSzPts val="1100"/>
              <a:buNone/>
            </a:pPr>
            <a:endParaRPr sz="1400"/>
          </a:p>
          <a:p>
            <a:pPr marL="0" lvl="0" indent="0" algn="l" rtl="0">
              <a:lnSpc>
                <a:spcPct val="100000"/>
              </a:lnSpc>
              <a:spcBef>
                <a:spcPts val="0"/>
              </a:spcBef>
              <a:spcAft>
                <a:spcPts val="0"/>
              </a:spcAft>
              <a:buSzPts val="1100"/>
              <a:buNone/>
            </a:pPr>
            <a:r>
              <a:rPr lang="en-US" sz="1400"/>
              <a:t>There are 3 typical paths to solutions you see here. LLM path, LLM+RAG path, FT w/ LLM &amp; LLM+RAG paths. This is a simplistic representation of these architecture paths. A few assumptions on this diagram here are that we are starting w/ an Open Source Model in all paths. </a:t>
            </a:r>
            <a:endParaRPr/>
          </a:p>
          <a:p>
            <a:pPr marL="0" lvl="0" indent="0" algn="l" rtl="0">
              <a:lnSpc>
                <a:spcPct val="100000"/>
              </a:lnSpc>
              <a:spcBef>
                <a:spcPts val="0"/>
              </a:spcBef>
              <a:spcAft>
                <a:spcPts val="0"/>
              </a:spcAft>
              <a:buSzPts val="1100"/>
              <a:buNone/>
            </a:pPr>
            <a:r>
              <a:rPr lang="en-US" sz="1400"/>
              <a:t>Walk through these paths for audience.</a:t>
            </a:r>
            <a:endParaRPr/>
          </a:p>
          <a:p>
            <a:pPr marL="0" lvl="0" indent="0" algn="l" rtl="0">
              <a:lnSpc>
                <a:spcPct val="100000"/>
              </a:lnSpc>
              <a:spcBef>
                <a:spcPts val="0"/>
              </a:spcBef>
              <a:spcAft>
                <a:spcPts val="0"/>
              </a:spcAft>
              <a:buSzPts val="1100"/>
              <a:buNone/>
            </a:pPr>
            <a:r>
              <a:rPr lang="en-US" sz="1400"/>
              <a:t>The ecosystem players from the previous slides are experts in one or more of these components you see in these solutions paths. </a:t>
            </a:r>
            <a:endParaRPr/>
          </a:p>
          <a:p>
            <a:pPr marL="0" lvl="0" indent="0" algn="l" rtl="0">
              <a:lnSpc>
                <a:spcPct val="100000"/>
              </a:lnSpc>
              <a:spcBef>
                <a:spcPts val="0"/>
              </a:spcBef>
              <a:spcAft>
                <a:spcPts val="0"/>
              </a:spcAft>
              <a:buSzPts val="1100"/>
              <a:buNone/>
            </a:pPr>
            <a:r>
              <a:rPr lang="en-US" sz="1400"/>
              <a:t>Once again as Intel, we would like to make all these components work together in open platform model. Have every component expert help contribute and use the resources we bring to the table </a:t>
            </a:r>
            <a:endParaRPr/>
          </a:p>
          <a:p>
            <a:pPr marL="0" lvl="0" indent="0" algn="l" rtl="0">
              <a:lnSpc>
                <a:spcPct val="100000"/>
              </a:lnSpc>
              <a:spcBef>
                <a:spcPts val="0"/>
              </a:spcBef>
              <a:spcAft>
                <a:spcPts val="0"/>
              </a:spcAft>
              <a:buSzPts val="1100"/>
              <a:buNone/>
            </a:pPr>
            <a:endParaRPr sz="1400"/>
          </a:p>
          <a:p>
            <a:pPr marL="0" lvl="0" indent="0" algn="l" rtl="0">
              <a:lnSpc>
                <a:spcPct val="100000"/>
              </a:lnSpc>
              <a:spcBef>
                <a:spcPts val="0"/>
              </a:spcBef>
              <a:spcAft>
                <a:spcPts val="0"/>
              </a:spcAft>
              <a:buSzPts val="1100"/>
              <a:buNone/>
            </a:pPr>
            <a:endParaRPr sz="1400"/>
          </a:p>
        </p:txBody>
      </p:sp>
      <p:sp>
        <p:nvSpPr>
          <p:cNvPr id="118" name="Google Shape;118;p7:notes"/>
          <p:cNvSpPr txBox="1">
            <a:spLocks noGrp="1"/>
          </p:cNvSpPr>
          <p:nvPr>
            <p:ph type="sldNum" idx="12"/>
          </p:nvPr>
        </p:nvSpPr>
        <p:spPr>
          <a:xfrm>
            <a:off x="3884613" y="8685213"/>
            <a:ext cx="2971800" cy="458700"/>
          </a:xfrm>
          <a:prstGeom prst="rect">
            <a:avLst/>
          </a:prstGeom>
          <a:noFill/>
          <a:ln>
            <a:noFill/>
          </a:ln>
        </p:spPr>
        <p:txBody>
          <a:bodyPr spcFirstLastPara="1" wrap="square" lIns="91325" tIns="45650" rIns="91325" bIns="4565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7</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4" name="Google Shape;124;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lvl="0" indent="0" algn="ctr" rtl="0">
              <a:lnSpc>
                <a:spcPct val="100000"/>
              </a:lnSpc>
              <a:spcBef>
                <a:spcPts val="800"/>
              </a:spcBef>
              <a:spcAft>
                <a:spcPts val="0"/>
              </a:spcAft>
              <a:buSzPts val="1100"/>
              <a:buNone/>
            </a:pPr>
            <a:endParaRPr sz="1800" b="0" i="0" u="none" strike="noStrike">
              <a:solidFill>
                <a:srgbClr val="2F2F2F"/>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r>
              <a:rPr lang="en-US" sz="1100" b="0" i="0" u="none" strike="noStrike">
                <a:solidFill>
                  <a:srgbClr val="2F2F2F"/>
                </a:solidFill>
                <a:latin typeface="Arial"/>
                <a:ea typeface="Arial"/>
                <a:cs typeface="Arial"/>
                <a:sym typeface="Arial"/>
              </a:rPr>
              <a:t>Introducing OPEA, the Open Platform for Enterprise AI </a:t>
            </a:r>
            <a:endParaRPr/>
          </a:p>
          <a:p>
            <a:pPr marL="0" marR="0" lvl="0" indent="0" algn="l" rtl="0">
              <a:lnSpc>
                <a:spcPct val="100000"/>
              </a:lnSpc>
              <a:spcBef>
                <a:spcPts val="0"/>
              </a:spcBef>
              <a:spcAft>
                <a:spcPts val="0"/>
              </a:spcAft>
              <a:buClr>
                <a:srgbClr val="000000"/>
              </a:buClr>
              <a:buSzPts val="1100"/>
              <a:buFont typeface="Arial"/>
              <a:buNone/>
            </a:pPr>
            <a:endParaRPr sz="1100" b="0" i="0" u="none" strike="noStrike">
              <a:solidFill>
                <a:srgbClr val="2F2F2F"/>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r>
              <a:rPr lang="en-US" sz="1100" b="0" i="0" u="none" strike="noStrike">
                <a:solidFill>
                  <a:srgbClr val="2F2F2F"/>
                </a:solidFill>
                <a:latin typeface="Arial"/>
                <a:ea typeface="Arial"/>
                <a:cs typeface="Arial"/>
                <a:sym typeface="Arial"/>
              </a:rPr>
              <a:t>The mission of OPEA is to create an open platform project that enables the creation of open, multi-provider, robust and composable GenAI solutions that harness the best innovation across the ecosystem.</a:t>
            </a:r>
            <a:endParaRPr>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endParaRPr>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r>
              <a:rPr lang="en-US">
                <a:latin typeface="Arial"/>
                <a:ea typeface="Arial"/>
                <a:cs typeface="Arial"/>
                <a:sym typeface="Arial"/>
              </a:rPr>
              <a:t>This is an Open Platform Project under the Linux Foundation’s LF AI &amp; Data Umbrella that enables the creation of open, multi-provider, robust and composable GenAI systems that harness the best open source innovation from across the ecosystem.  </a:t>
            </a:r>
            <a:endParaRPr/>
          </a:p>
          <a:p>
            <a:pPr marL="0" marR="0" lvl="0" indent="0" algn="l" rtl="0">
              <a:lnSpc>
                <a:spcPct val="100000"/>
              </a:lnSpc>
              <a:spcBef>
                <a:spcPts val="0"/>
              </a:spcBef>
              <a:spcAft>
                <a:spcPts val="0"/>
              </a:spcAft>
              <a:buClr>
                <a:srgbClr val="000000"/>
              </a:buClr>
              <a:buSzPts val="1100"/>
              <a:buFont typeface="Arial"/>
              <a:buNone/>
            </a:pPr>
            <a:endParaRPr>
              <a:latin typeface="Arial"/>
              <a:ea typeface="Arial"/>
              <a:cs typeface="Arial"/>
              <a:sym typeface="Arial"/>
            </a:endParaRPr>
          </a:p>
          <a:p>
            <a:pPr marL="342900" marR="0" lvl="1" indent="0" algn="l" rtl="0">
              <a:lnSpc>
                <a:spcPct val="100000"/>
              </a:lnSpc>
              <a:spcBef>
                <a:spcPts val="0"/>
              </a:spcBef>
              <a:spcAft>
                <a:spcPts val="0"/>
              </a:spcAft>
              <a:buSzPts val="1100"/>
              <a:buNone/>
            </a:pPr>
            <a:r>
              <a:rPr lang="en-US" sz="1100" b="1" i="0" u="none" strike="noStrike" cap="none">
                <a:solidFill>
                  <a:schemeClr val="dk1"/>
                </a:solidFill>
                <a:latin typeface="Arial"/>
                <a:ea typeface="Arial"/>
                <a:cs typeface="Arial"/>
                <a:sym typeface="Arial"/>
              </a:rPr>
              <a:t>OPEA will focus on</a:t>
            </a:r>
            <a:endParaRPr sz="1100" b="1">
              <a:latin typeface="Arial"/>
              <a:ea typeface="Arial"/>
              <a:cs typeface="Arial"/>
              <a:sym typeface="Arial"/>
            </a:endParaRPr>
          </a:p>
          <a:p>
            <a:pPr marL="596900" marR="0" lvl="1" indent="-247650" algn="l" rtl="0">
              <a:lnSpc>
                <a:spcPct val="100000"/>
              </a:lnSpc>
              <a:spcBef>
                <a:spcPts val="0"/>
              </a:spcBef>
              <a:spcAft>
                <a:spcPts val="0"/>
              </a:spcAft>
              <a:buClr>
                <a:schemeClr val="dk1"/>
              </a:buClr>
              <a:buSzPts val="1300"/>
              <a:buFont typeface="Open Sans"/>
              <a:buAutoNum type="arabicPeriod"/>
            </a:pPr>
            <a:r>
              <a:rPr lang="en-US" sz="1100" i="0" u="none" strike="noStrike" cap="none">
                <a:solidFill>
                  <a:schemeClr val="dk1"/>
                </a:solidFill>
                <a:latin typeface="Arial"/>
                <a:ea typeface="Arial"/>
                <a:cs typeface="Arial"/>
                <a:sym typeface="Arial"/>
              </a:rPr>
              <a:t>RAG - Standardize modular, heterogenous RAG pipelines for Enterprise use</a:t>
            </a:r>
            <a:endParaRPr sz="1100">
              <a:latin typeface="Arial"/>
              <a:ea typeface="Arial"/>
              <a:cs typeface="Arial"/>
              <a:sym typeface="Arial"/>
            </a:endParaRPr>
          </a:p>
          <a:p>
            <a:pPr marL="596900" marR="0" lvl="1" indent="-247650" algn="l" rtl="0">
              <a:lnSpc>
                <a:spcPct val="100000"/>
              </a:lnSpc>
              <a:spcBef>
                <a:spcPts val="0"/>
              </a:spcBef>
              <a:spcAft>
                <a:spcPts val="0"/>
              </a:spcAft>
              <a:buClr>
                <a:schemeClr val="dk1"/>
              </a:buClr>
              <a:buSzPts val="1300"/>
              <a:buFont typeface="Open Sans"/>
              <a:buAutoNum type="arabicPeriod"/>
            </a:pPr>
            <a:r>
              <a:rPr lang="en-US" sz="1100" i="0" u="none" strike="noStrike" cap="none">
                <a:solidFill>
                  <a:schemeClr val="dk1"/>
                </a:solidFill>
                <a:latin typeface="Arial"/>
                <a:ea typeface="Arial"/>
                <a:cs typeface="Arial"/>
                <a:sym typeface="Arial"/>
              </a:rPr>
              <a:t>Models - Focus community on Open Model development and hardening for integration within OPEA* while supporting all Models</a:t>
            </a:r>
            <a:endParaRPr sz="1100">
              <a:latin typeface="Arial"/>
              <a:ea typeface="Arial"/>
              <a:cs typeface="Arial"/>
              <a:sym typeface="Arial"/>
            </a:endParaRPr>
          </a:p>
          <a:p>
            <a:pPr marL="596900" marR="0" lvl="1" indent="-247650" algn="l" rtl="0">
              <a:lnSpc>
                <a:spcPct val="100000"/>
              </a:lnSpc>
              <a:spcBef>
                <a:spcPts val="0"/>
              </a:spcBef>
              <a:spcAft>
                <a:spcPts val="0"/>
              </a:spcAft>
              <a:buClr>
                <a:schemeClr val="dk1"/>
              </a:buClr>
              <a:buSzPts val="1300"/>
              <a:buFont typeface="Open Sans"/>
              <a:buAutoNum type="arabicPeriod"/>
            </a:pPr>
            <a:r>
              <a:rPr lang="en-US" sz="1100" i="0" u="none" strike="noStrike" cap="none">
                <a:solidFill>
                  <a:schemeClr val="dk1"/>
                </a:solidFill>
                <a:latin typeface="Arial"/>
                <a:ea typeface="Arial"/>
                <a:cs typeface="Arial"/>
                <a:sym typeface="Arial"/>
              </a:rPr>
              <a:t>Compilers - Optimization of Compilers and Toolchains</a:t>
            </a:r>
            <a:endParaRPr sz="1100">
              <a:latin typeface="Arial"/>
              <a:ea typeface="Arial"/>
              <a:cs typeface="Arial"/>
              <a:sym typeface="Arial"/>
            </a:endParaRPr>
          </a:p>
          <a:p>
            <a:pPr marL="596900" marR="0" lvl="1" indent="-247650" algn="l" rtl="0">
              <a:lnSpc>
                <a:spcPct val="100000"/>
              </a:lnSpc>
              <a:spcBef>
                <a:spcPts val="0"/>
              </a:spcBef>
              <a:spcAft>
                <a:spcPts val="0"/>
              </a:spcAft>
              <a:buClr>
                <a:schemeClr val="dk1"/>
              </a:buClr>
              <a:buSzPts val="1300"/>
              <a:buFont typeface="Open Sans"/>
              <a:buAutoNum type="arabicPeriod"/>
            </a:pPr>
            <a:r>
              <a:rPr lang="en-US" sz="1100" i="0" u="none" strike="noStrike" cap="none">
                <a:solidFill>
                  <a:schemeClr val="dk1"/>
                </a:solidFill>
                <a:latin typeface="Arial"/>
                <a:ea typeface="Arial"/>
                <a:cs typeface="Arial"/>
                <a:sym typeface="Arial"/>
              </a:rPr>
              <a:t>Containers - Partner with CNCF AI WG to build AI Container readiness and portfolio breadth</a:t>
            </a:r>
            <a:endParaRPr sz="1100">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endParaRPr>
              <a:latin typeface="Arial"/>
              <a:ea typeface="Arial"/>
              <a:cs typeface="Arial"/>
              <a:sym typeface="Arial"/>
            </a:endParaRPr>
          </a:p>
          <a:p>
            <a:pPr marL="0" lvl="0" indent="0" algn="l" rtl="0">
              <a:lnSpc>
                <a:spcPct val="100000"/>
              </a:lnSpc>
              <a:spcBef>
                <a:spcPts val="0"/>
              </a:spcBef>
              <a:spcAft>
                <a:spcPts val="0"/>
              </a:spcAft>
              <a:buSzPts val="1100"/>
              <a:buNone/>
            </a:pPr>
            <a:endParaRPr>
              <a:latin typeface="Arial"/>
              <a:ea typeface="Arial"/>
              <a:cs typeface="Arial"/>
              <a:sym typeface="Arial"/>
            </a:endParaRPr>
          </a:p>
          <a:p>
            <a:pPr marL="0" lvl="0" indent="0" algn="l" rtl="0">
              <a:lnSpc>
                <a:spcPct val="100000"/>
              </a:lnSpc>
              <a:spcBef>
                <a:spcPts val="0"/>
              </a:spcBef>
              <a:spcAft>
                <a:spcPts val="0"/>
              </a:spcAft>
              <a:buSzPts val="1100"/>
              <a:buNone/>
            </a:pPr>
            <a:endParaRPr>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0" name="Google Shape;160;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lvl="0" indent="0" algn="l" rtl="0">
              <a:lnSpc>
                <a:spcPct val="100000"/>
              </a:lnSpc>
              <a:spcBef>
                <a:spcPts val="0"/>
              </a:spcBef>
              <a:spcAft>
                <a:spcPts val="0"/>
              </a:spcAft>
              <a:buSzPts val="1100"/>
              <a:buNone/>
            </a:pPr>
            <a:r>
              <a:rPr lang="en-US"/>
              <a:t>Neutral Project, for anyone to access</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276b1b3c09c_0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3" name="Google Shape;253;g276b1b3c09c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g276b1b3c09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7" name="Google Shape;247;g276b1b3c09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g276cda5e669_0_20"/>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g276cda5e669_0_20"/>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g276cda5e669_0_2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g276cda5e669_0_55"/>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g276cda5e669_0_55"/>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g276cda5e669_0_5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g276cda5e669_0_5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Dark">
  <p:cSld name="TITLE_1">
    <p:spTree>
      <p:nvGrpSpPr>
        <p:cNvPr id="1" name="Shape 50"/>
        <p:cNvGrpSpPr/>
        <p:nvPr/>
      </p:nvGrpSpPr>
      <p:grpSpPr>
        <a:xfrm>
          <a:off x="0" y="0"/>
          <a:ext cx="0" cy="0"/>
          <a:chOff x="0" y="0"/>
          <a:chExt cx="0" cy="0"/>
        </a:xfrm>
      </p:grpSpPr>
      <p:sp>
        <p:nvSpPr>
          <p:cNvPr id="51" name="Google Shape;51;g276cda5e669_0_61"/>
          <p:cNvSpPr/>
          <p:nvPr/>
        </p:nvSpPr>
        <p:spPr>
          <a:xfrm>
            <a:off x="0" y="-41362"/>
            <a:ext cx="9155400" cy="5184900"/>
          </a:xfrm>
          <a:prstGeom prst="rect">
            <a:avLst/>
          </a:prstGeom>
          <a:solidFill>
            <a:srgbClr val="100F18">
              <a:alpha val="74510"/>
            </a:srgbClr>
          </a:solidFill>
          <a:ln>
            <a:noFill/>
          </a:ln>
        </p:spPr>
        <p:txBody>
          <a:bodyPr spcFirstLastPara="1" wrap="square" lIns="68575" tIns="68575" rIns="68575" bIns="68575" anchor="ctr" anchorCtr="0">
            <a:noAutofit/>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Open Sans"/>
              <a:ea typeface="Open Sans"/>
              <a:cs typeface="Open Sans"/>
              <a:sym typeface="Open Sans"/>
            </a:endParaRPr>
          </a:p>
        </p:txBody>
      </p:sp>
      <p:pic>
        <p:nvPicPr>
          <p:cNvPr id="52" name="Google Shape;52;g276cda5e669_0_61"/>
          <p:cNvPicPr preferRelativeResize="0"/>
          <p:nvPr/>
        </p:nvPicPr>
        <p:blipFill rotWithShape="1">
          <a:blip r:embed="rId2">
            <a:alphaModFix/>
          </a:blip>
          <a:srcRect/>
          <a:stretch/>
        </p:blipFill>
        <p:spPr>
          <a:xfrm>
            <a:off x="617300" y="774593"/>
            <a:ext cx="1404726" cy="462775"/>
          </a:xfrm>
          <a:prstGeom prst="rect">
            <a:avLst/>
          </a:prstGeom>
          <a:noFill/>
          <a:ln>
            <a:noFill/>
          </a:ln>
        </p:spPr>
      </p:pic>
      <p:sp>
        <p:nvSpPr>
          <p:cNvPr id="53" name="Google Shape;53;g276cda5e669_0_61"/>
          <p:cNvSpPr/>
          <p:nvPr/>
        </p:nvSpPr>
        <p:spPr>
          <a:xfrm>
            <a:off x="-5737" y="-41362"/>
            <a:ext cx="9155400" cy="91800"/>
          </a:xfrm>
          <a:prstGeom prst="rect">
            <a:avLst/>
          </a:prstGeom>
          <a:gradFill>
            <a:gsLst>
              <a:gs pos="0">
                <a:schemeClr val="accent1"/>
              </a:gs>
              <a:gs pos="100000">
                <a:schemeClr val="accent2"/>
              </a:gs>
            </a:gsLst>
            <a:lin ang="0" scaled="0"/>
          </a:gra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Montserrat"/>
              <a:ea typeface="Montserrat"/>
              <a:cs typeface="Montserrat"/>
              <a:sym typeface="Montserrat"/>
            </a:endParaRPr>
          </a:p>
        </p:txBody>
      </p:sp>
      <p:sp>
        <p:nvSpPr>
          <p:cNvPr id="54" name="Google Shape;54;g276cda5e669_0_61"/>
          <p:cNvSpPr txBox="1">
            <a:spLocks noGrp="1"/>
          </p:cNvSpPr>
          <p:nvPr>
            <p:ph type="title"/>
          </p:nvPr>
        </p:nvSpPr>
        <p:spPr>
          <a:xfrm>
            <a:off x="483275" y="1595000"/>
            <a:ext cx="7923000" cy="1764900"/>
          </a:xfrm>
          <a:prstGeom prst="rect">
            <a:avLst/>
          </a:prstGeom>
          <a:noFill/>
          <a:ln>
            <a:noFill/>
          </a:ln>
        </p:spPr>
        <p:txBody>
          <a:bodyPr spcFirstLastPara="1" wrap="square" lIns="91425" tIns="91425" rIns="91425" bIns="91425" anchor="ctr" anchorCtr="0">
            <a:normAutofit/>
          </a:bodyPr>
          <a:lstStyle>
            <a:lvl1pPr lvl="0" algn="l" rtl="0">
              <a:lnSpc>
                <a:spcPct val="100000"/>
              </a:lnSpc>
              <a:spcBef>
                <a:spcPts val="800"/>
              </a:spcBef>
              <a:spcAft>
                <a:spcPts val="0"/>
              </a:spcAft>
              <a:buClr>
                <a:schemeClr val="lt1"/>
              </a:buClr>
              <a:buSzPts val="3600"/>
              <a:buFont typeface="Open Sans Medium"/>
              <a:buNone/>
              <a:defRPr sz="3600" b="0">
                <a:solidFill>
                  <a:schemeClr val="lt1"/>
                </a:solidFill>
                <a:latin typeface="Open Sans Medium"/>
                <a:ea typeface="Open Sans Medium"/>
                <a:cs typeface="Open Sans Medium"/>
                <a:sym typeface="Open Sans Medium"/>
              </a:defRPr>
            </a:lvl1pPr>
            <a:lvl2pPr lvl="1" algn="l" rtl="0">
              <a:lnSpc>
                <a:spcPct val="100000"/>
              </a:lnSpc>
              <a:spcBef>
                <a:spcPts val="800"/>
              </a:spcBef>
              <a:spcAft>
                <a:spcPts val="0"/>
              </a:spcAft>
              <a:buClr>
                <a:schemeClr val="lt1"/>
              </a:buClr>
              <a:buSzPts val="3600"/>
              <a:buFont typeface="Open Sans Medium"/>
              <a:buNone/>
              <a:defRPr sz="3600" b="0">
                <a:solidFill>
                  <a:schemeClr val="lt1"/>
                </a:solidFill>
                <a:latin typeface="Open Sans Medium"/>
                <a:ea typeface="Open Sans Medium"/>
                <a:cs typeface="Open Sans Medium"/>
                <a:sym typeface="Open Sans Medium"/>
              </a:defRPr>
            </a:lvl2pPr>
            <a:lvl3pPr lvl="2" algn="l" rtl="0">
              <a:lnSpc>
                <a:spcPct val="100000"/>
              </a:lnSpc>
              <a:spcBef>
                <a:spcPts val="800"/>
              </a:spcBef>
              <a:spcAft>
                <a:spcPts val="0"/>
              </a:spcAft>
              <a:buClr>
                <a:schemeClr val="lt1"/>
              </a:buClr>
              <a:buSzPts val="3600"/>
              <a:buFont typeface="Open Sans Medium"/>
              <a:buNone/>
              <a:defRPr sz="3600" b="0">
                <a:solidFill>
                  <a:schemeClr val="lt1"/>
                </a:solidFill>
                <a:latin typeface="Open Sans Medium"/>
                <a:ea typeface="Open Sans Medium"/>
                <a:cs typeface="Open Sans Medium"/>
                <a:sym typeface="Open Sans Medium"/>
              </a:defRPr>
            </a:lvl3pPr>
            <a:lvl4pPr lvl="3" algn="l" rtl="0">
              <a:lnSpc>
                <a:spcPct val="100000"/>
              </a:lnSpc>
              <a:spcBef>
                <a:spcPts val="800"/>
              </a:spcBef>
              <a:spcAft>
                <a:spcPts val="0"/>
              </a:spcAft>
              <a:buClr>
                <a:schemeClr val="lt1"/>
              </a:buClr>
              <a:buSzPts val="3600"/>
              <a:buFont typeface="Open Sans Medium"/>
              <a:buNone/>
              <a:defRPr sz="3600" b="0">
                <a:solidFill>
                  <a:schemeClr val="lt1"/>
                </a:solidFill>
                <a:latin typeface="Open Sans Medium"/>
                <a:ea typeface="Open Sans Medium"/>
                <a:cs typeface="Open Sans Medium"/>
                <a:sym typeface="Open Sans Medium"/>
              </a:defRPr>
            </a:lvl4pPr>
            <a:lvl5pPr lvl="4" algn="l" rtl="0">
              <a:lnSpc>
                <a:spcPct val="100000"/>
              </a:lnSpc>
              <a:spcBef>
                <a:spcPts val="800"/>
              </a:spcBef>
              <a:spcAft>
                <a:spcPts val="0"/>
              </a:spcAft>
              <a:buClr>
                <a:schemeClr val="lt1"/>
              </a:buClr>
              <a:buSzPts val="3600"/>
              <a:buFont typeface="Open Sans Medium"/>
              <a:buNone/>
              <a:defRPr sz="3600" b="0">
                <a:solidFill>
                  <a:schemeClr val="lt1"/>
                </a:solidFill>
                <a:latin typeface="Open Sans Medium"/>
                <a:ea typeface="Open Sans Medium"/>
                <a:cs typeface="Open Sans Medium"/>
                <a:sym typeface="Open Sans Medium"/>
              </a:defRPr>
            </a:lvl5pPr>
            <a:lvl6pPr lvl="5" algn="l" rtl="0">
              <a:lnSpc>
                <a:spcPct val="100000"/>
              </a:lnSpc>
              <a:spcBef>
                <a:spcPts val="800"/>
              </a:spcBef>
              <a:spcAft>
                <a:spcPts val="0"/>
              </a:spcAft>
              <a:buClr>
                <a:schemeClr val="lt1"/>
              </a:buClr>
              <a:buSzPts val="3600"/>
              <a:buFont typeface="Open Sans Medium"/>
              <a:buNone/>
              <a:defRPr sz="3600" b="0">
                <a:solidFill>
                  <a:schemeClr val="lt1"/>
                </a:solidFill>
                <a:latin typeface="Open Sans Medium"/>
                <a:ea typeface="Open Sans Medium"/>
                <a:cs typeface="Open Sans Medium"/>
                <a:sym typeface="Open Sans Medium"/>
              </a:defRPr>
            </a:lvl6pPr>
            <a:lvl7pPr lvl="6" algn="l" rtl="0">
              <a:lnSpc>
                <a:spcPct val="100000"/>
              </a:lnSpc>
              <a:spcBef>
                <a:spcPts val="800"/>
              </a:spcBef>
              <a:spcAft>
                <a:spcPts val="0"/>
              </a:spcAft>
              <a:buClr>
                <a:schemeClr val="lt1"/>
              </a:buClr>
              <a:buSzPts val="3600"/>
              <a:buFont typeface="Open Sans Medium"/>
              <a:buNone/>
              <a:defRPr sz="3600" b="0">
                <a:solidFill>
                  <a:schemeClr val="lt1"/>
                </a:solidFill>
                <a:latin typeface="Open Sans Medium"/>
                <a:ea typeface="Open Sans Medium"/>
                <a:cs typeface="Open Sans Medium"/>
                <a:sym typeface="Open Sans Medium"/>
              </a:defRPr>
            </a:lvl7pPr>
            <a:lvl8pPr lvl="7" algn="l" rtl="0">
              <a:lnSpc>
                <a:spcPct val="100000"/>
              </a:lnSpc>
              <a:spcBef>
                <a:spcPts val="800"/>
              </a:spcBef>
              <a:spcAft>
                <a:spcPts val="0"/>
              </a:spcAft>
              <a:buClr>
                <a:schemeClr val="lt1"/>
              </a:buClr>
              <a:buSzPts val="3600"/>
              <a:buFont typeface="Open Sans Medium"/>
              <a:buNone/>
              <a:defRPr sz="3600" b="0">
                <a:solidFill>
                  <a:schemeClr val="lt1"/>
                </a:solidFill>
                <a:latin typeface="Open Sans Medium"/>
                <a:ea typeface="Open Sans Medium"/>
                <a:cs typeface="Open Sans Medium"/>
                <a:sym typeface="Open Sans Medium"/>
              </a:defRPr>
            </a:lvl8pPr>
            <a:lvl9pPr lvl="8" algn="l" rtl="0">
              <a:lnSpc>
                <a:spcPct val="100000"/>
              </a:lnSpc>
              <a:spcBef>
                <a:spcPts val="800"/>
              </a:spcBef>
              <a:spcAft>
                <a:spcPts val="800"/>
              </a:spcAft>
              <a:buClr>
                <a:schemeClr val="lt1"/>
              </a:buClr>
              <a:buSzPts val="3600"/>
              <a:buFont typeface="Open Sans Medium"/>
              <a:buNone/>
              <a:defRPr sz="3600" b="0">
                <a:solidFill>
                  <a:schemeClr val="lt1"/>
                </a:solidFill>
                <a:latin typeface="Open Sans Medium"/>
                <a:ea typeface="Open Sans Medium"/>
                <a:cs typeface="Open Sans Medium"/>
                <a:sym typeface="Open Sans Medium"/>
              </a:defRPr>
            </a:lvl9pPr>
          </a:lstStyle>
          <a:p>
            <a:endParaRPr/>
          </a:p>
        </p:txBody>
      </p:sp>
      <p:sp>
        <p:nvSpPr>
          <p:cNvPr id="55" name="Google Shape;55;g276cda5e669_0_61"/>
          <p:cNvSpPr txBox="1">
            <a:spLocks noGrp="1"/>
          </p:cNvSpPr>
          <p:nvPr>
            <p:ph type="title" idx="2"/>
          </p:nvPr>
        </p:nvSpPr>
        <p:spPr>
          <a:xfrm>
            <a:off x="483275" y="3359900"/>
            <a:ext cx="7923000" cy="841800"/>
          </a:xfrm>
          <a:prstGeom prst="rect">
            <a:avLst/>
          </a:prstGeom>
          <a:noFill/>
          <a:ln>
            <a:noFill/>
          </a:ln>
        </p:spPr>
        <p:txBody>
          <a:bodyPr spcFirstLastPara="1" wrap="square" lIns="91425" tIns="91425" rIns="91425" bIns="91425" anchor="ctr" anchorCtr="0">
            <a:normAutofit/>
          </a:bodyPr>
          <a:lstStyle>
            <a:lvl1pPr lvl="0" algn="l" rtl="0">
              <a:lnSpc>
                <a:spcPct val="100000"/>
              </a:lnSpc>
              <a:spcBef>
                <a:spcPts val="800"/>
              </a:spcBef>
              <a:spcAft>
                <a:spcPts val="0"/>
              </a:spcAft>
              <a:buClr>
                <a:schemeClr val="accent1"/>
              </a:buClr>
              <a:buSzPts val="2800"/>
              <a:buNone/>
              <a:defRPr b="0">
                <a:solidFill>
                  <a:schemeClr val="accent1"/>
                </a:solidFill>
              </a:defRPr>
            </a:lvl1pPr>
            <a:lvl2pPr lvl="1" algn="l" rtl="0">
              <a:lnSpc>
                <a:spcPct val="100000"/>
              </a:lnSpc>
              <a:spcBef>
                <a:spcPts val="800"/>
              </a:spcBef>
              <a:spcAft>
                <a:spcPts val="0"/>
              </a:spcAft>
              <a:buClr>
                <a:schemeClr val="accent1"/>
              </a:buClr>
              <a:buSzPts val="2800"/>
              <a:buNone/>
              <a:defRPr b="0">
                <a:solidFill>
                  <a:schemeClr val="accent1"/>
                </a:solidFill>
              </a:defRPr>
            </a:lvl2pPr>
            <a:lvl3pPr lvl="2" algn="l" rtl="0">
              <a:lnSpc>
                <a:spcPct val="100000"/>
              </a:lnSpc>
              <a:spcBef>
                <a:spcPts val="800"/>
              </a:spcBef>
              <a:spcAft>
                <a:spcPts val="0"/>
              </a:spcAft>
              <a:buClr>
                <a:schemeClr val="accent1"/>
              </a:buClr>
              <a:buSzPts val="2800"/>
              <a:buNone/>
              <a:defRPr b="0">
                <a:solidFill>
                  <a:schemeClr val="accent1"/>
                </a:solidFill>
              </a:defRPr>
            </a:lvl3pPr>
            <a:lvl4pPr lvl="3" algn="l" rtl="0">
              <a:lnSpc>
                <a:spcPct val="100000"/>
              </a:lnSpc>
              <a:spcBef>
                <a:spcPts val="800"/>
              </a:spcBef>
              <a:spcAft>
                <a:spcPts val="0"/>
              </a:spcAft>
              <a:buClr>
                <a:schemeClr val="accent1"/>
              </a:buClr>
              <a:buSzPts val="2800"/>
              <a:buNone/>
              <a:defRPr b="0">
                <a:solidFill>
                  <a:schemeClr val="accent1"/>
                </a:solidFill>
              </a:defRPr>
            </a:lvl4pPr>
            <a:lvl5pPr lvl="4" algn="l" rtl="0">
              <a:lnSpc>
                <a:spcPct val="100000"/>
              </a:lnSpc>
              <a:spcBef>
                <a:spcPts val="800"/>
              </a:spcBef>
              <a:spcAft>
                <a:spcPts val="0"/>
              </a:spcAft>
              <a:buClr>
                <a:schemeClr val="accent1"/>
              </a:buClr>
              <a:buSzPts val="2800"/>
              <a:buNone/>
              <a:defRPr b="0">
                <a:solidFill>
                  <a:schemeClr val="accent1"/>
                </a:solidFill>
              </a:defRPr>
            </a:lvl5pPr>
            <a:lvl6pPr lvl="5" algn="l" rtl="0">
              <a:lnSpc>
                <a:spcPct val="100000"/>
              </a:lnSpc>
              <a:spcBef>
                <a:spcPts val="800"/>
              </a:spcBef>
              <a:spcAft>
                <a:spcPts val="0"/>
              </a:spcAft>
              <a:buClr>
                <a:schemeClr val="accent1"/>
              </a:buClr>
              <a:buSzPts val="2800"/>
              <a:buNone/>
              <a:defRPr b="0">
                <a:solidFill>
                  <a:schemeClr val="accent1"/>
                </a:solidFill>
              </a:defRPr>
            </a:lvl6pPr>
            <a:lvl7pPr lvl="6" algn="l" rtl="0">
              <a:lnSpc>
                <a:spcPct val="100000"/>
              </a:lnSpc>
              <a:spcBef>
                <a:spcPts val="800"/>
              </a:spcBef>
              <a:spcAft>
                <a:spcPts val="0"/>
              </a:spcAft>
              <a:buClr>
                <a:schemeClr val="accent1"/>
              </a:buClr>
              <a:buSzPts val="2800"/>
              <a:buNone/>
              <a:defRPr b="0">
                <a:solidFill>
                  <a:schemeClr val="accent1"/>
                </a:solidFill>
              </a:defRPr>
            </a:lvl7pPr>
            <a:lvl8pPr lvl="7" algn="l" rtl="0">
              <a:lnSpc>
                <a:spcPct val="100000"/>
              </a:lnSpc>
              <a:spcBef>
                <a:spcPts val="800"/>
              </a:spcBef>
              <a:spcAft>
                <a:spcPts val="0"/>
              </a:spcAft>
              <a:buClr>
                <a:schemeClr val="accent1"/>
              </a:buClr>
              <a:buSzPts val="2800"/>
              <a:buNone/>
              <a:defRPr b="0">
                <a:solidFill>
                  <a:schemeClr val="accent1"/>
                </a:solidFill>
              </a:defRPr>
            </a:lvl8pPr>
            <a:lvl9pPr lvl="8" algn="l" rtl="0">
              <a:lnSpc>
                <a:spcPct val="100000"/>
              </a:lnSpc>
              <a:spcBef>
                <a:spcPts val="800"/>
              </a:spcBef>
              <a:spcAft>
                <a:spcPts val="800"/>
              </a:spcAft>
              <a:buClr>
                <a:schemeClr val="accent1"/>
              </a:buClr>
              <a:buSzPts val="2800"/>
              <a:buNone/>
              <a:defRPr b="0">
                <a:solidFill>
                  <a:schemeClr val="accent1"/>
                </a:solidFill>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2 Column Heavy Content">
  <p:cSld name="TITLE_AND_BODY_1_1">
    <p:spTree>
      <p:nvGrpSpPr>
        <p:cNvPr id="1" name="Shape 56"/>
        <p:cNvGrpSpPr/>
        <p:nvPr/>
      </p:nvGrpSpPr>
      <p:grpSpPr>
        <a:xfrm>
          <a:off x="0" y="0"/>
          <a:ext cx="0" cy="0"/>
          <a:chOff x="0" y="0"/>
          <a:chExt cx="0" cy="0"/>
        </a:xfrm>
      </p:grpSpPr>
      <p:sp>
        <p:nvSpPr>
          <p:cNvPr id="57" name="Google Shape;57;g276cda5e669_0_67"/>
          <p:cNvSpPr txBox="1">
            <a:spLocks noGrp="1"/>
          </p:cNvSpPr>
          <p:nvPr>
            <p:ph type="title"/>
          </p:nvPr>
        </p:nvSpPr>
        <p:spPr>
          <a:xfrm>
            <a:off x="239037" y="192200"/>
            <a:ext cx="8687400" cy="572700"/>
          </a:xfrm>
          <a:prstGeom prst="rect">
            <a:avLst/>
          </a:prstGeom>
          <a:noFill/>
          <a:ln>
            <a:noFill/>
          </a:ln>
        </p:spPr>
        <p:txBody>
          <a:bodyPr spcFirstLastPara="1" wrap="square" lIns="91425" tIns="91425" rIns="91425" bIns="91425" anchor="t" anchorCtr="0">
            <a:normAutofit/>
          </a:bodyPr>
          <a:lstStyle>
            <a:lvl1pPr lvl="0" algn="l" rtl="0">
              <a:lnSpc>
                <a:spcPct val="100000"/>
              </a:lnSpc>
              <a:spcBef>
                <a:spcPts val="0"/>
              </a:spcBef>
              <a:spcAft>
                <a:spcPts val="0"/>
              </a:spcAft>
              <a:buSzPts val="2800"/>
              <a:buNone/>
              <a:defRPr/>
            </a:lvl1pPr>
            <a:lvl2pPr lvl="1" algn="l" rtl="0">
              <a:lnSpc>
                <a:spcPct val="100000"/>
              </a:lnSpc>
              <a:spcBef>
                <a:spcPts val="0"/>
              </a:spcBef>
              <a:spcAft>
                <a:spcPts val="0"/>
              </a:spcAft>
              <a:buSzPts val="2800"/>
              <a:buNone/>
              <a:defRPr/>
            </a:lvl2pPr>
            <a:lvl3pPr lvl="2" algn="l" rtl="0">
              <a:lnSpc>
                <a:spcPct val="100000"/>
              </a:lnSpc>
              <a:spcBef>
                <a:spcPts val="0"/>
              </a:spcBef>
              <a:spcAft>
                <a:spcPts val="0"/>
              </a:spcAft>
              <a:buSzPts val="2800"/>
              <a:buNone/>
              <a:defRPr/>
            </a:lvl3pPr>
            <a:lvl4pPr lvl="3" algn="l" rtl="0">
              <a:lnSpc>
                <a:spcPct val="100000"/>
              </a:lnSpc>
              <a:spcBef>
                <a:spcPts val="0"/>
              </a:spcBef>
              <a:spcAft>
                <a:spcPts val="0"/>
              </a:spcAft>
              <a:buSzPts val="2800"/>
              <a:buNone/>
              <a:defRPr/>
            </a:lvl4pPr>
            <a:lvl5pPr lvl="4" algn="l" rtl="0">
              <a:lnSpc>
                <a:spcPct val="100000"/>
              </a:lnSpc>
              <a:spcBef>
                <a:spcPts val="0"/>
              </a:spcBef>
              <a:spcAft>
                <a:spcPts val="0"/>
              </a:spcAft>
              <a:buSzPts val="2800"/>
              <a:buNone/>
              <a:defRPr/>
            </a:lvl5pPr>
            <a:lvl6pPr lvl="5" algn="l" rtl="0">
              <a:lnSpc>
                <a:spcPct val="100000"/>
              </a:lnSpc>
              <a:spcBef>
                <a:spcPts val="0"/>
              </a:spcBef>
              <a:spcAft>
                <a:spcPts val="0"/>
              </a:spcAft>
              <a:buSzPts val="2800"/>
              <a:buNone/>
              <a:defRPr/>
            </a:lvl6pPr>
            <a:lvl7pPr lvl="6" algn="l" rtl="0">
              <a:lnSpc>
                <a:spcPct val="100000"/>
              </a:lnSpc>
              <a:spcBef>
                <a:spcPts val="0"/>
              </a:spcBef>
              <a:spcAft>
                <a:spcPts val="0"/>
              </a:spcAft>
              <a:buSzPts val="2800"/>
              <a:buNone/>
              <a:defRPr/>
            </a:lvl7pPr>
            <a:lvl8pPr lvl="7" algn="l" rtl="0">
              <a:lnSpc>
                <a:spcPct val="100000"/>
              </a:lnSpc>
              <a:spcBef>
                <a:spcPts val="0"/>
              </a:spcBef>
              <a:spcAft>
                <a:spcPts val="0"/>
              </a:spcAft>
              <a:buSzPts val="2800"/>
              <a:buNone/>
              <a:defRPr/>
            </a:lvl8pPr>
            <a:lvl9pPr lvl="8" algn="l" rtl="0">
              <a:lnSpc>
                <a:spcPct val="100000"/>
              </a:lnSpc>
              <a:spcBef>
                <a:spcPts val="0"/>
              </a:spcBef>
              <a:spcAft>
                <a:spcPts val="0"/>
              </a:spcAft>
              <a:buSzPts val="2800"/>
              <a:buNone/>
              <a:defRPr/>
            </a:lvl9pPr>
          </a:lstStyle>
          <a:p>
            <a:endParaRPr/>
          </a:p>
        </p:txBody>
      </p:sp>
      <p:sp>
        <p:nvSpPr>
          <p:cNvPr id="58" name="Google Shape;58;g276cda5e669_0_67"/>
          <p:cNvSpPr txBox="1">
            <a:spLocks noGrp="1"/>
          </p:cNvSpPr>
          <p:nvPr>
            <p:ph type="body" idx="1"/>
          </p:nvPr>
        </p:nvSpPr>
        <p:spPr>
          <a:xfrm>
            <a:off x="239025" y="845025"/>
            <a:ext cx="4344900" cy="3723900"/>
          </a:xfrm>
          <a:prstGeom prst="rect">
            <a:avLst/>
          </a:prstGeom>
          <a:noFill/>
          <a:ln>
            <a:noFill/>
          </a:ln>
        </p:spPr>
        <p:txBody>
          <a:bodyPr spcFirstLastPara="1" wrap="square" lIns="91425" tIns="91425" rIns="91425" bIns="91425" anchor="t" anchorCtr="0">
            <a:normAutofit/>
          </a:bodyPr>
          <a:lstStyle>
            <a:lvl1pPr marL="457200" lvl="0" indent="-317500" algn="l" rtl="0">
              <a:lnSpc>
                <a:spcPct val="95000"/>
              </a:lnSpc>
              <a:spcBef>
                <a:spcPts val="500"/>
              </a:spcBef>
              <a:spcAft>
                <a:spcPts val="0"/>
              </a:spcAft>
              <a:buSzPts val="1400"/>
              <a:buChar char="●"/>
              <a:defRPr sz="1400"/>
            </a:lvl1pPr>
            <a:lvl2pPr marL="914400" lvl="1" indent="-292100" algn="l" rtl="0">
              <a:lnSpc>
                <a:spcPct val="95000"/>
              </a:lnSpc>
              <a:spcBef>
                <a:spcPts val="500"/>
              </a:spcBef>
              <a:spcAft>
                <a:spcPts val="0"/>
              </a:spcAft>
              <a:buSzPts val="1000"/>
              <a:buChar char="○"/>
              <a:defRPr sz="1000"/>
            </a:lvl2pPr>
            <a:lvl3pPr marL="1371600" lvl="2" indent="-292100" algn="l" rtl="0">
              <a:lnSpc>
                <a:spcPct val="95000"/>
              </a:lnSpc>
              <a:spcBef>
                <a:spcPts val="500"/>
              </a:spcBef>
              <a:spcAft>
                <a:spcPts val="0"/>
              </a:spcAft>
              <a:buSzPts val="1000"/>
              <a:buChar char="■"/>
              <a:defRPr sz="1000"/>
            </a:lvl3pPr>
            <a:lvl4pPr marL="1828800" lvl="3" indent="-292100" algn="l" rtl="0">
              <a:lnSpc>
                <a:spcPct val="95000"/>
              </a:lnSpc>
              <a:spcBef>
                <a:spcPts val="500"/>
              </a:spcBef>
              <a:spcAft>
                <a:spcPts val="0"/>
              </a:spcAft>
              <a:buSzPts val="1000"/>
              <a:buChar char="●"/>
              <a:defRPr sz="1000"/>
            </a:lvl4pPr>
            <a:lvl5pPr marL="2286000" lvl="4" indent="-292100" algn="l" rtl="0">
              <a:lnSpc>
                <a:spcPct val="95000"/>
              </a:lnSpc>
              <a:spcBef>
                <a:spcPts val="500"/>
              </a:spcBef>
              <a:spcAft>
                <a:spcPts val="0"/>
              </a:spcAft>
              <a:buSzPts val="1000"/>
              <a:buChar char="○"/>
              <a:defRPr sz="1000"/>
            </a:lvl5pPr>
            <a:lvl6pPr marL="2743200" lvl="5" indent="-292100" algn="l" rtl="0">
              <a:lnSpc>
                <a:spcPct val="95000"/>
              </a:lnSpc>
              <a:spcBef>
                <a:spcPts val="500"/>
              </a:spcBef>
              <a:spcAft>
                <a:spcPts val="0"/>
              </a:spcAft>
              <a:buSzPts val="1000"/>
              <a:buChar char="■"/>
              <a:defRPr sz="1000"/>
            </a:lvl6pPr>
            <a:lvl7pPr marL="3200400" lvl="6" indent="-292100" algn="l" rtl="0">
              <a:lnSpc>
                <a:spcPct val="95000"/>
              </a:lnSpc>
              <a:spcBef>
                <a:spcPts val="500"/>
              </a:spcBef>
              <a:spcAft>
                <a:spcPts val="0"/>
              </a:spcAft>
              <a:buSzPts val="1000"/>
              <a:buChar char="●"/>
              <a:defRPr sz="1000"/>
            </a:lvl7pPr>
            <a:lvl8pPr marL="3657600" lvl="7" indent="-292100" algn="l" rtl="0">
              <a:lnSpc>
                <a:spcPct val="95000"/>
              </a:lnSpc>
              <a:spcBef>
                <a:spcPts val="500"/>
              </a:spcBef>
              <a:spcAft>
                <a:spcPts val="0"/>
              </a:spcAft>
              <a:buSzPts val="1000"/>
              <a:buChar char="○"/>
              <a:defRPr sz="1000"/>
            </a:lvl8pPr>
            <a:lvl9pPr marL="4114800" lvl="8" indent="-292100" algn="l" rtl="0">
              <a:lnSpc>
                <a:spcPct val="95000"/>
              </a:lnSpc>
              <a:spcBef>
                <a:spcPts val="500"/>
              </a:spcBef>
              <a:spcAft>
                <a:spcPts val="500"/>
              </a:spcAft>
              <a:buSzPts val="1000"/>
              <a:buChar char="■"/>
              <a:defRPr sz="1000"/>
            </a:lvl9pPr>
          </a:lstStyle>
          <a:p>
            <a:endParaRPr/>
          </a:p>
        </p:txBody>
      </p:sp>
      <p:sp>
        <p:nvSpPr>
          <p:cNvPr id="59" name="Google Shape;59;g276cda5e669_0_6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60" name="Google Shape;60;g276cda5e669_0_67"/>
          <p:cNvSpPr txBox="1">
            <a:spLocks noGrp="1"/>
          </p:cNvSpPr>
          <p:nvPr>
            <p:ph type="body" idx="2"/>
          </p:nvPr>
        </p:nvSpPr>
        <p:spPr>
          <a:xfrm>
            <a:off x="4676250" y="852113"/>
            <a:ext cx="4344900" cy="3723900"/>
          </a:xfrm>
          <a:prstGeom prst="rect">
            <a:avLst/>
          </a:prstGeom>
          <a:noFill/>
          <a:ln>
            <a:noFill/>
          </a:ln>
        </p:spPr>
        <p:txBody>
          <a:bodyPr spcFirstLastPara="1" wrap="square" lIns="91425" tIns="91425" rIns="91425" bIns="91425" anchor="t" anchorCtr="0">
            <a:normAutofit/>
          </a:bodyPr>
          <a:lstStyle>
            <a:lvl1pPr marL="457200" lvl="0" indent="-317500" algn="l" rtl="0">
              <a:lnSpc>
                <a:spcPct val="95000"/>
              </a:lnSpc>
              <a:spcBef>
                <a:spcPts val="500"/>
              </a:spcBef>
              <a:spcAft>
                <a:spcPts val="0"/>
              </a:spcAft>
              <a:buSzPts val="1400"/>
              <a:buChar char="●"/>
              <a:defRPr sz="1400"/>
            </a:lvl1pPr>
            <a:lvl2pPr marL="914400" lvl="1" indent="-292100" algn="l" rtl="0">
              <a:lnSpc>
                <a:spcPct val="95000"/>
              </a:lnSpc>
              <a:spcBef>
                <a:spcPts val="500"/>
              </a:spcBef>
              <a:spcAft>
                <a:spcPts val="0"/>
              </a:spcAft>
              <a:buSzPts val="1000"/>
              <a:buChar char="○"/>
              <a:defRPr sz="1000"/>
            </a:lvl2pPr>
            <a:lvl3pPr marL="1371600" lvl="2" indent="-292100" algn="l" rtl="0">
              <a:lnSpc>
                <a:spcPct val="95000"/>
              </a:lnSpc>
              <a:spcBef>
                <a:spcPts val="500"/>
              </a:spcBef>
              <a:spcAft>
                <a:spcPts val="0"/>
              </a:spcAft>
              <a:buSzPts val="1000"/>
              <a:buChar char="■"/>
              <a:defRPr sz="1000"/>
            </a:lvl3pPr>
            <a:lvl4pPr marL="1828800" lvl="3" indent="-292100" algn="l" rtl="0">
              <a:lnSpc>
                <a:spcPct val="95000"/>
              </a:lnSpc>
              <a:spcBef>
                <a:spcPts val="500"/>
              </a:spcBef>
              <a:spcAft>
                <a:spcPts val="0"/>
              </a:spcAft>
              <a:buSzPts val="1000"/>
              <a:buChar char="●"/>
              <a:defRPr sz="1000"/>
            </a:lvl4pPr>
            <a:lvl5pPr marL="2286000" lvl="4" indent="-292100" algn="l" rtl="0">
              <a:lnSpc>
                <a:spcPct val="95000"/>
              </a:lnSpc>
              <a:spcBef>
                <a:spcPts val="500"/>
              </a:spcBef>
              <a:spcAft>
                <a:spcPts val="0"/>
              </a:spcAft>
              <a:buSzPts val="1000"/>
              <a:buChar char="○"/>
              <a:defRPr sz="1000"/>
            </a:lvl5pPr>
            <a:lvl6pPr marL="2743200" lvl="5" indent="-292100" algn="l" rtl="0">
              <a:lnSpc>
                <a:spcPct val="95000"/>
              </a:lnSpc>
              <a:spcBef>
                <a:spcPts val="500"/>
              </a:spcBef>
              <a:spcAft>
                <a:spcPts val="0"/>
              </a:spcAft>
              <a:buSzPts val="1000"/>
              <a:buChar char="■"/>
              <a:defRPr sz="1000"/>
            </a:lvl6pPr>
            <a:lvl7pPr marL="3200400" lvl="6" indent="-292100" algn="l" rtl="0">
              <a:lnSpc>
                <a:spcPct val="95000"/>
              </a:lnSpc>
              <a:spcBef>
                <a:spcPts val="500"/>
              </a:spcBef>
              <a:spcAft>
                <a:spcPts val="0"/>
              </a:spcAft>
              <a:buSzPts val="1000"/>
              <a:buChar char="●"/>
              <a:defRPr sz="1000"/>
            </a:lvl7pPr>
            <a:lvl8pPr marL="3657600" lvl="7" indent="-292100" algn="l" rtl="0">
              <a:lnSpc>
                <a:spcPct val="95000"/>
              </a:lnSpc>
              <a:spcBef>
                <a:spcPts val="500"/>
              </a:spcBef>
              <a:spcAft>
                <a:spcPts val="0"/>
              </a:spcAft>
              <a:buSzPts val="1000"/>
              <a:buChar char="○"/>
              <a:defRPr sz="1000"/>
            </a:lvl8pPr>
            <a:lvl9pPr marL="4114800" lvl="8" indent="-292100" algn="l" rtl="0">
              <a:lnSpc>
                <a:spcPct val="95000"/>
              </a:lnSpc>
              <a:spcBef>
                <a:spcPts val="500"/>
              </a:spcBef>
              <a:spcAft>
                <a:spcPts val="500"/>
              </a:spcAft>
              <a:buSzPts val="1000"/>
              <a:buChar char="■"/>
              <a:defRPr sz="1000"/>
            </a:lvl9pPr>
          </a:lstStyle>
          <a:p>
            <a:endParaRPr/>
          </a:p>
        </p:txBody>
      </p:sp>
      <p:sp>
        <p:nvSpPr>
          <p:cNvPr id="61" name="Google Shape;61;g276cda5e669_0_67"/>
          <p:cNvSpPr/>
          <p:nvPr/>
        </p:nvSpPr>
        <p:spPr>
          <a:xfrm>
            <a:off x="0" y="-3425"/>
            <a:ext cx="9155400" cy="63300"/>
          </a:xfrm>
          <a:prstGeom prst="rect">
            <a:avLst/>
          </a:prstGeom>
          <a:gradFill>
            <a:gsLst>
              <a:gs pos="0">
                <a:schemeClr val="accent1"/>
              </a:gs>
              <a:gs pos="100000">
                <a:schemeClr val="accent2"/>
              </a:gs>
            </a:gsLst>
            <a:lin ang="0" scaled="0"/>
          </a:gra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Montserrat"/>
              <a:ea typeface="Montserrat"/>
              <a:cs typeface="Montserrat"/>
              <a:sym typeface="Montserrat"/>
            </a:endParaRPr>
          </a:p>
        </p:txBody>
      </p:sp>
      <p:pic>
        <p:nvPicPr>
          <p:cNvPr id="62" name="Google Shape;62;g276cda5e669_0_67"/>
          <p:cNvPicPr preferRelativeResize="0"/>
          <p:nvPr/>
        </p:nvPicPr>
        <p:blipFill rotWithShape="1">
          <a:blip r:embed="rId2">
            <a:alphaModFix/>
          </a:blip>
          <a:srcRect/>
          <a:stretch/>
        </p:blipFill>
        <p:spPr>
          <a:xfrm>
            <a:off x="174233" y="4815221"/>
            <a:ext cx="1027755" cy="222199"/>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1 Column Heavy Content">
  <p:cSld name="TITLE_AND_BODY_1_2">
    <p:spTree>
      <p:nvGrpSpPr>
        <p:cNvPr id="1" name="Shape 63"/>
        <p:cNvGrpSpPr/>
        <p:nvPr/>
      </p:nvGrpSpPr>
      <p:grpSpPr>
        <a:xfrm>
          <a:off x="0" y="0"/>
          <a:ext cx="0" cy="0"/>
          <a:chOff x="0" y="0"/>
          <a:chExt cx="0" cy="0"/>
        </a:xfrm>
      </p:grpSpPr>
      <p:sp>
        <p:nvSpPr>
          <p:cNvPr id="64" name="Google Shape;64;g276cda5e669_0_74"/>
          <p:cNvSpPr txBox="1">
            <a:spLocks noGrp="1"/>
          </p:cNvSpPr>
          <p:nvPr>
            <p:ph type="title"/>
          </p:nvPr>
        </p:nvSpPr>
        <p:spPr>
          <a:xfrm>
            <a:off x="239037" y="192200"/>
            <a:ext cx="8687400" cy="572700"/>
          </a:xfrm>
          <a:prstGeom prst="rect">
            <a:avLst/>
          </a:prstGeom>
          <a:noFill/>
          <a:ln>
            <a:noFill/>
          </a:ln>
        </p:spPr>
        <p:txBody>
          <a:bodyPr spcFirstLastPara="1" wrap="square" lIns="91425" tIns="91425" rIns="91425" bIns="91425" anchor="t" anchorCtr="0">
            <a:normAutofit/>
          </a:bodyPr>
          <a:lstStyle>
            <a:lvl1pPr lvl="0" algn="l" rtl="0">
              <a:lnSpc>
                <a:spcPct val="100000"/>
              </a:lnSpc>
              <a:spcBef>
                <a:spcPts val="0"/>
              </a:spcBef>
              <a:spcAft>
                <a:spcPts val="0"/>
              </a:spcAft>
              <a:buSzPts val="2800"/>
              <a:buNone/>
              <a:defRPr/>
            </a:lvl1pPr>
            <a:lvl2pPr lvl="1" algn="l" rtl="0">
              <a:lnSpc>
                <a:spcPct val="100000"/>
              </a:lnSpc>
              <a:spcBef>
                <a:spcPts val="0"/>
              </a:spcBef>
              <a:spcAft>
                <a:spcPts val="0"/>
              </a:spcAft>
              <a:buSzPts val="2800"/>
              <a:buNone/>
              <a:defRPr/>
            </a:lvl2pPr>
            <a:lvl3pPr lvl="2" algn="l" rtl="0">
              <a:lnSpc>
                <a:spcPct val="100000"/>
              </a:lnSpc>
              <a:spcBef>
                <a:spcPts val="0"/>
              </a:spcBef>
              <a:spcAft>
                <a:spcPts val="0"/>
              </a:spcAft>
              <a:buSzPts val="2800"/>
              <a:buNone/>
              <a:defRPr/>
            </a:lvl3pPr>
            <a:lvl4pPr lvl="3" algn="l" rtl="0">
              <a:lnSpc>
                <a:spcPct val="100000"/>
              </a:lnSpc>
              <a:spcBef>
                <a:spcPts val="0"/>
              </a:spcBef>
              <a:spcAft>
                <a:spcPts val="0"/>
              </a:spcAft>
              <a:buSzPts val="2800"/>
              <a:buNone/>
              <a:defRPr/>
            </a:lvl4pPr>
            <a:lvl5pPr lvl="4" algn="l" rtl="0">
              <a:lnSpc>
                <a:spcPct val="100000"/>
              </a:lnSpc>
              <a:spcBef>
                <a:spcPts val="0"/>
              </a:spcBef>
              <a:spcAft>
                <a:spcPts val="0"/>
              </a:spcAft>
              <a:buSzPts val="2800"/>
              <a:buNone/>
              <a:defRPr/>
            </a:lvl5pPr>
            <a:lvl6pPr lvl="5" algn="l" rtl="0">
              <a:lnSpc>
                <a:spcPct val="100000"/>
              </a:lnSpc>
              <a:spcBef>
                <a:spcPts val="0"/>
              </a:spcBef>
              <a:spcAft>
                <a:spcPts val="0"/>
              </a:spcAft>
              <a:buSzPts val="2800"/>
              <a:buNone/>
              <a:defRPr/>
            </a:lvl6pPr>
            <a:lvl7pPr lvl="6" algn="l" rtl="0">
              <a:lnSpc>
                <a:spcPct val="100000"/>
              </a:lnSpc>
              <a:spcBef>
                <a:spcPts val="0"/>
              </a:spcBef>
              <a:spcAft>
                <a:spcPts val="0"/>
              </a:spcAft>
              <a:buSzPts val="2800"/>
              <a:buNone/>
              <a:defRPr/>
            </a:lvl7pPr>
            <a:lvl8pPr lvl="7" algn="l" rtl="0">
              <a:lnSpc>
                <a:spcPct val="100000"/>
              </a:lnSpc>
              <a:spcBef>
                <a:spcPts val="0"/>
              </a:spcBef>
              <a:spcAft>
                <a:spcPts val="0"/>
              </a:spcAft>
              <a:buSzPts val="2800"/>
              <a:buNone/>
              <a:defRPr/>
            </a:lvl8pPr>
            <a:lvl9pPr lvl="8" algn="l" rtl="0">
              <a:lnSpc>
                <a:spcPct val="100000"/>
              </a:lnSpc>
              <a:spcBef>
                <a:spcPts val="0"/>
              </a:spcBef>
              <a:spcAft>
                <a:spcPts val="0"/>
              </a:spcAft>
              <a:buSzPts val="2800"/>
              <a:buNone/>
              <a:defRPr/>
            </a:lvl9pPr>
          </a:lstStyle>
          <a:p>
            <a:endParaRPr/>
          </a:p>
        </p:txBody>
      </p:sp>
      <p:sp>
        <p:nvSpPr>
          <p:cNvPr id="65" name="Google Shape;65;g276cda5e669_0_74"/>
          <p:cNvSpPr txBox="1">
            <a:spLocks noGrp="1"/>
          </p:cNvSpPr>
          <p:nvPr>
            <p:ph type="body" idx="1"/>
          </p:nvPr>
        </p:nvSpPr>
        <p:spPr>
          <a:xfrm>
            <a:off x="233225" y="845016"/>
            <a:ext cx="8687400" cy="3723900"/>
          </a:xfrm>
          <a:prstGeom prst="rect">
            <a:avLst/>
          </a:prstGeom>
          <a:noFill/>
          <a:ln>
            <a:noFill/>
          </a:ln>
        </p:spPr>
        <p:txBody>
          <a:bodyPr spcFirstLastPara="1" wrap="square" lIns="91425" tIns="91425" rIns="91425" bIns="91425" anchor="t" anchorCtr="0">
            <a:normAutofit/>
          </a:bodyPr>
          <a:lstStyle>
            <a:lvl1pPr marL="457200" lvl="0" indent="-317500" algn="l" rtl="0">
              <a:lnSpc>
                <a:spcPct val="95000"/>
              </a:lnSpc>
              <a:spcBef>
                <a:spcPts val="500"/>
              </a:spcBef>
              <a:spcAft>
                <a:spcPts val="0"/>
              </a:spcAft>
              <a:buSzPts val="1400"/>
              <a:buChar char="●"/>
              <a:defRPr sz="1400"/>
            </a:lvl1pPr>
            <a:lvl2pPr marL="914400" lvl="1" indent="-292100" algn="l" rtl="0">
              <a:lnSpc>
                <a:spcPct val="95000"/>
              </a:lnSpc>
              <a:spcBef>
                <a:spcPts val="500"/>
              </a:spcBef>
              <a:spcAft>
                <a:spcPts val="0"/>
              </a:spcAft>
              <a:buSzPts val="1000"/>
              <a:buChar char="○"/>
              <a:defRPr sz="1000"/>
            </a:lvl2pPr>
            <a:lvl3pPr marL="1371600" lvl="2" indent="-292100" algn="l" rtl="0">
              <a:lnSpc>
                <a:spcPct val="95000"/>
              </a:lnSpc>
              <a:spcBef>
                <a:spcPts val="500"/>
              </a:spcBef>
              <a:spcAft>
                <a:spcPts val="0"/>
              </a:spcAft>
              <a:buSzPts val="1000"/>
              <a:buChar char="■"/>
              <a:defRPr sz="1000"/>
            </a:lvl3pPr>
            <a:lvl4pPr marL="1828800" lvl="3" indent="-292100" algn="l" rtl="0">
              <a:lnSpc>
                <a:spcPct val="95000"/>
              </a:lnSpc>
              <a:spcBef>
                <a:spcPts val="500"/>
              </a:spcBef>
              <a:spcAft>
                <a:spcPts val="0"/>
              </a:spcAft>
              <a:buSzPts val="1000"/>
              <a:buChar char="●"/>
              <a:defRPr sz="1000"/>
            </a:lvl4pPr>
            <a:lvl5pPr marL="2286000" lvl="4" indent="-292100" algn="l" rtl="0">
              <a:lnSpc>
                <a:spcPct val="95000"/>
              </a:lnSpc>
              <a:spcBef>
                <a:spcPts val="500"/>
              </a:spcBef>
              <a:spcAft>
                <a:spcPts val="0"/>
              </a:spcAft>
              <a:buSzPts val="1000"/>
              <a:buChar char="○"/>
              <a:defRPr sz="1000"/>
            </a:lvl5pPr>
            <a:lvl6pPr marL="2743200" lvl="5" indent="-292100" algn="l" rtl="0">
              <a:lnSpc>
                <a:spcPct val="95000"/>
              </a:lnSpc>
              <a:spcBef>
                <a:spcPts val="500"/>
              </a:spcBef>
              <a:spcAft>
                <a:spcPts val="0"/>
              </a:spcAft>
              <a:buSzPts val="1000"/>
              <a:buChar char="■"/>
              <a:defRPr sz="1000"/>
            </a:lvl6pPr>
            <a:lvl7pPr marL="3200400" lvl="6" indent="-292100" algn="l" rtl="0">
              <a:lnSpc>
                <a:spcPct val="95000"/>
              </a:lnSpc>
              <a:spcBef>
                <a:spcPts val="500"/>
              </a:spcBef>
              <a:spcAft>
                <a:spcPts val="0"/>
              </a:spcAft>
              <a:buSzPts val="1000"/>
              <a:buChar char="●"/>
              <a:defRPr sz="1000"/>
            </a:lvl7pPr>
            <a:lvl8pPr marL="3657600" lvl="7" indent="-292100" algn="l" rtl="0">
              <a:lnSpc>
                <a:spcPct val="95000"/>
              </a:lnSpc>
              <a:spcBef>
                <a:spcPts val="500"/>
              </a:spcBef>
              <a:spcAft>
                <a:spcPts val="0"/>
              </a:spcAft>
              <a:buSzPts val="1000"/>
              <a:buChar char="○"/>
              <a:defRPr sz="1000"/>
            </a:lvl8pPr>
            <a:lvl9pPr marL="4114800" lvl="8" indent="-292100" algn="l" rtl="0">
              <a:lnSpc>
                <a:spcPct val="95000"/>
              </a:lnSpc>
              <a:spcBef>
                <a:spcPts val="500"/>
              </a:spcBef>
              <a:spcAft>
                <a:spcPts val="500"/>
              </a:spcAft>
              <a:buSzPts val="1000"/>
              <a:buChar char="■"/>
              <a:defRPr sz="1000"/>
            </a:lvl9pPr>
          </a:lstStyle>
          <a:p>
            <a:endParaRPr/>
          </a:p>
        </p:txBody>
      </p:sp>
      <p:sp>
        <p:nvSpPr>
          <p:cNvPr id="66" name="Google Shape;66;g276cda5e669_0_7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67" name="Google Shape;67;g276cda5e669_0_74"/>
          <p:cNvSpPr/>
          <p:nvPr/>
        </p:nvSpPr>
        <p:spPr>
          <a:xfrm>
            <a:off x="0" y="-3425"/>
            <a:ext cx="9155400" cy="63300"/>
          </a:xfrm>
          <a:prstGeom prst="rect">
            <a:avLst/>
          </a:prstGeom>
          <a:gradFill>
            <a:gsLst>
              <a:gs pos="0">
                <a:schemeClr val="accent1"/>
              </a:gs>
              <a:gs pos="100000">
                <a:schemeClr val="accent2"/>
              </a:gs>
            </a:gsLst>
            <a:lin ang="0" scaled="0"/>
          </a:gra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Montserrat"/>
              <a:ea typeface="Montserrat"/>
              <a:cs typeface="Montserrat"/>
              <a:sym typeface="Montserrat"/>
            </a:endParaRPr>
          </a:p>
        </p:txBody>
      </p:sp>
      <p:pic>
        <p:nvPicPr>
          <p:cNvPr id="68" name="Google Shape;68;g276cda5e669_0_74"/>
          <p:cNvPicPr preferRelativeResize="0"/>
          <p:nvPr/>
        </p:nvPicPr>
        <p:blipFill rotWithShape="1">
          <a:blip r:embed="rId2">
            <a:alphaModFix/>
          </a:blip>
          <a:srcRect/>
          <a:stretch/>
        </p:blipFill>
        <p:spPr>
          <a:xfrm>
            <a:off x="174233" y="4815221"/>
            <a:ext cx="1027755" cy="222199"/>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Dark 1">
  <p:cSld name="1_Title Dark">
    <p:spTree>
      <p:nvGrpSpPr>
        <p:cNvPr id="1" name="Shape 69"/>
        <p:cNvGrpSpPr/>
        <p:nvPr/>
      </p:nvGrpSpPr>
      <p:grpSpPr>
        <a:xfrm>
          <a:off x="0" y="0"/>
          <a:ext cx="0" cy="0"/>
          <a:chOff x="0" y="0"/>
          <a:chExt cx="0" cy="0"/>
        </a:xfrm>
      </p:grpSpPr>
      <p:sp>
        <p:nvSpPr>
          <p:cNvPr id="70" name="Google Shape;70;g276cda5e669_0_80"/>
          <p:cNvSpPr/>
          <p:nvPr/>
        </p:nvSpPr>
        <p:spPr>
          <a:xfrm>
            <a:off x="0" y="-41362"/>
            <a:ext cx="9155400" cy="5184900"/>
          </a:xfrm>
          <a:prstGeom prst="rect">
            <a:avLst/>
          </a:prstGeom>
          <a:solidFill>
            <a:srgbClr val="100F18">
              <a:alpha val="74510"/>
            </a:srgbClr>
          </a:solidFill>
          <a:ln>
            <a:noFill/>
          </a:ln>
        </p:spPr>
        <p:txBody>
          <a:bodyPr spcFirstLastPara="1" wrap="square" lIns="68575" tIns="68575" rIns="68575" bIns="68575" anchor="ctr" anchorCtr="0">
            <a:noAutofit/>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Open Sans"/>
              <a:ea typeface="Open Sans"/>
              <a:cs typeface="Open Sans"/>
              <a:sym typeface="Open Sans"/>
            </a:endParaRPr>
          </a:p>
        </p:txBody>
      </p:sp>
      <p:sp>
        <p:nvSpPr>
          <p:cNvPr id="71" name="Google Shape;71;g276cda5e669_0_80"/>
          <p:cNvSpPr/>
          <p:nvPr/>
        </p:nvSpPr>
        <p:spPr>
          <a:xfrm>
            <a:off x="-5737" y="-41362"/>
            <a:ext cx="9155400" cy="91800"/>
          </a:xfrm>
          <a:prstGeom prst="rect">
            <a:avLst/>
          </a:prstGeom>
          <a:gradFill>
            <a:gsLst>
              <a:gs pos="0">
                <a:schemeClr val="accent1"/>
              </a:gs>
              <a:gs pos="100000">
                <a:schemeClr val="accent2"/>
              </a:gs>
            </a:gsLst>
            <a:lin ang="0" scaled="0"/>
          </a:gra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Montserrat"/>
              <a:ea typeface="Montserrat"/>
              <a:cs typeface="Montserrat"/>
              <a:sym typeface="Montserrat"/>
            </a:endParaRPr>
          </a:p>
        </p:txBody>
      </p:sp>
      <p:pic>
        <p:nvPicPr>
          <p:cNvPr id="72" name="Google Shape;72;g276cda5e669_0_80"/>
          <p:cNvPicPr preferRelativeResize="0"/>
          <p:nvPr/>
        </p:nvPicPr>
        <p:blipFill rotWithShape="1">
          <a:blip r:embed="rId2">
            <a:alphaModFix/>
          </a:blip>
          <a:srcRect/>
          <a:stretch/>
        </p:blipFill>
        <p:spPr>
          <a:xfrm>
            <a:off x="2023678" y="2020809"/>
            <a:ext cx="5096644" cy="1101881"/>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g276cda5e669_0_24"/>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g276cda5e669_0_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g276cda5e669_0_2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g276cda5e669_0_27"/>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g276cda5e669_0_2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g276cda5e669_0_3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g276cda5e669_0_31"/>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g276cda5e669_0_31"/>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g276cda5e669_0_3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g276cda5e669_0_3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g276cda5e669_0_3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g276cda5e669_0_39"/>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g276cda5e669_0_39"/>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g276cda5e669_0_3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g276cda5e669_0_43"/>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g276cda5e669_0_4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g276cda5e669_0_46"/>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g276cda5e669_0_46"/>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g276cda5e669_0_46"/>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g276cda5e669_0_46"/>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g276cda5e669_0_4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g276cda5e669_0_52"/>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g276cda5e669_0_5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17">
            <a:alphaModFix/>
          </a:blip>
          <a:stretch>
            <a:fillRect/>
          </a:stretch>
        </a:blipFill>
        <a:effectLst/>
      </p:bgPr>
    </p:bg>
    <p:spTree>
      <p:nvGrpSpPr>
        <p:cNvPr id="1" name="Shape 5"/>
        <p:cNvGrpSpPr/>
        <p:nvPr/>
      </p:nvGrpSpPr>
      <p:grpSpPr>
        <a:xfrm>
          <a:off x="0" y="0"/>
          <a:ext cx="0" cy="0"/>
          <a:chOff x="0" y="0"/>
          <a:chExt cx="0" cy="0"/>
        </a:xfrm>
      </p:grpSpPr>
      <p:sp>
        <p:nvSpPr>
          <p:cNvPr id="6" name="Google Shape;6;g276cda5e669_0_1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g276cda5e669_0_16"/>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g276cda5e669_0_1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hyperlink" Target="mailto:malini.bhandaru@intel.com"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hyperlink" Target="https://wiki.lfaidata.foundation/display/DL/Demos" TargetMode="External"/><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5.xml"/><Relationship Id="rId4" Type="http://schemas.openxmlformats.org/officeDocument/2006/relationships/comments" Target="../comments/commen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8.png"/><Relationship Id="rId7" Type="http://schemas.openxmlformats.org/officeDocument/2006/relationships/image" Target="../media/image30.png"/><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hyperlink" Target="https://github.com/opea-project" TargetMode="External"/><Relationship Id="rId11" Type="http://schemas.openxmlformats.org/officeDocument/2006/relationships/image" Target="../media/image34.png"/><Relationship Id="rId5" Type="http://schemas.openxmlformats.org/officeDocument/2006/relationships/image" Target="../media/image29.png"/><Relationship Id="rId10" Type="http://schemas.openxmlformats.org/officeDocument/2006/relationships/image" Target="../media/image33.png"/><Relationship Id="rId4" Type="http://schemas.openxmlformats.org/officeDocument/2006/relationships/hyperlink" Target="https://opea.dev/" TargetMode="External"/><Relationship Id="rId9" Type="http://schemas.openxmlformats.org/officeDocument/2006/relationships/image" Target="../media/image32.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pic>
        <p:nvPicPr>
          <p:cNvPr id="77" name="Google Shape;77;p2" descr="A close up of a black and orange background&#10;&#10;Description automatically generated"/>
          <p:cNvPicPr preferRelativeResize="0"/>
          <p:nvPr/>
        </p:nvPicPr>
        <p:blipFill rotWithShape="1">
          <a:blip r:embed="rId3">
            <a:alphaModFix/>
          </a:blip>
          <a:srcRect/>
          <a:stretch/>
        </p:blipFill>
        <p:spPr>
          <a:xfrm>
            <a:off x="376238" y="392204"/>
            <a:ext cx="8391525" cy="4115007"/>
          </a:xfrm>
          <a:prstGeom prst="rect">
            <a:avLst/>
          </a:prstGeom>
          <a:noFill/>
          <a:ln>
            <a:noFill/>
          </a:ln>
          <a:effectLst>
            <a:outerShdw blurRad="50800" dist="38100" dir="2700000" algn="tl" rotWithShape="0">
              <a:srgbClr val="000000">
                <a:alpha val="40000"/>
              </a:srgbClr>
            </a:outerShdw>
          </a:effectLst>
        </p:spPr>
      </p:pic>
      <p:sp>
        <p:nvSpPr>
          <p:cNvPr id="78" name="Google Shape;78;p2"/>
          <p:cNvSpPr txBox="1">
            <a:spLocks noGrp="1"/>
          </p:cNvSpPr>
          <p:nvPr>
            <p:ph type="title"/>
          </p:nvPr>
        </p:nvSpPr>
        <p:spPr>
          <a:xfrm>
            <a:off x="550500" y="1081391"/>
            <a:ext cx="8043000" cy="1705500"/>
          </a:xfrm>
          <a:prstGeom prst="rect">
            <a:avLst/>
          </a:prstGeom>
          <a:noFill/>
          <a:ln>
            <a:noFill/>
          </a:ln>
        </p:spPr>
        <p:txBody>
          <a:bodyPr spcFirstLastPara="1" wrap="square" lIns="91425" tIns="91425" rIns="91425" bIns="91425" anchor="ctr" anchorCtr="0">
            <a:normAutofit/>
          </a:bodyPr>
          <a:lstStyle/>
          <a:p>
            <a:pPr marL="0" lvl="0" indent="0" algn="ctr" rtl="0">
              <a:lnSpc>
                <a:spcPct val="100000"/>
              </a:lnSpc>
              <a:spcBef>
                <a:spcPts val="800"/>
              </a:spcBef>
              <a:spcAft>
                <a:spcPts val="800"/>
              </a:spcAft>
              <a:buSzPct val="100000"/>
              <a:buNone/>
            </a:pPr>
            <a:r>
              <a:rPr lang="en-US" sz="4000" b="1" dirty="0">
                <a:solidFill>
                  <a:schemeClr val="lt1"/>
                </a:solidFill>
              </a:rPr>
              <a:t>OPEA Community Day</a:t>
            </a:r>
            <a:br>
              <a:rPr lang="en-US" sz="4000" b="1" dirty="0">
                <a:solidFill>
                  <a:schemeClr val="lt1"/>
                </a:solidFill>
              </a:rPr>
            </a:br>
            <a:r>
              <a:rPr lang="en-US" sz="4000" b="1" dirty="0">
                <a:solidFill>
                  <a:schemeClr val="lt1"/>
                </a:solidFill>
              </a:rPr>
              <a:t>July 16, 2024</a:t>
            </a:r>
            <a:endParaRPr dirty="0">
              <a:solidFill>
                <a:schemeClr val="lt1"/>
              </a:solidFill>
            </a:endParaRPr>
          </a:p>
        </p:txBody>
      </p:sp>
      <p:sp>
        <p:nvSpPr>
          <p:cNvPr id="79" name="Google Shape;79;p2"/>
          <p:cNvSpPr txBox="1"/>
          <p:nvPr/>
        </p:nvSpPr>
        <p:spPr>
          <a:xfrm>
            <a:off x="1141850" y="3278925"/>
            <a:ext cx="7585200" cy="1128484"/>
          </a:xfrm>
          <a:prstGeom prst="rect">
            <a:avLst/>
          </a:prstGeom>
          <a:noFill/>
          <a:ln>
            <a:noFill/>
          </a:ln>
        </p:spPr>
        <p:txBody>
          <a:bodyPr spcFirstLastPara="1" wrap="square" lIns="91425" tIns="91425" rIns="91425" bIns="91425" anchor="t" anchorCtr="0">
            <a:spAutoFit/>
          </a:bodyPr>
          <a:lstStyle/>
          <a:p>
            <a:pPr marL="0" lvl="0" indent="0" algn="l" rtl="0">
              <a:spcBef>
                <a:spcPts val="800"/>
              </a:spcBef>
              <a:spcAft>
                <a:spcPts val="0"/>
              </a:spcAft>
              <a:buNone/>
            </a:pPr>
            <a:r>
              <a:rPr lang="en-US" sz="1600" dirty="0">
                <a:solidFill>
                  <a:schemeClr val="lt1"/>
                </a:solidFill>
              </a:rPr>
              <a:t>Malini Bhandaru, </a:t>
            </a:r>
            <a:r>
              <a:rPr lang="en-US" sz="1600" dirty="0">
                <a:solidFill>
                  <a:schemeClr val="bg1"/>
                </a:solidFill>
                <a:hlinkClick r:id="rId4">
                  <a:extLst>
                    <a:ext uri="{A12FA001-AC4F-418D-AE19-62706E023703}">
                      <ahyp:hlinkClr xmlns:ahyp="http://schemas.microsoft.com/office/drawing/2018/hyperlinkcolor" val="tx"/>
                    </a:ext>
                  </a:extLst>
                </a:hlinkClick>
              </a:rPr>
              <a:t>malini.bhandaru@intel.com</a:t>
            </a:r>
            <a:endParaRPr lang="en-US" sz="1600" dirty="0">
              <a:solidFill>
                <a:schemeClr val="bg1"/>
              </a:solidFill>
            </a:endParaRPr>
          </a:p>
          <a:p>
            <a:pPr marL="0" lvl="0" indent="0" algn="l" rtl="0">
              <a:spcBef>
                <a:spcPts val="800"/>
              </a:spcBef>
              <a:spcAft>
                <a:spcPts val="0"/>
              </a:spcAft>
              <a:buNone/>
            </a:pPr>
            <a:r>
              <a:rPr lang="en-US" sz="1600" dirty="0">
                <a:solidFill>
                  <a:schemeClr val="lt1"/>
                </a:solidFill>
              </a:rPr>
              <a:t>Contributors: Arun Gupta, Rama </a:t>
            </a:r>
            <a:r>
              <a:rPr lang="en-US" sz="1600" dirty="0" err="1">
                <a:solidFill>
                  <a:schemeClr val="lt1"/>
                </a:solidFill>
              </a:rPr>
              <a:t>Karamshetty</a:t>
            </a:r>
            <a:r>
              <a:rPr lang="en-US" sz="1600" dirty="0">
                <a:solidFill>
                  <a:schemeClr val="lt1"/>
                </a:solidFill>
              </a:rPr>
              <a:t>, Zhiwei Zhang, Ke Ding, Haihao Shen, Iris Ding, Abi</a:t>
            </a:r>
            <a:endParaRPr sz="1600" dirty="0">
              <a:solidFill>
                <a:schemeClr val="lt1"/>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61"/>
        <p:cNvGrpSpPr/>
        <p:nvPr/>
      </p:nvGrpSpPr>
      <p:grpSpPr>
        <a:xfrm>
          <a:off x="0" y="0"/>
          <a:ext cx="0" cy="0"/>
          <a:chOff x="0" y="0"/>
          <a:chExt cx="0" cy="0"/>
        </a:xfrm>
      </p:grpSpPr>
      <p:sp>
        <p:nvSpPr>
          <p:cNvPr id="162" name="Google Shape;162;p11"/>
          <p:cNvSpPr/>
          <p:nvPr/>
        </p:nvSpPr>
        <p:spPr>
          <a:xfrm rot="-5400000" flipH="1">
            <a:off x="-204539" y="2226933"/>
            <a:ext cx="4930200" cy="689700"/>
          </a:xfrm>
          <a:prstGeom prst="triangle">
            <a:avLst>
              <a:gd name="adj" fmla="val 50000"/>
            </a:avLst>
          </a:prstGeom>
          <a:solidFill>
            <a:srgbClr val="FFE1C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63" name="Google Shape;163;p11"/>
          <p:cNvSpPr txBox="1"/>
          <p:nvPr/>
        </p:nvSpPr>
        <p:spPr>
          <a:xfrm>
            <a:off x="828061" y="2053384"/>
            <a:ext cx="1478400" cy="1006200"/>
          </a:xfrm>
          <a:prstGeom prst="rect">
            <a:avLst/>
          </a:prstGeom>
          <a:solidFill>
            <a:srgbClr val="D8D8D8"/>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2400" b="0" i="0" u="none" strike="noStrike" cap="none">
                <a:solidFill>
                  <a:srgbClr val="3D3E5B"/>
                </a:solidFill>
                <a:latin typeface="Open Sans SemiBold"/>
                <a:ea typeface="Open Sans SemiBold"/>
                <a:cs typeface="Open Sans SemiBold"/>
                <a:sym typeface="Open Sans SemiBold"/>
              </a:rPr>
              <a:t>OPEA on GitHub</a:t>
            </a:r>
            <a:endParaRPr sz="1400" b="0" i="0" u="none" strike="noStrike" cap="none">
              <a:solidFill>
                <a:srgbClr val="000000"/>
              </a:solidFill>
              <a:latin typeface="Arial"/>
              <a:ea typeface="Arial"/>
              <a:cs typeface="Arial"/>
              <a:sym typeface="Arial"/>
            </a:endParaRPr>
          </a:p>
        </p:txBody>
      </p:sp>
      <p:pic>
        <p:nvPicPr>
          <p:cNvPr id="164" name="Google Shape;164;p11"/>
          <p:cNvPicPr preferRelativeResize="0"/>
          <p:nvPr/>
        </p:nvPicPr>
        <p:blipFill>
          <a:blip r:embed="rId3">
            <a:alphaModFix/>
          </a:blip>
          <a:stretch>
            <a:fillRect/>
          </a:stretch>
        </p:blipFill>
        <p:spPr>
          <a:xfrm>
            <a:off x="2605525" y="121913"/>
            <a:ext cx="5149942" cy="489965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54"/>
        <p:cNvGrpSpPr/>
        <p:nvPr/>
      </p:nvGrpSpPr>
      <p:grpSpPr>
        <a:xfrm>
          <a:off x="0" y="0"/>
          <a:ext cx="0" cy="0"/>
          <a:chOff x="0" y="0"/>
          <a:chExt cx="0" cy="0"/>
        </a:xfrm>
      </p:grpSpPr>
      <p:sp>
        <p:nvSpPr>
          <p:cNvPr id="255" name="Google Shape;255;g276b1b3c09c_0_6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US"/>
              <a:t>OPEA Architecture</a:t>
            </a:r>
            <a:endParaRPr/>
          </a:p>
        </p:txBody>
      </p:sp>
      <p:pic>
        <p:nvPicPr>
          <p:cNvPr id="256" name="Google Shape;256;g276b1b3c09c_0_65" descr="A screenshot of a computer&#10;&#10;Description automatically generated"/>
          <p:cNvPicPr preferRelativeResize="0"/>
          <p:nvPr/>
        </p:nvPicPr>
        <p:blipFill>
          <a:blip r:embed="rId3">
            <a:alphaModFix/>
          </a:blip>
          <a:stretch>
            <a:fillRect/>
          </a:stretch>
        </p:blipFill>
        <p:spPr>
          <a:xfrm>
            <a:off x="421500" y="1017725"/>
            <a:ext cx="6569575" cy="3623225"/>
          </a:xfrm>
          <a:prstGeom prst="rect">
            <a:avLst/>
          </a:prstGeom>
          <a:noFill/>
          <a:ln>
            <a:noFill/>
          </a:ln>
        </p:spPr>
      </p:pic>
      <p:sp>
        <p:nvSpPr>
          <p:cNvPr id="257" name="Google Shape;257;g276b1b3c09c_0_65"/>
          <p:cNvSpPr txBox="1"/>
          <p:nvPr/>
        </p:nvSpPr>
        <p:spPr>
          <a:xfrm>
            <a:off x="544296" y="1125080"/>
            <a:ext cx="2417100" cy="2113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a:t>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g276b1b3c09c_0_0"/>
          <p:cNvSpPr txBox="1">
            <a:spLocks noGrp="1"/>
          </p:cNvSpPr>
          <p:nvPr>
            <p:ph type="title"/>
          </p:nvPr>
        </p:nvSpPr>
        <p:spPr>
          <a:xfrm>
            <a:off x="311700" y="445025"/>
            <a:ext cx="8520600" cy="572700"/>
          </a:xfrm>
        </p:spPr>
        <p:txBody>
          <a:bodyPr spcFirstLastPara="1" wrap="square" lIns="91425" tIns="91425" rIns="91425" bIns="91425" anchor="ctr" anchorCtr="0">
            <a:normAutofit/>
          </a:bodyPr>
          <a:lstStyle/>
          <a:p>
            <a:pPr marL="0" lvl="0" indent="0" rtl="0">
              <a:lnSpc>
                <a:spcPct val="90000"/>
              </a:lnSpc>
              <a:spcBef>
                <a:spcPts val="0"/>
              </a:spcBef>
              <a:spcAft>
                <a:spcPts val="0"/>
              </a:spcAft>
              <a:buNone/>
            </a:pPr>
            <a:r>
              <a:rPr lang="en-US" sz="2600" dirty="0">
                <a:solidFill>
                  <a:schemeClr val="accent4"/>
                </a:solidFill>
              </a:rPr>
              <a:t>OPEA Demos</a:t>
            </a:r>
          </a:p>
        </p:txBody>
      </p:sp>
      <p:sp>
        <p:nvSpPr>
          <p:cNvPr id="250" name="Google Shape;250;g276b1b3c09c_0_0"/>
          <p:cNvSpPr txBox="1">
            <a:spLocks noGrp="1"/>
          </p:cNvSpPr>
          <p:nvPr>
            <p:ph type="body" idx="4294967295"/>
          </p:nvPr>
        </p:nvSpPr>
        <p:spPr>
          <a:xfrm>
            <a:off x="311700" y="1208225"/>
            <a:ext cx="8520600" cy="3264408"/>
          </a:xfrm>
        </p:spPr>
        <p:txBody>
          <a:bodyPr spcFirstLastPara="1" lIns="91425" tIns="91425" rIns="91425" bIns="91425" anchor="t" anchorCtr="0">
            <a:normAutofit/>
          </a:bodyPr>
          <a:lstStyle/>
          <a:p>
            <a:pPr marL="0" lvl="0" indent="0">
              <a:spcAft>
                <a:spcPts val="600"/>
              </a:spcAft>
              <a:buClr>
                <a:srgbClr val="000000"/>
              </a:buClr>
              <a:buFont typeface="Arial"/>
              <a:buNone/>
            </a:pPr>
            <a:r>
              <a:rPr lang="en-US" b="0" i="0" u="none" strike="noStrike" cap="none" dirty="0">
                <a:solidFill>
                  <a:schemeClr val="accent4">
                    <a:lumMod val="75000"/>
                  </a:schemeClr>
                </a:solidFill>
              </a:rPr>
              <a:t>Use case: </a:t>
            </a:r>
            <a:r>
              <a:rPr lang="en-US" b="0" i="0" u="none" strike="noStrike" cap="none" dirty="0" err="1">
                <a:solidFill>
                  <a:schemeClr val="accent4">
                    <a:lumMod val="75000"/>
                  </a:schemeClr>
                </a:solidFill>
              </a:rPr>
              <a:t>ChatQnA</a:t>
            </a:r>
            <a:r>
              <a:rPr lang="en-US" b="0" i="0" u="none" strike="noStrike" cap="none" dirty="0">
                <a:solidFill>
                  <a:schemeClr val="accent4">
                    <a:lumMod val="75000"/>
                  </a:schemeClr>
                </a:solidFill>
              </a:rPr>
              <a:t> RAG pipeline</a:t>
            </a:r>
          </a:p>
          <a:p>
            <a:pPr marL="0" lvl="0" indent="0">
              <a:spcAft>
                <a:spcPts val="600"/>
              </a:spcAft>
              <a:buClr>
                <a:srgbClr val="000000"/>
              </a:buClr>
              <a:buFont typeface="Arial"/>
              <a:buNone/>
            </a:pPr>
            <a:r>
              <a:rPr lang="en-US" b="0" i="0" u="none" strike="noStrike" cap="none" dirty="0">
                <a:solidFill>
                  <a:schemeClr val="accent4">
                    <a:lumMod val="75000"/>
                  </a:schemeClr>
                </a:solidFill>
                <a:effectLst/>
                <a:hlinkClick r:id="rId3">
                  <a:extLst>
                    <a:ext uri="{A12FA001-AC4F-418D-AE19-62706E023703}">
                      <ahyp:hlinkClr xmlns:ahyp="http://schemas.microsoft.com/office/drawing/2018/hyperlinkcolor" val="tx"/>
                    </a:ext>
                  </a:extLst>
                </a:hlinkClick>
              </a:rPr>
              <a:t>Demos - LF AI Foundation - Confluence (</a:t>
            </a:r>
            <a:r>
              <a:rPr lang="en-US" b="0" i="0" u="none" strike="noStrike" cap="none" dirty="0" err="1">
                <a:solidFill>
                  <a:schemeClr val="accent4">
                    <a:lumMod val="75000"/>
                  </a:schemeClr>
                </a:solidFill>
                <a:effectLst/>
                <a:hlinkClick r:id="rId3">
                  <a:extLst>
                    <a:ext uri="{A12FA001-AC4F-418D-AE19-62706E023703}">
                      <ahyp:hlinkClr xmlns:ahyp="http://schemas.microsoft.com/office/drawing/2018/hyperlinkcolor" val="tx"/>
                    </a:ext>
                  </a:extLst>
                </a:hlinkClick>
              </a:rPr>
              <a:t>lfaidata.foundation</a:t>
            </a:r>
            <a:r>
              <a:rPr lang="en-US" b="0" i="0" u="none" strike="noStrike" cap="none" dirty="0">
                <a:solidFill>
                  <a:schemeClr val="accent4">
                    <a:lumMod val="75000"/>
                  </a:schemeClr>
                </a:solidFill>
                <a:effectLst/>
                <a:hlinkClick r:id="rId3">
                  <a:extLst>
                    <a:ext uri="{A12FA001-AC4F-418D-AE19-62706E023703}">
                      <ahyp:hlinkClr xmlns:ahyp="http://schemas.microsoft.com/office/drawing/2018/hyperlinkcolor" val="tx"/>
                    </a:ext>
                  </a:extLst>
                </a:hlinkClick>
              </a:rPr>
              <a:t>)</a:t>
            </a:r>
            <a:endParaRPr lang="en-US" b="0" i="0" u="none" strike="noStrike" cap="none" dirty="0">
              <a:solidFill>
                <a:schemeClr val="accent4">
                  <a:lumMod val="75000"/>
                </a:schemeClr>
              </a:solidFill>
            </a:endParaRPr>
          </a:p>
        </p:txBody>
      </p:sp>
      <p:sp>
        <p:nvSpPr>
          <p:cNvPr id="2" name="Rectangle 1">
            <a:extLst>
              <a:ext uri="{FF2B5EF4-FFF2-40B4-BE49-F238E27FC236}">
                <a16:creationId xmlns:a16="http://schemas.microsoft.com/office/drawing/2014/main" id="{F216DF8A-3776-C1D0-92A5-6033258AA082}"/>
              </a:ext>
            </a:extLst>
          </p:cNvPr>
          <p:cNvSpPr/>
          <p:nvPr/>
        </p:nvSpPr>
        <p:spPr>
          <a:xfrm>
            <a:off x="925689" y="2571750"/>
            <a:ext cx="3121378" cy="662517"/>
          </a:xfrm>
          <a:prstGeom prst="rect">
            <a:avLst/>
          </a:prstGeom>
          <a:solidFill>
            <a:schemeClr val="accent4">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800" dirty="0">
                <a:solidFill>
                  <a:schemeClr val="accent2"/>
                </a:solidFill>
              </a:rPr>
              <a:t>Intel Tiber Developer Cloud</a:t>
            </a:r>
          </a:p>
        </p:txBody>
      </p:sp>
      <p:sp>
        <p:nvSpPr>
          <p:cNvPr id="3" name="Rectangle 2">
            <a:extLst>
              <a:ext uri="{FF2B5EF4-FFF2-40B4-BE49-F238E27FC236}">
                <a16:creationId xmlns:a16="http://schemas.microsoft.com/office/drawing/2014/main" id="{20DDA3C4-2D54-C518-78EA-3D579AA58BC2}"/>
              </a:ext>
            </a:extLst>
          </p:cNvPr>
          <p:cNvSpPr/>
          <p:nvPr/>
        </p:nvSpPr>
        <p:spPr>
          <a:xfrm>
            <a:off x="925689" y="3522191"/>
            <a:ext cx="3121378" cy="662517"/>
          </a:xfrm>
          <a:prstGeom prst="rect">
            <a:avLst/>
          </a:prstGeom>
          <a:solidFill>
            <a:schemeClr val="accent4">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800" dirty="0">
                <a:solidFill>
                  <a:schemeClr val="accent2"/>
                </a:solidFill>
              </a:rPr>
              <a:t>Red Hat OpenShift</a:t>
            </a:r>
          </a:p>
        </p:txBody>
      </p:sp>
      <p:sp>
        <p:nvSpPr>
          <p:cNvPr id="4" name="Rectangle 3">
            <a:extLst>
              <a:ext uri="{FF2B5EF4-FFF2-40B4-BE49-F238E27FC236}">
                <a16:creationId xmlns:a16="http://schemas.microsoft.com/office/drawing/2014/main" id="{7EF05997-BE7C-195C-D2E0-9D4128FF1E80}"/>
              </a:ext>
            </a:extLst>
          </p:cNvPr>
          <p:cNvSpPr/>
          <p:nvPr/>
        </p:nvSpPr>
        <p:spPr>
          <a:xfrm>
            <a:off x="4312356" y="2571750"/>
            <a:ext cx="3121378" cy="662517"/>
          </a:xfrm>
          <a:prstGeom prst="rect">
            <a:avLst/>
          </a:prstGeom>
          <a:solidFill>
            <a:schemeClr val="accent4">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800" dirty="0">
                <a:solidFill>
                  <a:schemeClr val="accent2"/>
                </a:solidFill>
              </a:rPr>
              <a:t>Public Cloud</a:t>
            </a:r>
          </a:p>
          <a:p>
            <a:pPr algn="ctr"/>
            <a:r>
              <a:rPr lang="en-US" sz="1800" dirty="0">
                <a:solidFill>
                  <a:schemeClr val="accent2"/>
                </a:solidFill>
              </a:rPr>
              <a:t>AWS EKS</a:t>
            </a:r>
          </a:p>
        </p:txBody>
      </p:sp>
      <p:sp>
        <p:nvSpPr>
          <p:cNvPr id="5" name="Rectangle 4">
            <a:extLst>
              <a:ext uri="{FF2B5EF4-FFF2-40B4-BE49-F238E27FC236}">
                <a16:creationId xmlns:a16="http://schemas.microsoft.com/office/drawing/2014/main" id="{794D3065-852E-407F-DBD4-195476CB0609}"/>
              </a:ext>
            </a:extLst>
          </p:cNvPr>
          <p:cNvSpPr/>
          <p:nvPr/>
        </p:nvSpPr>
        <p:spPr>
          <a:xfrm>
            <a:off x="4312356" y="3523464"/>
            <a:ext cx="3121378" cy="662517"/>
          </a:xfrm>
          <a:prstGeom prst="rect">
            <a:avLst/>
          </a:prstGeom>
          <a:solidFill>
            <a:schemeClr val="accent4">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800" dirty="0">
                <a:solidFill>
                  <a:schemeClr val="accent2"/>
                </a:solidFill>
              </a:rPr>
              <a:t>AI PC</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68"/>
        <p:cNvGrpSpPr/>
        <p:nvPr/>
      </p:nvGrpSpPr>
      <p:grpSpPr>
        <a:xfrm>
          <a:off x="0" y="0"/>
          <a:ext cx="0" cy="0"/>
          <a:chOff x="0" y="0"/>
          <a:chExt cx="0" cy="0"/>
        </a:xfrm>
      </p:grpSpPr>
      <p:sp>
        <p:nvSpPr>
          <p:cNvPr id="269" name="Google Shape;269;g276cda5e669_0_10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US">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
                  </a:ext>
                </a:extLst>
              </a:rPr>
              <a:t>Intel Tiber Developer Cloud</a:t>
            </a:r>
            <a:endParaRPr/>
          </a:p>
        </p:txBody>
      </p:sp>
      <p:pic>
        <p:nvPicPr>
          <p:cNvPr id="270" name="Google Shape;270;g276cda5e669_0_104"/>
          <p:cNvPicPr preferRelativeResize="0"/>
          <p:nvPr/>
        </p:nvPicPr>
        <p:blipFill rotWithShape="1">
          <a:blip r:embed="rId3">
            <a:alphaModFix/>
          </a:blip>
          <a:srcRect b="53600"/>
          <a:stretch/>
        </p:blipFill>
        <p:spPr>
          <a:xfrm>
            <a:off x="152400" y="1422025"/>
            <a:ext cx="8839199" cy="1489925"/>
          </a:xfrm>
          <a:prstGeom prst="rect">
            <a:avLst/>
          </a:prstGeom>
          <a:noFill/>
          <a:ln>
            <a:noFill/>
          </a:ln>
        </p:spPr>
      </p:pic>
      <p:sp>
        <p:nvSpPr>
          <p:cNvPr id="271" name="Google Shape;271;g276cda5e669_0_104"/>
          <p:cNvSpPr txBox="1"/>
          <p:nvPr/>
        </p:nvSpPr>
        <p:spPr>
          <a:xfrm>
            <a:off x="2981550" y="3316250"/>
            <a:ext cx="31809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800">
                <a:solidFill>
                  <a:schemeClr val="dk2"/>
                </a:solidFill>
              </a:rPr>
              <a:t>cloud.intel.com</a:t>
            </a:r>
            <a:endParaRPr sz="2800">
              <a:solidFill>
                <a:schemeClr val="dk2"/>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83"/>
        <p:cNvGrpSpPr/>
        <p:nvPr/>
      </p:nvGrpSpPr>
      <p:grpSpPr>
        <a:xfrm>
          <a:off x="0" y="0"/>
          <a:ext cx="0" cy="0"/>
          <a:chOff x="0" y="0"/>
          <a:chExt cx="0" cy="0"/>
        </a:xfrm>
      </p:grpSpPr>
      <p:sp>
        <p:nvSpPr>
          <p:cNvPr id="284" name="Google Shape;284;g276cda5e669_0_12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US"/>
              <a:t>Intel Tiber Developer Cloud</a:t>
            </a:r>
            <a:endParaRPr/>
          </a:p>
        </p:txBody>
      </p:sp>
      <p:sp>
        <p:nvSpPr>
          <p:cNvPr id="285" name="Google Shape;285;g276cda5e669_0_120"/>
          <p:cNvSpPr txBox="1"/>
          <p:nvPr/>
        </p:nvSpPr>
        <p:spPr>
          <a:xfrm>
            <a:off x="311700" y="919725"/>
            <a:ext cx="46803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800">
                <a:solidFill>
                  <a:schemeClr val="accent1"/>
                </a:solidFill>
              </a:rPr>
              <a:t>AI Compute Instances</a:t>
            </a:r>
            <a:endParaRPr sz="1800">
              <a:solidFill>
                <a:schemeClr val="accent1"/>
              </a:solidFill>
            </a:endParaRPr>
          </a:p>
        </p:txBody>
      </p:sp>
      <p:pic>
        <p:nvPicPr>
          <p:cNvPr id="286" name="Google Shape;286;g276cda5e669_0_120"/>
          <p:cNvPicPr preferRelativeResize="0"/>
          <p:nvPr/>
        </p:nvPicPr>
        <p:blipFill>
          <a:blip r:embed="rId3">
            <a:alphaModFix/>
          </a:blip>
          <a:stretch>
            <a:fillRect/>
          </a:stretch>
        </p:blipFill>
        <p:spPr>
          <a:xfrm>
            <a:off x="392950" y="1381425"/>
            <a:ext cx="8285925" cy="3178301"/>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97"/>
        <p:cNvGrpSpPr/>
        <p:nvPr/>
      </p:nvGrpSpPr>
      <p:grpSpPr>
        <a:xfrm>
          <a:off x="0" y="0"/>
          <a:ext cx="0" cy="0"/>
          <a:chOff x="0" y="0"/>
          <a:chExt cx="0" cy="0"/>
        </a:xfrm>
      </p:grpSpPr>
      <p:sp>
        <p:nvSpPr>
          <p:cNvPr id="298" name="Google Shape;298;g276b1b3c09c_0_1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US"/>
              <a:t>Red Hat</a:t>
            </a:r>
            <a:r>
              <a:rPr lang="en-US" baseline="30000"/>
              <a:t>®</a:t>
            </a:r>
            <a:r>
              <a:rPr lang="en-US"/>
              <a:t> OpenShift</a:t>
            </a:r>
            <a:r>
              <a:rPr lang="en-US" baseline="30000"/>
              <a:t>®</a:t>
            </a:r>
            <a:r>
              <a:rPr lang="en-US"/>
              <a:t> AI</a:t>
            </a:r>
            <a:endParaRPr/>
          </a:p>
        </p:txBody>
      </p:sp>
      <p:pic>
        <p:nvPicPr>
          <p:cNvPr id="299" name="Google Shape;299;g276b1b3c09c_0_10"/>
          <p:cNvPicPr preferRelativeResize="0"/>
          <p:nvPr/>
        </p:nvPicPr>
        <p:blipFill>
          <a:blip r:embed="rId3">
            <a:alphaModFix/>
          </a:blip>
          <a:stretch>
            <a:fillRect/>
          </a:stretch>
        </p:blipFill>
        <p:spPr>
          <a:xfrm>
            <a:off x="446275" y="1017725"/>
            <a:ext cx="8386023" cy="3641075"/>
          </a:xfrm>
          <a:prstGeom prst="rect">
            <a:avLst/>
          </a:prstGeom>
          <a:noFill/>
          <a:ln>
            <a:noFill/>
          </a:ln>
        </p:spPr>
      </p:pic>
      <p:sp>
        <p:nvSpPr>
          <p:cNvPr id="2" name="Rectangle 1">
            <a:extLst>
              <a:ext uri="{FF2B5EF4-FFF2-40B4-BE49-F238E27FC236}">
                <a16:creationId xmlns:a16="http://schemas.microsoft.com/office/drawing/2014/main" id="{CD9FFD93-977A-8C67-3704-E3D95DA7463F}"/>
              </a:ext>
            </a:extLst>
          </p:cNvPr>
          <p:cNvSpPr/>
          <p:nvPr/>
        </p:nvSpPr>
        <p:spPr>
          <a:xfrm>
            <a:off x="5288844" y="180044"/>
            <a:ext cx="3335867" cy="626533"/>
          </a:xfrm>
          <a:prstGeom prst="rect">
            <a:avLst/>
          </a:prstGeom>
          <a:solidFill>
            <a:schemeClr val="accent4">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dirty="0"/>
              <a:t>More from Red Hat Partner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51"/>
        <p:cNvGrpSpPr/>
        <p:nvPr/>
      </p:nvGrpSpPr>
      <p:grpSpPr>
        <a:xfrm>
          <a:off x="0" y="0"/>
          <a:ext cx="0" cy="0"/>
          <a:chOff x="0" y="0"/>
          <a:chExt cx="0" cy="0"/>
        </a:xfrm>
      </p:grpSpPr>
      <p:sp>
        <p:nvSpPr>
          <p:cNvPr id="352" name="Google Shape;352;g276b1b3c09c_0_105"/>
          <p:cNvSpPr txBox="1">
            <a:spLocks noGrp="1"/>
          </p:cNvSpPr>
          <p:nvPr>
            <p:ph type="title"/>
          </p:nvPr>
        </p:nvSpPr>
        <p:spPr>
          <a:xfrm>
            <a:off x="221389" y="93754"/>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US" dirty="0"/>
              <a:t>OPEA on Kubernetes</a:t>
            </a:r>
            <a:br>
              <a:rPr lang="en-US" dirty="0"/>
            </a:br>
            <a:r>
              <a:rPr lang="en-US" dirty="0"/>
              <a:t>Public Cloud: AWS EKS</a:t>
            </a:r>
            <a:endParaRPr dirty="0"/>
          </a:p>
        </p:txBody>
      </p:sp>
      <p:pic>
        <p:nvPicPr>
          <p:cNvPr id="353" name="Google Shape;353;g276b1b3c09c_0_105"/>
          <p:cNvPicPr preferRelativeResize="0"/>
          <p:nvPr/>
        </p:nvPicPr>
        <p:blipFill>
          <a:blip r:embed="rId3">
            <a:alphaModFix/>
          </a:blip>
          <a:stretch>
            <a:fillRect/>
          </a:stretch>
        </p:blipFill>
        <p:spPr>
          <a:xfrm>
            <a:off x="433725" y="1017725"/>
            <a:ext cx="7774426" cy="3635600"/>
          </a:xfrm>
          <a:prstGeom prst="rect">
            <a:avLst/>
          </a:prstGeom>
          <a:noFill/>
          <a:ln>
            <a:noFill/>
          </a:ln>
        </p:spPr>
      </p:pic>
      <p:sp>
        <p:nvSpPr>
          <p:cNvPr id="354" name="Google Shape;354;g276b1b3c09c_0_105"/>
          <p:cNvSpPr txBox="1"/>
          <p:nvPr/>
        </p:nvSpPr>
        <p:spPr>
          <a:xfrm>
            <a:off x="563299" y="1147568"/>
            <a:ext cx="2550600" cy="2556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a:t> </a:t>
            </a:r>
            <a:endParaRPr/>
          </a:p>
        </p:txBody>
      </p:sp>
      <p:sp>
        <p:nvSpPr>
          <p:cNvPr id="355" name="Google Shape;355;g276b1b3c09c_0_105"/>
          <p:cNvSpPr/>
          <p:nvPr/>
        </p:nvSpPr>
        <p:spPr>
          <a:xfrm>
            <a:off x="7354175" y="4053025"/>
            <a:ext cx="600000" cy="1671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US" sz="700"/>
              <a:t>AWS EKS</a:t>
            </a:r>
            <a:endParaRPr sz="7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45"/>
        <p:cNvGrpSpPr/>
        <p:nvPr/>
      </p:nvGrpSpPr>
      <p:grpSpPr>
        <a:xfrm>
          <a:off x="0" y="0"/>
          <a:ext cx="0" cy="0"/>
          <a:chOff x="0" y="0"/>
          <a:chExt cx="0" cy="0"/>
        </a:xfrm>
      </p:grpSpPr>
      <p:sp>
        <p:nvSpPr>
          <p:cNvPr id="346" name="Google Shape;346;g276b1b3c09c_0_93"/>
          <p:cNvSpPr txBox="1">
            <a:spLocks noGrp="1"/>
          </p:cNvSpPr>
          <p:nvPr>
            <p:ph type="title"/>
          </p:nvPr>
        </p:nvSpPr>
        <p:spPr>
          <a:xfrm>
            <a:off x="311700" y="157159"/>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US" dirty="0"/>
              <a:t>Kubernetes using GenAI Micro Service Connector (GMC)</a:t>
            </a:r>
            <a:br>
              <a:rPr lang="en-US" dirty="0"/>
            </a:br>
            <a:r>
              <a:rPr lang="en-US" dirty="0"/>
              <a:t>Design Goals</a:t>
            </a:r>
            <a:br>
              <a:rPr lang="en-US" dirty="0"/>
            </a:br>
            <a:r>
              <a:rPr lang="en-US" dirty="0"/>
              <a:t> </a:t>
            </a:r>
            <a:endParaRPr dirty="0"/>
          </a:p>
        </p:txBody>
      </p:sp>
      <p:sp>
        <p:nvSpPr>
          <p:cNvPr id="347" name="Google Shape;347;g276b1b3c09c_0_93"/>
          <p:cNvSpPr txBox="1">
            <a:spLocks noGrp="1"/>
          </p:cNvSpPr>
          <p:nvPr>
            <p:ph type="body" idx="1"/>
          </p:nvPr>
        </p:nvSpPr>
        <p:spPr>
          <a:xfrm>
            <a:off x="311700" y="1169407"/>
            <a:ext cx="8520600" cy="3416400"/>
          </a:xfrm>
          <a:prstGeom prst="rect">
            <a:avLst/>
          </a:prstGeom>
        </p:spPr>
        <p:txBody>
          <a:bodyPr spcFirstLastPara="1" wrap="square" lIns="91425" tIns="91425" rIns="91425" bIns="91425" anchor="t" anchorCtr="0">
            <a:normAutofit fontScale="92500" lnSpcReduction="10000"/>
          </a:bodyPr>
          <a:lstStyle/>
          <a:p>
            <a:pPr marL="457200" lvl="0" indent="-342900" algn="l" rtl="0">
              <a:spcBef>
                <a:spcPts val="0"/>
              </a:spcBef>
              <a:spcAft>
                <a:spcPts val="0"/>
              </a:spcAft>
              <a:buClr>
                <a:schemeClr val="dk1"/>
              </a:buClr>
              <a:buSzPts val="1800"/>
              <a:buChar char="●"/>
            </a:pPr>
            <a:r>
              <a:rPr lang="en-US" dirty="0">
                <a:solidFill>
                  <a:schemeClr val="dk1"/>
                </a:solidFill>
              </a:rPr>
              <a:t>​Ease creation and configuration, and automate )management for GenAI applications​</a:t>
            </a:r>
            <a:endParaRPr dirty="0">
              <a:solidFill>
                <a:schemeClr val="dk1"/>
              </a:solidFill>
            </a:endParaRPr>
          </a:p>
          <a:p>
            <a:pPr marL="457200" lvl="0" indent="-342900" algn="l" rtl="0">
              <a:spcBef>
                <a:spcPts val="0"/>
              </a:spcBef>
              <a:spcAft>
                <a:spcPts val="0"/>
              </a:spcAft>
              <a:buClr>
                <a:schemeClr val="dk1"/>
              </a:buClr>
              <a:buSzPts val="1800"/>
              <a:buChar char="●"/>
            </a:pPr>
            <a:r>
              <a:rPr lang="en-US" dirty="0">
                <a:solidFill>
                  <a:schemeClr val="dk1"/>
                </a:solidFill>
              </a:rPr>
              <a:t>Dynamic GenAI application change without disrupting user traffic </a:t>
            </a:r>
            <a:endParaRPr dirty="0">
              <a:solidFill>
                <a:schemeClr val="dk1"/>
              </a:solidFill>
            </a:endParaRPr>
          </a:p>
          <a:p>
            <a:pPr marL="457200" lvl="0" indent="-342900" algn="l" rtl="0">
              <a:spcBef>
                <a:spcPts val="0"/>
              </a:spcBef>
              <a:spcAft>
                <a:spcPts val="0"/>
              </a:spcAft>
              <a:buClr>
                <a:schemeClr val="dk1"/>
              </a:buClr>
              <a:buSzPts val="1800"/>
              <a:buChar char="●"/>
            </a:pPr>
            <a:r>
              <a:rPr lang="en-US" dirty="0">
                <a:solidFill>
                  <a:schemeClr val="dk1"/>
                </a:solidFill>
              </a:rPr>
              <a:t>Tenant isolation (via namespaces​)</a:t>
            </a:r>
            <a:endParaRPr dirty="0">
              <a:solidFill>
                <a:schemeClr val="dk1"/>
              </a:solidFill>
            </a:endParaRPr>
          </a:p>
          <a:p>
            <a:pPr marL="457200" lvl="0" indent="-342900" algn="l" rtl="0">
              <a:spcBef>
                <a:spcPts val="0"/>
              </a:spcBef>
              <a:spcAft>
                <a:spcPts val="0"/>
              </a:spcAft>
              <a:buClr>
                <a:schemeClr val="dk1"/>
              </a:buClr>
              <a:buSzPts val="1800"/>
              <a:buChar char="●"/>
            </a:pPr>
            <a:r>
              <a:rPr lang="en-US" dirty="0">
                <a:solidFill>
                  <a:schemeClr val="dk1"/>
                </a:solidFill>
              </a:rPr>
              <a:t>Out-of-the-box user authentication and authorization</a:t>
            </a:r>
            <a:endParaRPr dirty="0">
              <a:solidFill>
                <a:schemeClr val="dk1"/>
              </a:solidFill>
            </a:endParaRPr>
          </a:p>
          <a:p>
            <a:pPr marL="457200" lvl="0" indent="-342900" algn="l" rtl="0">
              <a:spcBef>
                <a:spcPts val="0"/>
              </a:spcBef>
              <a:spcAft>
                <a:spcPts val="0"/>
              </a:spcAft>
              <a:buClr>
                <a:schemeClr val="dk1"/>
              </a:buClr>
              <a:buSzPts val="1800"/>
              <a:buChar char="●"/>
            </a:pPr>
            <a:r>
              <a:rPr lang="en-US" dirty="0">
                <a:solidFill>
                  <a:schemeClr val="dk1"/>
                </a:solidFill>
              </a:rPr>
              <a:t>Traffic management (A/B testing, load balancing)​</a:t>
            </a:r>
            <a:endParaRPr dirty="0">
              <a:solidFill>
                <a:schemeClr val="dk1"/>
              </a:solidFill>
            </a:endParaRPr>
          </a:p>
          <a:p>
            <a:pPr marL="0" lvl="0" indent="0" algn="l" rtl="0">
              <a:spcBef>
                <a:spcPts val="1200"/>
              </a:spcBef>
              <a:spcAft>
                <a:spcPts val="0"/>
              </a:spcAft>
              <a:buNone/>
            </a:pPr>
            <a:endParaRPr dirty="0">
              <a:solidFill>
                <a:schemeClr val="dk1"/>
              </a:solidFill>
            </a:endParaRPr>
          </a:p>
          <a:p>
            <a:pPr marL="0" lvl="0" indent="0" algn="ctr" rtl="0">
              <a:spcBef>
                <a:spcPts val="1200"/>
              </a:spcBef>
              <a:spcAft>
                <a:spcPts val="1200"/>
              </a:spcAft>
              <a:buNone/>
            </a:pPr>
            <a:r>
              <a:rPr lang="en-US" sz="2400" dirty="0">
                <a:solidFill>
                  <a:srgbClr val="BF4E00"/>
                </a:solidFill>
              </a:rPr>
              <a:t>Leverages: Kubernetes Operator pattern, Custom Resource Definitions, and Service Mesh technologies.</a:t>
            </a:r>
            <a:endParaRPr sz="2400" dirty="0">
              <a:solidFill>
                <a:srgbClr val="BF4E00"/>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20"/>
        <p:cNvGrpSpPr/>
        <p:nvPr/>
      </p:nvGrpSpPr>
      <p:grpSpPr>
        <a:xfrm>
          <a:off x="0" y="0"/>
          <a:ext cx="0" cy="0"/>
          <a:chOff x="0" y="0"/>
          <a:chExt cx="0" cy="0"/>
        </a:xfrm>
      </p:grpSpPr>
      <p:sp>
        <p:nvSpPr>
          <p:cNvPr id="321" name="Google Shape;321;g276b1b3c09c_0_31"/>
          <p:cNvSpPr txBox="1"/>
          <p:nvPr/>
        </p:nvSpPr>
        <p:spPr>
          <a:xfrm>
            <a:off x="304800" y="304800"/>
            <a:ext cx="3000000" cy="3000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a:t> </a:t>
            </a:r>
            <a:endParaRPr/>
          </a:p>
        </p:txBody>
      </p:sp>
      <p:sp>
        <p:nvSpPr>
          <p:cNvPr id="322" name="Google Shape;322;g276b1b3c09c_0_31"/>
          <p:cNvSpPr txBox="1"/>
          <p:nvPr/>
        </p:nvSpPr>
        <p:spPr>
          <a:xfrm>
            <a:off x="457200" y="457200"/>
            <a:ext cx="3000000" cy="3000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a:t> </a:t>
            </a:r>
            <a:endParaRPr/>
          </a:p>
        </p:txBody>
      </p:sp>
      <p:pic>
        <p:nvPicPr>
          <p:cNvPr id="323" name="Google Shape;323;g276b1b3c09c_0_31"/>
          <p:cNvPicPr preferRelativeResize="0"/>
          <p:nvPr/>
        </p:nvPicPr>
        <p:blipFill>
          <a:blip r:embed="rId3">
            <a:alphaModFix/>
          </a:blip>
          <a:stretch>
            <a:fillRect/>
          </a:stretch>
        </p:blipFill>
        <p:spPr>
          <a:xfrm>
            <a:off x="457200" y="189675"/>
            <a:ext cx="8153450" cy="4586325"/>
          </a:xfrm>
          <a:prstGeom prst="rect">
            <a:avLst/>
          </a:prstGeom>
          <a:noFill/>
          <a:ln>
            <a:noFill/>
          </a:ln>
        </p:spPr>
      </p:pic>
      <p:sp>
        <p:nvSpPr>
          <p:cNvPr id="3" name="Rectangle 2">
            <a:extLst>
              <a:ext uri="{FF2B5EF4-FFF2-40B4-BE49-F238E27FC236}">
                <a16:creationId xmlns:a16="http://schemas.microsoft.com/office/drawing/2014/main" id="{D84DCC83-5EF9-0251-947A-583C6792B09F}"/>
              </a:ext>
            </a:extLst>
          </p:cNvPr>
          <p:cNvSpPr/>
          <p:nvPr/>
        </p:nvSpPr>
        <p:spPr>
          <a:xfrm>
            <a:off x="3578578" y="135467"/>
            <a:ext cx="2624666" cy="592666"/>
          </a:xfrm>
          <a:prstGeom prst="rect">
            <a:avLst/>
          </a:prstGeom>
          <a:solidFill>
            <a:schemeClr val="accent4">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accent2"/>
                </a:solidFill>
              </a:rPr>
              <a:t>Local Development &amp; Use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68"/>
        <p:cNvGrpSpPr/>
        <p:nvPr/>
      </p:nvGrpSpPr>
      <p:grpSpPr>
        <a:xfrm>
          <a:off x="0" y="0"/>
          <a:ext cx="0" cy="0"/>
          <a:chOff x="0" y="0"/>
          <a:chExt cx="0" cy="0"/>
        </a:xfrm>
      </p:grpSpPr>
      <p:sp>
        <p:nvSpPr>
          <p:cNvPr id="169" name="Google Shape;169;g2e9d0681c5b_0_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US"/>
              <a:t>Technical Steering Committee</a:t>
            </a:r>
            <a:endParaRPr/>
          </a:p>
        </p:txBody>
      </p:sp>
      <p:grpSp>
        <p:nvGrpSpPr>
          <p:cNvPr id="170" name="Google Shape;170;g2e9d0681c5b_0_1"/>
          <p:cNvGrpSpPr/>
          <p:nvPr/>
        </p:nvGrpSpPr>
        <p:grpSpPr>
          <a:xfrm>
            <a:off x="149575" y="1302463"/>
            <a:ext cx="1651500" cy="1566538"/>
            <a:chOff x="149575" y="1302463"/>
            <a:chExt cx="1651500" cy="1566538"/>
          </a:xfrm>
        </p:grpSpPr>
        <p:sp>
          <p:nvSpPr>
            <p:cNvPr id="171" name="Google Shape;171;g2e9d0681c5b_0_1"/>
            <p:cNvSpPr txBox="1"/>
            <p:nvPr/>
          </p:nvSpPr>
          <p:spPr>
            <a:xfrm>
              <a:off x="149575" y="2268700"/>
              <a:ext cx="1651500" cy="600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900" b="1">
                  <a:solidFill>
                    <a:schemeClr val="dk2"/>
                  </a:solidFill>
                  <a:latin typeface="Open Sans"/>
                  <a:ea typeface="Open Sans"/>
                  <a:cs typeface="Open Sans"/>
                  <a:sym typeface="Open Sans"/>
                </a:rPr>
                <a:t>Ke Ding</a:t>
              </a:r>
              <a:endParaRPr sz="900" b="1">
                <a:solidFill>
                  <a:schemeClr val="dk2"/>
                </a:solidFill>
                <a:latin typeface="Open Sans"/>
                <a:ea typeface="Open Sans"/>
                <a:cs typeface="Open Sans"/>
                <a:sym typeface="Open Sans"/>
              </a:endParaRPr>
            </a:p>
            <a:p>
              <a:pPr marL="0" lvl="0" indent="0" algn="ctr" rtl="0">
                <a:spcBef>
                  <a:spcPts val="0"/>
                </a:spcBef>
                <a:spcAft>
                  <a:spcPts val="0"/>
                </a:spcAft>
                <a:buNone/>
              </a:pPr>
              <a:r>
                <a:rPr lang="en-US" sz="900" i="1">
                  <a:solidFill>
                    <a:schemeClr val="dk2"/>
                  </a:solidFill>
                  <a:latin typeface="Open Sans"/>
                  <a:ea typeface="Open Sans"/>
                  <a:cs typeface="Open Sans"/>
                  <a:sym typeface="Open Sans"/>
                </a:rPr>
                <a:t>Senior Principal AI Engineer</a:t>
              </a:r>
              <a:endParaRPr sz="900" i="1">
                <a:solidFill>
                  <a:schemeClr val="dk2"/>
                </a:solidFill>
                <a:latin typeface="Open Sans"/>
                <a:ea typeface="Open Sans"/>
                <a:cs typeface="Open Sans"/>
                <a:sym typeface="Open Sans"/>
              </a:endParaRPr>
            </a:p>
            <a:p>
              <a:pPr marL="0" lvl="0" indent="0" algn="ctr" rtl="0">
                <a:spcBef>
                  <a:spcPts val="0"/>
                </a:spcBef>
                <a:spcAft>
                  <a:spcPts val="0"/>
                </a:spcAft>
                <a:buNone/>
              </a:pPr>
              <a:r>
                <a:rPr lang="en-US" sz="900" i="1">
                  <a:solidFill>
                    <a:schemeClr val="dk2"/>
                  </a:solidFill>
                  <a:latin typeface="Open Sans"/>
                  <a:ea typeface="Open Sans"/>
                  <a:cs typeface="Open Sans"/>
                  <a:sym typeface="Open Sans"/>
                </a:rPr>
                <a:t>Intel Corporation</a:t>
              </a:r>
              <a:endParaRPr sz="900" i="1">
                <a:solidFill>
                  <a:schemeClr val="dk2"/>
                </a:solidFill>
                <a:latin typeface="Open Sans"/>
                <a:ea typeface="Open Sans"/>
                <a:cs typeface="Open Sans"/>
                <a:sym typeface="Open Sans"/>
              </a:endParaRPr>
            </a:p>
          </p:txBody>
        </p:sp>
        <p:pic>
          <p:nvPicPr>
            <p:cNvPr id="172" name="Google Shape;172;g2e9d0681c5b_0_1"/>
            <p:cNvPicPr preferRelativeResize="0"/>
            <p:nvPr/>
          </p:nvPicPr>
          <p:blipFill>
            <a:blip r:embed="rId3">
              <a:alphaModFix/>
            </a:blip>
            <a:stretch>
              <a:fillRect/>
            </a:stretch>
          </p:blipFill>
          <p:spPr>
            <a:xfrm>
              <a:off x="470575" y="1302463"/>
              <a:ext cx="1009500" cy="1009500"/>
            </a:xfrm>
            <a:prstGeom prst="ellipse">
              <a:avLst/>
            </a:prstGeom>
            <a:noFill/>
            <a:ln>
              <a:noFill/>
            </a:ln>
          </p:spPr>
        </p:pic>
      </p:grpSp>
      <p:grpSp>
        <p:nvGrpSpPr>
          <p:cNvPr id="173" name="Google Shape;173;g2e9d0681c5b_0_1"/>
          <p:cNvGrpSpPr/>
          <p:nvPr/>
        </p:nvGrpSpPr>
        <p:grpSpPr>
          <a:xfrm>
            <a:off x="1900175" y="1302313"/>
            <a:ext cx="1651500" cy="1705288"/>
            <a:chOff x="1763925" y="1302313"/>
            <a:chExt cx="1651500" cy="1705288"/>
          </a:xfrm>
        </p:grpSpPr>
        <p:sp>
          <p:nvSpPr>
            <p:cNvPr id="174" name="Google Shape;174;g2e9d0681c5b_0_1"/>
            <p:cNvSpPr txBox="1"/>
            <p:nvPr/>
          </p:nvSpPr>
          <p:spPr>
            <a:xfrm>
              <a:off x="1763925" y="2268700"/>
              <a:ext cx="1651500" cy="738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900" b="1">
                  <a:solidFill>
                    <a:schemeClr val="dk2"/>
                  </a:solidFill>
                  <a:latin typeface="Open Sans"/>
                  <a:ea typeface="Open Sans"/>
                  <a:cs typeface="Open Sans"/>
                  <a:sym typeface="Open Sans"/>
                </a:rPr>
                <a:t>Malini Bhandaru (Chair) </a:t>
              </a:r>
              <a:r>
                <a:rPr lang="en-US" sz="900">
                  <a:solidFill>
                    <a:schemeClr val="dk2"/>
                  </a:solidFill>
                  <a:latin typeface="Open Sans"/>
                  <a:ea typeface="Open Sans"/>
                  <a:cs typeface="Open Sans"/>
                  <a:sym typeface="Open Sans"/>
                </a:rPr>
                <a:t>Senior Principal Cloud Architect</a:t>
              </a:r>
              <a:endParaRPr sz="900" i="1">
                <a:solidFill>
                  <a:schemeClr val="dk2"/>
                </a:solidFill>
                <a:latin typeface="Open Sans"/>
                <a:ea typeface="Open Sans"/>
                <a:cs typeface="Open Sans"/>
                <a:sym typeface="Open Sans"/>
              </a:endParaRPr>
            </a:p>
            <a:p>
              <a:pPr marL="0" lvl="0" indent="0" algn="ctr" rtl="0">
                <a:spcBef>
                  <a:spcPts val="0"/>
                </a:spcBef>
                <a:spcAft>
                  <a:spcPts val="0"/>
                </a:spcAft>
                <a:buNone/>
              </a:pPr>
              <a:r>
                <a:rPr lang="en-US" sz="900" i="1">
                  <a:solidFill>
                    <a:schemeClr val="dk2"/>
                  </a:solidFill>
                  <a:latin typeface="Open Sans"/>
                  <a:ea typeface="Open Sans"/>
                  <a:cs typeface="Open Sans"/>
                  <a:sym typeface="Open Sans"/>
                </a:rPr>
                <a:t>Intel Corporation</a:t>
              </a:r>
              <a:endParaRPr sz="900" i="1">
                <a:solidFill>
                  <a:schemeClr val="dk2"/>
                </a:solidFill>
                <a:latin typeface="Open Sans"/>
                <a:ea typeface="Open Sans"/>
                <a:cs typeface="Open Sans"/>
                <a:sym typeface="Open Sans"/>
              </a:endParaRPr>
            </a:p>
          </p:txBody>
        </p:sp>
        <p:pic>
          <p:nvPicPr>
            <p:cNvPr id="175" name="Google Shape;175;g2e9d0681c5b_0_1"/>
            <p:cNvPicPr preferRelativeResize="0"/>
            <p:nvPr/>
          </p:nvPicPr>
          <p:blipFill>
            <a:blip r:embed="rId4">
              <a:alphaModFix/>
            </a:blip>
            <a:stretch>
              <a:fillRect/>
            </a:stretch>
          </p:blipFill>
          <p:spPr>
            <a:xfrm>
              <a:off x="2084775" y="1302313"/>
              <a:ext cx="1009800" cy="1009800"/>
            </a:xfrm>
            <a:prstGeom prst="ellipse">
              <a:avLst/>
            </a:prstGeom>
            <a:noFill/>
            <a:ln>
              <a:noFill/>
            </a:ln>
          </p:spPr>
        </p:pic>
      </p:grpSp>
      <p:grpSp>
        <p:nvGrpSpPr>
          <p:cNvPr id="176" name="Google Shape;176;g2e9d0681c5b_0_1"/>
          <p:cNvGrpSpPr/>
          <p:nvPr/>
        </p:nvGrpSpPr>
        <p:grpSpPr>
          <a:xfrm>
            <a:off x="3650775" y="1304263"/>
            <a:ext cx="1776600" cy="1564738"/>
            <a:chOff x="3506875" y="1304263"/>
            <a:chExt cx="1776600" cy="1564738"/>
          </a:xfrm>
        </p:grpSpPr>
        <p:sp>
          <p:nvSpPr>
            <p:cNvPr id="177" name="Google Shape;177;g2e9d0681c5b_0_1"/>
            <p:cNvSpPr txBox="1"/>
            <p:nvPr/>
          </p:nvSpPr>
          <p:spPr>
            <a:xfrm>
              <a:off x="3506875" y="2268700"/>
              <a:ext cx="1776600" cy="600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900" b="1">
                  <a:solidFill>
                    <a:schemeClr val="dk2"/>
                  </a:solidFill>
                  <a:latin typeface="Open Sans"/>
                  <a:ea typeface="Open Sans"/>
                  <a:cs typeface="Open Sans"/>
                  <a:sym typeface="Open Sans"/>
                </a:rPr>
                <a:t>Amr Abdelhalem</a:t>
              </a:r>
              <a:endParaRPr sz="900" b="1">
                <a:solidFill>
                  <a:schemeClr val="dk2"/>
                </a:solidFill>
                <a:latin typeface="Open Sans"/>
                <a:ea typeface="Open Sans"/>
                <a:cs typeface="Open Sans"/>
                <a:sym typeface="Open Sans"/>
              </a:endParaRPr>
            </a:p>
            <a:p>
              <a:pPr marL="0" lvl="0" indent="0" algn="ctr" rtl="0">
                <a:spcBef>
                  <a:spcPts val="0"/>
                </a:spcBef>
                <a:spcAft>
                  <a:spcPts val="0"/>
                </a:spcAft>
                <a:buNone/>
              </a:pPr>
              <a:r>
                <a:rPr lang="en-US" sz="900" i="1">
                  <a:solidFill>
                    <a:schemeClr val="dk2"/>
                  </a:solidFill>
                  <a:latin typeface="Open Sans"/>
                  <a:ea typeface="Open Sans"/>
                  <a:cs typeface="Open Sans"/>
                  <a:sym typeface="Open Sans"/>
                </a:rPr>
                <a:t>SVP, Head of Cloud Platforms</a:t>
              </a:r>
              <a:br>
                <a:rPr lang="en-US" sz="900" i="1">
                  <a:solidFill>
                    <a:schemeClr val="dk2"/>
                  </a:solidFill>
                  <a:latin typeface="Open Sans"/>
                  <a:ea typeface="Open Sans"/>
                  <a:cs typeface="Open Sans"/>
                  <a:sym typeface="Open Sans"/>
                </a:rPr>
              </a:br>
              <a:r>
                <a:rPr lang="en-US" sz="900" i="1">
                  <a:solidFill>
                    <a:schemeClr val="dk2"/>
                  </a:solidFill>
                  <a:latin typeface="Open Sans"/>
                  <a:ea typeface="Open Sans"/>
                  <a:cs typeface="Open Sans"/>
                  <a:sym typeface="Open Sans"/>
                </a:rPr>
                <a:t>Fidelity Investments</a:t>
              </a:r>
              <a:endParaRPr sz="900" i="1">
                <a:solidFill>
                  <a:schemeClr val="dk2"/>
                </a:solidFill>
                <a:latin typeface="Open Sans"/>
                <a:ea typeface="Open Sans"/>
                <a:cs typeface="Open Sans"/>
                <a:sym typeface="Open Sans"/>
              </a:endParaRPr>
            </a:p>
          </p:txBody>
        </p:sp>
        <p:pic>
          <p:nvPicPr>
            <p:cNvPr id="178" name="Google Shape;178;g2e9d0681c5b_0_1"/>
            <p:cNvPicPr preferRelativeResize="0"/>
            <p:nvPr/>
          </p:nvPicPr>
          <p:blipFill>
            <a:blip r:embed="rId5">
              <a:alphaModFix/>
            </a:blip>
            <a:stretch>
              <a:fillRect/>
            </a:stretch>
          </p:blipFill>
          <p:spPr>
            <a:xfrm>
              <a:off x="3892225" y="1304263"/>
              <a:ext cx="1005900" cy="1005900"/>
            </a:xfrm>
            <a:prstGeom prst="ellipse">
              <a:avLst/>
            </a:prstGeom>
            <a:noFill/>
            <a:ln>
              <a:noFill/>
            </a:ln>
          </p:spPr>
        </p:pic>
      </p:grpSp>
      <p:grpSp>
        <p:nvGrpSpPr>
          <p:cNvPr id="179" name="Google Shape;179;g2e9d0681c5b_0_1"/>
          <p:cNvGrpSpPr/>
          <p:nvPr/>
        </p:nvGrpSpPr>
        <p:grpSpPr>
          <a:xfrm>
            <a:off x="5526475" y="1304263"/>
            <a:ext cx="1651500" cy="1564738"/>
            <a:chOff x="5391975" y="1304263"/>
            <a:chExt cx="1651500" cy="1564738"/>
          </a:xfrm>
        </p:grpSpPr>
        <p:sp>
          <p:nvSpPr>
            <p:cNvPr id="180" name="Google Shape;180;g2e9d0681c5b_0_1"/>
            <p:cNvSpPr txBox="1"/>
            <p:nvPr/>
          </p:nvSpPr>
          <p:spPr>
            <a:xfrm>
              <a:off x="5391975" y="2268700"/>
              <a:ext cx="1651500" cy="600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900" b="1">
                  <a:solidFill>
                    <a:schemeClr val="dk2"/>
                  </a:solidFill>
                  <a:latin typeface="Open Sans"/>
                  <a:ea typeface="Open Sans"/>
                  <a:cs typeface="Open Sans"/>
                  <a:sym typeface="Open Sans"/>
                </a:rPr>
                <a:t>Robert Hafner</a:t>
              </a:r>
              <a:endParaRPr sz="900" b="1">
                <a:solidFill>
                  <a:schemeClr val="dk2"/>
                </a:solidFill>
                <a:latin typeface="Open Sans"/>
                <a:ea typeface="Open Sans"/>
                <a:cs typeface="Open Sans"/>
                <a:sym typeface="Open Sans"/>
              </a:endParaRPr>
            </a:p>
            <a:p>
              <a:pPr marL="0" lvl="0" indent="0" algn="ctr" rtl="0">
                <a:spcBef>
                  <a:spcPts val="0"/>
                </a:spcBef>
                <a:spcAft>
                  <a:spcPts val="0"/>
                </a:spcAft>
                <a:buNone/>
              </a:pPr>
              <a:r>
                <a:rPr lang="en-US" sz="900" i="1">
                  <a:solidFill>
                    <a:schemeClr val="dk2"/>
                  </a:solidFill>
                  <a:latin typeface="Open Sans"/>
                  <a:ea typeface="Open Sans"/>
                  <a:cs typeface="Open Sans"/>
                  <a:sym typeface="Open Sans"/>
                </a:rPr>
                <a:t>Senior Principal Architect</a:t>
              </a:r>
              <a:endParaRPr sz="900" i="1">
                <a:solidFill>
                  <a:schemeClr val="dk2"/>
                </a:solidFill>
                <a:latin typeface="Open Sans"/>
                <a:ea typeface="Open Sans"/>
                <a:cs typeface="Open Sans"/>
                <a:sym typeface="Open Sans"/>
              </a:endParaRPr>
            </a:p>
            <a:p>
              <a:pPr marL="0" lvl="0" indent="0" algn="ctr" rtl="0">
                <a:spcBef>
                  <a:spcPts val="0"/>
                </a:spcBef>
                <a:spcAft>
                  <a:spcPts val="0"/>
                </a:spcAft>
                <a:buNone/>
              </a:pPr>
              <a:r>
                <a:rPr lang="en-US" sz="900" i="1">
                  <a:solidFill>
                    <a:schemeClr val="dk2"/>
                  </a:solidFill>
                  <a:latin typeface="Open Sans"/>
                  <a:ea typeface="Open Sans"/>
                  <a:cs typeface="Open Sans"/>
                  <a:sym typeface="Open Sans"/>
                </a:rPr>
                <a:t>Comcast</a:t>
              </a:r>
              <a:endParaRPr sz="900" i="1">
                <a:solidFill>
                  <a:schemeClr val="dk2"/>
                </a:solidFill>
                <a:latin typeface="Open Sans"/>
                <a:ea typeface="Open Sans"/>
                <a:cs typeface="Open Sans"/>
                <a:sym typeface="Open Sans"/>
              </a:endParaRPr>
            </a:p>
          </p:txBody>
        </p:sp>
        <p:pic>
          <p:nvPicPr>
            <p:cNvPr id="181" name="Google Shape;181;g2e9d0681c5b_0_1"/>
            <p:cNvPicPr preferRelativeResize="0"/>
            <p:nvPr/>
          </p:nvPicPr>
          <p:blipFill>
            <a:blip r:embed="rId6">
              <a:alphaModFix/>
            </a:blip>
            <a:stretch>
              <a:fillRect/>
            </a:stretch>
          </p:blipFill>
          <p:spPr>
            <a:xfrm>
              <a:off x="5714775" y="1304263"/>
              <a:ext cx="1005900" cy="1005900"/>
            </a:xfrm>
            <a:prstGeom prst="ellipse">
              <a:avLst/>
            </a:prstGeom>
            <a:noFill/>
            <a:ln>
              <a:noFill/>
            </a:ln>
          </p:spPr>
        </p:pic>
      </p:grpSp>
      <p:grpSp>
        <p:nvGrpSpPr>
          <p:cNvPr id="182" name="Google Shape;182;g2e9d0681c5b_0_1"/>
          <p:cNvGrpSpPr/>
          <p:nvPr/>
        </p:nvGrpSpPr>
        <p:grpSpPr>
          <a:xfrm>
            <a:off x="834050" y="3069613"/>
            <a:ext cx="1651500" cy="1610037"/>
            <a:chOff x="834050" y="3069613"/>
            <a:chExt cx="1651500" cy="1610037"/>
          </a:xfrm>
        </p:grpSpPr>
        <p:sp>
          <p:nvSpPr>
            <p:cNvPr id="183" name="Google Shape;183;g2e9d0681c5b_0_1"/>
            <p:cNvSpPr txBox="1"/>
            <p:nvPr/>
          </p:nvSpPr>
          <p:spPr>
            <a:xfrm>
              <a:off x="834050" y="4079350"/>
              <a:ext cx="1651500" cy="600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900" b="1">
                  <a:solidFill>
                    <a:schemeClr val="dk2"/>
                  </a:solidFill>
                  <a:latin typeface="Open Sans"/>
                  <a:ea typeface="Open Sans"/>
                  <a:cs typeface="Open Sans"/>
                  <a:sym typeface="Open Sans"/>
                </a:rPr>
                <a:t>Nathan Cartwright</a:t>
              </a:r>
              <a:endParaRPr sz="900" b="1">
                <a:solidFill>
                  <a:schemeClr val="dk2"/>
                </a:solidFill>
                <a:latin typeface="Open Sans"/>
                <a:ea typeface="Open Sans"/>
                <a:cs typeface="Open Sans"/>
                <a:sym typeface="Open Sans"/>
              </a:endParaRPr>
            </a:p>
            <a:p>
              <a:pPr marL="0" lvl="0" indent="0" algn="ctr" rtl="0">
                <a:spcBef>
                  <a:spcPts val="0"/>
                </a:spcBef>
                <a:spcAft>
                  <a:spcPts val="0"/>
                </a:spcAft>
                <a:buNone/>
              </a:pPr>
              <a:r>
                <a:rPr lang="en-US" sz="900" i="1">
                  <a:solidFill>
                    <a:schemeClr val="dk2"/>
                  </a:solidFill>
                  <a:latin typeface="Open Sans"/>
                  <a:ea typeface="Open Sans"/>
                  <a:cs typeface="Open Sans"/>
                  <a:sym typeface="Open Sans"/>
                </a:rPr>
                <a:t>Chief Architect, AI</a:t>
              </a:r>
              <a:endParaRPr sz="900" i="1">
                <a:solidFill>
                  <a:schemeClr val="dk2"/>
                </a:solidFill>
                <a:latin typeface="Open Sans"/>
                <a:ea typeface="Open Sans"/>
                <a:cs typeface="Open Sans"/>
                <a:sym typeface="Open Sans"/>
              </a:endParaRPr>
            </a:p>
            <a:p>
              <a:pPr marL="0" lvl="0" indent="0" algn="ctr" rtl="0">
                <a:spcBef>
                  <a:spcPts val="0"/>
                </a:spcBef>
                <a:spcAft>
                  <a:spcPts val="0"/>
                </a:spcAft>
                <a:buNone/>
              </a:pPr>
              <a:r>
                <a:rPr lang="en-US" sz="900" i="1">
                  <a:solidFill>
                    <a:schemeClr val="dk2"/>
                  </a:solidFill>
                  <a:latin typeface="Open Sans"/>
                  <a:ea typeface="Open Sans"/>
                  <a:cs typeface="Open Sans"/>
                  <a:sym typeface="Open Sans"/>
                </a:rPr>
                <a:t>CDW</a:t>
              </a:r>
              <a:endParaRPr sz="900" i="1">
                <a:solidFill>
                  <a:schemeClr val="dk2"/>
                </a:solidFill>
                <a:latin typeface="Open Sans"/>
                <a:ea typeface="Open Sans"/>
                <a:cs typeface="Open Sans"/>
                <a:sym typeface="Open Sans"/>
              </a:endParaRPr>
            </a:p>
          </p:txBody>
        </p:sp>
        <p:pic>
          <p:nvPicPr>
            <p:cNvPr id="184" name="Google Shape;184;g2e9d0681c5b_0_1"/>
            <p:cNvPicPr preferRelativeResize="0"/>
            <p:nvPr/>
          </p:nvPicPr>
          <p:blipFill>
            <a:blip r:embed="rId7">
              <a:alphaModFix/>
            </a:blip>
            <a:stretch>
              <a:fillRect/>
            </a:stretch>
          </p:blipFill>
          <p:spPr>
            <a:xfrm>
              <a:off x="1154900" y="3069613"/>
              <a:ext cx="1009800" cy="1009800"/>
            </a:xfrm>
            <a:prstGeom prst="ellipse">
              <a:avLst/>
            </a:prstGeom>
            <a:noFill/>
            <a:ln>
              <a:noFill/>
            </a:ln>
          </p:spPr>
        </p:pic>
      </p:grpSp>
      <p:grpSp>
        <p:nvGrpSpPr>
          <p:cNvPr id="185" name="Google Shape;185;g2e9d0681c5b_0_1"/>
          <p:cNvGrpSpPr/>
          <p:nvPr/>
        </p:nvGrpSpPr>
        <p:grpSpPr>
          <a:xfrm>
            <a:off x="2667033" y="3071563"/>
            <a:ext cx="1651500" cy="1608087"/>
            <a:chOff x="2610625" y="3071563"/>
            <a:chExt cx="1651500" cy="1608087"/>
          </a:xfrm>
        </p:grpSpPr>
        <p:sp>
          <p:nvSpPr>
            <p:cNvPr id="186" name="Google Shape;186;g2e9d0681c5b_0_1"/>
            <p:cNvSpPr txBox="1"/>
            <p:nvPr/>
          </p:nvSpPr>
          <p:spPr>
            <a:xfrm>
              <a:off x="2610625" y="4079350"/>
              <a:ext cx="1651500" cy="600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900" b="1">
                  <a:solidFill>
                    <a:schemeClr val="dk2"/>
                  </a:solidFill>
                  <a:latin typeface="Open Sans"/>
                  <a:ea typeface="Open Sans"/>
                  <a:cs typeface="Open Sans"/>
                  <a:sym typeface="Open Sans"/>
                </a:rPr>
                <a:t>Logan Markewich</a:t>
              </a:r>
              <a:endParaRPr sz="900" b="1">
                <a:solidFill>
                  <a:schemeClr val="dk2"/>
                </a:solidFill>
                <a:latin typeface="Open Sans"/>
                <a:ea typeface="Open Sans"/>
                <a:cs typeface="Open Sans"/>
                <a:sym typeface="Open Sans"/>
              </a:endParaRPr>
            </a:p>
            <a:p>
              <a:pPr marL="0" lvl="0" indent="0" algn="ctr" rtl="0">
                <a:spcBef>
                  <a:spcPts val="0"/>
                </a:spcBef>
                <a:spcAft>
                  <a:spcPts val="0"/>
                </a:spcAft>
                <a:buNone/>
              </a:pPr>
              <a:r>
                <a:rPr lang="en-US" sz="900" i="1">
                  <a:solidFill>
                    <a:schemeClr val="dk2"/>
                  </a:solidFill>
                  <a:latin typeface="Open Sans"/>
                  <a:ea typeface="Open Sans"/>
                  <a:cs typeface="Open Sans"/>
                  <a:sym typeface="Open Sans"/>
                </a:rPr>
                <a:t>OSS Lead</a:t>
              </a:r>
              <a:endParaRPr sz="900" i="1">
                <a:solidFill>
                  <a:schemeClr val="dk2"/>
                </a:solidFill>
                <a:latin typeface="Open Sans"/>
                <a:ea typeface="Open Sans"/>
                <a:cs typeface="Open Sans"/>
                <a:sym typeface="Open Sans"/>
              </a:endParaRPr>
            </a:p>
            <a:p>
              <a:pPr marL="0" lvl="0" indent="0" algn="ctr" rtl="0">
                <a:spcBef>
                  <a:spcPts val="0"/>
                </a:spcBef>
                <a:spcAft>
                  <a:spcPts val="0"/>
                </a:spcAft>
                <a:buNone/>
              </a:pPr>
              <a:r>
                <a:rPr lang="en-US" sz="900" i="1">
                  <a:solidFill>
                    <a:schemeClr val="dk2"/>
                  </a:solidFill>
                  <a:latin typeface="Open Sans"/>
                  <a:ea typeface="Open Sans"/>
                  <a:cs typeface="Open Sans"/>
                  <a:sym typeface="Open Sans"/>
                </a:rPr>
                <a:t>LlamaIndex</a:t>
              </a:r>
              <a:endParaRPr sz="900" i="1">
                <a:solidFill>
                  <a:schemeClr val="dk2"/>
                </a:solidFill>
                <a:latin typeface="Open Sans"/>
                <a:ea typeface="Open Sans"/>
                <a:cs typeface="Open Sans"/>
                <a:sym typeface="Open Sans"/>
              </a:endParaRPr>
            </a:p>
          </p:txBody>
        </p:sp>
        <p:pic>
          <p:nvPicPr>
            <p:cNvPr id="187" name="Google Shape;187;g2e9d0681c5b_0_1"/>
            <p:cNvPicPr preferRelativeResize="0"/>
            <p:nvPr/>
          </p:nvPicPr>
          <p:blipFill>
            <a:blip r:embed="rId8">
              <a:alphaModFix/>
            </a:blip>
            <a:stretch>
              <a:fillRect/>
            </a:stretch>
          </p:blipFill>
          <p:spPr>
            <a:xfrm flipH="1">
              <a:off x="2933425" y="3071563"/>
              <a:ext cx="1005900" cy="1005900"/>
            </a:xfrm>
            <a:prstGeom prst="ellipse">
              <a:avLst/>
            </a:prstGeom>
            <a:noFill/>
            <a:ln>
              <a:noFill/>
            </a:ln>
          </p:spPr>
        </p:pic>
      </p:grpSp>
      <p:grpSp>
        <p:nvGrpSpPr>
          <p:cNvPr id="188" name="Google Shape;188;g2e9d0681c5b_0_1"/>
          <p:cNvGrpSpPr/>
          <p:nvPr/>
        </p:nvGrpSpPr>
        <p:grpSpPr>
          <a:xfrm>
            <a:off x="4500017" y="3071563"/>
            <a:ext cx="1651500" cy="1608087"/>
            <a:chOff x="4522575" y="3071563"/>
            <a:chExt cx="1651500" cy="1608087"/>
          </a:xfrm>
        </p:grpSpPr>
        <p:sp>
          <p:nvSpPr>
            <p:cNvPr id="189" name="Google Shape;189;g2e9d0681c5b_0_1"/>
            <p:cNvSpPr txBox="1"/>
            <p:nvPr/>
          </p:nvSpPr>
          <p:spPr>
            <a:xfrm>
              <a:off x="4522575" y="4079350"/>
              <a:ext cx="1651500" cy="600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900" b="1">
                  <a:solidFill>
                    <a:schemeClr val="dk2"/>
                  </a:solidFill>
                  <a:latin typeface="Open Sans"/>
                  <a:ea typeface="Open Sans"/>
                  <a:cs typeface="Open Sans"/>
                  <a:sym typeface="Open Sans"/>
                </a:rPr>
                <a:t>Justin Cormack</a:t>
              </a:r>
              <a:endParaRPr sz="900" b="1">
                <a:solidFill>
                  <a:schemeClr val="dk2"/>
                </a:solidFill>
                <a:latin typeface="Open Sans"/>
                <a:ea typeface="Open Sans"/>
                <a:cs typeface="Open Sans"/>
                <a:sym typeface="Open Sans"/>
              </a:endParaRPr>
            </a:p>
            <a:p>
              <a:pPr marL="0" lvl="0" indent="0" algn="ctr" rtl="0">
                <a:spcBef>
                  <a:spcPts val="0"/>
                </a:spcBef>
                <a:spcAft>
                  <a:spcPts val="0"/>
                </a:spcAft>
                <a:buNone/>
              </a:pPr>
              <a:r>
                <a:rPr lang="en-US" sz="900" i="1">
                  <a:solidFill>
                    <a:schemeClr val="dk2"/>
                  </a:solidFill>
                  <a:latin typeface="Open Sans"/>
                  <a:ea typeface="Open Sans"/>
                  <a:cs typeface="Open Sans"/>
                  <a:sym typeface="Open Sans"/>
                </a:rPr>
                <a:t>Chief Technology Officer, Docker</a:t>
              </a:r>
              <a:endParaRPr sz="900" i="1">
                <a:solidFill>
                  <a:schemeClr val="dk2"/>
                </a:solidFill>
                <a:latin typeface="Open Sans"/>
                <a:ea typeface="Open Sans"/>
                <a:cs typeface="Open Sans"/>
                <a:sym typeface="Open Sans"/>
              </a:endParaRPr>
            </a:p>
          </p:txBody>
        </p:sp>
        <p:pic>
          <p:nvPicPr>
            <p:cNvPr id="190" name="Google Shape;190;g2e9d0681c5b_0_1"/>
            <p:cNvPicPr preferRelativeResize="0"/>
            <p:nvPr/>
          </p:nvPicPr>
          <p:blipFill>
            <a:blip r:embed="rId9">
              <a:alphaModFix/>
            </a:blip>
            <a:stretch>
              <a:fillRect/>
            </a:stretch>
          </p:blipFill>
          <p:spPr>
            <a:xfrm>
              <a:off x="4845375" y="3071563"/>
              <a:ext cx="1005900" cy="1005900"/>
            </a:xfrm>
            <a:prstGeom prst="ellipse">
              <a:avLst/>
            </a:prstGeom>
            <a:noFill/>
            <a:ln>
              <a:noFill/>
            </a:ln>
          </p:spPr>
        </p:pic>
      </p:grpSp>
      <p:grpSp>
        <p:nvGrpSpPr>
          <p:cNvPr id="191" name="Google Shape;191;g2e9d0681c5b_0_1"/>
          <p:cNvGrpSpPr/>
          <p:nvPr/>
        </p:nvGrpSpPr>
        <p:grpSpPr>
          <a:xfrm>
            <a:off x="6333000" y="3071563"/>
            <a:ext cx="1651500" cy="1608087"/>
            <a:chOff x="6333000" y="3071563"/>
            <a:chExt cx="1651500" cy="1608087"/>
          </a:xfrm>
        </p:grpSpPr>
        <p:sp>
          <p:nvSpPr>
            <p:cNvPr id="192" name="Google Shape;192;g2e9d0681c5b_0_1"/>
            <p:cNvSpPr txBox="1"/>
            <p:nvPr/>
          </p:nvSpPr>
          <p:spPr>
            <a:xfrm>
              <a:off x="6333000" y="4079350"/>
              <a:ext cx="1651500" cy="600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900" b="1">
                  <a:solidFill>
                    <a:schemeClr val="dk2"/>
                  </a:solidFill>
                  <a:latin typeface="Open Sans"/>
                  <a:ea typeface="Open Sans"/>
                  <a:cs typeface="Open Sans"/>
                  <a:sym typeface="Open Sans"/>
                </a:rPr>
                <a:t>Melissa Mckay</a:t>
              </a:r>
              <a:endParaRPr sz="900" b="1">
                <a:solidFill>
                  <a:schemeClr val="dk2"/>
                </a:solidFill>
                <a:latin typeface="Open Sans"/>
                <a:ea typeface="Open Sans"/>
                <a:cs typeface="Open Sans"/>
                <a:sym typeface="Open Sans"/>
              </a:endParaRPr>
            </a:p>
            <a:p>
              <a:pPr marL="0" lvl="0" indent="0" algn="ctr" rtl="0">
                <a:spcBef>
                  <a:spcPts val="0"/>
                </a:spcBef>
                <a:spcAft>
                  <a:spcPts val="0"/>
                </a:spcAft>
                <a:buNone/>
              </a:pPr>
              <a:r>
                <a:rPr lang="en-US" sz="900" i="1">
                  <a:solidFill>
                    <a:schemeClr val="dk2"/>
                  </a:solidFill>
                  <a:latin typeface="Open Sans"/>
                  <a:ea typeface="Open Sans"/>
                  <a:cs typeface="Open Sans"/>
                  <a:sym typeface="Open Sans"/>
                </a:rPr>
                <a:t>Head of Developer Relations</a:t>
              </a:r>
              <a:endParaRPr sz="900" i="1">
                <a:solidFill>
                  <a:schemeClr val="dk2"/>
                </a:solidFill>
                <a:latin typeface="Open Sans"/>
                <a:ea typeface="Open Sans"/>
                <a:cs typeface="Open Sans"/>
                <a:sym typeface="Open Sans"/>
              </a:endParaRPr>
            </a:p>
            <a:p>
              <a:pPr marL="0" lvl="0" indent="0" algn="ctr" rtl="0">
                <a:spcBef>
                  <a:spcPts val="0"/>
                </a:spcBef>
                <a:spcAft>
                  <a:spcPts val="0"/>
                </a:spcAft>
                <a:buNone/>
              </a:pPr>
              <a:r>
                <a:rPr lang="en-US" sz="900" i="1">
                  <a:solidFill>
                    <a:schemeClr val="dk2"/>
                  </a:solidFill>
                  <a:latin typeface="Open Sans"/>
                  <a:ea typeface="Open Sans"/>
                  <a:cs typeface="Open Sans"/>
                  <a:sym typeface="Open Sans"/>
                </a:rPr>
                <a:t>JFrog Inc</a:t>
              </a:r>
              <a:endParaRPr sz="900" i="1">
                <a:solidFill>
                  <a:schemeClr val="dk2"/>
                </a:solidFill>
                <a:latin typeface="Open Sans"/>
                <a:ea typeface="Open Sans"/>
                <a:cs typeface="Open Sans"/>
                <a:sym typeface="Open Sans"/>
              </a:endParaRPr>
            </a:p>
          </p:txBody>
        </p:sp>
        <p:pic>
          <p:nvPicPr>
            <p:cNvPr id="193" name="Google Shape;193;g2e9d0681c5b_0_1"/>
            <p:cNvPicPr preferRelativeResize="0"/>
            <p:nvPr/>
          </p:nvPicPr>
          <p:blipFill>
            <a:blip r:embed="rId10">
              <a:alphaModFix/>
            </a:blip>
            <a:stretch>
              <a:fillRect/>
            </a:stretch>
          </p:blipFill>
          <p:spPr>
            <a:xfrm>
              <a:off x="6655800" y="3071563"/>
              <a:ext cx="1005900" cy="1005900"/>
            </a:xfrm>
            <a:prstGeom prst="ellipse">
              <a:avLst/>
            </a:prstGeom>
            <a:noFill/>
            <a:ln>
              <a:noFill/>
            </a:ln>
          </p:spPr>
        </p:pic>
      </p:grpSp>
      <p:grpSp>
        <p:nvGrpSpPr>
          <p:cNvPr id="194" name="Google Shape;194;g2e9d0681c5b_0_1"/>
          <p:cNvGrpSpPr/>
          <p:nvPr/>
        </p:nvGrpSpPr>
        <p:grpSpPr>
          <a:xfrm>
            <a:off x="7277075" y="1302313"/>
            <a:ext cx="1651500" cy="1566688"/>
            <a:chOff x="7277075" y="1302313"/>
            <a:chExt cx="1651500" cy="1566688"/>
          </a:xfrm>
        </p:grpSpPr>
        <p:sp>
          <p:nvSpPr>
            <p:cNvPr id="195" name="Google Shape;195;g2e9d0681c5b_0_1"/>
            <p:cNvSpPr txBox="1"/>
            <p:nvPr/>
          </p:nvSpPr>
          <p:spPr>
            <a:xfrm>
              <a:off x="7277075" y="2268700"/>
              <a:ext cx="1651500" cy="600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900" b="1">
                  <a:solidFill>
                    <a:schemeClr val="dk2"/>
                  </a:solidFill>
                  <a:latin typeface="Open Sans"/>
                  <a:ea typeface="Open Sans"/>
                  <a:cs typeface="Open Sans"/>
                  <a:sym typeface="Open Sans"/>
                </a:rPr>
                <a:t>Steve Grubb</a:t>
              </a:r>
              <a:endParaRPr sz="900" b="1">
                <a:solidFill>
                  <a:schemeClr val="dk2"/>
                </a:solidFill>
                <a:latin typeface="Open Sans"/>
                <a:ea typeface="Open Sans"/>
                <a:cs typeface="Open Sans"/>
                <a:sym typeface="Open Sans"/>
              </a:endParaRPr>
            </a:p>
            <a:p>
              <a:pPr marL="0" lvl="0" indent="0" algn="ctr" rtl="0">
                <a:spcBef>
                  <a:spcPts val="0"/>
                </a:spcBef>
                <a:spcAft>
                  <a:spcPts val="0"/>
                </a:spcAft>
                <a:buNone/>
              </a:pPr>
              <a:r>
                <a:rPr lang="en-US" sz="900" i="1">
                  <a:solidFill>
                    <a:schemeClr val="dk2"/>
                  </a:solidFill>
                  <a:latin typeface="Open Sans"/>
                  <a:ea typeface="Open Sans"/>
                  <a:cs typeface="Open Sans"/>
                  <a:sym typeface="Open Sans"/>
                </a:rPr>
                <a:t>Senior Principal Engineer, Red Hat</a:t>
              </a:r>
              <a:endParaRPr sz="900" i="1">
                <a:solidFill>
                  <a:schemeClr val="dk2"/>
                </a:solidFill>
                <a:latin typeface="Open Sans"/>
                <a:ea typeface="Open Sans"/>
                <a:cs typeface="Open Sans"/>
                <a:sym typeface="Open Sans"/>
              </a:endParaRPr>
            </a:p>
          </p:txBody>
        </p:sp>
        <p:pic>
          <p:nvPicPr>
            <p:cNvPr id="196" name="Google Shape;196;g2e9d0681c5b_0_1"/>
            <p:cNvPicPr preferRelativeResize="0"/>
            <p:nvPr/>
          </p:nvPicPr>
          <p:blipFill>
            <a:blip r:embed="rId11">
              <a:alphaModFix/>
            </a:blip>
            <a:stretch>
              <a:fillRect/>
            </a:stretch>
          </p:blipFill>
          <p:spPr>
            <a:xfrm>
              <a:off x="7597925" y="1302313"/>
              <a:ext cx="1009800" cy="1009800"/>
            </a:xfrm>
            <a:prstGeom prst="ellipse">
              <a:avLst/>
            </a:prstGeom>
            <a:noFill/>
            <a:ln>
              <a:noFill/>
            </a:ln>
          </p:spPr>
        </p:pic>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F7D44DC-C667-E1D2-4934-75A69C2341BB}"/>
              </a:ext>
            </a:extLst>
          </p:cNvPr>
          <p:cNvSpPr/>
          <p:nvPr/>
        </p:nvSpPr>
        <p:spPr>
          <a:xfrm>
            <a:off x="1320801" y="1083734"/>
            <a:ext cx="4989689" cy="2212622"/>
          </a:xfrm>
          <a:prstGeom prst="rect">
            <a:avLst/>
          </a:prstGeom>
          <a:solidFill>
            <a:srgbClr val="F1AD6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2800" dirty="0">
                <a:solidFill>
                  <a:schemeClr val="accent2"/>
                </a:solidFill>
              </a:rPr>
              <a:t>Agenda</a:t>
            </a:r>
          </a:p>
          <a:p>
            <a:pPr marL="285750" indent="-285750">
              <a:buFont typeface="Arial" panose="020B0604020202020204" pitchFamily="34" charset="0"/>
              <a:buChar char="•"/>
            </a:pPr>
            <a:r>
              <a:rPr lang="en-US" sz="2800" dirty="0">
                <a:solidFill>
                  <a:schemeClr val="accent2"/>
                </a:solidFill>
              </a:rPr>
              <a:t>OPEA: What &amp; Why?</a:t>
            </a:r>
          </a:p>
          <a:p>
            <a:pPr marL="285750" indent="-285750">
              <a:buFont typeface="Arial" panose="020B0604020202020204" pitchFamily="34" charset="0"/>
              <a:buChar char="•"/>
            </a:pPr>
            <a:r>
              <a:rPr lang="en-US" sz="2800" dirty="0">
                <a:solidFill>
                  <a:schemeClr val="accent2"/>
                </a:solidFill>
              </a:rPr>
              <a:t>Where are we today?</a:t>
            </a:r>
          </a:p>
          <a:p>
            <a:pPr marL="285750" indent="-285750">
              <a:buFont typeface="Arial" panose="020B0604020202020204" pitchFamily="34" charset="0"/>
              <a:buChar char="•"/>
            </a:pPr>
            <a:r>
              <a:rPr lang="en-US" sz="2800" dirty="0">
                <a:solidFill>
                  <a:schemeClr val="accent2"/>
                </a:solidFill>
              </a:rPr>
              <a:t>What next?</a:t>
            </a:r>
          </a:p>
        </p:txBody>
      </p:sp>
    </p:spTree>
    <p:extLst>
      <p:ext uri="{BB962C8B-B14F-4D97-AF65-F5344CB8AC3E}">
        <p14:creationId xmlns:p14="http://schemas.microsoft.com/office/powerpoint/2010/main" val="40252116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00"/>
        <p:cNvGrpSpPr/>
        <p:nvPr/>
      </p:nvGrpSpPr>
      <p:grpSpPr>
        <a:xfrm>
          <a:off x="0" y="0"/>
          <a:ext cx="0" cy="0"/>
          <a:chOff x="0" y="0"/>
          <a:chExt cx="0" cy="0"/>
        </a:xfrm>
      </p:grpSpPr>
      <p:sp>
        <p:nvSpPr>
          <p:cNvPr id="201" name="Google Shape;201;g2e9d0681c5b_0_4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US"/>
              <a:t>TSC Responsibilities</a:t>
            </a:r>
            <a:endParaRPr/>
          </a:p>
        </p:txBody>
      </p:sp>
      <p:sp>
        <p:nvSpPr>
          <p:cNvPr id="202" name="Google Shape;202;g2e9d0681c5b_0_4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77500" lnSpcReduction="20000"/>
          </a:bodyPr>
          <a:lstStyle/>
          <a:p>
            <a:pPr marL="457200" lvl="0" indent="-317182" algn="l" rtl="0">
              <a:spcBef>
                <a:spcPts val="0"/>
              </a:spcBef>
              <a:spcAft>
                <a:spcPts val="0"/>
              </a:spcAft>
              <a:buClr>
                <a:schemeClr val="dk1"/>
              </a:buClr>
              <a:buSzPct val="100000"/>
              <a:buAutoNum type="romanLcPeriod"/>
            </a:pPr>
            <a:r>
              <a:rPr lang="en-US" dirty="0">
                <a:solidFill>
                  <a:schemeClr val="dk1"/>
                </a:solidFill>
              </a:rPr>
              <a:t>coordinating the </a:t>
            </a:r>
            <a:r>
              <a:rPr lang="en-US" b="1" dirty="0">
                <a:solidFill>
                  <a:schemeClr val="dk1"/>
                </a:solidFill>
              </a:rPr>
              <a:t>technical direction</a:t>
            </a:r>
            <a:r>
              <a:rPr lang="en-US" dirty="0">
                <a:solidFill>
                  <a:schemeClr val="dk1"/>
                </a:solidFill>
              </a:rPr>
              <a:t> of the Project;</a:t>
            </a:r>
            <a:endParaRPr dirty="0">
              <a:solidFill>
                <a:schemeClr val="dk1"/>
              </a:solidFill>
            </a:endParaRPr>
          </a:p>
          <a:p>
            <a:pPr marL="457200" lvl="0" indent="-317182" algn="l" rtl="0">
              <a:spcBef>
                <a:spcPts val="0"/>
              </a:spcBef>
              <a:spcAft>
                <a:spcPts val="0"/>
              </a:spcAft>
              <a:buClr>
                <a:schemeClr val="dk1"/>
              </a:buClr>
              <a:buSzPct val="100000"/>
              <a:buAutoNum type="romanLcPeriod"/>
            </a:pPr>
            <a:r>
              <a:rPr lang="en-US" dirty="0">
                <a:solidFill>
                  <a:schemeClr val="dk1"/>
                </a:solidFill>
              </a:rPr>
              <a:t>approving project or system proposals (including, but not limited to, incubation, deprecation, and changes to a sub-project’s scope);</a:t>
            </a:r>
            <a:endParaRPr dirty="0">
              <a:solidFill>
                <a:schemeClr val="dk1"/>
              </a:solidFill>
            </a:endParaRPr>
          </a:p>
          <a:p>
            <a:pPr marL="457200" lvl="0" indent="-317182" algn="l" rtl="0">
              <a:spcBef>
                <a:spcPts val="0"/>
              </a:spcBef>
              <a:spcAft>
                <a:spcPts val="0"/>
              </a:spcAft>
              <a:buClr>
                <a:schemeClr val="dk1"/>
              </a:buClr>
              <a:buSzPct val="100000"/>
              <a:buAutoNum type="romanLcPeriod"/>
            </a:pPr>
            <a:r>
              <a:rPr lang="en-US" dirty="0">
                <a:solidFill>
                  <a:schemeClr val="dk1"/>
                </a:solidFill>
              </a:rPr>
              <a:t>organizing sub-projects and removing sub-projects;</a:t>
            </a:r>
            <a:endParaRPr dirty="0">
              <a:solidFill>
                <a:schemeClr val="dk1"/>
              </a:solidFill>
            </a:endParaRPr>
          </a:p>
          <a:p>
            <a:pPr marL="457200" lvl="0" indent="-317182" algn="l" rtl="0">
              <a:spcBef>
                <a:spcPts val="0"/>
              </a:spcBef>
              <a:spcAft>
                <a:spcPts val="0"/>
              </a:spcAft>
              <a:buClr>
                <a:schemeClr val="dk1"/>
              </a:buClr>
              <a:buSzPct val="100000"/>
              <a:buAutoNum type="romanLcPeriod"/>
            </a:pPr>
            <a:r>
              <a:rPr lang="en-US" dirty="0">
                <a:solidFill>
                  <a:schemeClr val="dk1"/>
                </a:solidFill>
              </a:rPr>
              <a:t>creating committees or working groups (for example, an executive or architectural committee or end-user advisory committee) to support the Project;</a:t>
            </a:r>
            <a:endParaRPr dirty="0">
              <a:solidFill>
                <a:schemeClr val="dk1"/>
              </a:solidFill>
            </a:endParaRPr>
          </a:p>
          <a:p>
            <a:pPr marL="457200" lvl="0" indent="-317182" algn="l" rtl="0">
              <a:spcBef>
                <a:spcPts val="0"/>
              </a:spcBef>
              <a:spcAft>
                <a:spcPts val="0"/>
              </a:spcAft>
              <a:buClr>
                <a:schemeClr val="dk1"/>
              </a:buClr>
              <a:buSzPct val="100000"/>
              <a:buAutoNum type="romanLcPeriod"/>
            </a:pPr>
            <a:r>
              <a:rPr lang="en-US" dirty="0">
                <a:solidFill>
                  <a:schemeClr val="dk1"/>
                </a:solidFill>
              </a:rPr>
              <a:t>appointing representatives to work with other open source or open standards communities;</a:t>
            </a:r>
            <a:endParaRPr dirty="0">
              <a:solidFill>
                <a:schemeClr val="dk1"/>
              </a:solidFill>
            </a:endParaRPr>
          </a:p>
          <a:p>
            <a:pPr marL="457200" lvl="0" indent="-317182" algn="l" rtl="0">
              <a:spcBef>
                <a:spcPts val="0"/>
              </a:spcBef>
              <a:spcAft>
                <a:spcPts val="0"/>
              </a:spcAft>
              <a:buClr>
                <a:schemeClr val="dk1"/>
              </a:buClr>
              <a:buSzPct val="100000"/>
              <a:buAutoNum type="romanLcPeriod"/>
            </a:pPr>
            <a:r>
              <a:rPr lang="en-US" dirty="0">
                <a:solidFill>
                  <a:schemeClr val="dk1"/>
                </a:solidFill>
              </a:rPr>
              <a:t>establishing community norms, workflows, issuing releases, and security issue reporting policies;</a:t>
            </a:r>
            <a:endParaRPr dirty="0">
              <a:solidFill>
                <a:schemeClr val="dk1"/>
              </a:solidFill>
            </a:endParaRPr>
          </a:p>
          <a:p>
            <a:pPr marL="457200" lvl="0" indent="-317182" algn="l" rtl="0">
              <a:spcBef>
                <a:spcPts val="0"/>
              </a:spcBef>
              <a:spcAft>
                <a:spcPts val="0"/>
              </a:spcAft>
              <a:buClr>
                <a:schemeClr val="dk1"/>
              </a:buClr>
              <a:buSzPct val="100000"/>
              <a:buAutoNum type="romanLcPeriod"/>
            </a:pPr>
            <a:r>
              <a:rPr lang="en-US" dirty="0">
                <a:solidFill>
                  <a:schemeClr val="dk1"/>
                </a:solidFill>
              </a:rPr>
              <a:t>approving and implementing policies and processes for contributing (to be published in the CONTRIBUTING file) and coordinating with the series manager of the Project (as provided for in the Series Agreement, the “Series Manager”) to resolve matters or concerns that may arise as set forth in Section 7 of this Charter;</a:t>
            </a:r>
            <a:endParaRPr dirty="0">
              <a:solidFill>
                <a:schemeClr val="dk1"/>
              </a:solidFill>
            </a:endParaRPr>
          </a:p>
          <a:p>
            <a:pPr marL="457200" lvl="0" indent="-317182" algn="l" rtl="0">
              <a:spcBef>
                <a:spcPts val="0"/>
              </a:spcBef>
              <a:spcAft>
                <a:spcPts val="0"/>
              </a:spcAft>
              <a:buClr>
                <a:schemeClr val="dk1"/>
              </a:buClr>
              <a:buSzPct val="100000"/>
              <a:buAutoNum type="romanLcPeriod"/>
            </a:pPr>
            <a:r>
              <a:rPr lang="en-US" dirty="0">
                <a:solidFill>
                  <a:schemeClr val="dk1"/>
                </a:solidFill>
              </a:rPr>
              <a:t>discussions, seeking consensus, and where necessary, voting on technical matters relating to the code base that affect multiple sub-projects; and</a:t>
            </a:r>
            <a:endParaRPr dirty="0">
              <a:solidFill>
                <a:schemeClr val="dk1"/>
              </a:solidFill>
            </a:endParaRPr>
          </a:p>
          <a:p>
            <a:pPr marL="457200" lvl="0" indent="-317182" algn="l" rtl="0">
              <a:spcBef>
                <a:spcPts val="0"/>
              </a:spcBef>
              <a:spcAft>
                <a:spcPts val="0"/>
              </a:spcAft>
              <a:buClr>
                <a:schemeClr val="dk1"/>
              </a:buClr>
              <a:buSzPct val="100000"/>
              <a:buAutoNum type="romanLcPeriod"/>
            </a:pPr>
            <a:r>
              <a:rPr lang="en-US" dirty="0">
                <a:solidFill>
                  <a:schemeClr val="dk1"/>
                </a:solidFill>
              </a:rPr>
              <a:t>coordinating any marketing, events, or communications regarding the Project.</a:t>
            </a:r>
            <a:endParaRPr dirty="0">
              <a:solidFill>
                <a:schemeClr val="dk1"/>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06"/>
        <p:cNvGrpSpPr/>
        <p:nvPr/>
      </p:nvGrpSpPr>
      <p:grpSpPr>
        <a:xfrm>
          <a:off x="0" y="0"/>
          <a:ext cx="0" cy="0"/>
          <a:chOff x="0" y="0"/>
          <a:chExt cx="0" cy="0"/>
        </a:xfrm>
      </p:grpSpPr>
      <p:sp>
        <p:nvSpPr>
          <p:cNvPr id="207" name="Google Shape;207;g27355333dac_0_0"/>
          <p:cNvSpPr txBox="1"/>
          <p:nvPr/>
        </p:nvSpPr>
        <p:spPr>
          <a:xfrm>
            <a:off x="187325" y="188610"/>
            <a:ext cx="8520600" cy="572700"/>
          </a:xfrm>
          <a:prstGeom prst="rect">
            <a:avLst/>
          </a:prstGeom>
          <a:noFill/>
          <a:ln>
            <a:noFill/>
          </a:ln>
        </p:spPr>
        <p:txBody>
          <a:bodyPr spcFirstLastPara="1" wrap="square" lIns="91425" tIns="91425" rIns="91425" bIns="91425" anchor="t" anchorCtr="0">
            <a:normAutofit lnSpcReduction="10000"/>
          </a:bodyPr>
          <a:lstStyle/>
          <a:p>
            <a:pPr marL="0" marR="0" lvl="0" indent="0" algn="l" rtl="0">
              <a:lnSpc>
                <a:spcPct val="100000"/>
              </a:lnSpc>
              <a:spcBef>
                <a:spcPts val="0"/>
              </a:spcBef>
              <a:spcAft>
                <a:spcPts val="0"/>
              </a:spcAft>
              <a:buClr>
                <a:srgbClr val="3D3E5B"/>
              </a:buClr>
              <a:buSzPts val="2872"/>
              <a:buFont typeface="Open Sans Medium"/>
              <a:buNone/>
            </a:pPr>
            <a:r>
              <a:rPr lang="en-US" sz="2700" b="0" i="0" u="none" strike="noStrike" cap="none">
                <a:solidFill>
                  <a:srgbClr val="3D3E5B"/>
                </a:solidFill>
                <a:latin typeface="Open Sans SemiBold"/>
                <a:ea typeface="Open Sans SemiBold"/>
                <a:cs typeface="Open Sans SemiBold"/>
                <a:sym typeface="Open Sans SemiBold"/>
              </a:rPr>
              <a:t>OPEA Partners </a:t>
            </a:r>
            <a:endParaRPr sz="2800" b="0" i="0" u="none" strike="noStrike" cap="none">
              <a:solidFill>
                <a:srgbClr val="3D3E5B"/>
              </a:solidFill>
              <a:latin typeface="Open Sans SemiBold"/>
              <a:ea typeface="Open Sans SemiBold"/>
              <a:cs typeface="Open Sans SemiBold"/>
              <a:sym typeface="Open Sans SemiBold"/>
            </a:endParaRPr>
          </a:p>
        </p:txBody>
      </p:sp>
      <p:sp>
        <p:nvSpPr>
          <p:cNvPr id="208" name="Google Shape;208;g27355333dac_0_0"/>
          <p:cNvSpPr txBox="1"/>
          <p:nvPr/>
        </p:nvSpPr>
        <p:spPr>
          <a:xfrm>
            <a:off x="6829275" y="4749525"/>
            <a:ext cx="2314800" cy="384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300"/>
              <a:buFont typeface="Arial"/>
              <a:buNone/>
            </a:pPr>
            <a:r>
              <a:rPr lang="en-US" sz="1300" b="0" i="0" u="none" strike="noStrike" cap="none">
                <a:solidFill>
                  <a:schemeClr val="dk2"/>
                </a:solidFill>
                <a:latin typeface="Open Sans"/>
                <a:ea typeface="Open Sans"/>
                <a:cs typeface="Open Sans"/>
                <a:sym typeface="Open Sans"/>
              </a:rPr>
              <a:t>Partners as of</a:t>
            </a:r>
            <a:r>
              <a:rPr lang="en-US" sz="1300">
                <a:solidFill>
                  <a:schemeClr val="dk2"/>
                </a:solidFill>
                <a:latin typeface="Open Sans"/>
                <a:ea typeface="Open Sans"/>
                <a:cs typeface="Open Sans"/>
                <a:sym typeface="Open Sans"/>
              </a:rPr>
              <a:t> July 3, 2024</a:t>
            </a:r>
            <a:endParaRPr sz="1300" b="0" i="0" u="none" strike="noStrike" cap="none">
              <a:solidFill>
                <a:schemeClr val="dk2"/>
              </a:solidFill>
              <a:latin typeface="Open Sans"/>
              <a:ea typeface="Open Sans"/>
              <a:cs typeface="Open Sans"/>
              <a:sym typeface="Open Sans"/>
            </a:endParaRPr>
          </a:p>
        </p:txBody>
      </p:sp>
      <p:pic>
        <p:nvPicPr>
          <p:cNvPr id="209" name="Google Shape;209;g27355333dac_0_0"/>
          <p:cNvPicPr preferRelativeResize="0"/>
          <p:nvPr/>
        </p:nvPicPr>
        <p:blipFill>
          <a:blip r:embed="rId3">
            <a:alphaModFix/>
          </a:blip>
          <a:stretch>
            <a:fillRect/>
          </a:stretch>
        </p:blipFill>
        <p:spPr>
          <a:xfrm>
            <a:off x="321600" y="812175"/>
            <a:ext cx="7084580" cy="3867464"/>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D21BB0-4350-6821-1173-C7ECFA293FE1}"/>
              </a:ext>
            </a:extLst>
          </p:cNvPr>
          <p:cNvSpPr>
            <a:spLocks noGrp="1"/>
          </p:cNvSpPr>
          <p:nvPr>
            <p:ph type="title"/>
          </p:nvPr>
        </p:nvSpPr>
        <p:spPr/>
        <p:txBody>
          <a:bodyPr/>
          <a:lstStyle/>
          <a:p>
            <a:r>
              <a:rPr lang="en-US" dirty="0">
                <a:solidFill>
                  <a:schemeClr val="accent4">
                    <a:lumMod val="75000"/>
                  </a:schemeClr>
                </a:solidFill>
              </a:rPr>
              <a:t>What Next?</a:t>
            </a:r>
          </a:p>
        </p:txBody>
      </p:sp>
    </p:spTree>
    <p:extLst>
      <p:ext uri="{BB962C8B-B14F-4D97-AF65-F5344CB8AC3E}">
        <p14:creationId xmlns:p14="http://schemas.microsoft.com/office/powerpoint/2010/main" val="33218875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62BAB49-ADA5-AE0A-C8AA-BDED17F44C8E}"/>
              </a:ext>
            </a:extLst>
          </p:cNvPr>
          <p:cNvSpPr>
            <a:spLocks noGrp="1"/>
          </p:cNvSpPr>
          <p:nvPr>
            <p:ph type="title"/>
          </p:nvPr>
        </p:nvSpPr>
        <p:spPr/>
        <p:txBody>
          <a:bodyPr>
            <a:normAutofit fontScale="90000"/>
          </a:bodyPr>
          <a:lstStyle/>
          <a:p>
            <a:r>
              <a:rPr lang="en-US" dirty="0">
                <a:solidFill>
                  <a:schemeClr val="accent4">
                    <a:lumMod val="75000"/>
                  </a:schemeClr>
                </a:solidFill>
              </a:rPr>
              <a:t>Roadmap (months)</a:t>
            </a:r>
          </a:p>
        </p:txBody>
      </p:sp>
      <p:sp>
        <p:nvSpPr>
          <p:cNvPr id="5" name="Rectangle 4">
            <a:extLst>
              <a:ext uri="{FF2B5EF4-FFF2-40B4-BE49-F238E27FC236}">
                <a16:creationId xmlns:a16="http://schemas.microsoft.com/office/drawing/2014/main" id="{04FF657F-60DC-00BC-20FE-6006F1DB7856}"/>
              </a:ext>
            </a:extLst>
          </p:cNvPr>
          <p:cNvSpPr/>
          <p:nvPr/>
        </p:nvSpPr>
        <p:spPr>
          <a:xfrm>
            <a:off x="361245" y="999066"/>
            <a:ext cx="1591733" cy="800282"/>
          </a:xfrm>
          <a:prstGeom prst="rect">
            <a:avLst/>
          </a:prstGeom>
          <a:solidFill>
            <a:srgbClr val="F1AD6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dirty="0"/>
              <a:t>Near Term</a:t>
            </a:r>
          </a:p>
        </p:txBody>
      </p:sp>
      <p:sp>
        <p:nvSpPr>
          <p:cNvPr id="6" name="Rectangle 5">
            <a:extLst>
              <a:ext uri="{FF2B5EF4-FFF2-40B4-BE49-F238E27FC236}">
                <a16:creationId xmlns:a16="http://schemas.microsoft.com/office/drawing/2014/main" id="{A217DA83-2B84-3E12-9EF5-9266CF3DBF05}"/>
              </a:ext>
            </a:extLst>
          </p:cNvPr>
          <p:cNvSpPr/>
          <p:nvPr/>
        </p:nvSpPr>
        <p:spPr>
          <a:xfrm>
            <a:off x="2015067" y="999065"/>
            <a:ext cx="5762977" cy="800283"/>
          </a:xfrm>
          <a:prstGeom prst="rect">
            <a:avLst/>
          </a:prstGeom>
          <a:solidFill>
            <a:schemeClr val="accent4">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Polish documentation, test on additional platforms, develop agent foundation, </a:t>
            </a:r>
            <a:r>
              <a:rPr lang="en-US" dirty="0" err="1"/>
              <a:t>AuthN</a:t>
            </a:r>
            <a:r>
              <a:rPr lang="en-US" dirty="0"/>
              <a:t> &amp; Z, smart routing</a:t>
            </a:r>
          </a:p>
        </p:txBody>
      </p:sp>
      <p:sp>
        <p:nvSpPr>
          <p:cNvPr id="9" name="Rectangle 8">
            <a:extLst>
              <a:ext uri="{FF2B5EF4-FFF2-40B4-BE49-F238E27FC236}">
                <a16:creationId xmlns:a16="http://schemas.microsoft.com/office/drawing/2014/main" id="{BF63433E-0459-7470-3F54-10FDA52E7A3A}"/>
              </a:ext>
            </a:extLst>
          </p:cNvPr>
          <p:cNvSpPr/>
          <p:nvPr/>
        </p:nvSpPr>
        <p:spPr>
          <a:xfrm>
            <a:off x="361244" y="1979393"/>
            <a:ext cx="1591733" cy="938784"/>
          </a:xfrm>
          <a:prstGeom prst="rect">
            <a:avLst/>
          </a:prstGeom>
          <a:solidFill>
            <a:srgbClr val="F1AD6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dirty="0"/>
              <a:t>Mid Term</a:t>
            </a:r>
          </a:p>
        </p:txBody>
      </p:sp>
      <p:sp>
        <p:nvSpPr>
          <p:cNvPr id="10" name="Rectangle 9">
            <a:extLst>
              <a:ext uri="{FF2B5EF4-FFF2-40B4-BE49-F238E27FC236}">
                <a16:creationId xmlns:a16="http://schemas.microsoft.com/office/drawing/2014/main" id="{A08F0A24-D218-1AB1-74D0-6811D5133E00}"/>
              </a:ext>
            </a:extLst>
          </p:cNvPr>
          <p:cNvSpPr/>
          <p:nvPr/>
        </p:nvSpPr>
        <p:spPr>
          <a:xfrm>
            <a:off x="361244" y="3098220"/>
            <a:ext cx="1591733" cy="572700"/>
          </a:xfrm>
          <a:prstGeom prst="rect">
            <a:avLst/>
          </a:prstGeom>
          <a:solidFill>
            <a:srgbClr val="F1AD6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dirty="0"/>
              <a:t>Long Term</a:t>
            </a:r>
          </a:p>
        </p:txBody>
      </p:sp>
      <p:sp>
        <p:nvSpPr>
          <p:cNvPr id="11" name="Rectangle 10">
            <a:extLst>
              <a:ext uri="{FF2B5EF4-FFF2-40B4-BE49-F238E27FC236}">
                <a16:creationId xmlns:a16="http://schemas.microsoft.com/office/drawing/2014/main" id="{74B36520-235D-7507-43DC-8112854FF351}"/>
              </a:ext>
            </a:extLst>
          </p:cNvPr>
          <p:cNvSpPr/>
          <p:nvPr/>
        </p:nvSpPr>
        <p:spPr>
          <a:xfrm>
            <a:off x="2015067" y="1979392"/>
            <a:ext cx="5762977" cy="938785"/>
          </a:xfrm>
          <a:prstGeom prst="rect">
            <a:avLst/>
          </a:prstGeom>
          <a:solidFill>
            <a:schemeClr val="accent4">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Benchmarking, evaluation, </a:t>
            </a:r>
            <a:r>
              <a:rPr lang="en-US" dirty="0" err="1"/>
              <a:t>otpimizations</a:t>
            </a:r>
            <a:r>
              <a:rPr lang="en-US" dirty="0"/>
              <a:t>, agents, additional micro-components and use cases, observability, service mesh support, confidential compute</a:t>
            </a:r>
          </a:p>
        </p:txBody>
      </p:sp>
      <p:sp>
        <p:nvSpPr>
          <p:cNvPr id="12" name="Rectangle 11">
            <a:extLst>
              <a:ext uri="{FF2B5EF4-FFF2-40B4-BE49-F238E27FC236}">
                <a16:creationId xmlns:a16="http://schemas.microsoft.com/office/drawing/2014/main" id="{F43133BD-B641-11CA-2F0E-F4DD1B969BC5}"/>
              </a:ext>
            </a:extLst>
          </p:cNvPr>
          <p:cNvSpPr/>
          <p:nvPr/>
        </p:nvSpPr>
        <p:spPr>
          <a:xfrm>
            <a:off x="2015067" y="3098220"/>
            <a:ext cx="5762977" cy="572700"/>
          </a:xfrm>
          <a:prstGeom prst="rect">
            <a:avLst/>
          </a:prstGeom>
          <a:solidFill>
            <a:schemeClr val="accent4">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More partner contributions, vertical use cases</a:t>
            </a:r>
          </a:p>
        </p:txBody>
      </p:sp>
    </p:spTree>
    <p:extLst>
      <p:ext uri="{BB962C8B-B14F-4D97-AF65-F5344CB8AC3E}">
        <p14:creationId xmlns:p14="http://schemas.microsoft.com/office/powerpoint/2010/main" val="8912798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13"/>
        <p:cNvGrpSpPr/>
        <p:nvPr/>
      </p:nvGrpSpPr>
      <p:grpSpPr>
        <a:xfrm>
          <a:off x="0" y="0"/>
          <a:ext cx="0" cy="0"/>
          <a:chOff x="0" y="0"/>
          <a:chExt cx="0" cy="0"/>
        </a:xfrm>
      </p:grpSpPr>
      <p:sp>
        <p:nvSpPr>
          <p:cNvPr id="214" name="Google Shape;214;p14"/>
          <p:cNvSpPr/>
          <p:nvPr/>
        </p:nvSpPr>
        <p:spPr>
          <a:xfrm>
            <a:off x="3409950" y="66675"/>
            <a:ext cx="5734050" cy="5076825"/>
          </a:xfrm>
          <a:prstGeom prst="rect">
            <a:avLst/>
          </a:prstGeom>
          <a:solidFill>
            <a:schemeClr val="dk1">
              <a:alpha val="4313"/>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15" name="Google Shape;215;p14"/>
          <p:cNvSpPr txBox="1">
            <a:spLocks noGrp="1"/>
          </p:cNvSpPr>
          <p:nvPr>
            <p:ph type="title"/>
          </p:nvPr>
        </p:nvSpPr>
        <p:spPr>
          <a:xfrm>
            <a:off x="564959" y="164338"/>
            <a:ext cx="2844989" cy="5727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2800"/>
              <a:buNone/>
            </a:pPr>
            <a:r>
              <a:rPr lang="en-US" sz="2400">
                <a:latin typeface="Open Sans SemiBold"/>
                <a:ea typeface="Open Sans SemiBold"/>
                <a:cs typeface="Open Sans SemiBold"/>
                <a:sym typeface="Open Sans SemiBold"/>
              </a:rPr>
              <a:t>OPEA Next Steps</a:t>
            </a:r>
            <a:endParaRPr/>
          </a:p>
        </p:txBody>
      </p:sp>
      <p:sp>
        <p:nvSpPr>
          <p:cNvPr id="216" name="Google Shape;216;p14"/>
          <p:cNvSpPr/>
          <p:nvPr/>
        </p:nvSpPr>
        <p:spPr>
          <a:xfrm>
            <a:off x="3687414" y="719417"/>
            <a:ext cx="5184169" cy="2222731"/>
          </a:xfrm>
          <a:prstGeom prst="rect">
            <a:avLst/>
          </a:prstGeom>
          <a:solidFill>
            <a:schemeClr val="lt1"/>
          </a:solidFill>
          <a:ln w="19050" cap="flat" cmpd="sng">
            <a:solidFill>
              <a:srgbClr val="BFBFBF"/>
            </a:solidFill>
            <a:prstDash val="solid"/>
            <a:round/>
            <a:headEnd type="none" w="sm" len="sm"/>
            <a:tailEnd type="none" w="sm" len="sm"/>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17" name="Google Shape;217;p14"/>
          <p:cNvSpPr/>
          <p:nvPr/>
        </p:nvSpPr>
        <p:spPr>
          <a:xfrm>
            <a:off x="1775326" y="4689983"/>
            <a:ext cx="73666" cy="73666"/>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18" name="Google Shape;218;p14"/>
          <p:cNvSpPr/>
          <p:nvPr/>
        </p:nvSpPr>
        <p:spPr>
          <a:xfrm>
            <a:off x="3925971" y="825241"/>
            <a:ext cx="3720749" cy="276999"/>
          </a:xfrm>
          <a:prstGeom prst="rect">
            <a:avLst/>
          </a:prstGeom>
          <a:noFill/>
          <a:ln>
            <a:noFill/>
          </a:ln>
        </p:spPr>
        <p:txBody>
          <a:bodyPr spcFirstLastPara="1" wrap="square" lIns="0" tIns="0" rIns="0" bIns="0" anchor="b" anchorCtr="0">
            <a:spAutoFit/>
          </a:bodyPr>
          <a:lstStyle/>
          <a:p>
            <a:pPr marL="0" marR="0" lvl="0" indent="0" algn="l" rtl="0">
              <a:lnSpc>
                <a:spcPct val="100000"/>
              </a:lnSpc>
              <a:spcBef>
                <a:spcPts val="0"/>
              </a:spcBef>
              <a:spcAft>
                <a:spcPts val="0"/>
              </a:spcAft>
              <a:buClr>
                <a:srgbClr val="000000"/>
              </a:buClr>
              <a:buSzPts val="1800"/>
              <a:buFont typeface="Arial"/>
              <a:buNone/>
            </a:pPr>
            <a:r>
              <a:rPr lang="en-US" sz="1800" b="0" i="0" u="none" strike="noStrike" cap="none">
                <a:solidFill>
                  <a:schemeClr val="accent1"/>
                </a:solidFill>
                <a:latin typeface="Open Sans Medium"/>
                <a:ea typeface="Open Sans Medium"/>
                <a:cs typeface="Open Sans Medium"/>
                <a:sym typeface="Open Sans Medium"/>
              </a:rPr>
              <a:t>Learn More</a:t>
            </a:r>
            <a:endParaRPr sz="1400" b="0" i="0" u="none" strike="noStrike" cap="none">
              <a:solidFill>
                <a:srgbClr val="000000"/>
              </a:solidFill>
              <a:latin typeface="Arial"/>
              <a:ea typeface="Arial"/>
              <a:cs typeface="Arial"/>
              <a:sym typeface="Arial"/>
            </a:endParaRPr>
          </a:p>
        </p:txBody>
      </p:sp>
      <p:sp>
        <p:nvSpPr>
          <p:cNvPr id="219" name="Google Shape;219;p14"/>
          <p:cNvSpPr/>
          <p:nvPr/>
        </p:nvSpPr>
        <p:spPr>
          <a:xfrm>
            <a:off x="631431" y="2240533"/>
            <a:ext cx="2533448" cy="1076243"/>
          </a:xfrm>
          <a:prstGeom prst="rect">
            <a:avLst/>
          </a:prstGeom>
          <a:solidFill>
            <a:srgbClr val="FEC399"/>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20" name="Google Shape;220;p14"/>
          <p:cNvSpPr/>
          <p:nvPr/>
        </p:nvSpPr>
        <p:spPr>
          <a:xfrm>
            <a:off x="631435" y="833491"/>
            <a:ext cx="2533500" cy="1076100"/>
          </a:xfrm>
          <a:prstGeom prst="rect">
            <a:avLst/>
          </a:prstGeom>
          <a:solidFill>
            <a:srgbClr val="FFA566"/>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21" name="Google Shape;221;p14"/>
          <p:cNvSpPr txBox="1"/>
          <p:nvPr/>
        </p:nvSpPr>
        <p:spPr>
          <a:xfrm>
            <a:off x="631431" y="2260569"/>
            <a:ext cx="2533448" cy="106685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US" sz="1600" b="0" i="0" u="sng" strike="noStrike" cap="none" dirty="0">
                <a:solidFill>
                  <a:srgbClr val="000000"/>
                </a:solidFill>
                <a:latin typeface="Open Sans Medium"/>
                <a:ea typeface="Open Sans Medium"/>
                <a:cs typeface="Open Sans Medium"/>
                <a:sym typeface="Open Sans Medium"/>
              </a:rPr>
              <a:t>Get Involved!</a:t>
            </a:r>
            <a:endParaRPr sz="1600" b="0" i="0" u="none" strike="noStrike" cap="none" dirty="0">
              <a:solidFill>
                <a:srgbClr val="000000"/>
              </a:solidFill>
              <a:latin typeface="Open Sans Medium"/>
              <a:ea typeface="Open Sans Medium"/>
              <a:cs typeface="Open Sans Medium"/>
              <a:sym typeface="Open Sans Medium"/>
            </a:endParaRPr>
          </a:p>
        </p:txBody>
      </p:sp>
      <p:sp>
        <p:nvSpPr>
          <p:cNvPr id="222" name="Google Shape;222;p14"/>
          <p:cNvSpPr txBox="1"/>
          <p:nvPr/>
        </p:nvSpPr>
        <p:spPr>
          <a:xfrm>
            <a:off x="631434" y="825250"/>
            <a:ext cx="2533500" cy="1092600"/>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US" sz="1600" b="0" i="0" u="none" strike="noStrike" cap="none">
                <a:solidFill>
                  <a:srgbClr val="000000"/>
                </a:solidFill>
                <a:latin typeface="Open Sans Medium"/>
                <a:ea typeface="Open Sans Medium"/>
                <a:cs typeface="Open Sans Medium"/>
                <a:sym typeface="Open Sans Medium"/>
              </a:rPr>
              <a:t>Refine and expand project plans</a:t>
            </a:r>
            <a:endParaRPr sz="1400" b="0" i="0" u="none" strike="noStrike" cap="none">
              <a:solidFill>
                <a:srgbClr val="000000"/>
              </a:solidFill>
              <a:latin typeface="Arial"/>
              <a:ea typeface="Arial"/>
              <a:cs typeface="Arial"/>
              <a:sym typeface="Arial"/>
            </a:endParaRPr>
          </a:p>
        </p:txBody>
      </p:sp>
      <p:grpSp>
        <p:nvGrpSpPr>
          <p:cNvPr id="223" name="Google Shape;223;p14"/>
          <p:cNvGrpSpPr/>
          <p:nvPr/>
        </p:nvGrpSpPr>
        <p:grpSpPr>
          <a:xfrm>
            <a:off x="7315939" y="2448829"/>
            <a:ext cx="1370185" cy="430888"/>
            <a:chOff x="7318534" y="2499042"/>
            <a:chExt cx="1370185" cy="430888"/>
          </a:xfrm>
        </p:grpSpPr>
        <p:pic>
          <p:nvPicPr>
            <p:cNvPr id="224" name="Google Shape;224;p14" descr="Cmd Terminal outline"/>
            <p:cNvPicPr preferRelativeResize="0"/>
            <p:nvPr/>
          </p:nvPicPr>
          <p:blipFill rotWithShape="1">
            <a:blip r:embed="rId3">
              <a:alphaModFix/>
            </a:blip>
            <a:srcRect/>
            <a:stretch/>
          </p:blipFill>
          <p:spPr>
            <a:xfrm>
              <a:off x="7318534" y="2499043"/>
              <a:ext cx="430887" cy="430887"/>
            </a:xfrm>
            <a:prstGeom prst="rect">
              <a:avLst/>
            </a:prstGeom>
            <a:noFill/>
            <a:ln>
              <a:noFill/>
            </a:ln>
          </p:spPr>
        </p:pic>
        <p:sp>
          <p:nvSpPr>
            <p:cNvPr id="225" name="Google Shape;225;p14"/>
            <p:cNvSpPr txBox="1"/>
            <p:nvPr/>
          </p:nvSpPr>
          <p:spPr>
            <a:xfrm>
              <a:off x="7713359" y="2499042"/>
              <a:ext cx="975360" cy="43088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en-US" sz="1100" b="0" i="0" u="sng" strike="noStrike" cap="none">
                  <a:solidFill>
                    <a:srgbClr val="595959"/>
                  </a:solidFill>
                  <a:latin typeface="Open Sans Medium"/>
                  <a:ea typeface="Open Sans Medium"/>
                  <a:cs typeface="Open Sans Medium"/>
                  <a:sym typeface="Open Sans Medium"/>
                  <a:hlinkClick r:id="rId4">
                    <a:extLst>
                      <a:ext uri="{A12FA001-AC4F-418D-AE19-62706E023703}">
                        <ahyp:hlinkClr xmlns:ahyp="http://schemas.microsoft.com/office/drawing/2018/hyperlinkcolor" val="tx"/>
                      </a:ext>
                    </a:extLst>
                  </a:hlinkClick>
                </a:rPr>
                <a:t>Visit OPEA.dev</a:t>
              </a:r>
              <a:endParaRPr sz="1100" b="0" i="0" u="none" strike="noStrike" cap="none">
                <a:solidFill>
                  <a:srgbClr val="595959"/>
                </a:solidFill>
                <a:latin typeface="Open Sans Medium"/>
                <a:ea typeface="Open Sans Medium"/>
                <a:cs typeface="Open Sans Medium"/>
                <a:sym typeface="Open Sans Medium"/>
              </a:endParaRPr>
            </a:p>
          </p:txBody>
        </p:sp>
      </p:grpSp>
      <p:grpSp>
        <p:nvGrpSpPr>
          <p:cNvPr id="226" name="Google Shape;226;p14"/>
          <p:cNvGrpSpPr/>
          <p:nvPr/>
        </p:nvGrpSpPr>
        <p:grpSpPr>
          <a:xfrm>
            <a:off x="5592894" y="2448829"/>
            <a:ext cx="1595681" cy="430887"/>
            <a:chOff x="5526837" y="2529227"/>
            <a:chExt cx="1595681" cy="430887"/>
          </a:xfrm>
        </p:grpSpPr>
        <p:pic>
          <p:nvPicPr>
            <p:cNvPr id="227" name="Google Shape;227;p14" descr="Teacher outline"/>
            <p:cNvPicPr preferRelativeResize="0"/>
            <p:nvPr/>
          </p:nvPicPr>
          <p:blipFill rotWithShape="1">
            <a:blip r:embed="rId5">
              <a:alphaModFix/>
            </a:blip>
            <a:srcRect/>
            <a:stretch/>
          </p:blipFill>
          <p:spPr>
            <a:xfrm>
              <a:off x="5526837" y="2529227"/>
              <a:ext cx="430887" cy="430887"/>
            </a:xfrm>
            <a:prstGeom prst="rect">
              <a:avLst/>
            </a:prstGeom>
            <a:noFill/>
            <a:ln>
              <a:noFill/>
            </a:ln>
          </p:spPr>
        </p:pic>
        <p:sp>
          <p:nvSpPr>
            <p:cNvPr id="228" name="Google Shape;228;p14"/>
            <p:cNvSpPr txBox="1"/>
            <p:nvPr/>
          </p:nvSpPr>
          <p:spPr>
            <a:xfrm>
              <a:off x="5924135" y="2597388"/>
              <a:ext cx="1198383" cy="2616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en-US" sz="1100" b="0" i="0" u="none" strike="noStrike" cap="none">
                  <a:solidFill>
                    <a:srgbClr val="595959"/>
                  </a:solidFill>
                  <a:latin typeface="Open Sans Medium"/>
                  <a:ea typeface="Open Sans Medium"/>
                  <a:cs typeface="Open Sans Medium"/>
                  <a:sym typeface="Open Sans Medium"/>
                </a:rPr>
                <a:t>OPEA Wiki</a:t>
              </a:r>
              <a:endParaRPr sz="1400" b="0" i="0" u="none" strike="noStrike" cap="none">
                <a:solidFill>
                  <a:srgbClr val="000000"/>
                </a:solidFill>
                <a:latin typeface="Arial"/>
                <a:ea typeface="Arial"/>
                <a:cs typeface="Arial"/>
                <a:sym typeface="Arial"/>
              </a:endParaRPr>
            </a:p>
          </p:txBody>
        </p:sp>
      </p:grpSp>
      <p:sp>
        <p:nvSpPr>
          <p:cNvPr id="229" name="Google Shape;229;p14"/>
          <p:cNvSpPr/>
          <p:nvPr/>
        </p:nvSpPr>
        <p:spPr>
          <a:xfrm>
            <a:off x="3687414" y="3086287"/>
            <a:ext cx="5184169" cy="1990538"/>
          </a:xfrm>
          <a:prstGeom prst="rect">
            <a:avLst/>
          </a:prstGeom>
          <a:solidFill>
            <a:schemeClr val="lt1"/>
          </a:solidFill>
          <a:ln w="19050" cap="flat" cmpd="sng">
            <a:solidFill>
              <a:srgbClr val="BFBFBF"/>
            </a:solidFill>
            <a:prstDash val="solid"/>
            <a:round/>
            <a:headEnd type="none" w="sm" len="sm"/>
            <a:tailEnd type="none" w="sm" len="sm"/>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30" name="Google Shape;230;p14"/>
          <p:cNvSpPr/>
          <p:nvPr/>
        </p:nvSpPr>
        <p:spPr>
          <a:xfrm>
            <a:off x="3925971" y="3186889"/>
            <a:ext cx="3720749" cy="276999"/>
          </a:xfrm>
          <a:prstGeom prst="rect">
            <a:avLst/>
          </a:prstGeom>
          <a:noFill/>
          <a:ln>
            <a:noFill/>
          </a:ln>
        </p:spPr>
        <p:txBody>
          <a:bodyPr spcFirstLastPara="1" wrap="square" lIns="0" tIns="0" rIns="0" bIns="0" anchor="b" anchorCtr="0">
            <a:spAutoFit/>
          </a:bodyPr>
          <a:lstStyle/>
          <a:p>
            <a:pPr marL="0" marR="0" lvl="0" indent="0" algn="l" rtl="0">
              <a:lnSpc>
                <a:spcPct val="100000"/>
              </a:lnSpc>
              <a:spcBef>
                <a:spcPts val="0"/>
              </a:spcBef>
              <a:spcAft>
                <a:spcPts val="0"/>
              </a:spcAft>
              <a:buClr>
                <a:srgbClr val="000000"/>
              </a:buClr>
              <a:buSzPts val="1800"/>
              <a:buFont typeface="Arial"/>
              <a:buNone/>
            </a:pPr>
            <a:r>
              <a:rPr lang="en-US" sz="1800" b="0" i="0" u="none" strike="noStrike" cap="none">
                <a:solidFill>
                  <a:schemeClr val="accent1"/>
                </a:solidFill>
                <a:latin typeface="Open Sans Medium"/>
                <a:ea typeface="Open Sans Medium"/>
                <a:cs typeface="Open Sans Medium"/>
                <a:sym typeface="Open Sans Medium"/>
              </a:rPr>
              <a:t>Contribute</a:t>
            </a:r>
            <a:endParaRPr sz="1400" b="0" i="0" u="none" strike="noStrike" cap="none">
              <a:solidFill>
                <a:srgbClr val="000000"/>
              </a:solidFill>
              <a:latin typeface="Arial"/>
              <a:ea typeface="Arial"/>
              <a:cs typeface="Arial"/>
              <a:sym typeface="Arial"/>
            </a:endParaRPr>
          </a:p>
        </p:txBody>
      </p:sp>
      <p:sp>
        <p:nvSpPr>
          <p:cNvPr id="231" name="Google Shape;231;p14"/>
          <p:cNvSpPr txBox="1"/>
          <p:nvPr/>
        </p:nvSpPr>
        <p:spPr>
          <a:xfrm>
            <a:off x="3923134" y="4021309"/>
            <a:ext cx="2281743" cy="411480"/>
          </a:xfrm>
          <a:prstGeom prst="rect">
            <a:avLst/>
          </a:prstGeom>
          <a:solidFill>
            <a:schemeClr val="lt1"/>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Arial"/>
                <a:ea typeface="Arial"/>
                <a:cs typeface="Arial"/>
                <a:sym typeface="Arial"/>
              </a:rPr>
              <a:t>Bring Enterprise AI use cases</a:t>
            </a:r>
            <a:endParaRPr sz="1400" b="0" i="0" u="none" strike="noStrike" cap="none">
              <a:solidFill>
                <a:srgbClr val="000000"/>
              </a:solidFill>
              <a:latin typeface="Arial"/>
              <a:ea typeface="Arial"/>
              <a:cs typeface="Arial"/>
              <a:sym typeface="Arial"/>
            </a:endParaRPr>
          </a:p>
        </p:txBody>
      </p:sp>
      <p:sp>
        <p:nvSpPr>
          <p:cNvPr id="232" name="Google Shape;232;p14"/>
          <p:cNvSpPr txBox="1"/>
          <p:nvPr/>
        </p:nvSpPr>
        <p:spPr>
          <a:xfrm>
            <a:off x="3923134" y="3539184"/>
            <a:ext cx="2281743" cy="411480"/>
          </a:xfrm>
          <a:prstGeom prst="rect">
            <a:avLst/>
          </a:prstGeom>
          <a:solidFill>
            <a:schemeClr val="lt1"/>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Arial"/>
                <a:ea typeface="Arial"/>
                <a:cs typeface="Arial"/>
                <a:sym typeface="Arial"/>
              </a:rPr>
              <a:t>Join the project</a:t>
            </a:r>
            <a:endParaRPr sz="1400" b="0" i="0" u="none" strike="noStrike" cap="none">
              <a:solidFill>
                <a:srgbClr val="000000"/>
              </a:solidFill>
              <a:latin typeface="Arial"/>
              <a:ea typeface="Arial"/>
              <a:cs typeface="Arial"/>
              <a:sym typeface="Arial"/>
            </a:endParaRPr>
          </a:p>
        </p:txBody>
      </p:sp>
      <p:sp>
        <p:nvSpPr>
          <p:cNvPr id="233" name="Google Shape;233;p14"/>
          <p:cNvSpPr txBox="1"/>
          <p:nvPr/>
        </p:nvSpPr>
        <p:spPr>
          <a:xfrm>
            <a:off x="6344769" y="3539184"/>
            <a:ext cx="2281743" cy="411480"/>
          </a:xfrm>
          <a:prstGeom prst="rect">
            <a:avLst/>
          </a:prstGeom>
          <a:solidFill>
            <a:schemeClr val="lt1"/>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Arial"/>
                <a:ea typeface="Arial"/>
                <a:cs typeface="Arial"/>
                <a:sym typeface="Arial"/>
              </a:rPr>
              <a:t>Contribute code, docs, projects, blueprints, &amp; more</a:t>
            </a:r>
            <a:endParaRPr sz="1400" b="0" i="0" u="none" strike="noStrike" cap="none">
              <a:solidFill>
                <a:srgbClr val="000000"/>
              </a:solidFill>
              <a:latin typeface="Arial"/>
              <a:ea typeface="Arial"/>
              <a:cs typeface="Arial"/>
              <a:sym typeface="Arial"/>
            </a:endParaRPr>
          </a:p>
        </p:txBody>
      </p:sp>
      <p:sp>
        <p:nvSpPr>
          <p:cNvPr id="234" name="Google Shape;234;p14"/>
          <p:cNvSpPr txBox="1"/>
          <p:nvPr/>
        </p:nvSpPr>
        <p:spPr>
          <a:xfrm>
            <a:off x="6344769" y="4021309"/>
            <a:ext cx="2281743" cy="411480"/>
          </a:xfrm>
          <a:prstGeom prst="rect">
            <a:avLst/>
          </a:prstGeom>
          <a:solidFill>
            <a:schemeClr val="lt1"/>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Arial"/>
                <a:ea typeface="Arial"/>
                <a:cs typeface="Arial"/>
                <a:sym typeface="Arial"/>
              </a:rPr>
              <a:t>Provide feedback</a:t>
            </a:r>
            <a:endParaRPr sz="1400" b="0" i="0" u="none" strike="noStrike" cap="none">
              <a:solidFill>
                <a:srgbClr val="000000"/>
              </a:solidFill>
              <a:latin typeface="Arial"/>
              <a:ea typeface="Arial"/>
              <a:cs typeface="Arial"/>
              <a:sym typeface="Arial"/>
            </a:endParaRPr>
          </a:p>
        </p:txBody>
      </p:sp>
      <p:sp>
        <p:nvSpPr>
          <p:cNvPr id="235" name="Google Shape;235;p14"/>
          <p:cNvSpPr/>
          <p:nvPr/>
        </p:nvSpPr>
        <p:spPr>
          <a:xfrm flipH="1">
            <a:off x="7038974" y="212096"/>
            <a:ext cx="2105025" cy="363182"/>
          </a:xfrm>
          <a:prstGeom prst="homePlate">
            <a:avLst>
              <a:gd name="adj" fmla="val 23773"/>
            </a:avLst>
          </a:prstGeom>
          <a:solidFill>
            <a:srgbClr val="3D3E5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2400" b="0" i="0" u="none" strike="noStrike" cap="none">
                <a:solidFill>
                  <a:schemeClr val="lt1"/>
                </a:solidFill>
                <a:latin typeface="Open Sans SemiBold"/>
                <a:ea typeface="Open Sans SemiBold"/>
                <a:cs typeface="Open Sans SemiBold"/>
                <a:sym typeface="Open Sans SemiBold"/>
              </a:rPr>
              <a:t>Take Action</a:t>
            </a:r>
            <a:endParaRPr sz="1400" b="0" i="0" u="none" strike="noStrike" cap="none">
              <a:solidFill>
                <a:srgbClr val="000000"/>
              </a:solidFill>
              <a:latin typeface="Arial"/>
              <a:ea typeface="Arial"/>
              <a:cs typeface="Arial"/>
              <a:sym typeface="Arial"/>
            </a:endParaRPr>
          </a:p>
        </p:txBody>
      </p:sp>
      <p:grpSp>
        <p:nvGrpSpPr>
          <p:cNvPr id="236" name="Google Shape;236;p14"/>
          <p:cNvGrpSpPr/>
          <p:nvPr/>
        </p:nvGrpSpPr>
        <p:grpSpPr>
          <a:xfrm>
            <a:off x="4014711" y="2448829"/>
            <a:ext cx="1485545" cy="444830"/>
            <a:chOff x="3932140" y="2529227"/>
            <a:chExt cx="1485545" cy="444830"/>
          </a:xfrm>
        </p:grpSpPr>
        <p:sp>
          <p:nvSpPr>
            <p:cNvPr id="237" name="Google Shape;237;p14"/>
            <p:cNvSpPr txBox="1"/>
            <p:nvPr/>
          </p:nvSpPr>
          <p:spPr>
            <a:xfrm>
              <a:off x="4334127" y="2529227"/>
              <a:ext cx="1083558" cy="43088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en-US" sz="1100" b="0" i="0" u="sng" strike="noStrike" cap="none">
                  <a:solidFill>
                    <a:srgbClr val="595959"/>
                  </a:solidFill>
                  <a:latin typeface="Open Sans Medium"/>
                  <a:ea typeface="Open Sans Medium"/>
                  <a:cs typeface="Open Sans Medium"/>
                  <a:sym typeface="Open Sans Medium"/>
                  <a:hlinkClick r:id="rId6">
                    <a:extLst>
                      <a:ext uri="{A12FA001-AC4F-418D-AE19-62706E023703}">
                        <ahyp:hlinkClr xmlns:ahyp="http://schemas.microsoft.com/office/drawing/2018/hyperlinkcolor" val="tx"/>
                      </a:ext>
                    </a:extLst>
                  </a:hlinkClick>
                </a:rPr>
                <a:t>OPEA Project on GitHub </a:t>
              </a:r>
              <a:endParaRPr sz="1100" b="0" i="0" u="none" strike="noStrike" cap="none">
                <a:solidFill>
                  <a:srgbClr val="595959"/>
                </a:solidFill>
                <a:latin typeface="Open Sans Medium"/>
                <a:ea typeface="Open Sans Medium"/>
                <a:cs typeface="Open Sans Medium"/>
                <a:sym typeface="Open Sans Medium"/>
              </a:endParaRPr>
            </a:p>
          </p:txBody>
        </p:sp>
        <p:grpSp>
          <p:nvGrpSpPr>
            <p:cNvPr id="238" name="Google Shape;238;p14"/>
            <p:cNvGrpSpPr/>
            <p:nvPr/>
          </p:nvGrpSpPr>
          <p:grpSpPr>
            <a:xfrm>
              <a:off x="3932140" y="2529227"/>
              <a:ext cx="444830" cy="444830"/>
              <a:chOff x="7508499" y="980194"/>
              <a:chExt cx="914400" cy="914400"/>
            </a:xfrm>
          </p:grpSpPr>
          <p:pic>
            <p:nvPicPr>
              <p:cNvPr id="239" name="Google Shape;239;p14" descr="Github Logo - Free social media icons"/>
              <p:cNvPicPr preferRelativeResize="0"/>
              <p:nvPr/>
            </p:nvPicPr>
            <p:blipFill rotWithShape="1">
              <a:blip r:embed="rId7">
                <a:alphaModFix/>
              </a:blip>
              <a:srcRect/>
              <a:stretch/>
            </p:blipFill>
            <p:spPr>
              <a:xfrm>
                <a:off x="7814238" y="1209558"/>
                <a:ext cx="302922" cy="302922"/>
              </a:xfrm>
              <a:prstGeom prst="rect">
                <a:avLst/>
              </a:prstGeom>
              <a:noFill/>
              <a:ln>
                <a:noFill/>
              </a:ln>
            </p:spPr>
          </p:pic>
          <p:pic>
            <p:nvPicPr>
              <p:cNvPr id="240" name="Google Shape;240;p14" descr="Monitor outline"/>
              <p:cNvPicPr preferRelativeResize="0"/>
              <p:nvPr/>
            </p:nvPicPr>
            <p:blipFill rotWithShape="1">
              <a:blip r:embed="rId8">
                <a:alphaModFix/>
              </a:blip>
              <a:srcRect/>
              <a:stretch/>
            </p:blipFill>
            <p:spPr>
              <a:xfrm>
                <a:off x="7508499" y="980194"/>
                <a:ext cx="914400" cy="914400"/>
              </a:xfrm>
              <a:prstGeom prst="rect">
                <a:avLst/>
              </a:prstGeom>
              <a:noFill/>
              <a:ln>
                <a:noFill/>
              </a:ln>
            </p:spPr>
          </p:pic>
        </p:grpSp>
      </p:grpSp>
      <p:pic>
        <p:nvPicPr>
          <p:cNvPr id="241" name="Google Shape;241;p14" descr="A qr code on a white background&#10;&#10;Description automatically generated"/>
          <p:cNvPicPr preferRelativeResize="0"/>
          <p:nvPr/>
        </p:nvPicPr>
        <p:blipFill rotWithShape="1">
          <a:blip r:embed="rId9">
            <a:alphaModFix/>
          </a:blip>
          <a:srcRect/>
          <a:stretch/>
        </p:blipFill>
        <p:spPr>
          <a:xfrm>
            <a:off x="3985437" y="1156722"/>
            <a:ext cx="1280160" cy="1280160"/>
          </a:xfrm>
          <a:prstGeom prst="rect">
            <a:avLst/>
          </a:prstGeom>
          <a:noFill/>
          <a:ln>
            <a:noFill/>
          </a:ln>
        </p:spPr>
      </p:pic>
      <p:pic>
        <p:nvPicPr>
          <p:cNvPr id="242" name="Google Shape;242;p14" descr="A qr code on a white background&#10;&#10;Description automatically generated"/>
          <p:cNvPicPr preferRelativeResize="0"/>
          <p:nvPr/>
        </p:nvPicPr>
        <p:blipFill rotWithShape="1">
          <a:blip r:embed="rId10">
            <a:alphaModFix/>
          </a:blip>
          <a:srcRect/>
          <a:stretch/>
        </p:blipFill>
        <p:spPr>
          <a:xfrm>
            <a:off x="7307633" y="1156722"/>
            <a:ext cx="1280160" cy="1280160"/>
          </a:xfrm>
          <a:prstGeom prst="rect">
            <a:avLst/>
          </a:prstGeom>
          <a:noFill/>
          <a:ln>
            <a:noFill/>
          </a:ln>
        </p:spPr>
      </p:pic>
      <p:sp>
        <p:nvSpPr>
          <p:cNvPr id="243" name="Google Shape;243;p14"/>
          <p:cNvSpPr txBox="1"/>
          <p:nvPr/>
        </p:nvSpPr>
        <p:spPr>
          <a:xfrm>
            <a:off x="3934925" y="4506135"/>
            <a:ext cx="4703379" cy="411480"/>
          </a:xfrm>
          <a:prstGeom prst="rect">
            <a:avLst/>
          </a:prstGeom>
          <a:solidFill>
            <a:schemeClr val="lt1"/>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dirty="0" err="1">
                <a:solidFill>
                  <a:srgbClr val="000000"/>
                </a:solidFill>
                <a:latin typeface="Arial"/>
                <a:ea typeface="Arial"/>
                <a:cs typeface="Arial"/>
                <a:sym typeface="Arial"/>
              </a:rPr>
              <a:t>Evangelise</a:t>
            </a:r>
            <a:r>
              <a:rPr lang="en-US" sz="1200" b="0" i="0" u="none" strike="noStrike" cap="none" dirty="0">
                <a:solidFill>
                  <a:srgbClr val="000000"/>
                </a:solidFill>
                <a:latin typeface="Arial"/>
                <a:ea typeface="Arial"/>
                <a:cs typeface="Arial"/>
                <a:sym typeface="Arial"/>
              </a:rPr>
              <a:t> and Promote OPEA in YOUR communities, events</a:t>
            </a:r>
            <a:endParaRPr sz="1400" b="0" i="0" u="none" strike="noStrike" cap="none" dirty="0">
              <a:solidFill>
                <a:srgbClr val="000000"/>
              </a:solidFill>
              <a:latin typeface="Arial"/>
              <a:ea typeface="Arial"/>
              <a:cs typeface="Arial"/>
              <a:sym typeface="Arial"/>
            </a:endParaRPr>
          </a:p>
        </p:txBody>
      </p:sp>
      <p:pic>
        <p:nvPicPr>
          <p:cNvPr id="244" name="Google Shape;244;p14" descr="A qr code with a white background&#10;&#10;Description automatically generated"/>
          <p:cNvPicPr preferRelativeResize="0"/>
          <p:nvPr/>
        </p:nvPicPr>
        <p:blipFill rotWithShape="1">
          <a:blip r:embed="rId11">
            <a:alphaModFix/>
          </a:blip>
          <a:srcRect/>
          <a:stretch/>
        </p:blipFill>
        <p:spPr>
          <a:xfrm>
            <a:off x="5529917" y="1099481"/>
            <a:ext cx="1518408" cy="1392573"/>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4"/>
                                        </p:tgtEl>
                                        <p:attrNameLst>
                                          <p:attrName>style.visibility</p:attrName>
                                        </p:attrNameLst>
                                      </p:cBhvr>
                                      <p:to>
                                        <p:strVal val="visible"/>
                                      </p:to>
                                    </p:set>
                                    <p:animEffect transition="in" filter="fade">
                                      <p:cBhvr>
                                        <p:cTn id="7" dur="500"/>
                                        <p:tgtEl>
                                          <p:spTgt spid="214"/>
                                        </p:tgtEl>
                                      </p:cBhvr>
                                    </p:animEffect>
                                  </p:childTnLst>
                                </p:cTn>
                              </p:par>
                              <p:par>
                                <p:cTn id="8" presetID="10" presetClass="entr" presetSubtype="0" fill="hold" nodeType="withEffect">
                                  <p:stCondLst>
                                    <p:cond delay="0"/>
                                  </p:stCondLst>
                                  <p:childTnLst>
                                    <p:set>
                                      <p:cBhvr>
                                        <p:cTn id="9" dur="1" fill="hold">
                                          <p:stCondLst>
                                            <p:cond delay="0"/>
                                          </p:stCondLst>
                                        </p:cTn>
                                        <p:tgtEl>
                                          <p:spTgt spid="216"/>
                                        </p:tgtEl>
                                        <p:attrNameLst>
                                          <p:attrName>style.visibility</p:attrName>
                                        </p:attrNameLst>
                                      </p:cBhvr>
                                      <p:to>
                                        <p:strVal val="visible"/>
                                      </p:to>
                                    </p:set>
                                    <p:animEffect transition="in" filter="fade">
                                      <p:cBhvr>
                                        <p:cTn id="10" dur="500"/>
                                        <p:tgtEl>
                                          <p:spTgt spid="216"/>
                                        </p:tgtEl>
                                      </p:cBhvr>
                                    </p:animEffect>
                                  </p:childTnLst>
                                </p:cTn>
                              </p:par>
                              <p:par>
                                <p:cTn id="11" presetID="10" presetClass="entr" presetSubtype="0" fill="hold" nodeType="withEffect">
                                  <p:stCondLst>
                                    <p:cond delay="0"/>
                                  </p:stCondLst>
                                  <p:childTnLst>
                                    <p:set>
                                      <p:cBhvr>
                                        <p:cTn id="12" dur="1" fill="hold">
                                          <p:stCondLst>
                                            <p:cond delay="0"/>
                                          </p:stCondLst>
                                        </p:cTn>
                                        <p:tgtEl>
                                          <p:spTgt spid="218"/>
                                        </p:tgtEl>
                                        <p:attrNameLst>
                                          <p:attrName>style.visibility</p:attrName>
                                        </p:attrNameLst>
                                      </p:cBhvr>
                                      <p:to>
                                        <p:strVal val="visible"/>
                                      </p:to>
                                    </p:set>
                                    <p:animEffect transition="in" filter="fade">
                                      <p:cBhvr>
                                        <p:cTn id="13" dur="500"/>
                                        <p:tgtEl>
                                          <p:spTgt spid="218"/>
                                        </p:tgtEl>
                                      </p:cBhvr>
                                    </p:animEffect>
                                  </p:childTnLst>
                                </p:cTn>
                              </p:par>
                              <p:par>
                                <p:cTn id="14" presetID="10" presetClass="entr" presetSubtype="0" fill="hold" nodeType="withEffect">
                                  <p:stCondLst>
                                    <p:cond delay="0"/>
                                  </p:stCondLst>
                                  <p:childTnLst>
                                    <p:set>
                                      <p:cBhvr>
                                        <p:cTn id="15" dur="1" fill="hold">
                                          <p:stCondLst>
                                            <p:cond delay="0"/>
                                          </p:stCondLst>
                                        </p:cTn>
                                        <p:tgtEl>
                                          <p:spTgt spid="223"/>
                                        </p:tgtEl>
                                        <p:attrNameLst>
                                          <p:attrName>style.visibility</p:attrName>
                                        </p:attrNameLst>
                                      </p:cBhvr>
                                      <p:to>
                                        <p:strVal val="visible"/>
                                      </p:to>
                                    </p:set>
                                    <p:animEffect transition="in" filter="fade">
                                      <p:cBhvr>
                                        <p:cTn id="16" dur="500"/>
                                        <p:tgtEl>
                                          <p:spTgt spid="223"/>
                                        </p:tgtEl>
                                      </p:cBhvr>
                                    </p:animEffect>
                                  </p:childTnLst>
                                </p:cTn>
                              </p:par>
                              <p:par>
                                <p:cTn id="17" presetID="10" presetClass="entr" presetSubtype="0" fill="hold" nodeType="withEffect">
                                  <p:stCondLst>
                                    <p:cond delay="0"/>
                                  </p:stCondLst>
                                  <p:childTnLst>
                                    <p:set>
                                      <p:cBhvr>
                                        <p:cTn id="18" dur="1" fill="hold">
                                          <p:stCondLst>
                                            <p:cond delay="0"/>
                                          </p:stCondLst>
                                        </p:cTn>
                                        <p:tgtEl>
                                          <p:spTgt spid="226"/>
                                        </p:tgtEl>
                                        <p:attrNameLst>
                                          <p:attrName>style.visibility</p:attrName>
                                        </p:attrNameLst>
                                      </p:cBhvr>
                                      <p:to>
                                        <p:strVal val="visible"/>
                                      </p:to>
                                    </p:set>
                                    <p:animEffect transition="in" filter="fade">
                                      <p:cBhvr>
                                        <p:cTn id="19" dur="500"/>
                                        <p:tgtEl>
                                          <p:spTgt spid="226"/>
                                        </p:tgtEl>
                                      </p:cBhvr>
                                    </p:animEffect>
                                  </p:childTnLst>
                                </p:cTn>
                              </p:par>
                              <p:par>
                                <p:cTn id="20" presetID="10" presetClass="entr" presetSubtype="0" fill="hold" nodeType="withEffect">
                                  <p:stCondLst>
                                    <p:cond delay="0"/>
                                  </p:stCondLst>
                                  <p:childTnLst>
                                    <p:set>
                                      <p:cBhvr>
                                        <p:cTn id="21" dur="1" fill="hold">
                                          <p:stCondLst>
                                            <p:cond delay="0"/>
                                          </p:stCondLst>
                                        </p:cTn>
                                        <p:tgtEl>
                                          <p:spTgt spid="229"/>
                                        </p:tgtEl>
                                        <p:attrNameLst>
                                          <p:attrName>style.visibility</p:attrName>
                                        </p:attrNameLst>
                                      </p:cBhvr>
                                      <p:to>
                                        <p:strVal val="visible"/>
                                      </p:to>
                                    </p:set>
                                    <p:animEffect transition="in" filter="fade">
                                      <p:cBhvr>
                                        <p:cTn id="22" dur="500"/>
                                        <p:tgtEl>
                                          <p:spTgt spid="229"/>
                                        </p:tgtEl>
                                      </p:cBhvr>
                                    </p:animEffect>
                                  </p:childTnLst>
                                </p:cTn>
                              </p:par>
                              <p:par>
                                <p:cTn id="23" presetID="10" presetClass="entr" presetSubtype="0" fill="hold" nodeType="withEffect">
                                  <p:stCondLst>
                                    <p:cond delay="0"/>
                                  </p:stCondLst>
                                  <p:childTnLst>
                                    <p:set>
                                      <p:cBhvr>
                                        <p:cTn id="24" dur="1" fill="hold">
                                          <p:stCondLst>
                                            <p:cond delay="0"/>
                                          </p:stCondLst>
                                        </p:cTn>
                                        <p:tgtEl>
                                          <p:spTgt spid="230"/>
                                        </p:tgtEl>
                                        <p:attrNameLst>
                                          <p:attrName>style.visibility</p:attrName>
                                        </p:attrNameLst>
                                      </p:cBhvr>
                                      <p:to>
                                        <p:strVal val="visible"/>
                                      </p:to>
                                    </p:set>
                                    <p:animEffect transition="in" filter="fade">
                                      <p:cBhvr>
                                        <p:cTn id="25" dur="500"/>
                                        <p:tgtEl>
                                          <p:spTgt spid="230"/>
                                        </p:tgtEl>
                                      </p:cBhvr>
                                    </p:animEffect>
                                  </p:childTnLst>
                                </p:cTn>
                              </p:par>
                              <p:par>
                                <p:cTn id="26" presetID="10" presetClass="entr" presetSubtype="0" fill="hold" nodeType="withEffect">
                                  <p:stCondLst>
                                    <p:cond delay="0"/>
                                  </p:stCondLst>
                                  <p:childTnLst>
                                    <p:set>
                                      <p:cBhvr>
                                        <p:cTn id="27" dur="1" fill="hold">
                                          <p:stCondLst>
                                            <p:cond delay="0"/>
                                          </p:stCondLst>
                                        </p:cTn>
                                        <p:tgtEl>
                                          <p:spTgt spid="231"/>
                                        </p:tgtEl>
                                        <p:attrNameLst>
                                          <p:attrName>style.visibility</p:attrName>
                                        </p:attrNameLst>
                                      </p:cBhvr>
                                      <p:to>
                                        <p:strVal val="visible"/>
                                      </p:to>
                                    </p:set>
                                    <p:animEffect transition="in" filter="fade">
                                      <p:cBhvr>
                                        <p:cTn id="28" dur="500"/>
                                        <p:tgtEl>
                                          <p:spTgt spid="231"/>
                                        </p:tgtEl>
                                      </p:cBhvr>
                                    </p:animEffect>
                                  </p:childTnLst>
                                </p:cTn>
                              </p:par>
                              <p:par>
                                <p:cTn id="29" presetID="10" presetClass="entr" presetSubtype="0" fill="hold" nodeType="withEffect">
                                  <p:stCondLst>
                                    <p:cond delay="0"/>
                                  </p:stCondLst>
                                  <p:childTnLst>
                                    <p:set>
                                      <p:cBhvr>
                                        <p:cTn id="30" dur="1" fill="hold">
                                          <p:stCondLst>
                                            <p:cond delay="0"/>
                                          </p:stCondLst>
                                        </p:cTn>
                                        <p:tgtEl>
                                          <p:spTgt spid="232"/>
                                        </p:tgtEl>
                                        <p:attrNameLst>
                                          <p:attrName>style.visibility</p:attrName>
                                        </p:attrNameLst>
                                      </p:cBhvr>
                                      <p:to>
                                        <p:strVal val="visible"/>
                                      </p:to>
                                    </p:set>
                                    <p:animEffect transition="in" filter="fade">
                                      <p:cBhvr>
                                        <p:cTn id="31" dur="500"/>
                                        <p:tgtEl>
                                          <p:spTgt spid="232"/>
                                        </p:tgtEl>
                                      </p:cBhvr>
                                    </p:animEffect>
                                  </p:childTnLst>
                                </p:cTn>
                              </p:par>
                              <p:par>
                                <p:cTn id="32" presetID="10" presetClass="entr" presetSubtype="0" fill="hold" nodeType="withEffect">
                                  <p:stCondLst>
                                    <p:cond delay="0"/>
                                  </p:stCondLst>
                                  <p:childTnLst>
                                    <p:set>
                                      <p:cBhvr>
                                        <p:cTn id="33" dur="1" fill="hold">
                                          <p:stCondLst>
                                            <p:cond delay="0"/>
                                          </p:stCondLst>
                                        </p:cTn>
                                        <p:tgtEl>
                                          <p:spTgt spid="233"/>
                                        </p:tgtEl>
                                        <p:attrNameLst>
                                          <p:attrName>style.visibility</p:attrName>
                                        </p:attrNameLst>
                                      </p:cBhvr>
                                      <p:to>
                                        <p:strVal val="visible"/>
                                      </p:to>
                                    </p:set>
                                    <p:animEffect transition="in" filter="fade">
                                      <p:cBhvr>
                                        <p:cTn id="34" dur="500"/>
                                        <p:tgtEl>
                                          <p:spTgt spid="233"/>
                                        </p:tgtEl>
                                      </p:cBhvr>
                                    </p:animEffect>
                                  </p:childTnLst>
                                </p:cTn>
                              </p:par>
                              <p:par>
                                <p:cTn id="35" presetID="10" presetClass="entr" presetSubtype="0" fill="hold" nodeType="withEffect">
                                  <p:stCondLst>
                                    <p:cond delay="0"/>
                                  </p:stCondLst>
                                  <p:childTnLst>
                                    <p:set>
                                      <p:cBhvr>
                                        <p:cTn id="36" dur="1" fill="hold">
                                          <p:stCondLst>
                                            <p:cond delay="0"/>
                                          </p:stCondLst>
                                        </p:cTn>
                                        <p:tgtEl>
                                          <p:spTgt spid="234"/>
                                        </p:tgtEl>
                                        <p:attrNameLst>
                                          <p:attrName>style.visibility</p:attrName>
                                        </p:attrNameLst>
                                      </p:cBhvr>
                                      <p:to>
                                        <p:strVal val="visible"/>
                                      </p:to>
                                    </p:set>
                                    <p:animEffect transition="in" filter="fade">
                                      <p:cBhvr>
                                        <p:cTn id="37" dur="500"/>
                                        <p:tgtEl>
                                          <p:spTgt spid="234"/>
                                        </p:tgtEl>
                                      </p:cBhvr>
                                    </p:animEffect>
                                  </p:childTnLst>
                                </p:cTn>
                              </p:par>
                              <p:par>
                                <p:cTn id="38" presetID="10" presetClass="entr" presetSubtype="0" fill="hold" nodeType="withEffect">
                                  <p:stCondLst>
                                    <p:cond delay="0"/>
                                  </p:stCondLst>
                                  <p:childTnLst>
                                    <p:set>
                                      <p:cBhvr>
                                        <p:cTn id="39" dur="1" fill="hold">
                                          <p:stCondLst>
                                            <p:cond delay="0"/>
                                          </p:stCondLst>
                                        </p:cTn>
                                        <p:tgtEl>
                                          <p:spTgt spid="235"/>
                                        </p:tgtEl>
                                        <p:attrNameLst>
                                          <p:attrName>style.visibility</p:attrName>
                                        </p:attrNameLst>
                                      </p:cBhvr>
                                      <p:to>
                                        <p:strVal val="visible"/>
                                      </p:to>
                                    </p:set>
                                    <p:animEffect transition="in" filter="fade">
                                      <p:cBhvr>
                                        <p:cTn id="40" dur="500"/>
                                        <p:tgtEl>
                                          <p:spTgt spid="235"/>
                                        </p:tgtEl>
                                      </p:cBhvr>
                                    </p:animEffect>
                                  </p:childTnLst>
                                </p:cTn>
                              </p:par>
                              <p:par>
                                <p:cTn id="41" presetID="10" presetClass="entr" presetSubtype="0" fill="hold" nodeType="withEffect">
                                  <p:stCondLst>
                                    <p:cond delay="0"/>
                                  </p:stCondLst>
                                  <p:childTnLst>
                                    <p:set>
                                      <p:cBhvr>
                                        <p:cTn id="42" dur="1" fill="hold">
                                          <p:stCondLst>
                                            <p:cond delay="0"/>
                                          </p:stCondLst>
                                        </p:cTn>
                                        <p:tgtEl>
                                          <p:spTgt spid="236"/>
                                        </p:tgtEl>
                                        <p:attrNameLst>
                                          <p:attrName>style.visibility</p:attrName>
                                        </p:attrNameLst>
                                      </p:cBhvr>
                                      <p:to>
                                        <p:strVal val="visible"/>
                                      </p:to>
                                    </p:set>
                                    <p:animEffect transition="in" filter="fade">
                                      <p:cBhvr>
                                        <p:cTn id="43" dur="500"/>
                                        <p:tgtEl>
                                          <p:spTgt spid="236"/>
                                        </p:tgtEl>
                                      </p:cBhvr>
                                    </p:animEffect>
                                  </p:childTnLst>
                                </p:cTn>
                              </p:par>
                              <p:par>
                                <p:cTn id="44" presetID="10" presetClass="entr" presetSubtype="0" fill="hold" nodeType="withEffect">
                                  <p:stCondLst>
                                    <p:cond delay="0"/>
                                  </p:stCondLst>
                                  <p:childTnLst>
                                    <p:set>
                                      <p:cBhvr>
                                        <p:cTn id="45" dur="1" fill="hold">
                                          <p:stCondLst>
                                            <p:cond delay="0"/>
                                          </p:stCondLst>
                                        </p:cTn>
                                        <p:tgtEl>
                                          <p:spTgt spid="241"/>
                                        </p:tgtEl>
                                        <p:attrNameLst>
                                          <p:attrName>style.visibility</p:attrName>
                                        </p:attrNameLst>
                                      </p:cBhvr>
                                      <p:to>
                                        <p:strVal val="visible"/>
                                      </p:to>
                                    </p:set>
                                    <p:animEffect transition="in" filter="fade">
                                      <p:cBhvr>
                                        <p:cTn id="46" dur="500"/>
                                        <p:tgtEl>
                                          <p:spTgt spid="241"/>
                                        </p:tgtEl>
                                      </p:cBhvr>
                                    </p:animEffect>
                                  </p:childTnLst>
                                </p:cTn>
                              </p:par>
                              <p:par>
                                <p:cTn id="47" presetID="10" presetClass="entr" presetSubtype="0" fill="hold" nodeType="withEffect">
                                  <p:stCondLst>
                                    <p:cond delay="0"/>
                                  </p:stCondLst>
                                  <p:childTnLst>
                                    <p:set>
                                      <p:cBhvr>
                                        <p:cTn id="48" dur="1" fill="hold">
                                          <p:stCondLst>
                                            <p:cond delay="0"/>
                                          </p:stCondLst>
                                        </p:cTn>
                                        <p:tgtEl>
                                          <p:spTgt spid="242"/>
                                        </p:tgtEl>
                                        <p:attrNameLst>
                                          <p:attrName>style.visibility</p:attrName>
                                        </p:attrNameLst>
                                      </p:cBhvr>
                                      <p:to>
                                        <p:strVal val="visible"/>
                                      </p:to>
                                    </p:set>
                                    <p:animEffect transition="in" filter="fade">
                                      <p:cBhvr>
                                        <p:cTn id="49" dur="500"/>
                                        <p:tgtEl>
                                          <p:spTgt spid="242"/>
                                        </p:tgtEl>
                                      </p:cBhvr>
                                    </p:animEffect>
                                  </p:childTnLst>
                                </p:cTn>
                              </p:par>
                              <p:par>
                                <p:cTn id="50" presetID="10" presetClass="entr" presetSubtype="0" fill="hold" nodeType="withEffect">
                                  <p:stCondLst>
                                    <p:cond delay="0"/>
                                  </p:stCondLst>
                                  <p:childTnLst>
                                    <p:set>
                                      <p:cBhvr>
                                        <p:cTn id="51" dur="1" fill="hold">
                                          <p:stCondLst>
                                            <p:cond delay="0"/>
                                          </p:stCondLst>
                                        </p:cTn>
                                        <p:tgtEl>
                                          <p:spTgt spid="243"/>
                                        </p:tgtEl>
                                        <p:attrNameLst>
                                          <p:attrName>style.visibility</p:attrName>
                                        </p:attrNameLst>
                                      </p:cBhvr>
                                      <p:to>
                                        <p:strVal val="visible"/>
                                      </p:to>
                                    </p:set>
                                    <p:animEffect transition="in" filter="fade">
                                      <p:cBhvr>
                                        <p:cTn id="52" dur="500"/>
                                        <p:tgtEl>
                                          <p:spTgt spid="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59"/>
        <p:cNvGrpSpPr/>
        <p:nvPr/>
      </p:nvGrpSpPr>
      <p:grpSpPr>
        <a:xfrm>
          <a:off x="0" y="0"/>
          <a:ext cx="0" cy="0"/>
          <a:chOff x="0" y="0"/>
          <a:chExt cx="0" cy="0"/>
        </a:xfrm>
      </p:grpSpPr>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D21BB0-4350-6821-1173-C7ECFA293FE1}"/>
              </a:ext>
            </a:extLst>
          </p:cNvPr>
          <p:cNvSpPr>
            <a:spLocks noGrp="1"/>
          </p:cNvSpPr>
          <p:nvPr>
            <p:ph type="title"/>
          </p:nvPr>
        </p:nvSpPr>
        <p:spPr/>
        <p:txBody>
          <a:bodyPr/>
          <a:lstStyle/>
          <a:p>
            <a:r>
              <a:rPr lang="en-US" dirty="0">
                <a:solidFill>
                  <a:schemeClr val="accent4">
                    <a:lumMod val="75000"/>
                  </a:schemeClr>
                </a:solidFill>
              </a:rPr>
              <a:t>Backup</a:t>
            </a:r>
          </a:p>
        </p:txBody>
      </p:sp>
    </p:spTree>
    <p:extLst>
      <p:ext uri="{BB962C8B-B14F-4D97-AF65-F5344CB8AC3E}">
        <p14:creationId xmlns:p14="http://schemas.microsoft.com/office/powerpoint/2010/main" val="225473265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Google Shape;262;g276b1b3c09c_0_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US"/>
              <a:t>Intel Tiber Developer Cloud</a:t>
            </a:r>
            <a:endParaRPr/>
          </a:p>
        </p:txBody>
      </p:sp>
      <p:pic>
        <p:nvPicPr>
          <p:cNvPr id="263" name="Google Shape;263;g276b1b3c09c_0_5"/>
          <p:cNvPicPr preferRelativeResize="0"/>
          <p:nvPr/>
        </p:nvPicPr>
        <p:blipFill>
          <a:blip r:embed="rId3">
            <a:alphaModFix/>
          </a:blip>
          <a:stretch>
            <a:fillRect/>
          </a:stretch>
        </p:blipFill>
        <p:spPr>
          <a:xfrm>
            <a:off x="152400" y="1170125"/>
            <a:ext cx="8839204" cy="3483026"/>
          </a:xfrm>
          <a:prstGeom prst="rect">
            <a:avLst/>
          </a:prstGeom>
          <a:noFill/>
          <a:ln>
            <a:noFill/>
          </a:ln>
        </p:spPr>
      </p:pic>
      <p:sp>
        <p:nvSpPr>
          <p:cNvPr id="264" name="Google Shape;264;g276b1b3c09c_0_5"/>
          <p:cNvSpPr txBox="1"/>
          <p:nvPr/>
        </p:nvSpPr>
        <p:spPr>
          <a:xfrm>
            <a:off x="311700" y="911600"/>
            <a:ext cx="46803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800">
                <a:solidFill>
                  <a:schemeClr val="accent1"/>
                </a:solidFill>
              </a:rPr>
              <a:t>Cloud Services for AI</a:t>
            </a:r>
            <a:endParaRPr sz="1800">
              <a:solidFill>
                <a:schemeClr val="accent1"/>
              </a:solidFill>
            </a:endParaRPr>
          </a:p>
        </p:txBody>
      </p:sp>
    </p:spTree>
    <p:extLst>
      <p:ext uri="{BB962C8B-B14F-4D97-AF65-F5344CB8AC3E}">
        <p14:creationId xmlns:p14="http://schemas.microsoft.com/office/powerpoint/2010/main" val="6466961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sp>
        <p:nvSpPr>
          <p:cNvPr id="277" name="Google Shape;277;g276cda5e669_0_10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US"/>
              <a:t>Intel Tiber Developer Cloud</a:t>
            </a:r>
            <a:endParaRPr/>
          </a:p>
        </p:txBody>
      </p:sp>
      <p:sp>
        <p:nvSpPr>
          <p:cNvPr id="278" name="Google Shape;278;g276cda5e669_0_109"/>
          <p:cNvSpPr txBox="1"/>
          <p:nvPr/>
        </p:nvSpPr>
        <p:spPr>
          <a:xfrm>
            <a:off x="311700" y="919725"/>
            <a:ext cx="46803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800">
                <a:solidFill>
                  <a:schemeClr val="accent1"/>
                </a:solidFill>
              </a:rPr>
              <a:t>User Experience</a:t>
            </a:r>
            <a:endParaRPr sz="1800">
              <a:solidFill>
                <a:schemeClr val="accent1"/>
              </a:solidFill>
            </a:endParaRPr>
          </a:p>
        </p:txBody>
      </p:sp>
      <p:pic>
        <p:nvPicPr>
          <p:cNvPr id="279" name="Google Shape;279;g276cda5e669_0_109"/>
          <p:cNvPicPr preferRelativeResize="0"/>
          <p:nvPr/>
        </p:nvPicPr>
        <p:blipFill>
          <a:blip r:embed="rId3">
            <a:alphaModFix/>
          </a:blip>
          <a:stretch>
            <a:fillRect/>
          </a:stretch>
        </p:blipFill>
        <p:spPr>
          <a:xfrm>
            <a:off x="404300" y="1381425"/>
            <a:ext cx="7724214" cy="3457274"/>
          </a:xfrm>
          <a:prstGeom prst="rect">
            <a:avLst/>
          </a:prstGeom>
          <a:noFill/>
          <a:ln>
            <a:noFill/>
          </a:ln>
        </p:spPr>
      </p:pic>
    </p:spTree>
    <p:extLst>
      <p:ext uri="{BB962C8B-B14F-4D97-AF65-F5344CB8AC3E}">
        <p14:creationId xmlns:p14="http://schemas.microsoft.com/office/powerpoint/2010/main" val="9546741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91" name="Google Shape;291;g276b1b3c09c_0_7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US"/>
              <a:t>Enterprise AI on Intel Tiber Developer Cloud Demo</a:t>
            </a:r>
            <a:endParaRPr/>
          </a:p>
        </p:txBody>
      </p:sp>
      <p:pic>
        <p:nvPicPr>
          <p:cNvPr id="292" name="Google Shape;292;g276b1b3c09c_0_74"/>
          <p:cNvPicPr preferRelativeResize="0"/>
          <p:nvPr/>
        </p:nvPicPr>
        <p:blipFill>
          <a:blip r:embed="rId3">
            <a:alphaModFix/>
          </a:blip>
          <a:stretch>
            <a:fillRect/>
          </a:stretch>
        </p:blipFill>
        <p:spPr>
          <a:xfrm>
            <a:off x="403150" y="973600"/>
            <a:ext cx="7468625" cy="3647825"/>
          </a:xfrm>
          <a:prstGeom prst="rect">
            <a:avLst/>
          </a:prstGeom>
          <a:noFill/>
          <a:ln>
            <a:noFill/>
          </a:ln>
        </p:spPr>
      </p:pic>
      <p:sp>
        <p:nvSpPr>
          <p:cNvPr id="293" name="Google Shape;293;g276b1b3c09c_0_74"/>
          <p:cNvSpPr txBox="1"/>
          <p:nvPr/>
        </p:nvSpPr>
        <p:spPr>
          <a:xfrm>
            <a:off x="527627" y="1103879"/>
            <a:ext cx="2450400" cy="25647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a:t> </a:t>
            </a:r>
            <a:endParaRPr/>
          </a:p>
        </p:txBody>
      </p:sp>
    </p:spTree>
    <p:extLst>
      <p:ext uri="{BB962C8B-B14F-4D97-AF65-F5344CB8AC3E}">
        <p14:creationId xmlns:p14="http://schemas.microsoft.com/office/powerpoint/2010/main" val="42334922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D21BB0-4350-6821-1173-C7ECFA293FE1}"/>
              </a:ext>
            </a:extLst>
          </p:cNvPr>
          <p:cNvSpPr>
            <a:spLocks noGrp="1"/>
          </p:cNvSpPr>
          <p:nvPr>
            <p:ph type="title"/>
          </p:nvPr>
        </p:nvSpPr>
        <p:spPr/>
        <p:txBody>
          <a:bodyPr/>
          <a:lstStyle/>
          <a:p>
            <a:r>
              <a:rPr lang="en-US" dirty="0">
                <a:solidFill>
                  <a:schemeClr val="accent4">
                    <a:lumMod val="75000"/>
                  </a:schemeClr>
                </a:solidFill>
              </a:rPr>
              <a:t>OPEA: What &amp; Why?</a:t>
            </a:r>
          </a:p>
        </p:txBody>
      </p:sp>
    </p:spTree>
    <p:extLst>
      <p:ext uri="{BB962C8B-B14F-4D97-AF65-F5344CB8AC3E}">
        <p14:creationId xmlns:p14="http://schemas.microsoft.com/office/powerpoint/2010/main" val="19648206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g276b1b3c09c_0_5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US"/>
              <a:t>Red Hat</a:t>
            </a:r>
            <a:r>
              <a:rPr lang="en-US" baseline="30000"/>
              <a:t>®</a:t>
            </a:r>
            <a:r>
              <a:rPr lang="en-US"/>
              <a:t> OpenShift</a:t>
            </a:r>
            <a:r>
              <a:rPr lang="en-US" baseline="30000"/>
              <a:t>®</a:t>
            </a:r>
            <a:r>
              <a:rPr lang="en-US"/>
              <a:t> AI Components</a:t>
            </a:r>
            <a:endParaRPr/>
          </a:p>
        </p:txBody>
      </p:sp>
      <p:pic>
        <p:nvPicPr>
          <p:cNvPr id="305" name="Google Shape;305;g276b1b3c09c_0_50"/>
          <p:cNvPicPr preferRelativeResize="0"/>
          <p:nvPr/>
        </p:nvPicPr>
        <p:blipFill>
          <a:blip r:embed="rId3">
            <a:alphaModFix/>
          </a:blip>
          <a:stretch>
            <a:fillRect/>
          </a:stretch>
        </p:blipFill>
        <p:spPr>
          <a:xfrm>
            <a:off x="460125" y="929150"/>
            <a:ext cx="8450714" cy="3820977"/>
          </a:xfrm>
          <a:prstGeom prst="rect">
            <a:avLst/>
          </a:prstGeom>
          <a:noFill/>
          <a:ln>
            <a:noFill/>
          </a:ln>
        </p:spPr>
      </p:pic>
    </p:spTree>
    <p:extLst>
      <p:ext uri="{BB962C8B-B14F-4D97-AF65-F5344CB8AC3E}">
        <p14:creationId xmlns:p14="http://schemas.microsoft.com/office/powerpoint/2010/main" val="35776900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09"/>
        <p:cNvGrpSpPr/>
        <p:nvPr/>
      </p:nvGrpSpPr>
      <p:grpSpPr>
        <a:xfrm>
          <a:off x="0" y="0"/>
          <a:ext cx="0" cy="0"/>
          <a:chOff x="0" y="0"/>
          <a:chExt cx="0" cy="0"/>
        </a:xfrm>
      </p:grpSpPr>
      <p:sp>
        <p:nvSpPr>
          <p:cNvPr id="310" name="Google Shape;310;g276b1b3c09c_0_11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US"/>
              <a:t>Red Hat</a:t>
            </a:r>
            <a:r>
              <a:rPr lang="en-US" baseline="30000"/>
              <a:t>®</a:t>
            </a:r>
            <a:r>
              <a:rPr lang="en-US"/>
              <a:t> OpenShift</a:t>
            </a:r>
            <a:r>
              <a:rPr lang="en-US" baseline="30000"/>
              <a:t>®</a:t>
            </a:r>
            <a:r>
              <a:rPr lang="en-US"/>
              <a:t> AI Demo</a:t>
            </a:r>
            <a:endParaRPr/>
          </a:p>
        </p:txBody>
      </p:sp>
      <p:pic>
        <p:nvPicPr>
          <p:cNvPr id="311" name="Google Shape;311;g276b1b3c09c_0_112"/>
          <p:cNvPicPr preferRelativeResize="0"/>
          <p:nvPr/>
        </p:nvPicPr>
        <p:blipFill>
          <a:blip r:embed="rId3">
            <a:alphaModFix/>
          </a:blip>
          <a:stretch>
            <a:fillRect/>
          </a:stretch>
        </p:blipFill>
        <p:spPr>
          <a:xfrm>
            <a:off x="572925" y="931025"/>
            <a:ext cx="8094026" cy="3820975"/>
          </a:xfrm>
          <a:prstGeom prst="rect">
            <a:avLst/>
          </a:prstGeom>
          <a:noFill/>
          <a:ln>
            <a:noFill/>
          </a:ln>
        </p:spPr>
      </p:pic>
    </p:spTree>
    <p:extLst>
      <p:ext uri="{BB962C8B-B14F-4D97-AF65-F5344CB8AC3E}">
        <p14:creationId xmlns:p14="http://schemas.microsoft.com/office/powerpoint/2010/main" val="13460917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15"/>
        <p:cNvGrpSpPr/>
        <p:nvPr/>
      </p:nvGrpSpPr>
      <p:grpSpPr>
        <a:xfrm>
          <a:off x="0" y="0"/>
          <a:ext cx="0" cy="0"/>
          <a:chOff x="0" y="0"/>
          <a:chExt cx="0" cy="0"/>
        </a:xfrm>
      </p:grpSpPr>
      <p:pic>
        <p:nvPicPr>
          <p:cNvPr id="316" name="Google Shape;316;g276b1b3c09c_0_25"/>
          <p:cNvPicPr preferRelativeResize="0"/>
          <p:nvPr/>
        </p:nvPicPr>
        <p:blipFill>
          <a:blip r:embed="rId3">
            <a:alphaModFix/>
          </a:blip>
          <a:stretch>
            <a:fillRect/>
          </a:stretch>
        </p:blipFill>
        <p:spPr>
          <a:xfrm>
            <a:off x="372200" y="196375"/>
            <a:ext cx="8130800" cy="4569600"/>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27"/>
        <p:cNvGrpSpPr/>
        <p:nvPr/>
      </p:nvGrpSpPr>
      <p:grpSpPr>
        <a:xfrm>
          <a:off x="0" y="0"/>
          <a:ext cx="0" cy="0"/>
          <a:chOff x="0" y="0"/>
          <a:chExt cx="0" cy="0"/>
        </a:xfrm>
      </p:grpSpPr>
      <p:pic>
        <p:nvPicPr>
          <p:cNvPr id="328" name="Google Shape;328;g276b1b3c09c_0_37"/>
          <p:cNvPicPr preferRelativeResize="0"/>
          <p:nvPr/>
        </p:nvPicPr>
        <p:blipFill>
          <a:blip r:embed="rId3">
            <a:alphaModFix/>
          </a:blip>
          <a:stretch>
            <a:fillRect/>
          </a:stretch>
        </p:blipFill>
        <p:spPr>
          <a:xfrm>
            <a:off x="152400" y="152400"/>
            <a:ext cx="8602133" cy="4838700"/>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32"/>
        <p:cNvGrpSpPr/>
        <p:nvPr/>
      </p:nvGrpSpPr>
      <p:grpSpPr>
        <a:xfrm>
          <a:off x="0" y="0"/>
          <a:ext cx="0" cy="0"/>
          <a:chOff x="0" y="0"/>
          <a:chExt cx="0" cy="0"/>
        </a:xfrm>
      </p:grpSpPr>
      <p:sp>
        <p:nvSpPr>
          <p:cNvPr id="333" name="Google Shape;333;g276b1b3c09c_0_8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US"/>
              <a:t>Enterprise AI on AI PC Demo</a:t>
            </a:r>
            <a:endParaRPr/>
          </a:p>
        </p:txBody>
      </p:sp>
      <p:pic>
        <p:nvPicPr>
          <p:cNvPr id="334" name="Google Shape;334;g276b1b3c09c_0_83"/>
          <p:cNvPicPr preferRelativeResize="0"/>
          <p:nvPr/>
        </p:nvPicPr>
        <p:blipFill>
          <a:blip r:embed="rId3">
            <a:alphaModFix/>
          </a:blip>
          <a:stretch>
            <a:fillRect/>
          </a:stretch>
        </p:blipFill>
        <p:spPr>
          <a:xfrm>
            <a:off x="433725" y="1017725"/>
            <a:ext cx="7774426" cy="3635600"/>
          </a:xfrm>
          <a:prstGeom prst="rect">
            <a:avLst/>
          </a:prstGeom>
          <a:noFill/>
          <a:ln>
            <a:noFill/>
          </a:ln>
        </p:spPr>
      </p:pic>
      <p:sp>
        <p:nvSpPr>
          <p:cNvPr id="335" name="Google Shape;335;g276b1b3c09c_0_83"/>
          <p:cNvSpPr txBox="1"/>
          <p:nvPr/>
        </p:nvSpPr>
        <p:spPr>
          <a:xfrm>
            <a:off x="563299" y="1147568"/>
            <a:ext cx="2550600" cy="2556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a:t>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pic>
        <p:nvPicPr>
          <p:cNvPr id="84" name="Google Shape;84;g276cda5e669_0_89" descr="A close up of a black and orange background&#10;&#10;Description automatically generated"/>
          <p:cNvPicPr preferRelativeResize="0"/>
          <p:nvPr/>
        </p:nvPicPr>
        <p:blipFill rotWithShape="1">
          <a:blip r:embed="rId3">
            <a:alphaModFix/>
          </a:blip>
          <a:srcRect/>
          <a:stretch/>
        </p:blipFill>
        <p:spPr>
          <a:xfrm>
            <a:off x="376238" y="392204"/>
            <a:ext cx="8391525" cy="4115007"/>
          </a:xfrm>
          <a:prstGeom prst="rect">
            <a:avLst/>
          </a:prstGeom>
          <a:noFill/>
          <a:ln>
            <a:noFill/>
          </a:ln>
          <a:effectLst>
            <a:outerShdw blurRad="50800" dist="38100" dir="2700000" algn="tl" rotWithShape="0">
              <a:srgbClr val="000000">
                <a:alpha val="40000"/>
              </a:srgbClr>
            </a:outerShdw>
          </a:effectLst>
        </p:spPr>
      </p:pic>
      <p:sp>
        <p:nvSpPr>
          <p:cNvPr id="85" name="Google Shape;85;g276cda5e669_0_89"/>
          <p:cNvSpPr/>
          <p:nvPr/>
        </p:nvSpPr>
        <p:spPr>
          <a:xfrm>
            <a:off x="702226" y="641448"/>
            <a:ext cx="7739400" cy="3616500"/>
          </a:xfrm>
          <a:prstGeom prst="rect">
            <a:avLst/>
          </a:prstGeom>
          <a:gradFill>
            <a:gsLst>
              <a:gs pos="0">
                <a:srgbClr val="222222">
                  <a:alpha val="93333"/>
                </a:srgbClr>
              </a:gs>
              <a:gs pos="81000">
                <a:srgbClr val="383838">
                  <a:alpha val="86274"/>
                </a:srgbClr>
              </a:gs>
              <a:gs pos="100000">
                <a:srgbClr val="000000">
                  <a:alpha val="54509"/>
                </a:srgbClr>
              </a:gs>
            </a:gsLst>
            <a:lin ang="16200038" scaled="0"/>
          </a:gradFill>
          <a:ln w="19050" cap="flat" cmpd="sng">
            <a:solidFill>
              <a:srgbClr val="7F7F7F"/>
            </a:solidFill>
            <a:prstDash val="solid"/>
            <a:round/>
            <a:headEnd type="none" w="sm" len="sm"/>
            <a:tailEnd type="none" w="sm" len="sm"/>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86" name="Google Shape;86;g276cda5e669_0_89"/>
          <p:cNvSpPr txBox="1">
            <a:spLocks noGrp="1"/>
          </p:cNvSpPr>
          <p:nvPr>
            <p:ph type="title"/>
          </p:nvPr>
        </p:nvSpPr>
        <p:spPr>
          <a:xfrm>
            <a:off x="990600" y="1079762"/>
            <a:ext cx="7451026" cy="29841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sz="4000" dirty="0">
                <a:solidFill>
                  <a:schemeClr val="lt1"/>
                </a:solidFill>
                <a:latin typeface="Open Sans Medium"/>
                <a:ea typeface="Open Sans Medium"/>
                <a:cs typeface="Open Sans Medium"/>
                <a:sym typeface="Open Sans Medium"/>
              </a:rPr>
              <a:t>GenAI is </a:t>
            </a:r>
            <a:r>
              <a:rPr lang="en-US" sz="4000" b="1" dirty="0">
                <a:solidFill>
                  <a:srgbClr val="FEC399"/>
                </a:solidFill>
                <a:latin typeface="Open Sans Medium"/>
                <a:ea typeface="Open Sans Medium"/>
                <a:cs typeface="Open Sans Medium"/>
                <a:sym typeface="Open Sans Medium"/>
              </a:rPr>
              <a:t>top of mind</a:t>
            </a:r>
            <a:r>
              <a:rPr lang="en-US" sz="4000" dirty="0">
                <a:solidFill>
                  <a:schemeClr val="lt1"/>
                </a:solidFill>
                <a:latin typeface="Open Sans Medium"/>
                <a:ea typeface="Open Sans Medium"/>
                <a:cs typeface="Open Sans Medium"/>
                <a:sym typeface="Open Sans Medium"/>
              </a:rPr>
              <a:t>, </a:t>
            </a:r>
            <a:br>
              <a:rPr lang="en-US" sz="4000" dirty="0">
                <a:solidFill>
                  <a:schemeClr val="lt1"/>
                </a:solidFill>
                <a:latin typeface="Open Sans Medium"/>
                <a:ea typeface="Open Sans Medium"/>
                <a:cs typeface="Open Sans Medium"/>
                <a:sym typeface="Open Sans Medium"/>
              </a:rPr>
            </a:br>
            <a:r>
              <a:rPr lang="en-US" sz="4000" dirty="0">
                <a:solidFill>
                  <a:schemeClr val="lt1"/>
                </a:solidFill>
                <a:latin typeface="Open Sans Medium"/>
                <a:ea typeface="Open Sans Medium"/>
                <a:cs typeface="Open Sans Medium"/>
                <a:sym typeface="Open Sans Medium"/>
              </a:rPr>
              <a:t>but enterprises are struggling to </a:t>
            </a:r>
            <a:r>
              <a:rPr lang="en-US" sz="4000" b="1" dirty="0">
                <a:solidFill>
                  <a:srgbClr val="FEC399"/>
                </a:solidFill>
                <a:latin typeface="Open Sans Medium"/>
                <a:ea typeface="Open Sans Medium"/>
                <a:cs typeface="Open Sans Medium"/>
                <a:sym typeface="Open Sans Medium"/>
              </a:rPr>
              <a:t>unlock its value </a:t>
            </a:r>
            <a:r>
              <a:rPr lang="en-US" sz="4000" dirty="0">
                <a:solidFill>
                  <a:schemeClr val="lt1"/>
                </a:solidFill>
                <a:latin typeface="Open Sans Medium"/>
                <a:ea typeface="Open Sans Medium"/>
                <a:cs typeface="Open Sans Medium"/>
                <a:sym typeface="Open Sans Medium"/>
              </a:rPr>
              <a:t>in production. </a:t>
            </a:r>
            <a:endParaRP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0"/>
        <p:cNvGrpSpPr/>
        <p:nvPr/>
      </p:nvGrpSpPr>
      <p:grpSpPr>
        <a:xfrm>
          <a:off x="0" y="0"/>
          <a:ext cx="0" cy="0"/>
          <a:chOff x="0" y="0"/>
          <a:chExt cx="0" cy="0"/>
        </a:xfrm>
      </p:grpSpPr>
      <p:sp>
        <p:nvSpPr>
          <p:cNvPr id="91" name="Google Shape;91;p3"/>
          <p:cNvSpPr/>
          <p:nvPr/>
        </p:nvSpPr>
        <p:spPr>
          <a:xfrm>
            <a:off x="147295" y="165358"/>
            <a:ext cx="6437370" cy="4588112"/>
          </a:xfrm>
          <a:prstGeom prst="rect">
            <a:avLst/>
          </a:prstGeom>
          <a:noFill/>
          <a:ln w="9525"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92" name="Google Shape;92;p3"/>
          <p:cNvSpPr/>
          <p:nvPr/>
        </p:nvSpPr>
        <p:spPr>
          <a:xfrm rot="5400000">
            <a:off x="5280843" y="1469184"/>
            <a:ext cx="4588111" cy="1980467"/>
          </a:xfrm>
          <a:prstGeom prst="triangle">
            <a:avLst>
              <a:gd name="adj" fmla="val 50000"/>
            </a:avLst>
          </a:prstGeom>
          <a:solidFill>
            <a:schemeClr val="accent1"/>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93" name="Google Shape;93;p3" descr="Bar graph showing enterprise leader's top listed barriers to generative AI adoption. Used with permission from Gartner, Inc."/>
          <p:cNvSpPr txBox="1"/>
          <p:nvPr/>
        </p:nvSpPr>
        <p:spPr>
          <a:xfrm>
            <a:off x="3737706" y="4753470"/>
            <a:ext cx="5249556" cy="323143"/>
          </a:xfrm>
          <a:prstGeom prst="rect">
            <a:avLst/>
          </a:prstGeom>
          <a:noFill/>
          <a:ln>
            <a:noFill/>
          </a:ln>
        </p:spPr>
        <p:txBody>
          <a:bodyPr spcFirstLastPara="1" wrap="square" lIns="0" tIns="68550" rIns="68550" bIns="68550" anchor="b" anchorCtr="0">
            <a:spAutoFit/>
          </a:bodyPr>
          <a:lstStyle/>
          <a:p>
            <a:pPr marL="0" marR="0" lvl="0" indent="0" algn="r" rtl="0">
              <a:lnSpc>
                <a:spcPct val="100000"/>
              </a:lnSpc>
              <a:spcBef>
                <a:spcPts val="0"/>
              </a:spcBef>
              <a:spcAft>
                <a:spcPts val="0"/>
              </a:spcAft>
              <a:buClr>
                <a:srgbClr val="000000"/>
              </a:buClr>
              <a:buSzPts val="600"/>
              <a:buFont typeface="Arial"/>
              <a:buNone/>
            </a:pPr>
            <a:r>
              <a:rPr lang="en-US" sz="600" b="0" i="0" u="none" strike="noStrike" cap="none">
                <a:solidFill>
                  <a:schemeClr val="dk1"/>
                </a:solidFill>
                <a:latin typeface="Open Sans"/>
                <a:ea typeface="Open Sans"/>
                <a:cs typeface="Open Sans"/>
                <a:sym typeface="Open Sans"/>
              </a:rPr>
              <a:t>Source: Board Presentation: Data on Generative AI, 25 March 2024. Gartner is a registered trademark and service of Gartner, Inc and/or its affiliates in the U.S. and internationally and is used herein with permission. All rights reserved.</a:t>
            </a:r>
            <a:endParaRPr sz="400" b="0" i="0" u="none" strike="noStrike" cap="none">
              <a:solidFill>
                <a:srgbClr val="7F7F7F"/>
              </a:solidFill>
              <a:latin typeface="Open Sans"/>
              <a:ea typeface="Open Sans"/>
              <a:cs typeface="Open Sans"/>
              <a:sym typeface="Open Sans"/>
            </a:endParaRPr>
          </a:p>
        </p:txBody>
      </p:sp>
      <p:pic>
        <p:nvPicPr>
          <p:cNvPr id="94" name="Google Shape;94;p3" descr="A screenshot of a graph&#10;&#10;Description automatically generated"/>
          <p:cNvPicPr preferRelativeResize="0"/>
          <p:nvPr/>
        </p:nvPicPr>
        <p:blipFill rotWithShape="1">
          <a:blip r:embed="rId3">
            <a:alphaModFix/>
          </a:blip>
          <a:srcRect t="15904" r="29453" b="2941"/>
          <a:stretch/>
        </p:blipFill>
        <p:spPr>
          <a:xfrm>
            <a:off x="186733" y="703735"/>
            <a:ext cx="6188299" cy="3979994"/>
          </a:xfrm>
          <a:prstGeom prst="rect">
            <a:avLst/>
          </a:prstGeom>
          <a:noFill/>
          <a:ln>
            <a:noFill/>
          </a:ln>
        </p:spPr>
      </p:pic>
      <p:sp>
        <p:nvSpPr>
          <p:cNvPr id="95" name="Google Shape;95;p3"/>
          <p:cNvSpPr txBox="1">
            <a:spLocks noGrp="1"/>
          </p:cNvSpPr>
          <p:nvPr>
            <p:ph type="title"/>
          </p:nvPr>
        </p:nvSpPr>
        <p:spPr>
          <a:xfrm>
            <a:off x="6953324" y="165358"/>
            <a:ext cx="2055438" cy="4588112"/>
          </a:xfrm>
          <a:prstGeom prst="rect">
            <a:avLst/>
          </a:prstGeom>
          <a:solidFill>
            <a:srgbClr val="F1AD69"/>
          </a:solidFill>
          <a:ln>
            <a:noFill/>
          </a:ln>
          <a:effectLst>
            <a:outerShdw blurRad="50800" dist="38100" dir="2700000" algn="tl" rotWithShape="0">
              <a:srgbClr val="000000">
                <a:alpha val="40000"/>
              </a:srgbClr>
            </a:outerShdw>
          </a:effectLst>
        </p:spPr>
        <p:txBody>
          <a:bodyPr spcFirstLastPara="1" wrap="square" lIns="182875" tIns="91425" rIns="91425" bIns="91425" anchor="ctr" anchorCtr="0">
            <a:normAutofit/>
          </a:bodyPr>
          <a:lstStyle/>
          <a:p>
            <a:pPr marL="0" lvl="0" indent="0" algn="l" rtl="0">
              <a:lnSpc>
                <a:spcPct val="100000"/>
              </a:lnSpc>
              <a:spcBef>
                <a:spcPts val="0"/>
              </a:spcBef>
              <a:spcAft>
                <a:spcPts val="0"/>
              </a:spcAft>
              <a:buSzPts val="2800"/>
              <a:buNone/>
            </a:pPr>
            <a:r>
              <a:rPr lang="en-US" sz="2400" dirty="0">
                <a:solidFill>
                  <a:srgbClr val="3F3F3F"/>
                </a:solidFill>
              </a:rPr>
              <a:t>Open Ecosystems can lower barriers to productize Enterprise AI</a:t>
            </a:r>
            <a:endParaRPr dirty="0"/>
          </a:p>
        </p:txBody>
      </p:sp>
      <p:pic>
        <p:nvPicPr>
          <p:cNvPr id="96" name="Google Shape;96;p3"/>
          <p:cNvPicPr preferRelativeResize="0"/>
          <p:nvPr/>
        </p:nvPicPr>
        <p:blipFill rotWithShape="1">
          <a:blip r:embed="rId4">
            <a:alphaModFix/>
          </a:blip>
          <a:srcRect t="14022" b="33627"/>
          <a:stretch/>
        </p:blipFill>
        <p:spPr>
          <a:xfrm>
            <a:off x="5241996" y="4360586"/>
            <a:ext cx="1158340" cy="323143"/>
          </a:xfrm>
          <a:prstGeom prst="rect">
            <a:avLst/>
          </a:prstGeom>
          <a:noFill/>
          <a:ln>
            <a:noFill/>
          </a:ln>
        </p:spPr>
      </p:pic>
      <p:sp>
        <p:nvSpPr>
          <p:cNvPr id="97" name="Google Shape;97;p3"/>
          <p:cNvSpPr txBox="1"/>
          <p:nvPr/>
        </p:nvSpPr>
        <p:spPr>
          <a:xfrm>
            <a:off x="341636" y="235099"/>
            <a:ext cx="5589000" cy="5079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350"/>
              <a:buFont typeface="Arial"/>
              <a:buNone/>
            </a:pPr>
            <a:r>
              <a:rPr lang="en-US" sz="1350" b="0" i="0" u="none" strike="noStrike" cap="none" dirty="0">
                <a:solidFill>
                  <a:srgbClr val="002755"/>
                </a:solidFill>
                <a:latin typeface="Arial Black"/>
                <a:ea typeface="Arial Black"/>
                <a:cs typeface="Arial Black"/>
                <a:sym typeface="Arial Black"/>
              </a:rPr>
              <a:t>The top barriers in implementing generative AI: </a:t>
            </a:r>
            <a:endParaRPr sz="1350" dirty="0">
              <a:solidFill>
                <a:srgbClr val="002755"/>
              </a:solidFill>
              <a:latin typeface="Arial Black"/>
              <a:ea typeface="Arial Black"/>
              <a:cs typeface="Arial Black"/>
              <a:sym typeface="Arial Black"/>
            </a:endParaRPr>
          </a:p>
          <a:p>
            <a:pPr marL="0" marR="0" lvl="0" indent="0" algn="l" rtl="0">
              <a:lnSpc>
                <a:spcPct val="100000"/>
              </a:lnSpc>
              <a:spcBef>
                <a:spcPts val="0"/>
              </a:spcBef>
              <a:spcAft>
                <a:spcPts val="0"/>
              </a:spcAft>
              <a:buClr>
                <a:srgbClr val="000000"/>
              </a:buClr>
              <a:buSzPts val="1350"/>
              <a:buFont typeface="Arial"/>
              <a:buNone/>
            </a:pPr>
            <a:r>
              <a:rPr lang="en-US" sz="1350" dirty="0">
                <a:solidFill>
                  <a:srgbClr val="FF9900"/>
                </a:solidFill>
                <a:latin typeface="Arial Black"/>
                <a:ea typeface="Arial Black"/>
                <a:cs typeface="Arial Black"/>
                <a:sym typeface="Arial Black"/>
              </a:rPr>
              <a:t>T</a:t>
            </a:r>
            <a:r>
              <a:rPr lang="en-US" sz="1350" b="0" i="0" u="none" strike="noStrike" cap="none" dirty="0">
                <a:solidFill>
                  <a:srgbClr val="FF9900"/>
                </a:solidFill>
                <a:latin typeface="Arial Black"/>
                <a:ea typeface="Arial Black"/>
                <a:cs typeface="Arial Black"/>
                <a:sym typeface="Arial Black"/>
              </a:rPr>
              <a:t>echnical </a:t>
            </a:r>
            <a:r>
              <a:rPr lang="en-US" sz="1350" dirty="0">
                <a:solidFill>
                  <a:srgbClr val="FF9900"/>
                </a:solidFill>
                <a:latin typeface="Arial Black"/>
                <a:ea typeface="Arial Black"/>
                <a:cs typeface="Arial Black"/>
                <a:sym typeface="Arial Black"/>
              </a:rPr>
              <a:t>I</a:t>
            </a:r>
            <a:r>
              <a:rPr lang="en-US" sz="1350" b="0" i="0" u="none" strike="noStrike" cap="none" dirty="0">
                <a:solidFill>
                  <a:srgbClr val="FF9900"/>
                </a:solidFill>
                <a:latin typeface="Arial Black"/>
                <a:ea typeface="Arial Black"/>
                <a:cs typeface="Arial Black"/>
                <a:sym typeface="Arial Black"/>
              </a:rPr>
              <a:t>mplementation, Cost, and Talent Scarcity </a:t>
            </a:r>
            <a:endParaRPr sz="1400" b="0" i="0" u="none" strike="noStrike" cap="none" dirty="0">
              <a:solidFill>
                <a:srgbClr val="FF99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01"/>
        <p:cNvGrpSpPr/>
        <p:nvPr/>
      </p:nvGrpSpPr>
      <p:grpSpPr>
        <a:xfrm>
          <a:off x="0" y="0"/>
          <a:ext cx="0" cy="0"/>
          <a:chOff x="0" y="0"/>
          <a:chExt cx="0" cy="0"/>
        </a:xfrm>
      </p:grpSpPr>
      <p:sp>
        <p:nvSpPr>
          <p:cNvPr id="102" name="Google Shape;102;p4"/>
          <p:cNvSpPr txBox="1">
            <a:spLocks noGrp="1"/>
          </p:cNvSpPr>
          <p:nvPr>
            <p:ph type="title"/>
          </p:nvPr>
        </p:nvSpPr>
        <p:spPr>
          <a:xfrm>
            <a:off x="157148" y="163780"/>
            <a:ext cx="8843263" cy="750454"/>
          </a:xfrm>
          <a:prstGeom prst="rect">
            <a:avLst/>
          </a:prstGeom>
          <a:noFill/>
          <a:ln>
            <a:noFill/>
          </a:ln>
        </p:spPr>
        <p:txBody>
          <a:bodyPr spcFirstLastPara="1" wrap="square" lIns="0" tIns="0" rIns="0" bIns="0" anchor="t" anchorCtr="0">
            <a:normAutofit/>
          </a:bodyPr>
          <a:lstStyle/>
          <a:p>
            <a:pPr marL="0" lvl="0" indent="0" algn="l" rtl="0">
              <a:lnSpc>
                <a:spcPct val="100000"/>
              </a:lnSpc>
              <a:spcBef>
                <a:spcPts val="0"/>
              </a:spcBef>
              <a:spcAft>
                <a:spcPts val="0"/>
              </a:spcAft>
              <a:buClr>
                <a:schemeClr val="lt2"/>
              </a:buClr>
              <a:buSzPts val="2700"/>
              <a:buNone/>
            </a:pPr>
            <a:r>
              <a:rPr lang="en-US" sz="2400" dirty="0">
                <a:latin typeface="Open Sans SemiBold"/>
                <a:ea typeface="Open Sans SemiBold"/>
                <a:cs typeface="Open Sans SemiBold"/>
                <a:sym typeface="Open Sans SemiBold"/>
              </a:rPr>
              <a:t>Taming Ecosystem Complexity</a:t>
            </a:r>
            <a:endParaRPr sz="2400" dirty="0">
              <a:latin typeface="Open Sans SemiBold"/>
              <a:ea typeface="Open Sans SemiBold"/>
              <a:cs typeface="Open Sans SemiBold"/>
              <a:sym typeface="Open Sans SemiBold"/>
            </a:endParaRPr>
          </a:p>
        </p:txBody>
      </p:sp>
      <p:sp>
        <p:nvSpPr>
          <p:cNvPr id="103" name="Google Shape;103;p4"/>
          <p:cNvSpPr/>
          <p:nvPr/>
        </p:nvSpPr>
        <p:spPr>
          <a:xfrm>
            <a:off x="679570" y="1067034"/>
            <a:ext cx="3811344" cy="1657267"/>
          </a:xfrm>
          <a:prstGeom prst="rect">
            <a:avLst/>
          </a:prstGeom>
          <a:solidFill>
            <a:schemeClr val="lt1"/>
          </a:solidFill>
          <a:ln w="19050" cap="flat" cmpd="sng">
            <a:solidFill>
              <a:srgbClr val="BFBFBF"/>
            </a:solidFill>
            <a:prstDash val="solid"/>
            <a:round/>
            <a:headEnd type="none" w="sm" len="sm"/>
            <a:tailEnd type="none" w="sm" len="sm"/>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04" name="Google Shape;104;p4"/>
          <p:cNvSpPr txBox="1"/>
          <p:nvPr/>
        </p:nvSpPr>
        <p:spPr>
          <a:xfrm>
            <a:off x="711689" y="1100625"/>
            <a:ext cx="3749916" cy="489284"/>
          </a:xfrm>
          <a:prstGeom prst="rect">
            <a:avLst/>
          </a:prstGeom>
          <a:solidFill>
            <a:srgbClr val="F1AD6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dirty="0">
                <a:solidFill>
                  <a:srgbClr val="000000"/>
                </a:solidFill>
                <a:latin typeface="Open Sans SemiBold"/>
                <a:ea typeface="Open Sans SemiBold"/>
                <a:cs typeface="Open Sans SemiBold"/>
                <a:sym typeface="Open Sans SemiBold"/>
              </a:rPr>
              <a:t>Ease development and </a:t>
            </a:r>
            <a:endParaRPr sz="14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rPr lang="en-US" dirty="0">
                <a:latin typeface="Open Sans SemiBold"/>
                <a:ea typeface="Open Sans SemiBold"/>
                <a:cs typeface="Open Sans SemiBold"/>
                <a:sym typeface="Open Sans SemiBold"/>
              </a:rPr>
              <a:t>p</a:t>
            </a:r>
            <a:r>
              <a:rPr lang="en-US" sz="1400" b="0" i="0" u="none" strike="noStrike" cap="none" dirty="0">
                <a:solidFill>
                  <a:srgbClr val="000000"/>
                </a:solidFill>
                <a:latin typeface="Open Sans SemiBold"/>
                <a:ea typeface="Open Sans SemiBold"/>
                <a:cs typeface="Open Sans SemiBold"/>
                <a:sym typeface="Open Sans SemiBold"/>
              </a:rPr>
              <a:t>roduction deployment</a:t>
            </a:r>
            <a:endParaRPr sz="1400" b="0" i="0" u="none" strike="noStrike" cap="none" dirty="0">
              <a:solidFill>
                <a:srgbClr val="000000"/>
              </a:solidFill>
              <a:latin typeface="Arial"/>
              <a:ea typeface="Arial"/>
              <a:cs typeface="Arial"/>
              <a:sym typeface="Arial"/>
            </a:endParaRPr>
          </a:p>
        </p:txBody>
      </p:sp>
      <p:sp>
        <p:nvSpPr>
          <p:cNvPr id="105" name="Google Shape;105;p4"/>
          <p:cNvSpPr txBox="1"/>
          <p:nvPr/>
        </p:nvSpPr>
        <p:spPr>
          <a:xfrm>
            <a:off x="678237" y="1645325"/>
            <a:ext cx="3749916" cy="1061829"/>
          </a:xfrm>
          <a:prstGeom prst="rect">
            <a:avLst/>
          </a:prstGeom>
          <a:noFill/>
          <a:ln>
            <a:noFill/>
          </a:ln>
        </p:spPr>
        <p:txBody>
          <a:bodyPr spcFirstLastPara="1" wrap="square" lIns="91425" tIns="45700" rIns="91425" bIns="45700" anchor="t" anchorCtr="0">
            <a:spAutoFit/>
          </a:bodyPr>
          <a:lstStyle/>
          <a:p>
            <a:pPr marL="91440" marR="0" lvl="0" indent="-91440" algn="l" rtl="0">
              <a:lnSpc>
                <a:spcPct val="100000"/>
              </a:lnSpc>
              <a:spcBef>
                <a:spcPts val="0"/>
              </a:spcBef>
              <a:spcAft>
                <a:spcPts val="0"/>
              </a:spcAft>
              <a:buClr>
                <a:srgbClr val="000000"/>
              </a:buClr>
              <a:buSzPts val="900"/>
              <a:buFont typeface="Arial"/>
              <a:buChar char="•"/>
            </a:pPr>
            <a:r>
              <a:rPr lang="en-US" sz="900" b="0" i="0" u="none" strike="noStrike" cap="none">
                <a:solidFill>
                  <a:srgbClr val="000000"/>
                </a:solidFill>
                <a:latin typeface="Open Sans"/>
                <a:ea typeface="Open Sans"/>
                <a:cs typeface="Open Sans"/>
                <a:sym typeface="Open Sans"/>
              </a:rPr>
              <a:t>Start with existing/deployed infrastructure</a:t>
            </a:r>
            <a:endParaRPr sz="1400" b="0" i="0" u="none" strike="noStrike" cap="none">
              <a:solidFill>
                <a:srgbClr val="000000"/>
              </a:solidFill>
              <a:latin typeface="Arial"/>
              <a:ea typeface="Arial"/>
              <a:cs typeface="Arial"/>
              <a:sym typeface="Arial"/>
            </a:endParaRPr>
          </a:p>
          <a:p>
            <a:pPr marL="91440" marR="0" lvl="0" indent="-91440" algn="l" rtl="0">
              <a:lnSpc>
                <a:spcPct val="100000"/>
              </a:lnSpc>
              <a:spcBef>
                <a:spcPts val="0"/>
              </a:spcBef>
              <a:spcAft>
                <a:spcPts val="0"/>
              </a:spcAft>
              <a:buClr>
                <a:srgbClr val="000000"/>
              </a:buClr>
              <a:buSzPts val="900"/>
              <a:buFont typeface="Arial"/>
              <a:buChar char="•"/>
            </a:pPr>
            <a:r>
              <a:rPr lang="en-US" sz="900" b="0" i="0" u="none" strike="noStrike" cap="none">
                <a:solidFill>
                  <a:srgbClr val="000000"/>
                </a:solidFill>
                <a:latin typeface="Open Sans"/>
                <a:ea typeface="Open Sans"/>
                <a:cs typeface="Open Sans"/>
                <a:sym typeface="Open Sans"/>
              </a:rPr>
              <a:t>Scale with new hardware</a:t>
            </a:r>
            <a:endParaRPr sz="1400" b="0" i="0" u="none" strike="noStrike" cap="none">
              <a:solidFill>
                <a:srgbClr val="000000"/>
              </a:solidFill>
              <a:latin typeface="Arial"/>
              <a:ea typeface="Arial"/>
              <a:cs typeface="Arial"/>
              <a:sym typeface="Arial"/>
            </a:endParaRPr>
          </a:p>
          <a:p>
            <a:pPr marL="91440" marR="0" lvl="0" indent="-91440" algn="l" rtl="0">
              <a:lnSpc>
                <a:spcPct val="100000"/>
              </a:lnSpc>
              <a:spcBef>
                <a:spcPts val="0"/>
              </a:spcBef>
              <a:spcAft>
                <a:spcPts val="0"/>
              </a:spcAft>
              <a:buClr>
                <a:srgbClr val="000000"/>
              </a:buClr>
              <a:buSzPts val="900"/>
              <a:buFont typeface="Arial"/>
              <a:buChar char="•"/>
            </a:pPr>
            <a:r>
              <a:rPr lang="en-US" sz="900" b="0" i="0" u="none" strike="noStrike" cap="none">
                <a:solidFill>
                  <a:srgbClr val="000000"/>
                </a:solidFill>
                <a:latin typeface="Open Sans"/>
                <a:ea typeface="Open Sans"/>
                <a:cs typeface="Open Sans"/>
                <a:sym typeface="Open Sans"/>
              </a:rPr>
              <a:t>Procure new hardware quickly (short lead time)</a:t>
            </a:r>
            <a:endParaRPr sz="1400" b="0" i="0" u="none" strike="noStrike" cap="none">
              <a:solidFill>
                <a:srgbClr val="000000"/>
              </a:solidFill>
              <a:latin typeface="Arial"/>
              <a:ea typeface="Arial"/>
              <a:cs typeface="Arial"/>
              <a:sym typeface="Arial"/>
            </a:endParaRPr>
          </a:p>
          <a:p>
            <a:pPr marL="91440" marR="0" lvl="0" indent="-91440" algn="l" rtl="0">
              <a:lnSpc>
                <a:spcPct val="100000"/>
              </a:lnSpc>
              <a:spcBef>
                <a:spcPts val="0"/>
              </a:spcBef>
              <a:spcAft>
                <a:spcPts val="0"/>
              </a:spcAft>
              <a:buClr>
                <a:srgbClr val="000000"/>
              </a:buClr>
              <a:buSzPts val="900"/>
              <a:buFont typeface="Arial"/>
              <a:buChar char="•"/>
            </a:pPr>
            <a:r>
              <a:rPr lang="en-US" sz="900" b="0" i="0" u="none" strike="noStrike" cap="none">
                <a:solidFill>
                  <a:srgbClr val="000000"/>
                </a:solidFill>
                <a:latin typeface="Open Sans"/>
                <a:ea typeface="Open Sans"/>
                <a:cs typeface="Open Sans"/>
                <a:sym typeface="Open Sans"/>
              </a:rPr>
              <a:t>Integrate within existing enterprise workflow</a:t>
            </a:r>
            <a:endParaRPr sz="1400" b="0" i="0" u="none" strike="noStrike" cap="none">
              <a:solidFill>
                <a:srgbClr val="000000"/>
              </a:solidFill>
              <a:latin typeface="Arial"/>
              <a:ea typeface="Arial"/>
              <a:cs typeface="Arial"/>
              <a:sym typeface="Arial"/>
            </a:endParaRPr>
          </a:p>
          <a:p>
            <a:pPr marL="91440" marR="0" lvl="0" indent="-91440" algn="l" rtl="0">
              <a:lnSpc>
                <a:spcPct val="100000"/>
              </a:lnSpc>
              <a:spcBef>
                <a:spcPts val="0"/>
              </a:spcBef>
              <a:spcAft>
                <a:spcPts val="0"/>
              </a:spcAft>
              <a:buClr>
                <a:srgbClr val="000000"/>
              </a:buClr>
              <a:buSzPts val="900"/>
              <a:buFont typeface="Arial"/>
              <a:buChar char="•"/>
            </a:pPr>
            <a:r>
              <a:rPr lang="en-US" sz="900" b="0" i="0" u="none" strike="noStrike" cap="none">
                <a:solidFill>
                  <a:srgbClr val="000000"/>
                </a:solidFill>
                <a:latin typeface="Open Sans"/>
                <a:ea typeface="Open Sans"/>
                <a:cs typeface="Open Sans"/>
                <a:sym typeface="Open Sans"/>
              </a:rPr>
              <a:t>Integrate within ecosystem stack</a:t>
            </a:r>
            <a:endParaRPr sz="1400" b="0" i="0" u="none" strike="noStrike" cap="none">
              <a:solidFill>
                <a:srgbClr val="000000"/>
              </a:solidFill>
              <a:latin typeface="Arial"/>
              <a:ea typeface="Arial"/>
              <a:cs typeface="Arial"/>
              <a:sym typeface="Arial"/>
            </a:endParaRPr>
          </a:p>
          <a:p>
            <a:pPr marL="91440" marR="0" lvl="0" indent="-91440" algn="l" rtl="0">
              <a:lnSpc>
                <a:spcPct val="100000"/>
              </a:lnSpc>
              <a:spcBef>
                <a:spcPts val="0"/>
              </a:spcBef>
              <a:spcAft>
                <a:spcPts val="0"/>
              </a:spcAft>
              <a:buClr>
                <a:srgbClr val="000000"/>
              </a:buClr>
              <a:buSzPts val="900"/>
              <a:buFont typeface="Arial"/>
              <a:buChar char="•"/>
            </a:pPr>
            <a:r>
              <a:rPr lang="en-US" sz="900" b="0" i="0" u="none" strike="noStrike" cap="none">
                <a:solidFill>
                  <a:srgbClr val="000000"/>
                </a:solidFill>
                <a:latin typeface="Open Sans"/>
                <a:ea typeface="Open Sans"/>
                <a:cs typeface="Open Sans"/>
                <a:sym typeface="Open Sans"/>
              </a:rPr>
              <a:t>Enable fast prototyping and agile deployment of AI apps on existing systems</a:t>
            </a:r>
            <a:endParaRPr sz="1400" b="0" i="0" u="none" strike="noStrike" cap="none">
              <a:solidFill>
                <a:srgbClr val="000000"/>
              </a:solidFill>
              <a:latin typeface="Arial"/>
              <a:ea typeface="Arial"/>
              <a:cs typeface="Arial"/>
              <a:sym typeface="Arial"/>
            </a:endParaRPr>
          </a:p>
        </p:txBody>
      </p:sp>
      <p:sp>
        <p:nvSpPr>
          <p:cNvPr id="106" name="Google Shape;106;p4"/>
          <p:cNvSpPr/>
          <p:nvPr/>
        </p:nvSpPr>
        <p:spPr>
          <a:xfrm>
            <a:off x="679570" y="2893951"/>
            <a:ext cx="3811344" cy="1657267"/>
          </a:xfrm>
          <a:prstGeom prst="rect">
            <a:avLst/>
          </a:prstGeom>
          <a:solidFill>
            <a:schemeClr val="lt1"/>
          </a:solidFill>
          <a:ln w="19050" cap="flat" cmpd="sng">
            <a:solidFill>
              <a:srgbClr val="BFBFBF"/>
            </a:solidFill>
            <a:prstDash val="solid"/>
            <a:round/>
            <a:headEnd type="none" w="sm" len="sm"/>
            <a:tailEnd type="none" w="sm" len="sm"/>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07" name="Google Shape;107;p4"/>
          <p:cNvSpPr txBox="1"/>
          <p:nvPr/>
        </p:nvSpPr>
        <p:spPr>
          <a:xfrm>
            <a:off x="711689" y="2927542"/>
            <a:ext cx="3749916" cy="489284"/>
          </a:xfrm>
          <a:prstGeom prst="rect">
            <a:avLst/>
          </a:prstGeom>
          <a:solidFill>
            <a:srgbClr val="F1AD6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dirty="0">
                <a:solidFill>
                  <a:srgbClr val="000000"/>
                </a:solidFill>
                <a:latin typeface="Open Sans SemiBold"/>
                <a:ea typeface="Open Sans SemiBold"/>
                <a:cs typeface="Open Sans SemiBold"/>
                <a:sym typeface="Open Sans SemiBold"/>
              </a:rPr>
              <a:t>Secure</a:t>
            </a:r>
            <a:endParaRPr sz="1400" b="0" i="0" u="none" strike="noStrike" cap="none" dirty="0">
              <a:solidFill>
                <a:srgbClr val="000000"/>
              </a:solidFill>
              <a:latin typeface="Arial"/>
              <a:ea typeface="Arial"/>
              <a:cs typeface="Arial"/>
              <a:sym typeface="Arial"/>
            </a:endParaRPr>
          </a:p>
        </p:txBody>
      </p:sp>
      <p:sp>
        <p:nvSpPr>
          <p:cNvPr id="108" name="Google Shape;108;p4"/>
          <p:cNvSpPr txBox="1"/>
          <p:nvPr/>
        </p:nvSpPr>
        <p:spPr>
          <a:xfrm>
            <a:off x="681932" y="3472242"/>
            <a:ext cx="3789958" cy="507831"/>
          </a:xfrm>
          <a:prstGeom prst="rect">
            <a:avLst/>
          </a:prstGeom>
          <a:noFill/>
          <a:ln>
            <a:noFill/>
          </a:ln>
        </p:spPr>
        <p:txBody>
          <a:bodyPr spcFirstLastPara="1" wrap="square" lIns="91425" tIns="45700" rIns="91425" bIns="45700" anchor="t" anchorCtr="0">
            <a:spAutoFit/>
          </a:bodyPr>
          <a:lstStyle/>
          <a:p>
            <a:pPr marL="91440" marR="0" lvl="0" indent="-91440" algn="l" rtl="0">
              <a:lnSpc>
                <a:spcPct val="100000"/>
              </a:lnSpc>
              <a:spcBef>
                <a:spcPts val="0"/>
              </a:spcBef>
              <a:spcAft>
                <a:spcPts val="0"/>
              </a:spcAft>
              <a:buClr>
                <a:srgbClr val="000000"/>
              </a:buClr>
              <a:buSzPts val="900"/>
              <a:buFont typeface="Arial"/>
              <a:buChar char="•"/>
            </a:pPr>
            <a:r>
              <a:rPr lang="en-US" sz="900" b="0" i="0" u="none" strike="noStrike" cap="none">
                <a:solidFill>
                  <a:srgbClr val="000000"/>
                </a:solidFill>
                <a:latin typeface="Open Sans"/>
                <a:ea typeface="Open Sans"/>
                <a:cs typeface="Open Sans"/>
                <a:sym typeface="Open Sans"/>
              </a:rPr>
              <a:t>On-prem </a:t>
            </a:r>
            <a:r>
              <a:rPr lang="en-US" sz="900">
                <a:latin typeface="Open Sans"/>
                <a:ea typeface="Open Sans"/>
                <a:cs typeface="Open Sans"/>
                <a:sym typeface="Open Sans"/>
              </a:rPr>
              <a:t>data center</a:t>
            </a:r>
            <a:r>
              <a:rPr lang="en-US" sz="900" b="0" i="0" u="none" strike="noStrike" cap="none">
                <a:solidFill>
                  <a:srgbClr val="000000"/>
                </a:solidFill>
                <a:latin typeface="Open Sans"/>
                <a:ea typeface="Open Sans"/>
                <a:cs typeface="Open Sans"/>
                <a:sym typeface="Open Sans"/>
              </a:rPr>
              <a:t> support</a:t>
            </a:r>
            <a:endParaRPr sz="900" b="0" i="0" u="none" strike="noStrike" cap="none">
              <a:solidFill>
                <a:srgbClr val="000000"/>
              </a:solidFill>
              <a:latin typeface="Arial"/>
              <a:ea typeface="Arial"/>
              <a:cs typeface="Arial"/>
              <a:sym typeface="Arial"/>
            </a:endParaRPr>
          </a:p>
          <a:p>
            <a:pPr marL="91440" marR="0" lvl="0" indent="-91440" algn="l" rtl="0">
              <a:lnSpc>
                <a:spcPct val="100000"/>
              </a:lnSpc>
              <a:spcBef>
                <a:spcPts val="0"/>
              </a:spcBef>
              <a:spcAft>
                <a:spcPts val="0"/>
              </a:spcAft>
              <a:buClr>
                <a:srgbClr val="000000"/>
              </a:buClr>
              <a:buSzPts val="900"/>
              <a:buFont typeface="Arial"/>
              <a:buChar char="•"/>
            </a:pPr>
            <a:r>
              <a:rPr lang="en-US" sz="900" b="0" i="0" u="none" strike="noStrike" cap="none">
                <a:solidFill>
                  <a:srgbClr val="000000"/>
                </a:solidFill>
                <a:latin typeface="Open Sans"/>
                <a:ea typeface="Open Sans"/>
                <a:cs typeface="Open Sans"/>
                <a:sym typeface="Open Sans"/>
              </a:rPr>
              <a:t>Virtual private cloud support</a:t>
            </a:r>
            <a:endParaRPr sz="900" b="0" i="0" u="none" strike="noStrike" cap="none">
              <a:solidFill>
                <a:srgbClr val="000000"/>
              </a:solidFill>
              <a:latin typeface="Arial"/>
              <a:ea typeface="Arial"/>
              <a:cs typeface="Arial"/>
              <a:sym typeface="Arial"/>
            </a:endParaRPr>
          </a:p>
          <a:p>
            <a:pPr marL="91440" marR="0" lvl="0" indent="-91440" algn="l" rtl="0">
              <a:lnSpc>
                <a:spcPct val="100000"/>
              </a:lnSpc>
              <a:spcBef>
                <a:spcPts val="0"/>
              </a:spcBef>
              <a:spcAft>
                <a:spcPts val="0"/>
              </a:spcAft>
              <a:buClr>
                <a:srgbClr val="000000"/>
              </a:buClr>
              <a:buSzPts val="900"/>
              <a:buFont typeface="Arial"/>
              <a:buChar char="•"/>
            </a:pPr>
            <a:r>
              <a:rPr lang="en-US" sz="900" b="0" i="0" u="none" strike="noStrike" cap="none">
                <a:solidFill>
                  <a:srgbClr val="000000"/>
                </a:solidFill>
                <a:latin typeface="Open Sans"/>
                <a:ea typeface="Open Sans"/>
                <a:cs typeface="Open Sans"/>
                <a:sym typeface="Open Sans"/>
              </a:rPr>
              <a:t>End-to-end data security</a:t>
            </a:r>
            <a:endParaRPr sz="900" b="0" i="0" u="none" strike="noStrike" cap="none">
              <a:solidFill>
                <a:srgbClr val="000000"/>
              </a:solidFill>
              <a:latin typeface="Arial"/>
              <a:ea typeface="Arial"/>
              <a:cs typeface="Arial"/>
              <a:sym typeface="Arial"/>
            </a:endParaRPr>
          </a:p>
        </p:txBody>
      </p:sp>
      <p:sp>
        <p:nvSpPr>
          <p:cNvPr id="109" name="Google Shape;109;p4"/>
          <p:cNvSpPr/>
          <p:nvPr/>
        </p:nvSpPr>
        <p:spPr>
          <a:xfrm>
            <a:off x="4714890" y="1072751"/>
            <a:ext cx="3811344" cy="1657267"/>
          </a:xfrm>
          <a:prstGeom prst="rect">
            <a:avLst/>
          </a:prstGeom>
          <a:solidFill>
            <a:schemeClr val="lt1"/>
          </a:solidFill>
          <a:ln w="19050" cap="flat" cmpd="sng">
            <a:solidFill>
              <a:srgbClr val="BFBFBF"/>
            </a:solidFill>
            <a:prstDash val="solid"/>
            <a:round/>
            <a:headEnd type="none" w="sm" len="sm"/>
            <a:tailEnd type="none" w="sm" len="sm"/>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10" name="Google Shape;110;p4"/>
          <p:cNvSpPr txBox="1"/>
          <p:nvPr/>
        </p:nvSpPr>
        <p:spPr>
          <a:xfrm>
            <a:off x="4747009" y="1106342"/>
            <a:ext cx="3749916" cy="489284"/>
          </a:xfrm>
          <a:prstGeom prst="rect">
            <a:avLst/>
          </a:prstGeom>
          <a:solidFill>
            <a:srgbClr val="F1AD6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dirty="0">
                <a:solidFill>
                  <a:srgbClr val="000000"/>
                </a:solidFill>
                <a:latin typeface="Open Sans SemiBold"/>
                <a:ea typeface="Open Sans SemiBold"/>
                <a:cs typeface="Open Sans SemiBold"/>
                <a:sym typeface="Open Sans SemiBold"/>
              </a:rPr>
              <a:t>Speed return on investment</a:t>
            </a:r>
            <a:endParaRPr sz="1400" b="0" i="0" u="none" strike="noStrike" cap="none" dirty="0">
              <a:solidFill>
                <a:srgbClr val="000000"/>
              </a:solidFill>
              <a:latin typeface="Arial"/>
              <a:ea typeface="Arial"/>
              <a:cs typeface="Arial"/>
              <a:sym typeface="Arial"/>
            </a:endParaRPr>
          </a:p>
        </p:txBody>
      </p:sp>
      <p:sp>
        <p:nvSpPr>
          <p:cNvPr id="111" name="Google Shape;111;p4"/>
          <p:cNvSpPr txBox="1"/>
          <p:nvPr/>
        </p:nvSpPr>
        <p:spPr>
          <a:xfrm>
            <a:off x="4717253" y="1651042"/>
            <a:ext cx="3789958" cy="646331"/>
          </a:xfrm>
          <a:prstGeom prst="rect">
            <a:avLst/>
          </a:prstGeom>
          <a:noFill/>
          <a:ln>
            <a:noFill/>
          </a:ln>
        </p:spPr>
        <p:txBody>
          <a:bodyPr spcFirstLastPara="1" wrap="square" lIns="91425" tIns="45700" rIns="91425" bIns="45700" anchor="t" anchorCtr="0">
            <a:spAutoFit/>
          </a:bodyPr>
          <a:lstStyle/>
          <a:p>
            <a:pPr marL="91440" marR="0" lvl="0" indent="-91440" algn="l" rtl="0">
              <a:lnSpc>
                <a:spcPct val="100000"/>
              </a:lnSpc>
              <a:spcBef>
                <a:spcPts val="0"/>
              </a:spcBef>
              <a:spcAft>
                <a:spcPts val="0"/>
              </a:spcAft>
              <a:buClr>
                <a:srgbClr val="000000"/>
              </a:buClr>
              <a:buSzPts val="900"/>
              <a:buFont typeface="Arial"/>
              <a:buChar char="•"/>
            </a:pPr>
            <a:r>
              <a:rPr lang="en-US" sz="900" b="0" i="0" u="none" strike="noStrike" cap="none">
                <a:solidFill>
                  <a:srgbClr val="000000"/>
                </a:solidFill>
                <a:latin typeface="Open Sans"/>
                <a:ea typeface="Open Sans"/>
                <a:cs typeface="Open Sans"/>
                <a:sym typeface="Open Sans"/>
              </a:rPr>
              <a:t>Fast time-to-result (latency, throughput)</a:t>
            </a:r>
            <a:endParaRPr sz="900" b="0" i="0" u="none" strike="noStrike" cap="none">
              <a:solidFill>
                <a:srgbClr val="000000"/>
              </a:solidFill>
              <a:latin typeface="Arial"/>
              <a:ea typeface="Arial"/>
              <a:cs typeface="Arial"/>
              <a:sym typeface="Arial"/>
            </a:endParaRPr>
          </a:p>
          <a:p>
            <a:pPr marL="91440" marR="0" lvl="0" indent="-91440" algn="l" rtl="0">
              <a:lnSpc>
                <a:spcPct val="100000"/>
              </a:lnSpc>
              <a:spcBef>
                <a:spcPts val="0"/>
              </a:spcBef>
              <a:spcAft>
                <a:spcPts val="0"/>
              </a:spcAft>
              <a:buClr>
                <a:srgbClr val="000000"/>
              </a:buClr>
              <a:buSzPts val="900"/>
              <a:buFont typeface="Arial"/>
              <a:buChar char="•"/>
            </a:pPr>
            <a:r>
              <a:rPr lang="en-US" sz="900" b="0" i="0" u="none" strike="noStrike" cap="none">
                <a:solidFill>
                  <a:srgbClr val="000000"/>
                </a:solidFill>
                <a:latin typeface="Open Sans"/>
                <a:ea typeface="Open Sans"/>
                <a:cs typeface="Open Sans"/>
                <a:sym typeface="Open Sans"/>
              </a:rPr>
              <a:t>Result quality (accuracy, effectiveness)</a:t>
            </a:r>
            <a:endParaRPr sz="900" b="0" i="0" u="none" strike="noStrike" cap="none">
              <a:solidFill>
                <a:srgbClr val="000000"/>
              </a:solidFill>
              <a:latin typeface="Arial"/>
              <a:ea typeface="Arial"/>
              <a:cs typeface="Arial"/>
              <a:sym typeface="Arial"/>
            </a:endParaRPr>
          </a:p>
          <a:p>
            <a:pPr marL="91440" marR="0" lvl="0" indent="-91440" algn="l" rtl="0">
              <a:lnSpc>
                <a:spcPct val="100000"/>
              </a:lnSpc>
              <a:spcBef>
                <a:spcPts val="0"/>
              </a:spcBef>
              <a:spcAft>
                <a:spcPts val="0"/>
              </a:spcAft>
              <a:buClr>
                <a:srgbClr val="000000"/>
              </a:buClr>
              <a:buSzPts val="900"/>
              <a:buFont typeface="Arial"/>
              <a:buChar char="•"/>
            </a:pPr>
            <a:r>
              <a:rPr lang="en-US" sz="900" b="0" i="0" u="none" strike="noStrike" cap="none">
                <a:solidFill>
                  <a:srgbClr val="000000"/>
                </a:solidFill>
                <a:latin typeface="Open Sans"/>
                <a:ea typeface="Open Sans"/>
                <a:cs typeface="Open Sans"/>
                <a:sym typeface="Open Sans"/>
              </a:rPr>
              <a:t>Low hardware procurement cost</a:t>
            </a:r>
            <a:endParaRPr sz="900" b="0" i="0" u="none" strike="noStrike" cap="none">
              <a:solidFill>
                <a:srgbClr val="000000"/>
              </a:solidFill>
              <a:latin typeface="Arial"/>
              <a:ea typeface="Arial"/>
              <a:cs typeface="Arial"/>
              <a:sym typeface="Arial"/>
            </a:endParaRPr>
          </a:p>
          <a:p>
            <a:pPr marL="91440" marR="0" lvl="0" indent="-91440" algn="l" rtl="0">
              <a:lnSpc>
                <a:spcPct val="100000"/>
              </a:lnSpc>
              <a:spcBef>
                <a:spcPts val="0"/>
              </a:spcBef>
              <a:spcAft>
                <a:spcPts val="0"/>
              </a:spcAft>
              <a:buClr>
                <a:srgbClr val="000000"/>
              </a:buClr>
              <a:buSzPts val="900"/>
              <a:buFont typeface="Arial"/>
              <a:buChar char="•"/>
            </a:pPr>
            <a:r>
              <a:rPr lang="en-US" sz="900" b="0" i="0" u="none" strike="noStrike" cap="none">
                <a:solidFill>
                  <a:srgbClr val="000000"/>
                </a:solidFill>
                <a:latin typeface="Open Sans"/>
                <a:ea typeface="Open Sans"/>
                <a:cs typeface="Open Sans"/>
                <a:sym typeface="Open Sans"/>
              </a:rPr>
              <a:t>Low operational cost</a:t>
            </a:r>
            <a:endParaRPr sz="900" b="0" i="0" u="none" strike="noStrike" cap="none">
              <a:solidFill>
                <a:srgbClr val="000000"/>
              </a:solidFill>
              <a:latin typeface="Arial"/>
              <a:ea typeface="Arial"/>
              <a:cs typeface="Arial"/>
              <a:sym typeface="Arial"/>
            </a:endParaRPr>
          </a:p>
        </p:txBody>
      </p:sp>
      <p:sp>
        <p:nvSpPr>
          <p:cNvPr id="112" name="Google Shape;112;p4"/>
          <p:cNvSpPr/>
          <p:nvPr/>
        </p:nvSpPr>
        <p:spPr>
          <a:xfrm>
            <a:off x="4714890" y="2904760"/>
            <a:ext cx="3811344" cy="1657267"/>
          </a:xfrm>
          <a:prstGeom prst="rect">
            <a:avLst/>
          </a:prstGeom>
          <a:solidFill>
            <a:schemeClr val="lt1"/>
          </a:solidFill>
          <a:ln w="19050" cap="flat" cmpd="sng">
            <a:solidFill>
              <a:srgbClr val="BFBFBF"/>
            </a:solidFill>
            <a:prstDash val="solid"/>
            <a:round/>
            <a:headEnd type="none" w="sm" len="sm"/>
            <a:tailEnd type="none" w="sm" len="sm"/>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13" name="Google Shape;113;p4"/>
          <p:cNvSpPr txBox="1"/>
          <p:nvPr/>
        </p:nvSpPr>
        <p:spPr>
          <a:xfrm>
            <a:off x="4747009" y="2938351"/>
            <a:ext cx="3749916" cy="489284"/>
          </a:xfrm>
          <a:prstGeom prst="rect">
            <a:avLst/>
          </a:prstGeom>
          <a:solidFill>
            <a:srgbClr val="F1AD6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dirty="0">
                <a:solidFill>
                  <a:srgbClr val="000000"/>
                </a:solidFill>
                <a:latin typeface="Open Sans SemiBold"/>
                <a:ea typeface="Open Sans SemiBold"/>
                <a:cs typeface="Open Sans SemiBold"/>
                <a:sym typeface="Open Sans SemiBold"/>
              </a:rPr>
              <a:t>End-to-end supported use cases</a:t>
            </a:r>
            <a:endParaRPr sz="1400" b="0" i="0" u="none" strike="noStrike" cap="none" dirty="0">
              <a:solidFill>
                <a:srgbClr val="000000"/>
              </a:solidFill>
              <a:latin typeface="Arial"/>
              <a:ea typeface="Arial"/>
              <a:cs typeface="Arial"/>
              <a:sym typeface="Arial"/>
            </a:endParaRPr>
          </a:p>
        </p:txBody>
      </p:sp>
      <p:sp>
        <p:nvSpPr>
          <p:cNvPr id="114" name="Google Shape;114;p4"/>
          <p:cNvSpPr txBox="1"/>
          <p:nvPr/>
        </p:nvSpPr>
        <p:spPr>
          <a:xfrm>
            <a:off x="4717253" y="3483051"/>
            <a:ext cx="3789958" cy="646331"/>
          </a:xfrm>
          <a:prstGeom prst="rect">
            <a:avLst/>
          </a:prstGeom>
          <a:noFill/>
          <a:ln>
            <a:noFill/>
          </a:ln>
        </p:spPr>
        <p:txBody>
          <a:bodyPr spcFirstLastPara="1" wrap="square" lIns="91425" tIns="45700" rIns="91425" bIns="45700" anchor="t" anchorCtr="0">
            <a:spAutoFit/>
          </a:bodyPr>
          <a:lstStyle/>
          <a:p>
            <a:pPr marL="91440" marR="0" lvl="0" indent="-91440" algn="l" rtl="0">
              <a:lnSpc>
                <a:spcPct val="100000"/>
              </a:lnSpc>
              <a:spcBef>
                <a:spcPts val="0"/>
              </a:spcBef>
              <a:spcAft>
                <a:spcPts val="0"/>
              </a:spcAft>
              <a:buClr>
                <a:srgbClr val="000000"/>
              </a:buClr>
              <a:buSzPts val="900"/>
              <a:buFont typeface="Arial"/>
              <a:buChar char="•"/>
            </a:pPr>
            <a:r>
              <a:rPr lang="en-US" sz="900" b="0" i="0" u="none" strike="noStrike" cap="none">
                <a:solidFill>
                  <a:srgbClr val="000000"/>
                </a:solidFill>
                <a:latin typeface="Open Sans"/>
                <a:ea typeface="Open Sans"/>
                <a:cs typeface="Open Sans"/>
                <a:sym typeface="Open Sans"/>
              </a:rPr>
              <a:t>Augmented services (e.g., QnA, generation, summarization)</a:t>
            </a:r>
            <a:endParaRPr sz="900" b="0" i="0" u="none" strike="noStrike" cap="none">
              <a:solidFill>
                <a:srgbClr val="000000"/>
              </a:solidFill>
              <a:latin typeface="Arial"/>
              <a:ea typeface="Arial"/>
              <a:cs typeface="Arial"/>
              <a:sym typeface="Arial"/>
            </a:endParaRPr>
          </a:p>
          <a:p>
            <a:pPr marL="91440" marR="0" lvl="0" indent="-91440" algn="l" rtl="0">
              <a:lnSpc>
                <a:spcPct val="100000"/>
              </a:lnSpc>
              <a:spcBef>
                <a:spcPts val="0"/>
              </a:spcBef>
              <a:spcAft>
                <a:spcPts val="0"/>
              </a:spcAft>
              <a:buClr>
                <a:srgbClr val="000000"/>
              </a:buClr>
              <a:buSzPts val="900"/>
              <a:buFont typeface="Arial"/>
              <a:buChar char="•"/>
            </a:pPr>
            <a:r>
              <a:rPr lang="en-US" sz="900" b="0" i="0" u="none" strike="noStrike" cap="none">
                <a:solidFill>
                  <a:srgbClr val="000000"/>
                </a:solidFill>
                <a:latin typeface="Open Sans"/>
                <a:ea typeface="Open Sans"/>
                <a:cs typeface="Open Sans"/>
                <a:sym typeface="Open Sans"/>
              </a:rPr>
              <a:t>Defect/Anomaly detection, Theft prevention</a:t>
            </a:r>
            <a:endParaRPr sz="900" b="0" i="0" u="none" strike="noStrike" cap="none">
              <a:solidFill>
                <a:srgbClr val="000000"/>
              </a:solidFill>
              <a:latin typeface="Arial"/>
              <a:ea typeface="Arial"/>
              <a:cs typeface="Arial"/>
              <a:sym typeface="Arial"/>
            </a:endParaRPr>
          </a:p>
          <a:p>
            <a:pPr marL="91440" marR="0" lvl="0" indent="-91440" algn="l" rtl="0">
              <a:lnSpc>
                <a:spcPct val="100000"/>
              </a:lnSpc>
              <a:spcBef>
                <a:spcPts val="0"/>
              </a:spcBef>
              <a:spcAft>
                <a:spcPts val="0"/>
              </a:spcAft>
              <a:buClr>
                <a:srgbClr val="000000"/>
              </a:buClr>
              <a:buSzPts val="900"/>
              <a:buFont typeface="Arial"/>
              <a:buChar char="•"/>
            </a:pPr>
            <a:r>
              <a:rPr lang="en-US" sz="900" b="0" i="0" u="none" strike="noStrike" cap="none">
                <a:solidFill>
                  <a:srgbClr val="000000"/>
                </a:solidFill>
                <a:latin typeface="Open Sans"/>
                <a:ea typeface="Open Sans"/>
                <a:cs typeface="Open Sans"/>
                <a:sym typeface="Open Sans"/>
              </a:rPr>
              <a:t>Fraud detection, Pattern anomaly</a:t>
            </a:r>
            <a:endParaRPr sz="900" b="0" i="0" u="none" strike="noStrike" cap="none">
              <a:solidFill>
                <a:srgbClr val="000000"/>
              </a:solidFill>
              <a:latin typeface="Arial"/>
              <a:ea typeface="Arial"/>
              <a:cs typeface="Arial"/>
              <a:sym typeface="Arial"/>
            </a:endParaRPr>
          </a:p>
          <a:p>
            <a:pPr marL="91440" marR="0" lvl="0" indent="-91440" algn="l" rtl="0">
              <a:lnSpc>
                <a:spcPct val="100000"/>
              </a:lnSpc>
              <a:spcBef>
                <a:spcPts val="0"/>
              </a:spcBef>
              <a:spcAft>
                <a:spcPts val="0"/>
              </a:spcAft>
              <a:buClr>
                <a:srgbClr val="000000"/>
              </a:buClr>
              <a:buSzPts val="900"/>
              <a:buFont typeface="Arial"/>
              <a:buChar char="•"/>
            </a:pPr>
            <a:r>
              <a:rPr lang="en-US" sz="900" b="0" i="0" u="none" strike="noStrike" cap="none">
                <a:solidFill>
                  <a:srgbClr val="000000"/>
                </a:solidFill>
                <a:latin typeface="Open Sans"/>
                <a:ea typeface="Open Sans"/>
                <a:cs typeface="Open Sans"/>
                <a:sym typeface="Open Sans"/>
              </a:rPr>
              <a:t>Research &amp; discovery</a:t>
            </a:r>
            <a:endParaRPr sz="900" b="0" i="0" u="none" strike="noStrike" cap="none">
              <a:solidFill>
                <a:srgbClr val="0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3"/>
                                        </p:tgtEl>
                                        <p:attrNameLst>
                                          <p:attrName>style.visibility</p:attrName>
                                        </p:attrNameLst>
                                      </p:cBhvr>
                                      <p:to>
                                        <p:strVal val="visible"/>
                                      </p:to>
                                    </p:set>
                                    <p:animEffect transition="in" filter="fade">
                                      <p:cBhvr>
                                        <p:cTn id="7" dur="500"/>
                                        <p:tgtEl>
                                          <p:spTgt spid="103"/>
                                        </p:tgtEl>
                                      </p:cBhvr>
                                    </p:animEffect>
                                  </p:childTnLst>
                                </p:cTn>
                              </p:par>
                              <p:par>
                                <p:cTn id="8" presetID="10" presetClass="entr" presetSubtype="0" fill="hold" nodeType="withEffect">
                                  <p:stCondLst>
                                    <p:cond delay="0"/>
                                  </p:stCondLst>
                                  <p:childTnLst>
                                    <p:set>
                                      <p:cBhvr>
                                        <p:cTn id="9" dur="1" fill="hold">
                                          <p:stCondLst>
                                            <p:cond delay="0"/>
                                          </p:stCondLst>
                                        </p:cTn>
                                        <p:tgtEl>
                                          <p:spTgt spid="106"/>
                                        </p:tgtEl>
                                        <p:attrNameLst>
                                          <p:attrName>style.visibility</p:attrName>
                                        </p:attrNameLst>
                                      </p:cBhvr>
                                      <p:to>
                                        <p:strVal val="visible"/>
                                      </p:to>
                                    </p:set>
                                    <p:animEffect transition="in" filter="fade">
                                      <p:cBhvr>
                                        <p:cTn id="10" dur="500"/>
                                        <p:tgtEl>
                                          <p:spTgt spid="106"/>
                                        </p:tgtEl>
                                      </p:cBhvr>
                                    </p:animEffect>
                                  </p:childTnLst>
                                </p:cTn>
                              </p:par>
                              <p:par>
                                <p:cTn id="11" presetID="10" presetClass="entr" presetSubtype="0" fill="hold" nodeType="withEffect">
                                  <p:stCondLst>
                                    <p:cond delay="0"/>
                                  </p:stCondLst>
                                  <p:childTnLst>
                                    <p:set>
                                      <p:cBhvr>
                                        <p:cTn id="12" dur="1" fill="hold">
                                          <p:stCondLst>
                                            <p:cond delay="0"/>
                                          </p:stCondLst>
                                        </p:cTn>
                                        <p:tgtEl>
                                          <p:spTgt spid="109"/>
                                        </p:tgtEl>
                                        <p:attrNameLst>
                                          <p:attrName>style.visibility</p:attrName>
                                        </p:attrNameLst>
                                      </p:cBhvr>
                                      <p:to>
                                        <p:strVal val="visible"/>
                                      </p:to>
                                    </p:set>
                                    <p:animEffect transition="in" filter="fade">
                                      <p:cBhvr>
                                        <p:cTn id="13" dur="500"/>
                                        <p:tgtEl>
                                          <p:spTgt spid="109"/>
                                        </p:tgtEl>
                                      </p:cBhvr>
                                    </p:animEffect>
                                  </p:childTnLst>
                                </p:cTn>
                              </p:par>
                              <p:par>
                                <p:cTn id="14" presetID="10" presetClass="entr" presetSubtype="0" fill="hold" nodeType="withEffect">
                                  <p:stCondLst>
                                    <p:cond delay="0"/>
                                  </p:stCondLst>
                                  <p:childTnLst>
                                    <p:set>
                                      <p:cBhvr>
                                        <p:cTn id="15" dur="1" fill="hold">
                                          <p:stCondLst>
                                            <p:cond delay="0"/>
                                          </p:stCondLst>
                                        </p:cTn>
                                        <p:tgtEl>
                                          <p:spTgt spid="112"/>
                                        </p:tgtEl>
                                        <p:attrNameLst>
                                          <p:attrName>style.visibility</p:attrName>
                                        </p:attrNameLst>
                                      </p:cBhvr>
                                      <p:to>
                                        <p:strVal val="visible"/>
                                      </p:to>
                                    </p:set>
                                    <p:animEffect transition="in" filter="fade">
                                      <p:cBhvr>
                                        <p:cTn id="16"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19"/>
        <p:cNvGrpSpPr/>
        <p:nvPr/>
      </p:nvGrpSpPr>
      <p:grpSpPr>
        <a:xfrm>
          <a:off x="0" y="0"/>
          <a:ext cx="0" cy="0"/>
          <a:chOff x="0" y="0"/>
          <a:chExt cx="0" cy="0"/>
        </a:xfrm>
      </p:grpSpPr>
      <p:sp>
        <p:nvSpPr>
          <p:cNvPr id="120" name="Google Shape;120;p7"/>
          <p:cNvSpPr txBox="1">
            <a:spLocks noGrp="1"/>
          </p:cNvSpPr>
          <p:nvPr>
            <p:ph type="title"/>
          </p:nvPr>
        </p:nvSpPr>
        <p:spPr>
          <a:xfrm>
            <a:off x="239037" y="192200"/>
            <a:ext cx="8687400" cy="572700"/>
          </a:xfrm>
          <a:prstGeom prst="rect">
            <a:avLst/>
          </a:prstGeom>
          <a:noFill/>
          <a:ln>
            <a:noFill/>
          </a:ln>
        </p:spPr>
        <p:txBody>
          <a:bodyPr spcFirstLastPara="1" wrap="square" lIns="0" tIns="0" rIns="0" bIns="0" anchor="t" anchorCtr="0">
            <a:normAutofit/>
          </a:bodyPr>
          <a:lstStyle/>
          <a:p>
            <a:pPr marL="0" lvl="0" indent="0" algn="l" rtl="0">
              <a:lnSpc>
                <a:spcPct val="90000"/>
              </a:lnSpc>
              <a:spcBef>
                <a:spcPts val="0"/>
              </a:spcBef>
              <a:spcAft>
                <a:spcPts val="0"/>
              </a:spcAft>
              <a:buClr>
                <a:schemeClr val="lt2"/>
              </a:buClr>
              <a:buSzPts val="2700"/>
              <a:buNone/>
            </a:pPr>
            <a:r>
              <a:rPr lang="en-US" sz="2400" b="1">
                <a:latin typeface="Open Sans SemiBold"/>
                <a:ea typeface="Open Sans SemiBold"/>
                <a:cs typeface="Open Sans SemiBold"/>
                <a:sym typeface="Open Sans SemiBold"/>
              </a:rPr>
              <a:t>Technical Complexity </a:t>
            </a:r>
            <a:endParaRPr/>
          </a:p>
        </p:txBody>
      </p:sp>
      <p:pic>
        <p:nvPicPr>
          <p:cNvPr id="121" name="Google Shape;121;p7"/>
          <p:cNvPicPr preferRelativeResize="0"/>
          <p:nvPr/>
        </p:nvPicPr>
        <p:blipFill rotWithShape="1">
          <a:blip r:embed="rId3">
            <a:alphaModFix/>
          </a:blip>
          <a:srcRect t="9947"/>
          <a:stretch/>
        </p:blipFill>
        <p:spPr>
          <a:xfrm>
            <a:off x="470217" y="551395"/>
            <a:ext cx="8434746" cy="4273334"/>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5"/>
        <p:cNvGrpSpPr/>
        <p:nvPr/>
      </p:nvGrpSpPr>
      <p:grpSpPr>
        <a:xfrm>
          <a:off x="0" y="0"/>
          <a:ext cx="0" cy="0"/>
          <a:chOff x="0" y="0"/>
          <a:chExt cx="0" cy="0"/>
        </a:xfrm>
      </p:grpSpPr>
      <p:sp>
        <p:nvSpPr>
          <p:cNvPr id="126" name="Google Shape;126;p5"/>
          <p:cNvSpPr txBox="1">
            <a:spLocks noGrp="1"/>
          </p:cNvSpPr>
          <p:nvPr>
            <p:ph type="body" idx="1"/>
          </p:nvPr>
        </p:nvSpPr>
        <p:spPr>
          <a:xfrm>
            <a:off x="730173" y="651578"/>
            <a:ext cx="7742285" cy="3816321"/>
          </a:xfrm>
          <a:prstGeom prst="rect">
            <a:avLst/>
          </a:prstGeom>
          <a:noFill/>
          <a:ln>
            <a:noFill/>
          </a:ln>
        </p:spPr>
        <p:txBody>
          <a:bodyPr spcFirstLastPara="1" wrap="square" lIns="91425" tIns="91425" rIns="91425" bIns="91425" anchor="t" anchorCtr="0">
            <a:normAutofit/>
          </a:bodyPr>
          <a:lstStyle/>
          <a:p>
            <a:pPr marL="0" lvl="0" indent="0" algn="ctr" rtl="0">
              <a:lnSpc>
                <a:spcPct val="100000"/>
              </a:lnSpc>
              <a:spcBef>
                <a:spcPts val="800"/>
              </a:spcBef>
              <a:spcAft>
                <a:spcPts val="0"/>
              </a:spcAft>
              <a:buSzPts val="1800"/>
              <a:buNone/>
            </a:pPr>
            <a:r>
              <a:rPr lang="en-US" sz="2800" b="1">
                <a:solidFill>
                  <a:schemeClr val="accent4"/>
                </a:solidFill>
                <a:latin typeface="Open Sans"/>
                <a:ea typeface="Open Sans"/>
                <a:cs typeface="Open Sans"/>
                <a:sym typeface="Open Sans"/>
              </a:rPr>
              <a:t>Simplify </a:t>
            </a:r>
            <a:r>
              <a:rPr lang="en-US" sz="2800" b="1">
                <a:solidFill>
                  <a:schemeClr val="accent4"/>
                </a:solidFill>
              </a:rPr>
              <a:t>e</a:t>
            </a:r>
            <a:r>
              <a:rPr lang="en-US" sz="2800" b="1">
                <a:solidFill>
                  <a:schemeClr val="accent4"/>
                </a:solidFill>
                <a:latin typeface="Open Sans"/>
                <a:ea typeface="Open Sans"/>
                <a:cs typeface="Open Sans"/>
                <a:sym typeface="Open Sans"/>
              </a:rPr>
              <a:t>nterprise </a:t>
            </a:r>
            <a:r>
              <a:rPr lang="en-US" sz="2800" b="1">
                <a:solidFill>
                  <a:schemeClr val="accent4"/>
                </a:solidFill>
              </a:rPr>
              <a:t>G</a:t>
            </a:r>
            <a:r>
              <a:rPr lang="en-US" sz="2800" b="1">
                <a:solidFill>
                  <a:schemeClr val="accent4"/>
                </a:solidFill>
                <a:latin typeface="Open Sans"/>
                <a:ea typeface="Open Sans"/>
                <a:cs typeface="Open Sans"/>
                <a:sym typeface="Open Sans"/>
              </a:rPr>
              <a:t>enerative AI adoption</a:t>
            </a:r>
            <a:r>
              <a:rPr lang="en-US" sz="2800" b="1">
                <a:solidFill>
                  <a:schemeClr val="accent4"/>
                </a:solidFill>
              </a:rPr>
              <a:t> and</a:t>
            </a:r>
            <a:r>
              <a:rPr lang="en-US" sz="2800" b="1">
                <a:solidFill>
                  <a:schemeClr val="accent4"/>
                </a:solidFill>
                <a:latin typeface="Open Sans"/>
                <a:ea typeface="Open Sans"/>
                <a:cs typeface="Open Sans"/>
                <a:sym typeface="Open Sans"/>
              </a:rPr>
              <a:t> reduce the time to production of hardened, trusted solutions</a:t>
            </a:r>
            <a:endParaRPr b="1">
              <a:solidFill>
                <a:schemeClr val="accent4"/>
              </a:solidFill>
              <a:latin typeface="Open Sans"/>
              <a:ea typeface="Open Sans"/>
              <a:cs typeface="Open Sans"/>
              <a:sym typeface="Open Sans"/>
            </a:endParaRPr>
          </a:p>
        </p:txBody>
      </p:sp>
      <p:sp>
        <p:nvSpPr>
          <p:cNvPr id="127" name="Google Shape;127;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US" sz="1000"/>
              <a:t>8</a:t>
            </a:fld>
            <a:endParaRPr sz="1000"/>
          </a:p>
        </p:txBody>
      </p:sp>
      <p:pic>
        <p:nvPicPr>
          <p:cNvPr id="128" name="Google Shape;128;p5" descr="Logo for  Open Platform for Enterprise AI, consisting of block letters O, P, E, A, and 2x2 stacked rectangular bars"/>
          <p:cNvPicPr preferRelativeResize="0"/>
          <p:nvPr/>
        </p:nvPicPr>
        <p:blipFill rotWithShape="1">
          <a:blip r:embed="rId3">
            <a:alphaModFix/>
          </a:blip>
          <a:srcRect/>
          <a:stretch/>
        </p:blipFill>
        <p:spPr>
          <a:xfrm>
            <a:off x="1969373" y="2817685"/>
            <a:ext cx="4942233" cy="1352244"/>
          </a:xfrm>
          <a:prstGeom prst="rect">
            <a:avLst/>
          </a:prstGeom>
          <a:noFill/>
          <a:ln>
            <a:noFill/>
          </a:ln>
        </p:spPr>
      </p:pic>
      <p:pic>
        <p:nvPicPr>
          <p:cNvPr id="129" name="Google Shape;129;p5"/>
          <p:cNvPicPr preferRelativeResize="0"/>
          <p:nvPr/>
        </p:nvPicPr>
        <p:blipFill>
          <a:blip r:embed="rId4">
            <a:alphaModFix/>
          </a:blip>
          <a:stretch>
            <a:fillRect/>
          </a:stretch>
        </p:blipFill>
        <p:spPr>
          <a:xfrm>
            <a:off x="0" y="0"/>
            <a:ext cx="9144000" cy="51435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D21BB0-4350-6821-1173-C7ECFA293FE1}"/>
              </a:ext>
            </a:extLst>
          </p:cNvPr>
          <p:cNvSpPr>
            <a:spLocks noGrp="1"/>
          </p:cNvSpPr>
          <p:nvPr>
            <p:ph type="title"/>
          </p:nvPr>
        </p:nvSpPr>
        <p:spPr/>
        <p:txBody>
          <a:bodyPr>
            <a:normAutofit fontScale="90000"/>
          </a:bodyPr>
          <a:lstStyle/>
          <a:p>
            <a:r>
              <a:rPr lang="en-US" dirty="0">
                <a:solidFill>
                  <a:schemeClr val="accent4">
                    <a:lumMod val="75000"/>
                  </a:schemeClr>
                </a:solidFill>
              </a:rPr>
              <a:t>Where are we today?</a:t>
            </a:r>
            <a:br>
              <a:rPr lang="en-US" dirty="0">
                <a:solidFill>
                  <a:schemeClr val="accent4">
                    <a:lumMod val="75000"/>
                  </a:schemeClr>
                </a:solidFill>
              </a:rPr>
            </a:br>
            <a:r>
              <a:rPr lang="en-US" dirty="0">
                <a:solidFill>
                  <a:schemeClr val="accent4">
                    <a:lumMod val="75000"/>
                  </a:schemeClr>
                </a:solidFill>
              </a:rPr>
              <a:t>Code, TSC, Partners</a:t>
            </a:r>
          </a:p>
        </p:txBody>
      </p:sp>
    </p:spTree>
    <p:extLst>
      <p:ext uri="{BB962C8B-B14F-4D97-AF65-F5344CB8AC3E}">
        <p14:creationId xmlns:p14="http://schemas.microsoft.com/office/powerpoint/2010/main" val="1958010908"/>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65CA768ACD0E04D86E00BE7DB07F900" ma:contentTypeVersion="15" ma:contentTypeDescription="Create a new document." ma:contentTypeScope="" ma:versionID="b63a8c42421a20e992f676d93302f252">
  <xsd:schema xmlns:xsd="http://www.w3.org/2001/XMLSchema" xmlns:xs="http://www.w3.org/2001/XMLSchema" xmlns:p="http://schemas.microsoft.com/office/2006/metadata/properties" xmlns:ns2="86b54bad-53c5-47d9-be9d-9e3d7f8da95f" xmlns:ns3="61f9b978-044e-44f2-b81d-8b8c9949adf1" targetNamespace="http://schemas.microsoft.com/office/2006/metadata/properties" ma:root="true" ma:fieldsID="03930b5706e62729d75ba6a4ab3d16ad" ns2:_="" ns3:_="">
    <xsd:import namespace="86b54bad-53c5-47d9-be9d-9e3d7f8da95f"/>
    <xsd:import namespace="61f9b978-044e-44f2-b81d-8b8c9949adf1"/>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6b54bad-53c5-47d9-be9d-9e3d7f8da95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72a7515c-90a7-421b-ad67-16208a055132"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MediaServiceLocation" ma:index="22"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1f9b978-044e-44f2-b81d-8b8c9949adf1"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c2433ff8-fb82-46c1-be9a-a1d76aa27427}" ma:internalName="TaxCatchAll" ma:showField="CatchAllData" ma:web="61f9b978-044e-44f2-b81d-8b8c9949adf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61f9b978-044e-44f2-b81d-8b8c9949adf1"/>
    <lcf76f155ced4ddcb4097134ff3c332f xmlns="86b54bad-53c5-47d9-be9d-9e3d7f8da95f">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929F4D77-3130-40FD-BC67-FF408BDFB33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6b54bad-53c5-47d9-be9d-9e3d7f8da95f"/>
    <ds:schemaRef ds:uri="61f9b978-044e-44f2-b81d-8b8c9949adf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237746F-7EE1-4C11-B92E-27FC993F1662}">
  <ds:schemaRefs>
    <ds:schemaRef ds:uri="http://schemas.microsoft.com/sharepoint/v3/contenttype/forms"/>
  </ds:schemaRefs>
</ds:datastoreItem>
</file>

<file path=customXml/itemProps3.xml><?xml version="1.0" encoding="utf-8"?>
<ds:datastoreItem xmlns:ds="http://schemas.openxmlformats.org/officeDocument/2006/customXml" ds:itemID="{C00261A5-ED53-4C84-923F-20EA2BBB141A}">
  <ds:schemaRefs>
    <ds:schemaRef ds:uri="http://www.w3.org/XML/1998/namespace"/>
    <ds:schemaRef ds:uri="86b54bad-53c5-47d9-be9d-9e3d7f8da95f"/>
    <ds:schemaRef ds:uri="http://purl.org/dc/elements/1.1/"/>
    <ds:schemaRef ds:uri="http://schemas.microsoft.com/office/2006/documentManagement/types"/>
    <ds:schemaRef ds:uri="http://purl.org/dc/terms/"/>
    <ds:schemaRef ds:uri="61f9b978-044e-44f2-b81d-8b8c9949adf1"/>
    <ds:schemaRef ds:uri="http://purl.org/dc/dcmitype/"/>
    <ds:schemaRef ds:uri="http://schemas.microsoft.com/office/infopath/2007/PartnerControls"/>
    <ds:schemaRef ds:uri="http://schemas.openxmlformats.org/package/2006/metadata/core-properti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otalTime>686</TotalTime>
  <Words>1988</Words>
  <Application>Microsoft Office PowerPoint</Application>
  <PresentationFormat>On-screen Show (16:9)</PresentationFormat>
  <Paragraphs>199</Paragraphs>
  <Slides>34</Slides>
  <Notes>28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34</vt:i4>
      </vt:variant>
    </vt:vector>
  </HeadingPairs>
  <TitlesOfParts>
    <vt:vector size="41" baseType="lpstr">
      <vt:lpstr>Arial Black</vt:lpstr>
      <vt:lpstr>Open Sans SemiBold</vt:lpstr>
      <vt:lpstr>Montserrat</vt:lpstr>
      <vt:lpstr>Arial</vt:lpstr>
      <vt:lpstr>Open Sans</vt:lpstr>
      <vt:lpstr>Open Sans Medium</vt:lpstr>
      <vt:lpstr>Simple Light</vt:lpstr>
      <vt:lpstr>OPEA Community Day July 16, 2024</vt:lpstr>
      <vt:lpstr>PowerPoint Presentation</vt:lpstr>
      <vt:lpstr>OPEA: What &amp; Why?</vt:lpstr>
      <vt:lpstr>GenAI is top of mind,  but enterprises are struggling to unlock its value in production. </vt:lpstr>
      <vt:lpstr>Open Ecosystems can lower barriers to productize Enterprise AI</vt:lpstr>
      <vt:lpstr>Taming Ecosystem Complexity</vt:lpstr>
      <vt:lpstr>Technical Complexity </vt:lpstr>
      <vt:lpstr>PowerPoint Presentation</vt:lpstr>
      <vt:lpstr>Where are we today? Code, TSC, Partners</vt:lpstr>
      <vt:lpstr>PowerPoint Presentation</vt:lpstr>
      <vt:lpstr>OPEA Architecture</vt:lpstr>
      <vt:lpstr>OPEA Demos</vt:lpstr>
      <vt:lpstr>Intel Tiber Developer Cloud</vt:lpstr>
      <vt:lpstr>Intel Tiber Developer Cloud</vt:lpstr>
      <vt:lpstr>Red Hat® OpenShift® AI</vt:lpstr>
      <vt:lpstr>OPEA on Kubernetes Public Cloud: AWS EKS</vt:lpstr>
      <vt:lpstr>Kubernetes using GenAI Micro Service Connector (GMC) Design Goals  </vt:lpstr>
      <vt:lpstr>PowerPoint Presentation</vt:lpstr>
      <vt:lpstr>Technical Steering Committee</vt:lpstr>
      <vt:lpstr>TSC Responsibilities</vt:lpstr>
      <vt:lpstr>PowerPoint Presentation</vt:lpstr>
      <vt:lpstr>What Next?</vt:lpstr>
      <vt:lpstr>Roadmap (months)</vt:lpstr>
      <vt:lpstr>OPEA Next Steps</vt:lpstr>
      <vt:lpstr>PowerPoint Presentation</vt:lpstr>
      <vt:lpstr>Backup</vt:lpstr>
      <vt:lpstr>Intel Tiber Developer Cloud</vt:lpstr>
      <vt:lpstr>Intel Tiber Developer Cloud</vt:lpstr>
      <vt:lpstr>Enterprise AI on Intel Tiber Developer Cloud Demo</vt:lpstr>
      <vt:lpstr>Red Hat® OpenShift® AI Components</vt:lpstr>
      <vt:lpstr>Red Hat® OpenShift® AI Demo</vt:lpstr>
      <vt:lpstr>PowerPoint Presentation</vt:lpstr>
      <vt:lpstr>PowerPoint Presentation</vt:lpstr>
      <vt:lpstr>Enterprise AI on AI PC Demo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Enterprise AI with Open Source.  Really?</dc:title>
  <cp:lastModifiedBy>Bhandaru, Malini</cp:lastModifiedBy>
  <cp:revision>2</cp:revision>
  <dcterms:modified xsi:type="dcterms:W3CDTF">2024-07-16T15:56:35Z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0x010100465CA768ACD0E04D86E00BE7DB07F900</vt:lpwstr>
  </property>
</Properties>
</file>